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5">
  <p:sldMasterIdLst>
    <p:sldMasterId id="2147483698" r:id="rId5"/>
    <p:sldMasterId id="2147483715" r:id="rId6"/>
    <p:sldMasterId id="2147483724" r:id="rId7"/>
  </p:sldMasterIdLst>
  <p:notesMasterIdLst>
    <p:notesMasterId r:id="rId68"/>
  </p:notesMasterIdLst>
  <p:handoutMasterIdLst>
    <p:handoutMasterId r:id="rId69"/>
  </p:handoutMasterIdLst>
  <p:sldIdLst>
    <p:sldId id="256" r:id="rId8"/>
    <p:sldId id="1989" r:id="rId9"/>
    <p:sldId id="1954" r:id="rId10"/>
    <p:sldId id="620" r:id="rId11"/>
    <p:sldId id="531" r:id="rId12"/>
    <p:sldId id="1972" r:id="rId13"/>
    <p:sldId id="272" r:id="rId14"/>
    <p:sldId id="1961" r:id="rId15"/>
    <p:sldId id="840" r:id="rId16"/>
    <p:sldId id="1990" r:id="rId17"/>
    <p:sldId id="1043" r:id="rId18"/>
    <p:sldId id="588" r:id="rId19"/>
    <p:sldId id="589" r:id="rId20"/>
    <p:sldId id="575" r:id="rId21"/>
    <p:sldId id="1034" r:id="rId22"/>
    <p:sldId id="1971" r:id="rId23"/>
    <p:sldId id="1974" r:id="rId24"/>
    <p:sldId id="1985" r:id="rId25"/>
    <p:sldId id="1962" r:id="rId26"/>
    <p:sldId id="608" r:id="rId27"/>
    <p:sldId id="697" r:id="rId28"/>
    <p:sldId id="1997" r:id="rId29"/>
    <p:sldId id="1987" r:id="rId30"/>
    <p:sldId id="725" r:id="rId31"/>
    <p:sldId id="1019" r:id="rId32"/>
    <p:sldId id="1044" r:id="rId33"/>
    <p:sldId id="912" r:id="rId34"/>
    <p:sldId id="908" r:id="rId35"/>
    <p:sldId id="971" r:id="rId36"/>
    <p:sldId id="970" r:id="rId37"/>
    <p:sldId id="1982" r:id="rId38"/>
    <p:sldId id="1998" r:id="rId39"/>
    <p:sldId id="1057" r:id="rId40"/>
    <p:sldId id="1986" r:id="rId41"/>
    <p:sldId id="1981" r:id="rId42"/>
    <p:sldId id="1991" r:id="rId43"/>
    <p:sldId id="1995" r:id="rId44"/>
    <p:sldId id="1955" r:id="rId45"/>
    <p:sldId id="1016" r:id="rId46"/>
    <p:sldId id="999" r:id="rId47"/>
    <p:sldId id="975" r:id="rId48"/>
    <p:sldId id="1992" r:id="rId49"/>
    <p:sldId id="993" r:id="rId50"/>
    <p:sldId id="1980" r:id="rId51"/>
    <p:sldId id="613" r:id="rId52"/>
    <p:sldId id="605" r:id="rId53"/>
    <p:sldId id="430" r:id="rId54"/>
    <p:sldId id="1020" r:id="rId55"/>
    <p:sldId id="1035" r:id="rId56"/>
    <p:sldId id="1037" r:id="rId57"/>
    <p:sldId id="924" r:id="rId58"/>
    <p:sldId id="877" r:id="rId59"/>
    <p:sldId id="405" r:id="rId60"/>
    <p:sldId id="834" r:id="rId61"/>
    <p:sldId id="651" r:id="rId62"/>
    <p:sldId id="653" r:id="rId63"/>
    <p:sldId id="755" r:id="rId64"/>
    <p:sldId id="791" r:id="rId65"/>
    <p:sldId id="502" r:id="rId66"/>
    <p:sldId id="592" r:id="rId67"/>
  </p:sldIdLst>
  <p:sldSz cx="12192000" cy="6858000"/>
  <p:notesSz cx="9296400" cy="7010400"/>
  <p:defaultTextStyle>
    <a:defPPr>
      <a:defRPr lang="en-US"/>
    </a:defPPr>
    <a:lvl1pPr marL="0" algn="l" defTabSz="58521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85216" algn="l" defTabSz="58521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70432" algn="l" defTabSz="58521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755648" algn="l" defTabSz="58521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340864" algn="l" defTabSz="58521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926080" algn="l" defTabSz="58521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511296" algn="l" defTabSz="58521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4096512" algn="l" defTabSz="58521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681728" algn="l" defTabSz="58521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8" userDrawn="1">
          <p15:clr>
            <a:srgbClr val="A4A3A4"/>
          </p15:clr>
        </p15:guide>
        <p15:guide id="2" pos="395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ucker, Sara" initials="TS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366FF"/>
    <a:srgbClr val="64C557"/>
    <a:srgbClr val="FFFFFF"/>
    <a:srgbClr val="47A83A"/>
    <a:srgbClr val="CCCCFF"/>
    <a:srgbClr val="0000FF"/>
    <a:srgbClr val="DCDEFC"/>
    <a:srgbClr val="E3E5FD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36" autoAdjust="0"/>
    <p:restoredTop sz="95158" autoAdjust="0"/>
  </p:normalViewPr>
  <p:slideViewPr>
    <p:cSldViewPr snapToGrid="0" snapToObjects="1">
      <p:cViewPr varScale="1">
        <p:scale>
          <a:sx n="65" d="100"/>
          <a:sy n="65" d="100"/>
        </p:scale>
        <p:origin x="144" y="72"/>
      </p:cViewPr>
      <p:guideLst>
        <p:guide orient="horz" pos="4088"/>
        <p:guide pos="395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napToObjects="1">
      <p:cViewPr varScale="1">
        <p:scale>
          <a:sx n="125" d="100"/>
          <a:sy n="125" d="100"/>
        </p:scale>
        <p:origin x="100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" Type="http://schemas.openxmlformats.org/officeDocument/2006/relationships/slideMaster" Target="slideMasters/slideMaster3.xml"/><Relationship Id="rId7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51645EA-9397-734C-BCF2-622D463C6B1E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D1DB44B-B199-0B4D-9249-29A589446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4524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465F5C9-F3C1-AD4B-9D2D-8A02B49B04D8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5463"/>
            <a:ext cx="46736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F0F262C-CD32-6E4A-832C-B402F18A0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17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F262C-CD32-6E4A-832C-B402F18A06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5094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0E827-AD3A-4E53-BEFD-5D16FFAD8DF4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4904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A6EA5A-B094-44EA-A10D-4CE361511BB6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347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7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324CC2-FCBE-4F52-8F0F-954622DFDF13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7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85788" y="792163"/>
            <a:ext cx="5707062" cy="3211512"/>
          </a:xfrm>
          <a:ln/>
        </p:spPr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3852863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39128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2013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800"/>
              </a:spcBef>
            </a:pPr>
            <a:r>
              <a:rPr lang="en-US" b="1" dirty="0"/>
              <a:t>OAWL IIP – First demonstration 2011</a:t>
            </a:r>
          </a:p>
          <a:p>
            <a:pPr>
              <a:spcBef>
                <a:spcPts val="1800"/>
              </a:spcBef>
            </a:pPr>
            <a:r>
              <a:rPr lang="en-US" b="1" dirty="0" err="1"/>
              <a:t>GrOAWL</a:t>
            </a:r>
            <a:r>
              <a:rPr lang="en-US" b="1" dirty="0"/>
              <a:t>: </a:t>
            </a:r>
            <a:r>
              <a:rPr lang="en-US" dirty="0"/>
              <a:t>the 2 LOS ATHENA Airborne Demonstrator built, flown, validated, and scaled to space</a:t>
            </a:r>
          </a:p>
          <a:p>
            <a:pPr lvl="1">
              <a:spcBef>
                <a:spcPts val="400"/>
              </a:spcBef>
            </a:pPr>
            <a:r>
              <a:rPr lang="en-US" i="1" dirty="0"/>
              <a:t>2 pubs:  Journal of Atmospheric &amp; Oceanic Technology: </a:t>
            </a:r>
            <a:r>
              <a:rPr lang="en-US" dirty="0"/>
              <a:t>Tucker et al., 2018 &amp; </a:t>
            </a:r>
            <a:r>
              <a:rPr lang="en-US" dirty="0" err="1"/>
              <a:t>Baidar</a:t>
            </a:r>
            <a:r>
              <a:rPr lang="en-US" dirty="0"/>
              <a:t> et al., 2018</a:t>
            </a:r>
          </a:p>
          <a:p>
            <a:pPr>
              <a:spcBef>
                <a:spcPts val="1800"/>
              </a:spcBef>
            </a:pPr>
            <a:r>
              <a:rPr lang="en-US" b="1" dirty="0"/>
              <a:t>ATHENA-OAWL:  EVI-2,4</a:t>
            </a:r>
            <a:r>
              <a:rPr lang="en-US" dirty="0"/>
              <a:t> proposals</a:t>
            </a:r>
          </a:p>
          <a:p>
            <a:pPr lvl="1">
              <a:spcBef>
                <a:spcPts val="400"/>
              </a:spcBef>
            </a:pPr>
            <a:r>
              <a:rPr lang="en-US" b="1" dirty="0"/>
              <a:t>A</a:t>
            </a:r>
            <a:r>
              <a:rPr lang="en-US" dirty="0"/>
              <a:t>erosol </a:t>
            </a:r>
            <a:r>
              <a:rPr lang="en-US" b="1" dirty="0"/>
              <a:t>T</a:t>
            </a:r>
            <a:r>
              <a:rPr lang="en-US" dirty="0"/>
              <a:t>ransport, </a:t>
            </a:r>
            <a:r>
              <a:rPr lang="en-US" b="1" dirty="0"/>
              <a:t>H</a:t>
            </a:r>
            <a:r>
              <a:rPr lang="en-US" dirty="0"/>
              <a:t>urricanes, and </a:t>
            </a:r>
            <a:r>
              <a:rPr lang="en-US" b="1" dirty="0"/>
              <a:t>E</a:t>
            </a:r>
            <a:r>
              <a:rPr lang="en-US" dirty="0"/>
              <a:t>xtra-tropical </a:t>
            </a:r>
            <a:r>
              <a:rPr lang="en-US" b="1" dirty="0"/>
              <a:t>N</a:t>
            </a:r>
            <a:r>
              <a:rPr lang="en-US" dirty="0"/>
              <a:t>umerical </a:t>
            </a:r>
            <a:r>
              <a:rPr lang="en-US" dirty="0" err="1"/>
              <a:t>we</a:t>
            </a:r>
            <a:r>
              <a:rPr lang="en-US" b="1" dirty="0" err="1"/>
              <a:t>A</a:t>
            </a:r>
            <a:r>
              <a:rPr lang="en-US" dirty="0" err="1"/>
              <a:t>ther</a:t>
            </a:r>
            <a:r>
              <a:rPr lang="en-US" dirty="0"/>
              <a:t> using </a:t>
            </a:r>
            <a:r>
              <a:rPr lang="en-US" b="1" dirty="0"/>
              <a:t>OAWL.</a:t>
            </a:r>
          </a:p>
          <a:p>
            <a:pPr lvl="1">
              <a:spcBef>
                <a:spcPts val="400"/>
              </a:spcBef>
            </a:pPr>
            <a:r>
              <a:rPr lang="en-US" b="1" i="1" dirty="0"/>
              <a:t>Mission Systems Architecture:  Design-to-cost approach: </a:t>
            </a:r>
            <a:r>
              <a:rPr lang="en-US" dirty="0"/>
              <a:t>based on heritage systems (CALIPSO) and</a:t>
            </a:r>
            <a:br>
              <a:rPr lang="en-US" dirty="0"/>
            </a:br>
            <a:r>
              <a:rPr lang="en-US" dirty="0"/>
              <a:t>ISS hosting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EVI-4, rated </a:t>
            </a:r>
            <a:r>
              <a:rPr lang="en-US" b="1" dirty="0"/>
              <a:t>Category 2 (</a:t>
            </a:r>
            <a:r>
              <a:rPr lang="en-US" b="1" dirty="0">
                <a:highlight>
                  <a:srgbClr val="FFFF00"/>
                </a:highlight>
              </a:rPr>
              <a:t>TMCO rated Selectable</a:t>
            </a:r>
            <a:r>
              <a:rPr lang="en-US" dirty="0">
                <a:highlight>
                  <a:srgbClr val="FFFF00"/>
                </a:highlight>
              </a:rPr>
              <a:t> </a:t>
            </a:r>
            <a:br>
              <a:rPr lang="en-US" dirty="0">
                <a:highlight>
                  <a:srgbClr val="FFFF00"/>
                </a:highlight>
              </a:rPr>
            </a:br>
            <a:r>
              <a:rPr lang="en-US" dirty="0"/>
              <a:t>– but not selected</a:t>
            </a:r>
            <a:r>
              <a:rPr lang="en-US" b="1" dirty="0"/>
              <a:t>)</a:t>
            </a:r>
            <a:r>
              <a:rPr lang="en-US" dirty="0"/>
              <a:t>.  </a:t>
            </a:r>
          </a:p>
          <a:p>
            <a:pPr>
              <a:spcBef>
                <a:spcPts val="1800"/>
              </a:spcBef>
            </a:pPr>
            <a:r>
              <a:rPr lang="en-US" b="1" dirty="0"/>
              <a:t>HAWC-OAWL</a:t>
            </a:r>
            <a:r>
              <a:rPr lang="en-US" dirty="0"/>
              <a:t>:  Ground-based demonstrations of dual-wavelength wind and aerosol backscatter coefficient measurements</a:t>
            </a:r>
          </a:p>
          <a:p>
            <a:pPr>
              <a:spcBef>
                <a:spcPts val="1800"/>
              </a:spcBef>
            </a:pPr>
            <a:r>
              <a:rPr lang="en-US" b="1" dirty="0"/>
              <a:t>ESTO managed competitive grants: NO profit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AC6D1-1A0B-4E46-A23A-E1874FE802F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4475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F262C-CD32-6E4A-832C-B402F18A06E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4868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2" indent="-168275">
              <a:spcBef>
                <a:spcPts val="600"/>
              </a:spcBef>
            </a:pPr>
            <a:r>
              <a:rPr lang="en-US" dirty="0"/>
              <a:t>Short (</a:t>
            </a:r>
            <a:r>
              <a:rPr lang="en-US" b="1" dirty="0">
                <a:solidFill>
                  <a:srgbClr val="0070C0"/>
                </a:solidFill>
              </a:rPr>
              <a:t>molecular</a:t>
            </a:r>
            <a:r>
              <a:rPr lang="en-US" dirty="0"/>
              <a:t>) OPD is “nested” </a:t>
            </a:r>
            <a:r>
              <a:rPr lang="en-US" i="1" dirty="0"/>
              <a:t>inside </a:t>
            </a:r>
            <a:r>
              <a:rPr lang="en-US" dirty="0"/>
              <a:t>the long (</a:t>
            </a:r>
            <a:r>
              <a:rPr lang="en-US" b="1" dirty="0">
                <a:solidFill>
                  <a:srgbClr val="00823B"/>
                </a:solidFill>
              </a:rPr>
              <a:t>aerosol</a:t>
            </a:r>
            <a:r>
              <a:rPr lang="en-US" dirty="0"/>
              <a:t>) OPD:  “Nested OAWLs”</a:t>
            </a:r>
          </a:p>
          <a:p>
            <a:pPr marL="914400" lvl="2" indent="-168275">
              <a:spcBef>
                <a:spcPts val="600"/>
              </a:spcBef>
            </a:pPr>
            <a:r>
              <a:rPr lang="en-US" dirty="0"/>
              <a:t>Same detectors as used for the dual wavelength OAWL</a:t>
            </a:r>
          </a:p>
          <a:p>
            <a:pPr marL="914400" lvl="2" indent="-168275">
              <a:spcBef>
                <a:spcPts val="600"/>
              </a:spcBef>
            </a:pPr>
            <a:r>
              <a:rPr lang="en-US" dirty="0"/>
              <a:t>2018 IRAD for demonstration is underway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F262C-CD32-6E4A-832C-B402F18A06E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2135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F262C-CD32-6E4A-832C-B402F18A06E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928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>
            <a:extLst>
              <a:ext uri="{FF2B5EF4-FFF2-40B4-BE49-F238E27FC236}">
                <a16:creationId xmlns:a16="http://schemas.microsoft.com/office/drawing/2014/main" id="{0375160A-3D7C-4A7E-8618-558D602F3F7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>
            <a:extLst>
              <a:ext uri="{FF2B5EF4-FFF2-40B4-BE49-F238E27FC236}">
                <a16:creationId xmlns:a16="http://schemas.microsoft.com/office/drawing/2014/main" id="{0053BFA4-08CD-4E1F-BBFD-5662EBC55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1444" name="Slide Number Placeholder 3">
            <a:extLst>
              <a:ext uri="{FF2B5EF4-FFF2-40B4-BE49-F238E27FC236}">
                <a16:creationId xmlns:a16="http://schemas.microsoft.com/office/drawing/2014/main" id="{D4A0CF5D-B68D-4456-9254-D2F35DAA63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defTabSz="923925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23925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23925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23925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EA3E7FB6-9BB4-41E5-920B-F73DECF75C72}" type="slidenum">
              <a:rPr lang="en-US" altLang="en-US"/>
              <a:pPr eaLnBrk="1" hangingPunct="1"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55136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0E827-AD3A-4E53-BEFD-5D16FFAD8DF4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7050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2013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800"/>
              </a:spcBef>
            </a:pPr>
            <a:r>
              <a:rPr lang="en-US" b="1" dirty="0"/>
              <a:t>OAWL IIP – First demonstration 2011</a:t>
            </a:r>
          </a:p>
          <a:p>
            <a:pPr>
              <a:spcBef>
                <a:spcPts val="1800"/>
              </a:spcBef>
            </a:pPr>
            <a:r>
              <a:rPr lang="en-US" b="1" dirty="0" err="1"/>
              <a:t>GrOAWL</a:t>
            </a:r>
            <a:r>
              <a:rPr lang="en-US" b="1" dirty="0"/>
              <a:t>: </a:t>
            </a:r>
            <a:r>
              <a:rPr lang="en-US" dirty="0"/>
              <a:t>the 2 LOS ATHENA Airborne Demonstrator built, flown, validated, and scaled to space</a:t>
            </a:r>
          </a:p>
          <a:p>
            <a:pPr lvl="1">
              <a:spcBef>
                <a:spcPts val="400"/>
              </a:spcBef>
            </a:pPr>
            <a:r>
              <a:rPr lang="en-US" i="1" dirty="0"/>
              <a:t>2 pubs:  Journal of Atmospheric &amp; Oceanic Technology: </a:t>
            </a:r>
            <a:r>
              <a:rPr lang="en-US" dirty="0"/>
              <a:t>Tucker et al., 2018 &amp; </a:t>
            </a:r>
            <a:r>
              <a:rPr lang="en-US" dirty="0" err="1"/>
              <a:t>Baidar</a:t>
            </a:r>
            <a:r>
              <a:rPr lang="en-US" dirty="0"/>
              <a:t> et al., 2018</a:t>
            </a:r>
          </a:p>
          <a:p>
            <a:pPr>
              <a:spcBef>
                <a:spcPts val="1800"/>
              </a:spcBef>
            </a:pPr>
            <a:r>
              <a:rPr lang="en-US" b="1" dirty="0"/>
              <a:t>ATHENA-OAWL:  EVI-2,4</a:t>
            </a:r>
            <a:r>
              <a:rPr lang="en-US" dirty="0"/>
              <a:t> proposals</a:t>
            </a:r>
          </a:p>
          <a:p>
            <a:pPr lvl="1">
              <a:spcBef>
                <a:spcPts val="400"/>
              </a:spcBef>
            </a:pPr>
            <a:r>
              <a:rPr lang="en-US" b="1" dirty="0"/>
              <a:t>A</a:t>
            </a:r>
            <a:r>
              <a:rPr lang="en-US" dirty="0"/>
              <a:t>erosol </a:t>
            </a:r>
            <a:r>
              <a:rPr lang="en-US" b="1" dirty="0"/>
              <a:t>T</a:t>
            </a:r>
            <a:r>
              <a:rPr lang="en-US" dirty="0"/>
              <a:t>ransport, </a:t>
            </a:r>
            <a:r>
              <a:rPr lang="en-US" b="1" dirty="0"/>
              <a:t>H</a:t>
            </a:r>
            <a:r>
              <a:rPr lang="en-US" dirty="0"/>
              <a:t>urricanes, and </a:t>
            </a:r>
            <a:r>
              <a:rPr lang="en-US" b="1" dirty="0"/>
              <a:t>E</a:t>
            </a:r>
            <a:r>
              <a:rPr lang="en-US" dirty="0"/>
              <a:t>xtra-tropical </a:t>
            </a:r>
            <a:r>
              <a:rPr lang="en-US" b="1" dirty="0"/>
              <a:t>N</a:t>
            </a:r>
            <a:r>
              <a:rPr lang="en-US" dirty="0"/>
              <a:t>umerical </a:t>
            </a:r>
            <a:r>
              <a:rPr lang="en-US" dirty="0" err="1"/>
              <a:t>we</a:t>
            </a:r>
            <a:r>
              <a:rPr lang="en-US" b="1" dirty="0" err="1"/>
              <a:t>A</a:t>
            </a:r>
            <a:r>
              <a:rPr lang="en-US" dirty="0" err="1"/>
              <a:t>ther</a:t>
            </a:r>
            <a:r>
              <a:rPr lang="en-US" dirty="0"/>
              <a:t> using </a:t>
            </a:r>
            <a:r>
              <a:rPr lang="en-US" b="1" dirty="0"/>
              <a:t>OAWL.</a:t>
            </a:r>
          </a:p>
          <a:p>
            <a:pPr lvl="1">
              <a:spcBef>
                <a:spcPts val="400"/>
              </a:spcBef>
            </a:pPr>
            <a:r>
              <a:rPr lang="en-US" b="1" i="1" dirty="0"/>
              <a:t>Mission Systems Architecture:  Design-to-cost approach: </a:t>
            </a:r>
            <a:r>
              <a:rPr lang="en-US" dirty="0"/>
              <a:t>based on heritage systems (CALIPSO) and</a:t>
            </a:r>
            <a:br>
              <a:rPr lang="en-US" dirty="0"/>
            </a:br>
            <a:r>
              <a:rPr lang="en-US" dirty="0"/>
              <a:t>ISS hosting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EVI-4, rated </a:t>
            </a:r>
            <a:r>
              <a:rPr lang="en-US" b="1" dirty="0"/>
              <a:t>Category 2 (</a:t>
            </a:r>
            <a:r>
              <a:rPr lang="en-US" b="1" dirty="0">
                <a:highlight>
                  <a:srgbClr val="FFFF00"/>
                </a:highlight>
              </a:rPr>
              <a:t>TMCO rated Selectable</a:t>
            </a:r>
            <a:r>
              <a:rPr lang="en-US" dirty="0">
                <a:highlight>
                  <a:srgbClr val="FFFF00"/>
                </a:highlight>
              </a:rPr>
              <a:t> </a:t>
            </a:r>
            <a:br>
              <a:rPr lang="en-US" dirty="0">
                <a:highlight>
                  <a:srgbClr val="FFFF00"/>
                </a:highlight>
              </a:rPr>
            </a:br>
            <a:r>
              <a:rPr lang="en-US" dirty="0"/>
              <a:t>– but not selected</a:t>
            </a:r>
            <a:r>
              <a:rPr lang="en-US" b="1" dirty="0"/>
              <a:t>)</a:t>
            </a:r>
            <a:r>
              <a:rPr lang="en-US" dirty="0"/>
              <a:t>.  </a:t>
            </a:r>
          </a:p>
          <a:p>
            <a:pPr>
              <a:spcBef>
                <a:spcPts val="1800"/>
              </a:spcBef>
            </a:pPr>
            <a:r>
              <a:rPr lang="en-US" b="1" dirty="0"/>
              <a:t>HAWC-OAWL</a:t>
            </a:r>
            <a:r>
              <a:rPr lang="en-US" dirty="0"/>
              <a:t>:  Ground-based demonstrations of dual-wavelength wind and aerosol backscatter coefficient measurements</a:t>
            </a:r>
          </a:p>
          <a:p>
            <a:pPr>
              <a:spcBef>
                <a:spcPts val="1800"/>
              </a:spcBef>
            </a:pPr>
            <a:r>
              <a:rPr lang="en-US" b="1" dirty="0"/>
              <a:t>ESTO managed competitive grants: NO profit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AC6D1-1A0B-4E46-A23A-E1874FE802F5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71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F262C-CD32-6E4A-832C-B402F18A06E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F262C-CD32-6E4A-832C-B402F18A06E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3578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0F262C-CD32-6E4A-832C-B402F18A06E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6529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Since 2017, NASA is only investing in coherent (2 micron) lidar systems.  2 micron system TRLs are low and still require significant development.</a:t>
            </a:r>
          </a:p>
          <a:p>
            <a:r>
              <a:rPr lang="en-US" dirty="0"/>
              <a:t>No NASA investment in molecular wind lidar systems since 2014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0F262C-CD32-6E4A-832C-B402F18A06E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68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F262C-CD32-6E4A-832C-B402F18A06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85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881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0F262C-CD32-6E4A-832C-B402F18A06E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7802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0F262C-CD32-6E4A-832C-B402F18A06E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6931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F262C-CD32-6E4A-832C-B402F18A06E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674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800"/>
              </a:spcBef>
            </a:pPr>
            <a:r>
              <a:rPr lang="en-US" dirty="0"/>
              <a:t>Objectives:  Co-located wind and aerosol profiles to provide: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better understanding of relationships between aerosol radiative forcing, atmospheric dynamics and the genesis and lifecycle of tropical cyclones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understanding of the impacts of long-range dust and aerosol transport on global energy and water cycles, air quality, and  climate.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breakthroughs in modeling and prediction of low and mid-latitude weather and climate.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F262C-CD32-6E4A-832C-B402F18A06E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1175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F262C-CD32-6E4A-832C-B402F18A06E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6570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F262C-CD32-6E4A-832C-B402F18A06E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296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GB" sz="1200" u="sng" dirty="0">
                <a:solidFill>
                  <a:srgbClr val="0098DB"/>
                </a:solidFill>
              </a:rPr>
              <a:t>Aeolus Scientific objectives</a:t>
            </a:r>
            <a:endParaRPr lang="en-GB" sz="1200" dirty="0">
              <a:solidFill>
                <a:srgbClr val="0098DB"/>
              </a:solidFill>
            </a:endParaRPr>
          </a:p>
          <a:p>
            <a:pPr marL="173038" indent="-173038" defTabSz="914400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GB" sz="1200" dirty="0">
                <a:solidFill>
                  <a:srgbClr val="FFFFFF"/>
                </a:solidFill>
              </a:rPr>
              <a:t>To improve the quality of weather forecasts;</a:t>
            </a:r>
          </a:p>
          <a:p>
            <a:pPr marL="173038" indent="-173038" defTabSz="914400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GB" sz="1200" dirty="0">
                <a:solidFill>
                  <a:srgbClr val="FFFFFF"/>
                </a:solidFill>
              </a:rPr>
              <a:t>To advance our understanding of atmospheric dynamics and climate processes;</a:t>
            </a:r>
            <a:endParaRPr lang="en-GB" sz="1200" u="sng" dirty="0">
              <a:solidFill>
                <a:srgbClr val="0098DB"/>
              </a:solidFill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GB" sz="1200" u="sng" dirty="0">
                <a:solidFill>
                  <a:srgbClr val="0098DB"/>
                </a:solidFill>
              </a:rPr>
              <a:t>Explorer objectives</a:t>
            </a:r>
          </a:p>
          <a:p>
            <a:pPr marL="177800" indent="-177800" defTabSz="914400" fontAlgn="base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GB" sz="1200" dirty="0">
                <a:solidFill>
                  <a:srgbClr val="FFFFFF"/>
                </a:solidFill>
              </a:rPr>
              <a:t>Demonstrate space-based Doppler Wind LIDARs potential for operational use.</a:t>
            </a:r>
            <a:endParaRPr lang="en-GB" sz="1200" u="sng" dirty="0">
              <a:solidFill>
                <a:srgbClr val="0098DB"/>
              </a:solidFill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GB" sz="1200" u="sng" dirty="0">
                <a:solidFill>
                  <a:srgbClr val="0098DB"/>
                </a:solidFill>
              </a:rPr>
              <a:t>Observation means:</a:t>
            </a:r>
          </a:p>
          <a:p>
            <a:pPr marL="177800" indent="-177800" defTabSz="914400" fontAlgn="base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GB" sz="1200" dirty="0">
                <a:solidFill>
                  <a:srgbClr val="FFFFFF"/>
                </a:solidFill>
              </a:rPr>
              <a:t>Provide global measurements of horizontal wind profiles in the troposphere and lower stratosphere </a:t>
            </a:r>
            <a:endParaRPr lang="en-US" sz="700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4519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F262C-CD32-6E4A-832C-B402F18A06E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3060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F262C-CD32-6E4A-832C-B402F18A06E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00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F262C-CD32-6E4A-832C-B402F18A06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85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3039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F262C-CD32-6E4A-832C-B402F18A06E8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7759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735"/>
              </a:spcBef>
            </a:pPr>
            <a:r>
              <a:rPr lang="en-US" dirty="0"/>
              <a:t>~40 years of NASA investments in wind lidar technology </a:t>
            </a:r>
          </a:p>
          <a:p>
            <a:pPr lvl="1">
              <a:spcBef>
                <a:spcPts val="578"/>
              </a:spcBef>
            </a:pPr>
            <a:r>
              <a:rPr lang="en-US" dirty="0"/>
              <a:t>Multiple technology investments from NASA ESTO.</a:t>
            </a:r>
          </a:p>
          <a:p>
            <a:pPr>
              <a:spcBef>
                <a:spcPts val="1735"/>
              </a:spcBef>
            </a:pPr>
            <a:r>
              <a:rPr lang="en-US" dirty="0"/>
              <a:t>NASA/NOAA Working Group on Space-Based Wind </a:t>
            </a:r>
            <a:r>
              <a:rPr lang="en-US" dirty="0" err="1"/>
              <a:t>Lidar</a:t>
            </a:r>
            <a:r>
              <a:rPr lang="en-US" dirty="0"/>
              <a:t> (“LWG”, formerly the LAWS science team, 1989)</a:t>
            </a:r>
          </a:p>
          <a:p>
            <a:pPr>
              <a:spcBef>
                <a:spcPts val="1735"/>
              </a:spcBef>
            </a:pPr>
            <a:r>
              <a:rPr lang="en-US" dirty="0"/>
              <a:t>2007 NRC Decadal Survey “3D-Winds” mission (Tier 3):  defined as a </a:t>
            </a:r>
            <a:r>
              <a:rPr lang="en-US" i="1" dirty="0"/>
              <a:t>hybrid</a:t>
            </a:r>
            <a:r>
              <a:rPr lang="en-US" dirty="0"/>
              <a:t> of two separate </a:t>
            </a:r>
            <a:r>
              <a:rPr lang="en-US" dirty="0" err="1"/>
              <a:t>lidar</a:t>
            </a:r>
            <a:r>
              <a:rPr lang="en-US" dirty="0"/>
              <a:t> systems, with two different lasers, on one spacecraft.</a:t>
            </a:r>
          </a:p>
          <a:p>
            <a:pPr>
              <a:spcBef>
                <a:spcPts val="1735"/>
              </a:spcBef>
            </a:pPr>
            <a:r>
              <a:rPr lang="en-US" dirty="0"/>
              <a:t>The past decade:</a:t>
            </a:r>
          </a:p>
          <a:p>
            <a:pPr lvl="1">
              <a:spcBef>
                <a:spcPts val="578"/>
              </a:spcBef>
            </a:pPr>
            <a:r>
              <a:rPr lang="en-US" b="1" dirty="0"/>
              <a:t>Risk tolerance</a:t>
            </a:r>
            <a:r>
              <a:rPr lang="en-US" dirty="0"/>
              <a:t> at NASA has decreased significantly</a:t>
            </a:r>
          </a:p>
          <a:p>
            <a:pPr lvl="1">
              <a:spcBef>
                <a:spcPts val="578"/>
              </a:spcBef>
            </a:pPr>
            <a:r>
              <a:rPr lang="en-US" b="1" dirty="0"/>
              <a:t>Budgets</a:t>
            </a:r>
            <a:r>
              <a:rPr lang="en-US" dirty="0"/>
              <a:t> have decreased as well:  NASA asked to do more and more</a:t>
            </a:r>
          </a:p>
          <a:p>
            <a:pPr lvl="1">
              <a:spcBef>
                <a:spcPts val="578"/>
              </a:spcBef>
            </a:pPr>
            <a:r>
              <a:rPr lang="en-US" b="1" dirty="0"/>
              <a:t>Industry technology investments </a:t>
            </a:r>
            <a:r>
              <a:rPr lang="en-US" dirty="0"/>
              <a:t>help to make missions possible</a:t>
            </a:r>
          </a:p>
          <a:p>
            <a:pPr lvl="1">
              <a:spcBef>
                <a:spcPts val="578"/>
              </a:spcBef>
            </a:pPr>
            <a:r>
              <a:rPr lang="en-US" dirty="0"/>
              <a:t>Contractor efforts are increasingly scrutinized/audited (DCAA)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AC6D1-1A0B-4E46-A23A-E1874FE802F5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0833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800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B6D93-CD9C-4BE9-BDEE-7FFFB7E0BCC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584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GB" sz="1200" u="sng" dirty="0">
                <a:solidFill>
                  <a:srgbClr val="0098DB"/>
                </a:solidFill>
              </a:rPr>
              <a:t>Aeolus Scientific objectives</a:t>
            </a:r>
            <a:endParaRPr lang="en-GB" sz="1200" dirty="0">
              <a:solidFill>
                <a:srgbClr val="0098DB"/>
              </a:solidFill>
            </a:endParaRPr>
          </a:p>
          <a:p>
            <a:pPr marL="173038" indent="-173038" defTabSz="914400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GB" sz="1200" dirty="0">
                <a:solidFill>
                  <a:srgbClr val="FFFFFF"/>
                </a:solidFill>
              </a:rPr>
              <a:t>To improve the quality of weather forecasts;</a:t>
            </a:r>
          </a:p>
          <a:p>
            <a:pPr marL="173038" indent="-173038" defTabSz="914400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GB" sz="1200" dirty="0">
                <a:solidFill>
                  <a:srgbClr val="FFFFFF"/>
                </a:solidFill>
              </a:rPr>
              <a:t>To advance our understanding of atmospheric dynamics and climate processes;</a:t>
            </a:r>
            <a:endParaRPr lang="en-GB" sz="1200" u="sng" dirty="0">
              <a:solidFill>
                <a:srgbClr val="0098DB"/>
              </a:solidFill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GB" sz="1200" u="sng" dirty="0">
                <a:solidFill>
                  <a:srgbClr val="0098DB"/>
                </a:solidFill>
              </a:rPr>
              <a:t>Explorer objectives</a:t>
            </a:r>
          </a:p>
          <a:p>
            <a:pPr marL="177800" indent="-177800" defTabSz="914400" fontAlgn="base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GB" sz="1200" dirty="0">
                <a:solidFill>
                  <a:srgbClr val="FFFFFF"/>
                </a:solidFill>
              </a:rPr>
              <a:t>Demonstrate space-based Doppler Wind LIDARs potential for operational use.</a:t>
            </a:r>
            <a:endParaRPr lang="en-GB" sz="1200" u="sng" dirty="0">
              <a:solidFill>
                <a:srgbClr val="0098DB"/>
              </a:solidFill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GB" sz="1200" u="sng" dirty="0">
                <a:solidFill>
                  <a:srgbClr val="0098DB"/>
                </a:solidFill>
              </a:rPr>
              <a:t>Observation means:</a:t>
            </a:r>
          </a:p>
          <a:p>
            <a:pPr marL="177800" indent="-177800" defTabSz="914400" fontAlgn="base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GB" sz="1200" dirty="0">
                <a:solidFill>
                  <a:srgbClr val="FFFFFF"/>
                </a:solidFill>
              </a:rPr>
              <a:t>Provide global measurements of horizontal wind profiles in the troposphere and lower stratosphere </a:t>
            </a:r>
            <a:endParaRPr lang="en-US" sz="700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39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0F262C-CD32-6E4A-832C-B402F18A06E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703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0F262C-CD32-6E4A-832C-B402F18A06E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966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AC6D1-1A0B-4E46-A23A-E1874FE802F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929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0F262C-CD32-6E4A-832C-B402F18A06E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692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Plenty of solutions – the challenge is asking the right questions</a:t>
            </a:r>
          </a:p>
          <a:p>
            <a:pPr>
              <a:spcBef>
                <a:spcPts val="1735"/>
              </a:spcBef>
            </a:pPr>
            <a:r>
              <a:rPr lang="en-US" dirty="0"/>
              <a:t>~40 years of NASA investments in wind lidar technology </a:t>
            </a:r>
          </a:p>
          <a:p>
            <a:pPr lvl="1">
              <a:spcBef>
                <a:spcPts val="578"/>
              </a:spcBef>
            </a:pPr>
            <a:r>
              <a:rPr lang="en-US" dirty="0"/>
              <a:t>Multiple technology investments from NASA ESTO.</a:t>
            </a:r>
          </a:p>
          <a:p>
            <a:pPr>
              <a:spcBef>
                <a:spcPts val="1735"/>
              </a:spcBef>
            </a:pPr>
            <a:r>
              <a:rPr lang="en-US" dirty="0"/>
              <a:t>NASA/NOAA Working Group on Space-Based Wind Lidar (“LWG”, formerly the LAWS science team, 1989)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0F262C-CD32-6E4A-832C-B402F18A06E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606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9382" y="363838"/>
            <a:ext cx="2844194" cy="363820"/>
          </a:xfrm>
        </p:spPr>
        <p:txBody>
          <a:bodyPr/>
          <a:lstStyle/>
          <a:p>
            <a:fld id="{292ABC7F-B9E9-0840-915A-8F394559AF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895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6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483224" y="4642959"/>
            <a:ext cx="4170755" cy="635374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1562" i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476220" indent="0">
              <a:buNone/>
              <a:defRPr sz="1562">
                <a:solidFill>
                  <a:schemeClr val="bg1"/>
                </a:solidFill>
              </a:defRPr>
            </a:lvl2pPr>
            <a:lvl3pPr marL="952439" indent="0">
              <a:buNone/>
              <a:defRPr sz="1562">
                <a:solidFill>
                  <a:schemeClr val="bg1"/>
                </a:solidFill>
              </a:defRPr>
            </a:lvl3pPr>
            <a:lvl4pPr marL="1428659" indent="0">
              <a:buNone/>
              <a:defRPr sz="1562">
                <a:solidFill>
                  <a:schemeClr val="bg1"/>
                </a:solidFill>
              </a:defRPr>
            </a:lvl4pPr>
            <a:lvl5pPr marL="1904878" indent="0">
              <a:buNone/>
              <a:defRPr sz="1562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Title</a:t>
            </a:r>
            <a:br>
              <a:rPr lang="en-US" dirty="0"/>
            </a:br>
            <a:r>
              <a:rPr lang="en-US" dirty="0"/>
              <a:t>Presenter Title 2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7483223" y="4388947"/>
            <a:ext cx="4170756" cy="317515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1562" b="1" i="0" cap="none">
                <a:solidFill>
                  <a:schemeClr val="tx2"/>
                </a:solidFill>
              </a:defRPr>
            </a:lvl1pPr>
            <a:lvl2pPr marL="476220" indent="0">
              <a:buNone/>
              <a:defRPr sz="1562">
                <a:solidFill>
                  <a:schemeClr val="bg1"/>
                </a:solidFill>
              </a:defRPr>
            </a:lvl2pPr>
            <a:lvl3pPr marL="952439" indent="0">
              <a:buNone/>
              <a:defRPr sz="1562">
                <a:solidFill>
                  <a:schemeClr val="bg1"/>
                </a:solidFill>
              </a:defRPr>
            </a:lvl3pPr>
            <a:lvl4pPr marL="1428659" indent="0">
              <a:buNone/>
              <a:defRPr sz="1562">
                <a:solidFill>
                  <a:schemeClr val="bg1"/>
                </a:solidFill>
              </a:defRPr>
            </a:lvl4pPr>
            <a:lvl5pPr marL="1904878" indent="0">
              <a:buNone/>
              <a:defRPr sz="1562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0"/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7483224" y="5560749"/>
            <a:ext cx="4170755" cy="635374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1562" i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476220" indent="0">
              <a:buNone/>
              <a:defRPr sz="1562">
                <a:solidFill>
                  <a:schemeClr val="bg1"/>
                </a:solidFill>
              </a:defRPr>
            </a:lvl2pPr>
            <a:lvl3pPr marL="952439" indent="0">
              <a:buNone/>
              <a:defRPr sz="1562">
                <a:solidFill>
                  <a:schemeClr val="bg1"/>
                </a:solidFill>
              </a:defRPr>
            </a:lvl3pPr>
            <a:lvl4pPr marL="1428659" indent="0">
              <a:buNone/>
              <a:defRPr sz="1562">
                <a:solidFill>
                  <a:schemeClr val="bg1"/>
                </a:solidFill>
              </a:defRPr>
            </a:lvl4pPr>
            <a:lvl5pPr marL="1904878" indent="0">
              <a:buNone/>
              <a:defRPr sz="1562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Title</a:t>
            </a:r>
            <a:br>
              <a:rPr lang="en-US" dirty="0"/>
            </a:br>
            <a:r>
              <a:rPr lang="en-US" dirty="0"/>
              <a:t>Presenter Title 2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7483223" y="5306737"/>
            <a:ext cx="4170756" cy="317515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1562" b="1" i="0" cap="none">
                <a:solidFill>
                  <a:schemeClr val="tx2"/>
                </a:solidFill>
              </a:defRPr>
            </a:lvl1pPr>
            <a:lvl2pPr marL="476220" indent="0">
              <a:buNone/>
              <a:defRPr sz="1562">
                <a:solidFill>
                  <a:schemeClr val="bg1"/>
                </a:solidFill>
              </a:defRPr>
            </a:lvl2pPr>
            <a:lvl3pPr marL="952439" indent="0">
              <a:buNone/>
              <a:defRPr sz="1562">
                <a:solidFill>
                  <a:schemeClr val="bg1"/>
                </a:solidFill>
              </a:defRPr>
            </a:lvl3pPr>
            <a:lvl4pPr marL="1428659" indent="0">
              <a:buNone/>
              <a:defRPr sz="1562">
                <a:solidFill>
                  <a:schemeClr val="bg1"/>
                </a:solidFill>
              </a:defRPr>
            </a:lvl4pPr>
            <a:lvl5pPr marL="1904878" indent="0">
              <a:buNone/>
              <a:defRPr sz="1562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0"/>
            <a:endParaRPr lang="en-US" dirty="0"/>
          </a:p>
        </p:txBody>
      </p:sp>
      <p:pic>
        <p:nvPicPr>
          <p:cNvPr id="16" name="Picture 15" descr="Ball_Color_HEX-1-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2563" y="507329"/>
            <a:ext cx="1091417" cy="109149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9969" y="6356920"/>
            <a:ext cx="864011" cy="363820"/>
          </a:xfrm>
          <a:prstGeom prst="rect">
            <a:avLst/>
          </a:prstGeom>
        </p:spPr>
        <p:txBody>
          <a:bodyPr/>
          <a:lstStyle>
            <a:lvl1pPr algn="r">
              <a:defRPr sz="937" i="1">
                <a:solidFill>
                  <a:srgbClr val="B1B1B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08440" y="6356920"/>
            <a:ext cx="4747992" cy="363820"/>
          </a:xfrm>
        </p:spPr>
        <p:txBody>
          <a:bodyPr/>
          <a:lstStyle>
            <a:lvl1pPr algn="r">
              <a:defRPr sz="937" b="1" i="1">
                <a:solidFill>
                  <a:srgbClr val="0D707F"/>
                </a:solidFill>
              </a:defRPr>
            </a:lvl1pPr>
          </a:lstStyle>
          <a:p>
            <a:r>
              <a:rPr lang="en-US"/>
              <a:t>NOAA STAR Seminar - 25 July 2019 - NCWCP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22831" y="2224867"/>
            <a:ext cx="6131148" cy="1972313"/>
          </a:xfrm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6624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688867" y="6327327"/>
            <a:ext cx="5325740" cy="363820"/>
          </a:xfrm>
        </p:spPr>
        <p:txBody>
          <a:bodyPr/>
          <a:lstStyle/>
          <a:p>
            <a:r>
              <a:rPr lang="en-US"/>
              <a:t>NOAA STAR Seminar - 25 July 2019 - NCWCP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348763"/>
            <a:ext cx="12014607" cy="10703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6"/>
          </a:p>
        </p:txBody>
      </p:sp>
    </p:spTree>
    <p:extLst>
      <p:ext uri="{BB962C8B-B14F-4D97-AF65-F5344CB8AC3E}">
        <p14:creationId xmlns:p14="http://schemas.microsoft.com/office/powerpoint/2010/main" val="1128543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69900" y="304800"/>
            <a:ext cx="11252200" cy="579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7745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3818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02080" y="6492878"/>
            <a:ext cx="9387840" cy="319405"/>
          </a:xfrm>
          <a:prstGeom prst="rect">
            <a:avLst/>
          </a:prstGeom>
        </p:spPr>
        <p:txBody>
          <a:bodyPr/>
          <a:lstStyle>
            <a:lvl1pPr>
              <a:defRPr lang="en-US" sz="800" b="1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NOAA STAR Seminar - 25 July 2019 - NCWCP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64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4488" indent="-344488">
              <a:spcBef>
                <a:spcPts val="0"/>
              </a:spcBef>
              <a:spcAft>
                <a:spcPts val="400"/>
              </a:spcAft>
              <a:buFontTx/>
              <a:buBlip>
                <a:blip r:embed="rId2"/>
              </a:buBlip>
              <a:defRPr/>
            </a:lvl1pPr>
            <a:lvl2pPr>
              <a:spcBef>
                <a:spcPts val="0"/>
              </a:spcBef>
              <a:spcAft>
                <a:spcPts val="400"/>
              </a:spcAft>
              <a:defRPr/>
            </a:lvl2pPr>
            <a:lvl3pPr>
              <a:spcBef>
                <a:spcPts val="0"/>
              </a:spcBef>
              <a:spcAft>
                <a:spcPts val="400"/>
              </a:spcAft>
              <a:defRPr/>
            </a:lvl3pPr>
            <a:lvl4pPr>
              <a:spcBef>
                <a:spcPts val="0"/>
              </a:spcBef>
              <a:spcAft>
                <a:spcPts val="400"/>
              </a:spcAft>
              <a:defRPr/>
            </a:lvl4pPr>
            <a:lvl5pPr>
              <a:spcBef>
                <a:spcPts val="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02080" y="6492878"/>
            <a:ext cx="9387840" cy="319405"/>
          </a:xfrm>
          <a:prstGeom prst="rect">
            <a:avLst/>
          </a:prstGeom>
        </p:spPr>
        <p:txBody>
          <a:bodyPr/>
          <a:lstStyle>
            <a:lvl1pPr>
              <a:defRPr lang="en-US" sz="800" b="1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NOAA STAR Seminar - 25 July 2019 - NCWCP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333200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 sz="2000"/>
            </a:lvl1pPr>
            <a:lvl2pPr>
              <a:spcBef>
                <a:spcPts val="0"/>
              </a:spcBef>
              <a:spcAft>
                <a:spcPts val="400"/>
              </a:spcAft>
              <a:defRPr sz="1800"/>
            </a:lvl2pPr>
            <a:lvl3pPr>
              <a:spcBef>
                <a:spcPts val="0"/>
              </a:spcBef>
              <a:spcAft>
                <a:spcPts val="400"/>
              </a:spcAft>
              <a:defRPr sz="1600"/>
            </a:lvl3pPr>
            <a:lvl4pPr>
              <a:spcBef>
                <a:spcPts val="0"/>
              </a:spcBef>
              <a:spcAft>
                <a:spcPts val="400"/>
              </a:spcAft>
              <a:defRPr sz="1400"/>
            </a:lvl4pPr>
            <a:lvl5pPr>
              <a:spcBef>
                <a:spcPts val="0"/>
              </a:spcBef>
              <a:spcAft>
                <a:spcPts val="400"/>
              </a:spcAft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 sz="2000"/>
            </a:lvl1pPr>
            <a:lvl2pPr>
              <a:spcBef>
                <a:spcPts val="0"/>
              </a:spcBef>
              <a:spcAft>
                <a:spcPts val="400"/>
              </a:spcAft>
              <a:defRPr sz="1800"/>
            </a:lvl2pPr>
            <a:lvl3pPr>
              <a:spcBef>
                <a:spcPts val="0"/>
              </a:spcBef>
              <a:spcAft>
                <a:spcPts val="400"/>
              </a:spcAft>
              <a:defRPr sz="1600"/>
            </a:lvl3pPr>
            <a:lvl4pPr>
              <a:spcBef>
                <a:spcPts val="0"/>
              </a:spcBef>
              <a:spcAft>
                <a:spcPts val="400"/>
              </a:spcAft>
              <a:defRPr sz="1400"/>
            </a:lvl4pPr>
            <a:lvl5pPr>
              <a:spcBef>
                <a:spcPts val="0"/>
              </a:spcBef>
              <a:spcAft>
                <a:spcPts val="400"/>
              </a:spcAft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02080" y="6492878"/>
            <a:ext cx="9387840" cy="319405"/>
          </a:xfrm>
          <a:prstGeom prst="rect">
            <a:avLst/>
          </a:prstGeom>
        </p:spPr>
        <p:txBody>
          <a:bodyPr/>
          <a:lstStyle>
            <a:lvl1pPr>
              <a:defRPr lang="en-US" sz="800" b="1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NOAA STAR Seminar - 25 July 2019 - NCWCP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164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02080" y="6492878"/>
            <a:ext cx="9387840" cy="319405"/>
          </a:xfrm>
          <a:prstGeom prst="rect">
            <a:avLst/>
          </a:prstGeom>
        </p:spPr>
        <p:txBody>
          <a:bodyPr/>
          <a:lstStyle>
            <a:lvl1pPr>
              <a:defRPr lang="en-US" sz="800" b="1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NOAA STAR Seminar - 25 July 2019 - NCWCP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962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STAR Seminar - 25 July 2019 - NCWCP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25165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396" y="3167659"/>
            <a:ext cx="10363117" cy="1361016"/>
          </a:xfrm>
        </p:spPr>
        <p:txBody>
          <a:bodyPr anchor="t"/>
          <a:lstStyle>
            <a:lvl1pPr algn="l">
              <a:defRPr sz="4000" b="1" cap="sm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396" y="1667730"/>
            <a:ext cx="10363117" cy="149993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STAR Seminar - 25 July 2019 - NCWCP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‹#›</a:t>
            </a:fld>
            <a:endParaRPr lang="en-US"/>
          </a:p>
        </p:txBody>
      </p:sp>
      <p:sp>
        <p:nvSpPr>
          <p:cNvPr id="48" name="Slide Number Placeholder 5"/>
          <p:cNvSpPr txBox="1">
            <a:spLocks/>
          </p:cNvSpPr>
          <p:nvPr userDrawn="1"/>
        </p:nvSpPr>
        <p:spPr bwMode="gray">
          <a:xfrm>
            <a:off x="709085" y="787785"/>
            <a:ext cx="10396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585216" rtl="0" eaLnBrk="1" latinLnBrk="0" hangingPunct="1">
              <a:defRPr sz="2000" i="1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585216" algn="l" defTabSz="585216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0432" algn="l" defTabSz="585216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5648" algn="l" defTabSz="585216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0864" algn="l" defTabSz="585216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26080" algn="l" defTabSz="585216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1296" algn="l" defTabSz="585216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96512" algn="l" defTabSz="585216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1728" algn="l" defTabSz="585216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z="2000" smtClean="0"/>
              <a:pPr/>
              <a:t>‹#›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57508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000" y="355935"/>
            <a:ext cx="10296697" cy="64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77957" y="6351810"/>
            <a:ext cx="6319876" cy="363820"/>
          </a:xfrm>
        </p:spPr>
        <p:txBody>
          <a:bodyPr/>
          <a:lstStyle/>
          <a:p>
            <a:r>
              <a:rPr lang="en-US"/>
              <a:t>NOAA STAR Seminar - 25 July 2019 - NCWCP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6073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\\psf\Host\Users\cd\Desktop\Startbild_4zu3-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10" descr="dlr_signe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5857876"/>
            <a:ext cx="11430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524000" y="1392238"/>
            <a:ext cx="9789584" cy="741362"/>
          </a:xfrm>
        </p:spPr>
        <p:txBody>
          <a:bodyPr/>
          <a:lstStyle>
            <a:lvl1pPr>
              <a:tabLst>
                <a:tab pos="2038350" algn="l"/>
              </a:tabLst>
              <a:defRPr/>
            </a:lvl1pPr>
          </a:lstStyle>
          <a:p>
            <a:pPr lvl="0"/>
            <a:r>
              <a:rPr lang="de-DE" noProof="0" dirty="0"/>
              <a:t>Mastertitelformat bearbeiten</a:t>
            </a:r>
          </a:p>
        </p:txBody>
      </p:sp>
      <p:sp>
        <p:nvSpPr>
          <p:cNvPr id="85029" name="Rectangle 37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2159001"/>
            <a:ext cx="9789584" cy="371475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686868"/>
                </a:solidFill>
              </a:defRPr>
            </a:lvl1pPr>
          </a:lstStyle>
          <a:p>
            <a:pPr lvl="0"/>
            <a:r>
              <a:rPr lang="de-DE" noProof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0557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48000" y="1591199"/>
            <a:ext cx="10896000" cy="433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Titel 12"/>
          <p:cNvSpPr>
            <a:spLocks noGrp="1"/>
          </p:cNvSpPr>
          <p:nvPr>
            <p:ph type="title" hasCustomPrompt="1"/>
          </p:nvPr>
        </p:nvSpPr>
        <p:spPr>
          <a:xfrm>
            <a:off x="648000" y="648001"/>
            <a:ext cx="10896000" cy="738187"/>
          </a:xfrm>
          <a:prstGeom prst="rect">
            <a:avLst/>
          </a:prstGeom>
        </p:spPr>
        <p:txBody>
          <a:bodyPr/>
          <a:lstStyle/>
          <a:p>
            <a:r>
              <a:rPr lang="en-GB" noProof="0" dirty="0"/>
              <a:t>Click here to insert chart title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3"/>
          </p:nvPr>
        </p:nvSpPr>
        <p:spPr>
          <a:xfrm>
            <a:off x="2039999" y="125999"/>
            <a:ext cx="9504000" cy="144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 noProof="0"/>
              <a:t>NOAA STAR Seminar - 25 July 2019 - NCWCP</a:t>
            </a:r>
            <a:endParaRPr lang="en-GB" noProof="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>
          <a:xfrm>
            <a:off x="648000" y="125999"/>
            <a:ext cx="1392000" cy="144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 noProof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2475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_ohne_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11664621" y="6534869"/>
            <a:ext cx="384041" cy="21602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2917C3B-CD55-4701-84F9-F08C458EA711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207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396" y="4407179"/>
            <a:ext cx="10363117" cy="1361016"/>
          </a:xfrm>
        </p:spPr>
        <p:txBody>
          <a:bodyPr anchor="t"/>
          <a:lstStyle>
            <a:lvl1pPr algn="l">
              <a:defRPr sz="416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396" y="2907250"/>
            <a:ext cx="10363117" cy="1499930"/>
          </a:xfrm>
        </p:spPr>
        <p:txBody>
          <a:bodyPr anchor="b"/>
          <a:lstStyle>
            <a:lvl1pPr marL="0" indent="0">
              <a:buNone/>
              <a:defRPr sz="2083">
                <a:solidFill>
                  <a:schemeClr val="tx1">
                    <a:tint val="75000"/>
                  </a:schemeClr>
                </a:solidFill>
              </a:defRPr>
            </a:lvl1pPr>
            <a:lvl2pPr marL="47622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52439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3pPr>
            <a:lvl4pPr marL="1428659" indent="0">
              <a:buNone/>
              <a:defRPr sz="1458">
                <a:solidFill>
                  <a:schemeClr val="tx1">
                    <a:tint val="75000"/>
                  </a:schemeClr>
                </a:solidFill>
              </a:defRPr>
            </a:lvl4pPr>
            <a:lvl5pPr marL="1904878" indent="0">
              <a:buNone/>
              <a:defRPr sz="1458">
                <a:solidFill>
                  <a:schemeClr val="tx1">
                    <a:tint val="75000"/>
                  </a:schemeClr>
                </a:solidFill>
              </a:defRPr>
            </a:lvl5pPr>
            <a:lvl6pPr marL="2381098" indent="0">
              <a:buNone/>
              <a:defRPr sz="1458">
                <a:solidFill>
                  <a:schemeClr val="tx1">
                    <a:tint val="75000"/>
                  </a:schemeClr>
                </a:solidFill>
              </a:defRPr>
            </a:lvl6pPr>
            <a:lvl7pPr marL="2857317" indent="0">
              <a:buNone/>
              <a:defRPr sz="1458">
                <a:solidFill>
                  <a:schemeClr val="tx1">
                    <a:tint val="75000"/>
                  </a:schemeClr>
                </a:solidFill>
              </a:defRPr>
            </a:lvl7pPr>
            <a:lvl8pPr marL="3333537" indent="0">
              <a:buNone/>
              <a:defRPr sz="1458">
                <a:solidFill>
                  <a:schemeClr val="tx1">
                    <a:tint val="75000"/>
                  </a:schemeClr>
                </a:solidFill>
              </a:defRPr>
            </a:lvl8pPr>
            <a:lvl9pPr marL="3809756" indent="0">
              <a:buNone/>
              <a:defRPr sz="14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STAR Seminar - 25 July 2019 - NCWCP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247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0180" y="1600806"/>
            <a:ext cx="5405621" cy="4524593"/>
          </a:xfrm>
        </p:spPr>
        <p:txBody>
          <a:bodyPr/>
          <a:lstStyle>
            <a:lvl1pPr>
              <a:defRPr sz="2916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5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83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75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875">
                <a:solidFill>
                  <a:schemeClr val="tx1">
                    <a:lumMod val="75000"/>
                  </a:schemeClr>
                </a:solidFill>
              </a:defRPr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546" y="1600806"/>
            <a:ext cx="5407275" cy="4524593"/>
          </a:xfrm>
        </p:spPr>
        <p:txBody>
          <a:bodyPr/>
          <a:lstStyle>
            <a:lvl1pPr>
              <a:defRPr sz="2916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5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83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75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875">
                <a:solidFill>
                  <a:schemeClr val="tx1">
                    <a:lumMod val="75000"/>
                  </a:schemeClr>
                </a:solidFill>
              </a:defRPr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STAR Seminar - 25 July 2019 - NCWCP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544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180" y="1534658"/>
            <a:ext cx="5385778" cy="639992"/>
          </a:xfrm>
        </p:spPr>
        <p:txBody>
          <a:bodyPr anchor="b"/>
          <a:lstStyle>
            <a:lvl1pPr marL="0" indent="0">
              <a:buNone/>
              <a:defRPr sz="2500" b="1">
                <a:solidFill>
                  <a:schemeClr val="tx1">
                    <a:lumMod val="75000"/>
                  </a:schemeClr>
                </a:solidFill>
              </a:defRPr>
            </a:lvl1pPr>
            <a:lvl2pPr marL="476220" indent="0">
              <a:buNone/>
              <a:defRPr sz="2083" b="1"/>
            </a:lvl2pPr>
            <a:lvl3pPr marL="952439" indent="0">
              <a:buNone/>
              <a:defRPr sz="1875" b="1"/>
            </a:lvl3pPr>
            <a:lvl4pPr marL="1428659" indent="0">
              <a:buNone/>
              <a:defRPr sz="1667" b="1"/>
            </a:lvl4pPr>
            <a:lvl5pPr marL="1904878" indent="0">
              <a:buNone/>
              <a:defRPr sz="1667" b="1"/>
            </a:lvl5pPr>
            <a:lvl6pPr marL="2381098" indent="0">
              <a:buNone/>
              <a:defRPr sz="1667" b="1"/>
            </a:lvl6pPr>
            <a:lvl7pPr marL="2857317" indent="0">
              <a:buNone/>
              <a:defRPr sz="1667" b="1"/>
            </a:lvl7pPr>
            <a:lvl8pPr marL="3333537" indent="0">
              <a:buNone/>
              <a:defRPr sz="1667" b="1"/>
            </a:lvl8pPr>
            <a:lvl9pPr marL="3809756" indent="0">
              <a:buNone/>
              <a:defRPr sz="16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180" y="2174650"/>
            <a:ext cx="5385778" cy="3950750"/>
          </a:xfrm>
        </p:spPr>
        <p:txBody>
          <a:bodyPr/>
          <a:lstStyle>
            <a:lvl1pPr>
              <a:defRPr sz="250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083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875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667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67">
                <a:solidFill>
                  <a:schemeClr val="tx1">
                    <a:lumMod val="75000"/>
                  </a:schemeClr>
                </a:solidFill>
              </a:defRPr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736" y="1534658"/>
            <a:ext cx="5389085" cy="639992"/>
          </a:xfrm>
        </p:spPr>
        <p:txBody>
          <a:bodyPr anchor="b"/>
          <a:lstStyle>
            <a:lvl1pPr marL="0" indent="0">
              <a:buNone/>
              <a:defRPr sz="2500" b="1">
                <a:solidFill>
                  <a:schemeClr val="tx1">
                    <a:lumMod val="75000"/>
                  </a:schemeClr>
                </a:solidFill>
              </a:defRPr>
            </a:lvl1pPr>
            <a:lvl2pPr marL="476220" indent="0">
              <a:buNone/>
              <a:defRPr sz="2083" b="1"/>
            </a:lvl2pPr>
            <a:lvl3pPr marL="952439" indent="0">
              <a:buNone/>
              <a:defRPr sz="1875" b="1"/>
            </a:lvl3pPr>
            <a:lvl4pPr marL="1428659" indent="0">
              <a:buNone/>
              <a:defRPr sz="1667" b="1"/>
            </a:lvl4pPr>
            <a:lvl5pPr marL="1904878" indent="0">
              <a:buNone/>
              <a:defRPr sz="1667" b="1"/>
            </a:lvl5pPr>
            <a:lvl6pPr marL="2381098" indent="0">
              <a:buNone/>
              <a:defRPr sz="1667" b="1"/>
            </a:lvl6pPr>
            <a:lvl7pPr marL="2857317" indent="0">
              <a:buNone/>
              <a:defRPr sz="1667" b="1"/>
            </a:lvl7pPr>
            <a:lvl8pPr marL="3333537" indent="0">
              <a:buNone/>
              <a:defRPr sz="1667" b="1"/>
            </a:lvl8pPr>
            <a:lvl9pPr marL="3809756" indent="0">
              <a:buNone/>
              <a:defRPr sz="16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736" y="2174650"/>
            <a:ext cx="5389085" cy="3950750"/>
          </a:xfrm>
        </p:spPr>
        <p:txBody>
          <a:bodyPr/>
          <a:lstStyle>
            <a:lvl1pPr>
              <a:defRPr sz="250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083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875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667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67">
                <a:solidFill>
                  <a:schemeClr val="tx1">
                    <a:lumMod val="75000"/>
                  </a:schemeClr>
                </a:solidFill>
              </a:defRPr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STAR Seminar - 25 July 2019 - NCWCP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690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562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25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79" y="1223814"/>
            <a:ext cx="4009982" cy="701830"/>
          </a:xfrm>
        </p:spPr>
        <p:txBody>
          <a:bodyPr anchor="b"/>
          <a:lstStyle>
            <a:lvl1pPr algn="l">
              <a:defRPr sz="208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332" y="1297172"/>
            <a:ext cx="6814489" cy="4828227"/>
          </a:xfrm>
        </p:spPr>
        <p:txBody>
          <a:bodyPr/>
          <a:lstStyle>
            <a:lvl1pPr>
              <a:defRPr sz="3333"/>
            </a:lvl1pPr>
            <a:lvl2pPr>
              <a:defRPr sz="2916"/>
            </a:lvl2pPr>
            <a:lvl3pPr>
              <a:defRPr sz="2500"/>
            </a:lvl3pPr>
            <a:lvl4pPr>
              <a:defRPr sz="2083"/>
            </a:lvl4pPr>
            <a:lvl5pPr>
              <a:defRPr sz="2083"/>
            </a:lvl5pPr>
            <a:lvl6pPr>
              <a:defRPr sz="2083"/>
            </a:lvl6pPr>
            <a:lvl7pPr>
              <a:defRPr sz="2083"/>
            </a:lvl7pPr>
            <a:lvl8pPr>
              <a:defRPr sz="2083"/>
            </a:lvl8pPr>
            <a:lvl9pPr>
              <a:defRPr sz="208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180" y="1925644"/>
            <a:ext cx="4009982" cy="4199755"/>
          </a:xfrm>
        </p:spPr>
        <p:txBody>
          <a:bodyPr/>
          <a:lstStyle>
            <a:lvl1pPr marL="0" indent="0">
              <a:buNone/>
              <a:defRPr sz="1458"/>
            </a:lvl1pPr>
            <a:lvl2pPr marL="476220" indent="0">
              <a:buNone/>
              <a:defRPr sz="1250"/>
            </a:lvl2pPr>
            <a:lvl3pPr marL="952439" indent="0">
              <a:buNone/>
              <a:defRPr sz="1042"/>
            </a:lvl3pPr>
            <a:lvl4pPr marL="1428659" indent="0">
              <a:buNone/>
              <a:defRPr sz="937"/>
            </a:lvl4pPr>
            <a:lvl5pPr marL="1904878" indent="0">
              <a:buNone/>
              <a:defRPr sz="937"/>
            </a:lvl5pPr>
            <a:lvl6pPr marL="2381098" indent="0">
              <a:buNone/>
              <a:defRPr sz="937"/>
            </a:lvl6pPr>
            <a:lvl7pPr marL="2857317" indent="0">
              <a:buNone/>
              <a:defRPr sz="937"/>
            </a:lvl7pPr>
            <a:lvl8pPr marL="3333537" indent="0">
              <a:buNone/>
              <a:defRPr sz="937"/>
            </a:lvl8pPr>
            <a:lvl9pPr marL="3809756" indent="0">
              <a:buNone/>
              <a:defRPr sz="937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STAR Seminar - 25 July 2019 - NCWCP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531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092" y="4800766"/>
            <a:ext cx="10258718" cy="567227"/>
          </a:xfrm>
        </p:spPr>
        <p:txBody>
          <a:bodyPr anchor="b"/>
          <a:lstStyle>
            <a:lvl1pPr algn="l">
              <a:defRPr sz="208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93092" y="877921"/>
            <a:ext cx="10258718" cy="3850081"/>
          </a:xfrm>
        </p:spPr>
        <p:txBody>
          <a:bodyPr/>
          <a:lstStyle>
            <a:lvl1pPr marL="0" indent="0">
              <a:buNone/>
              <a:defRPr sz="3333"/>
            </a:lvl1pPr>
            <a:lvl2pPr marL="476220" indent="0">
              <a:buNone/>
              <a:defRPr sz="2916"/>
            </a:lvl2pPr>
            <a:lvl3pPr marL="952439" indent="0">
              <a:buNone/>
              <a:defRPr sz="2500"/>
            </a:lvl3pPr>
            <a:lvl4pPr marL="1428659" indent="0">
              <a:buNone/>
              <a:defRPr sz="2083"/>
            </a:lvl4pPr>
            <a:lvl5pPr marL="1904878" indent="0">
              <a:buNone/>
              <a:defRPr sz="2083"/>
            </a:lvl5pPr>
            <a:lvl6pPr marL="2381098" indent="0">
              <a:buNone/>
              <a:defRPr sz="2083"/>
            </a:lvl6pPr>
            <a:lvl7pPr marL="2857317" indent="0">
              <a:buNone/>
              <a:defRPr sz="2083"/>
            </a:lvl7pPr>
            <a:lvl8pPr marL="3333537" indent="0">
              <a:buNone/>
              <a:defRPr sz="2083"/>
            </a:lvl8pPr>
            <a:lvl9pPr marL="3809756" indent="0">
              <a:buNone/>
              <a:defRPr sz="208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3092" y="5367993"/>
            <a:ext cx="10258718" cy="803711"/>
          </a:xfrm>
        </p:spPr>
        <p:txBody>
          <a:bodyPr/>
          <a:lstStyle>
            <a:lvl1pPr marL="0" indent="0">
              <a:buNone/>
              <a:defRPr sz="1458"/>
            </a:lvl1pPr>
            <a:lvl2pPr marL="476220" indent="0">
              <a:buNone/>
              <a:defRPr sz="1250"/>
            </a:lvl2pPr>
            <a:lvl3pPr marL="952439" indent="0">
              <a:buNone/>
              <a:defRPr sz="1042"/>
            </a:lvl3pPr>
            <a:lvl4pPr marL="1428659" indent="0">
              <a:buNone/>
              <a:defRPr sz="937"/>
            </a:lvl4pPr>
            <a:lvl5pPr marL="1904878" indent="0">
              <a:buNone/>
              <a:defRPr sz="937"/>
            </a:lvl5pPr>
            <a:lvl6pPr marL="2381098" indent="0">
              <a:buNone/>
              <a:defRPr sz="937"/>
            </a:lvl6pPr>
            <a:lvl7pPr marL="2857317" indent="0">
              <a:buNone/>
              <a:defRPr sz="937"/>
            </a:lvl7pPr>
            <a:lvl8pPr marL="3333537" indent="0">
              <a:buNone/>
              <a:defRPr sz="937"/>
            </a:lvl8pPr>
            <a:lvl9pPr marL="3809756" indent="0">
              <a:buNone/>
              <a:defRPr sz="93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144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4.gif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.jpe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0181" y="305223"/>
            <a:ext cx="10266342" cy="5974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180" y="1201480"/>
            <a:ext cx="10971641" cy="4923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27807" y="6351810"/>
            <a:ext cx="5325740" cy="3638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37" b="1" i="1">
                <a:solidFill>
                  <a:schemeClr val="accent2"/>
                </a:solidFill>
              </a:defRPr>
            </a:lvl1pPr>
          </a:lstStyle>
          <a:p>
            <a:r>
              <a:rPr lang="en-US"/>
              <a:t>NOAA STAR Seminar - 25 July 2019 - NCWCP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0180" y="6356920"/>
            <a:ext cx="929230" cy="3638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7" i="1">
                <a:solidFill>
                  <a:srgbClr val="B1B1B1"/>
                </a:solidFill>
              </a:defRPr>
            </a:lvl1pPr>
          </a:lstStyle>
          <a:p>
            <a:fld id="{292ABC7F-B9E9-0840-915A-8F394559AFC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all_Color_HEX-1-1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6775" y="261471"/>
            <a:ext cx="641181" cy="64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86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10" r:id="rId10"/>
    <p:sldLayoutId id="2147483723" r:id="rId11"/>
    <p:sldLayoutId id="2147483729" r:id="rId12"/>
  </p:sldLayoutIdLst>
  <p:hf hdr="0" dt="0"/>
  <p:txStyles>
    <p:titleStyle>
      <a:lvl1pPr algn="l" defTabSz="476220" rtl="0" eaLnBrk="1" latinLnBrk="0" hangingPunct="1">
        <a:spcBef>
          <a:spcPct val="0"/>
        </a:spcBef>
        <a:buNone/>
        <a:defRPr sz="3125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65" indent="-357165" algn="l" defTabSz="476220" rtl="0" eaLnBrk="1" latinLnBrk="0" hangingPunct="1">
        <a:spcBef>
          <a:spcPct val="20000"/>
        </a:spcBef>
        <a:buFont typeface="Wingdings" charset="2"/>
        <a:buChar char="§"/>
        <a:defRPr sz="2708" kern="1200">
          <a:solidFill>
            <a:schemeClr val="tx1"/>
          </a:solidFill>
          <a:latin typeface="+mn-lt"/>
          <a:ea typeface="+mn-ea"/>
          <a:cs typeface="+mn-cs"/>
        </a:defRPr>
      </a:lvl1pPr>
      <a:lvl2pPr marL="773857" indent="-297637" algn="l" defTabSz="476220" rtl="0" eaLnBrk="1" latinLnBrk="0" hangingPunct="1">
        <a:spcBef>
          <a:spcPct val="20000"/>
        </a:spcBef>
        <a:buFont typeface="Arial"/>
        <a:buChar char="–"/>
        <a:defRPr sz="2292" kern="1200">
          <a:solidFill>
            <a:schemeClr val="tx1"/>
          </a:solidFill>
          <a:latin typeface="+mn-lt"/>
          <a:ea typeface="+mn-ea"/>
          <a:cs typeface="+mn-cs"/>
        </a:defRPr>
      </a:lvl2pPr>
      <a:lvl3pPr marL="1190549" indent="-238110" algn="l" defTabSz="476220" rtl="0" eaLnBrk="1" latinLnBrk="0" hangingPunct="1">
        <a:spcBef>
          <a:spcPct val="20000"/>
        </a:spcBef>
        <a:buFont typeface="Wingdings" charset="2"/>
        <a:buChar char="§"/>
        <a:defRPr sz="1875" kern="1200">
          <a:solidFill>
            <a:schemeClr val="tx1"/>
          </a:solidFill>
          <a:latin typeface="+mn-lt"/>
          <a:ea typeface="+mn-ea"/>
          <a:cs typeface="+mn-cs"/>
        </a:defRPr>
      </a:lvl3pPr>
      <a:lvl4pPr marL="1666768" indent="-238110" algn="l" defTabSz="476220" rtl="0" eaLnBrk="1" latinLnBrk="0" hangingPunct="1">
        <a:spcBef>
          <a:spcPct val="20000"/>
        </a:spcBef>
        <a:buFont typeface="Arial"/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2142988" indent="-238110" algn="l" defTabSz="476220" rtl="0" eaLnBrk="1" latinLnBrk="0" hangingPunct="1">
        <a:spcBef>
          <a:spcPct val="20000"/>
        </a:spcBef>
        <a:buFont typeface="Wingdings" charset="2"/>
        <a:buChar char="§"/>
        <a:defRPr sz="1458" kern="1200">
          <a:solidFill>
            <a:schemeClr val="tx1"/>
          </a:solidFill>
          <a:latin typeface="+mn-lt"/>
          <a:ea typeface="+mn-ea"/>
          <a:cs typeface="+mn-cs"/>
        </a:defRPr>
      </a:lvl5pPr>
      <a:lvl6pPr marL="2619207" indent="-238110" algn="l" defTabSz="476220" rtl="0" eaLnBrk="1" latinLnBrk="0" hangingPunct="1">
        <a:spcBef>
          <a:spcPct val="20000"/>
        </a:spcBef>
        <a:buFont typeface="Arial"/>
        <a:buChar char="•"/>
        <a:defRPr sz="2083" kern="1200">
          <a:solidFill>
            <a:schemeClr val="tx1"/>
          </a:solidFill>
          <a:latin typeface="+mn-lt"/>
          <a:ea typeface="+mn-ea"/>
          <a:cs typeface="+mn-cs"/>
        </a:defRPr>
      </a:lvl6pPr>
      <a:lvl7pPr marL="3095427" indent="-238110" algn="l" defTabSz="476220" rtl="0" eaLnBrk="1" latinLnBrk="0" hangingPunct="1">
        <a:spcBef>
          <a:spcPct val="20000"/>
        </a:spcBef>
        <a:buFont typeface="Arial"/>
        <a:buChar char="•"/>
        <a:defRPr sz="2083" kern="1200">
          <a:solidFill>
            <a:schemeClr val="tx1"/>
          </a:solidFill>
          <a:latin typeface="+mn-lt"/>
          <a:ea typeface="+mn-ea"/>
          <a:cs typeface="+mn-cs"/>
        </a:defRPr>
      </a:lvl7pPr>
      <a:lvl8pPr marL="3571646" indent="-238110" algn="l" defTabSz="476220" rtl="0" eaLnBrk="1" latinLnBrk="0" hangingPunct="1">
        <a:spcBef>
          <a:spcPct val="20000"/>
        </a:spcBef>
        <a:buFont typeface="Arial"/>
        <a:buChar char="•"/>
        <a:defRPr sz="2083" kern="1200">
          <a:solidFill>
            <a:schemeClr val="tx1"/>
          </a:solidFill>
          <a:latin typeface="+mn-lt"/>
          <a:ea typeface="+mn-ea"/>
          <a:cs typeface="+mn-cs"/>
        </a:defRPr>
      </a:lvl8pPr>
      <a:lvl9pPr marL="4047866" indent="-238110" algn="l" defTabSz="476220" rtl="0" eaLnBrk="1" latinLnBrk="0" hangingPunct="1">
        <a:spcBef>
          <a:spcPct val="20000"/>
        </a:spcBef>
        <a:buFont typeface="Arial"/>
        <a:buChar char="•"/>
        <a:defRPr sz="20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7622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1pPr>
      <a:lvl2pPr marL="476220" algn="l" defTabSz="47622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2pPr>
      <a:lvl3pPr marL="952439" algn="l" defTabSz="47622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3pPr>
      <a:lvl4pPr marL="1428659" algn="l" defTabSz="47622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1904878" algn="l" defTabSz="47622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381098" algn="l" defTabSz="47622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857317" algn="l" defTabSz="47622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333537" algn="l" defTabSz="47622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809756" algn="l" defTabSz="47622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1200" y="350520"/>
            <a:ext cx="731520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26" name="Picture 2"/>
          <p:cNvPicPr>
            <a:picLocks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0" y="373380"/>
            <a:ext cx="2194560" cy="502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609600" y="960120"/>
            <a:ext cx="10932160" cy="0"/>
          </a:xfrm>
          <a:prstGeom prst="line">
            <a:avLst/>
          </a:prstGeom>
          <a:ln w="3175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02080" y="6492878"/>
            <a:ext cx="9387840" cy="319405"/>
          </a:xfrm>
          <a:prstGeom prst="rect">
            <a:avLst/>
          </a:prstGeom>
        </p:spPr>
        <p:txBody>
          <a:bodyPr/>
          <a:lstStyle>
            <a:lvl1pPr algn="ctr">
              <a:defRPr sz="80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/>
              <a:t>NOAA STAR Seminar - 25 July 2019 - NCWCP</a:t>
            </a:r>
            <a:endParaRPr lang="en-US" dirty="0"/>
          </a:p>
        </p:txBody>
      </p:sp>
      <p:sp>
        <p:nvSpPr>
          <p:cNvPr id="14" name="Rectangle 19"/>
          <p:cNvSpPr>
            <a:spLocks noChangeArrowheads="1"/>
          </p:cNvSpPr>
          <p:nvPr userDrawn="1"/>
        </p:nvSpPr>
        <p:spPr bwMode="auto">
          <a:xfrm>
            <a:off x="11460480" y="6427152"/>
            <a:ext cx="609600" cy="29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fld id="{331B38AC-4658-4D93-95AA-EB51521933B5}" type="slidenum">
              <a:rPr lang="en-US" sz="1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</a:rPr>
              <a:pPr algn="ctr"/>
              <a:t>‹#›</a:t>
            </a:fld>
            <a:endParaRPr lang="en-US" sz="1000" i="1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466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rgbClr val="000066"/>
          </a:solidFill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spcBef>
          <a:spcPct val="20000"/>
        </a:spcBef>
        <a:buClr>
          <a:srgbClr val="000066"/>
        </a:buClr>
        <a:buSzPct val="80000"/>
        <a:buFontTx/>
        <a:buBlip>
          <a:blip r:embed="rId10"/>
        </a:buBlip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0066"/>
        </a:buClr>
        <a:buSzPct val="80000"/>
        <a:buFont typeface="Wingdings" pitchFamily="2" charset="2"/>
        <a:buChar char="Ø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0066"/>
        </a:buClr>
        <a:buSzPct val="80000"/>
        <a:buFont typeface="Calibri" pitchFamily="34" charset="0"/>
        <a:buChar char="●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0066"/>
        </a:buClr>
        <a:buSzPct val="100000"/>
        <a:buFont typeface="Arial" pitchFamily="34" charset="0"/>
        <a:buChar char="»"/>
        <a:defRPr sz="14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0066"/>
        </a:buClr>
        <a:buFont typeface="Courier New" pitchFamily="49" charset="0"/>
        <a:buChar char="o"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\\psf\Host\Users\cd\Desktop\Startbild_4zu3-Fus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3360" y="6463353"/>
            <a:ext cx="8989679" cy="404664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1371" y="314550"/>
            <a:ext cx="11425269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Mastertitelformat bearbeiten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7382" y="1884363"/>
            <a:ext cx="11256103" cy="399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75" name="Rectangle 5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621" y="6534869"/>
            <a:ext cx="384041" cy="21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000" b="1">
                <a:solidFill>
                  <a:srgbClr val="686868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917C3B-CD55-4701-84F9-F08C458EA711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dirty="0"/>
          </a:p>
        </p:txBody>
      </p:sp>
      <p:sp>
        <p:nvSpPr>
          <p:cNvPr id="3" name="Ellipse 2"/>
          <p:cNvSpPr/>
          <p:nvPr userDrawn="1"/>
        </p:nvSpPr>
        <p:spPr bwMode="auto">
          <a:xfrm>
            <a:off x="7056107" y="3429000"/>
            <a:ext cx="2016224" cy="1296144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de-DE" sz="2300">
              <a:solidFill>
                <a:srgbClr val="000000"/>
              </a:solidFill>
            </a:endParaRPr>
          </a:p>
        </p:txBody>
      </p:sp>
      <p:sp>
        <p:nvSpPr>
          <p:cNvPr id="11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647101" y="6524625"/>
            <a:ext cx="4784857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000">
                <a:solidFill>
                  <a:srgbClr val="686868"/>
                </a:solidFill>
                <a:cs typeface="+mn-cs"/>
              </a:defRPr>
            </a:lvl1pPr>
          </a:lstStyle>
          <a:p>
            <a:pPr algn="ctr">
              <a:defRPr/>
            </a:pPr>
            <a:r>
              <a:rPr lang="en-US"/>
              <a:t>NOAA STAR Seminar - 25 July 2019 - NCWCP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286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7" r:id="rId2"/>
    <p:sldLayoutId id="2147483728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2pPr>
      <a:lvl3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3pPr>
      <a:lvl4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4pPr>
      <a:lvl5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5pPr>
      <a:lvl6pPr marL="4572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6pPr>
      <a:lvl7pPr marL="9144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7pPr>
      <a:lvl8pPr marL="13716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8pPr>
      <a:lvl9pPr marL="18288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625475" indent="-179388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1077913" indent="-179388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524000" indent="-179388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970088" indent="-173038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4272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8844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3416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7988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jpeg"/><Relationship Id="rId3" Type="http://schemas.openxmlformats.org/officeDocument/2006/relationships/image" Target="../media/image8.jpeg"/><Relationship Id="rId7" Type="http://schemas.openxmlformats.org/officeDocument/2006/relationships/hyperlink" Target="https://www.google.com/url?sa=i&amp;rct=j&amp;q=&amp;esrc=s&amp;source=images&amp;cd=&amp;cad=rja&amp;uact=8&amp;ved=0ahUKEwiknIK63pPKAhUU-mMKHZzJAXAQjRwIBw&amp;url=https://commons.wikimedia.org/wiki/File:NOAA_logo.svg&amp;psig=AFQjCNHs3P77DrySm4bDfn8VtzdSu6jQnQ&amp;ust=1452119934624393" TargetMode="External"/><Relationship Id="rId12" Type="http://schemas.openxmlformats.org/officeDocument/2006/relationships/image" Target="../media/image14.png"/><Relationship Id="rId2" Type="http://schemas.openxmlformats.org/officeDocument/2006/relationships/hyperlink" Target="https://www.google.com/url?sa=i&amp;rct=j&amp;q=&amp;esrc=s&amp;source=images&amp;cd=&amp;cad=rja&amp;uact=8&amp;ved=0ahUKEwjj1prZ35PKAhUS1GMKHbEgADMQjRwIBw&amp;url=https://esto.nasa.gov/about_esto_alumni_pop.html&amp;psig=AFQjCNEXk9yGt9COP2ji3csqSv3ZbBDgAQ&amp;ust=1452120271449677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hyperlink" Target="https://www.onr.navy.mil/en.aspx" TargetMode="External"/><Relationship Id="rId5" Type="http://schemas.openxmlformats.org/officeDocument/2006/relationships/image" Target="../media/image10.jpg"/><Relationship Id="rId10" Type="http://schemas.openxmlformats.org/officeDocument/2006/relationships/image" Target="../media/image13.gif"/><Relationship Id="rId4" Type="http://schemas.openxmlformats.org/officeDocument/2006/relationships/image" Target="../media/image9.png"/><Relationship Id="rId9" Type="http://schemas.openxmlformats.org/officeDocument/2006/relationships/hyperlink" Target="http://www.yesinc.com/index.htm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4.w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wmf"/><Relationship Id="rId7" Type="http://schemas.openxmlformats.org/officeDocument/2006/relationships/image" Target="../media/image50.png"/><Relationship Id="rId12" Type="http://schemas.openxmlformats.org/officeDocument/2006/relationships/image" Target="../media/image55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11" Type="http://schemas.openxmlformats.org/officeDocument/2006/relationships/image" Target="../media/image54.wmf"/><Relationship Id="rId5" Type="http://schemas.openxmlformats.org/officeDocument/2006/relationships/image" Target="../media/image48.png"/><Relationship Id="rId10" Type="http://schemas.openxmlformats.org/officeDocument/2006/relationships/image" Target="../media/image53.wmf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hyperlink" Target="http://www.swa.com/target-atmosphere-profiles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microsoft.com/office/2007/relationships/hdphoto" Target="../media/hdphoto5.wdp"/><Relationship Id="rId3" Type="http://schemas.openxmlformats.org/officeDocument/2006/relationships/image" Target="../media/image63.jpeg"/><Relationship Id="rId7" Type="http://schemas.microsoft.com/office/2007/relationships/hdphoto" Target="../media/hdphoto3.wdp"/><Relationship Id="rId12" Type="http://schemas.openxmlformats.org/officeDocument/2006/relationships/image" Target="../media/image69.png"/><Relationship Id="rId17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5.png"/><Relationship Id="rId11" Type="http://schemas.openxmlformats.org/officeDocument/2006/relationships/image" Target="../media/image68.png"/><Relationship Id="rId5" Type="http://schemas.microsoft.com/office/2007/relationships/hdphoto" Target="../media/hdphoto2.wdp"/><Relationship Id="rId15" Type="http://schemas.microsoft.com/office/2007/relationships/hdphoto" Target="../media/hdphoto6.wdp"/><Relationship Id="rId10" Type="http://schemas.microsoft.com/office/2007/relationships/hdphoto" Target="../media/hdphoto4.wdp"/><Relationship Id="rId4" Type="http://schemas.openxmlformats.org/officeDocument/2006/relationships/image" Target="../media/image64.png"/><Relationship Id="rId9" Type="http://schemas.openxmlformats.org/officeDocument/2006/relationships/image" Target="../media/image67.png"/><Relationship Id="rId1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4.png"/><Relationship Id="rId7" Type="http://schemas.microsoft.com/office/2007/relationships/hdphoto" Target="../media/hdphoto4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microsoft.com/office/2007/relationships/hdphoto" Target="../media/hdphoto8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microsoft.com/office/2007/relationships/hdphoto" Target="../media/hdphoto5.wdp"/><Relationship Id="rId3" Type="http://schemas.openxmlformats.org/officeDocument/2006/relationships/image" Target="../media/image63.jpeg"/><Relationship Id="rId7" Type="http://schemas.microsoft.com/office/2007/relationships/hdphoto" Target="../media/hdphoto3.wdp"/><Relationship Id="rId12" Type="http://schemas.openxmlformats.org/officeDocument/2006/relationships/image" Target="../media/image69.png"/><Relationship Id="rId17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5.png"/><Relationship Id="rId11" Type="http://schemas.openxmlformats.org/officeDocument/2006/relationships/image" Target="../media/image68.png"/><Relationship Id="rId5" Type="http://schemas.microsoft.com/office/2007/relationships/hdphoto" Target="../media/hdphoto2.wdp"/><Relationship Id="rId15" Type="http://schemas.microsoft.com/office/2007/relationships/hdphoto" Target="../media/hdphoto6.wdp"/><Relationship Id="rId10" Type="http://schemas.microsoft.com/office/2007/relationships/hdphoto" Target="../media/hdphoto4.wdp"/><Relationship Id="rId4" Type="http://schemas.openxmlformats.org/officeDocument/2006/relationships/image" Target="../media/image64.png"/><Relationship Id="rId9" Type="http://schemas.openxmlformats.org/officeDocument/2006/relationships/image" Target="../media/image67.png"/><Relationship Id="rId1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5.png"/><Relationship Id="rId4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9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gif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13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4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16.png"/><Relationship Id="rId7" Type="http://schemas.openxmlformats.org/officeDocument/2006/relationships/image" Target="../media/image119.png"/><Relationship Id="rId12" Type="http://schemas.openxmlformats.org/officeDocument/2006/relationships/image" Target="../media/image1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image" Target="../media/image122.png"/><Relationship Id="rId5" Type="http://schemas.openxmlformats.org/officeDocument/2006/relationships/image" Target="../media/image117.png"/><Relationship Id="rId10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121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jpeg"/><Relationship Id="rId4" Type="http://schemas.openxmlformats.org/officeDocument/2006/relationships/image" Target="../media/image12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mwf.int/en/about/media-centre/science-blog/2018/improving-forecasts-new-wind-data-esas-aeolus-mission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5.wmf"/><Relationship Id="rId4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693860" y="4321872"/>
            <a:ext cx="5960119" cy="92010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Lidar Systems Engineer</a:t>
            </a:r>
          </a:p>
          <a:p>
            <a:r>
              <a:rPr lang="en-US" dirty="0">
                <a:solidFill>
                  <a:schemeClr val="tx1"/>
                </a:solidFill>
              </a:rPr>
              <a:t>Ball Aerospace, stucker@ball.com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483223" y="4067860"/>
            <a:ext cx="4170756" cy="31751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Sara Tucker</a:t>
            </a: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339702" y="1903780"/>
            <a:ext cx="10852298" cy="1972313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4000" dirty="0"/>
              <a:t>Lidar measured wind profiles from space </a:t>
            </a:r>
            <a:br>
              <a:rPr lang="en-US" sz="4000" dirty="0"/>
            </a:br>
            <a:r>
              <a:rPr lang="en-US" sz="3600" b="0" dirty="0"/>
              <a:t>An overview of Doppler lidar technology and comparison with current and future wind measurement capabilities</a:t>
            </a:r>
            <a:r>
              <a:rPr lang="en-US" sz="3200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C338E3-10B1-4036-8A5D-BE75BD59A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8439" y="6356920"/>
            <a:ext cx="5445539" cy="363820"/>
          </a:xfrm>
        </p:spPr>
        <p:txBody>
          <a:bodyPr/>
          <a:lstStyle/>
          <a:p>
            <a:r>
              <a:rPr lang="en-US"/>
              <a:t>NOAA STAR Seminar - 25 July 2019 - NCWCP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AB408B-D656-4C32-9C9B-242239939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1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07E6084-0611-4E84-862E-357C0878F345}"/>
              </a:ext>
            </a:extLst>
          </p:cNvPr>
          <p:cNvGrpSpPr/>
          <p:nvPr/>
        </p:nvGrpSpPr>
        <p:grpSpPr>
          <a:xfrm>
            <a:off x="431153" y="5866461"/>
            <a:ext cx="8500055" cy="961127"/>
            <a:chOff x="5875492" y="1283768"/>
            <a:chExt cx="11365482" cy="135861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9D14B46-3CF4-44B6-B436-69759F55BB60}"/>
                </a:ext>
              </a:extLst>
            </p:cNvPr>
            <p:cNvGrpSpPr/>
            <p:nvPr/>
          </p:nvGrpSpPr>
          <p:grpSpPr>
            <a:xfrm>
              <a:off x="5875492" y="1283768"/>
              <a:ext cx="9924021" cy="1358610"/>
              <a:chOff x="4993513" y="3042109"/>
              <a:chExt cx="9021811" cy="1235096"/>
            </a:xfrm>
          </p:grpSpPr>
          <p:pic>
            <p:nvPicPr>
              <p:cNvPr id="15" name="Picture 4" descr="https://encrypted-tbn0.gstatic.com/images?q=tbn:ANd9GcTczSHfYBO-AqAGKxA1B_j7KsrI9ai6OkNthFVR1JoWZJ2dHEVVjw">
                <a:hlinkClick r:id="rId2"/>
                <a:extLst>
                  <a:ext uri="{FF2B5EF4-FFF2-40B4-BE49-F238E27FC236}">
                    <a16:creationId xmlns:a16="http://schemas.microsoft.com/office/drawing/2014/main" id="{D138E1FB-58C8-4699-86EA-35D52F0374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71427" y="3042109"/>
                <a:ext cx="2022682" cy="123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58">
                <a:extLst>
                  <a:ext uri="{FF2B5EF4-FFF2-40B4-BE49-F238E27FC236}">
                    <a16:creationId xmlns:a16="http://schemas.microsoft.com/office/drawing/2014/main" id="{4775285C-F232-4EAE-BB66-75596C60F1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46489" y="3247058"/>
                <a:ext cx="902190" cy="731436"/>
              </a:xfrm>
              <a:prstGeom prst="rect">
                <a:avLst/>
              </a:prstGeom>
              <a:noFill/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400F7E11-BFAA-4EBA-AF95-EC222A31A64C}"/>
                  </a:ext>
                </a:extLst>
              </p:cNvPr>
              <p:cNvPicPr/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93513" y="3133889"/>
                <a:ext cx="1343952" cy="921716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EADB6143-9835-4E87-AD21-43736DD1C9B4}"/>
                  </a:ext>
                </a:extLst>
              </p:cNvPr>
              <p:cNvPicPr/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62645" y="3121969"/>
                <a:ext cx="2452679" cy="742861"/>
              </a:xfrm>
              <a:prstGeom prst="rect">
                <a:avLst/>
              </a:prstGeom>
            </p:spPr>
          </p:pic>
          <p:pic>
            <p:nvPicPr>
              <p:cNvPr id="20" name="Picture 2" descr="https://upload.wikimedia.org/wikipedia/commons/thumb/7/79/NOAA_logo.svg/2000px-NOAA_logo.svg.png">
                <a:hlinkClick r:id="rId7"/>
                <a:extLst>
                  <a:ext uri="{FF2B5EF4-FFF2-40B4-BE49-F238E27FC236}">
                    <a16:creationId xmlns:a16="http://schemas.microsoft.com/office/drawing/2014/main" id="{E6A1D77A-6BDF-4C4B-BA4D-6B06BE318F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54573" y="3222532"/>
                <a:ext cx="790579" cy="7905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2" name="Picture 2" descr="http://www.yesinc.com/yeslogo-small.gif">
              <a:hlinkClick r:id="rId9"/>
              <a:extLst>
                <a:ext uri="{FF2B5EF4-FFF2-40B4-BE49-F238E27FC236}">
                  <a16:creationId xmlns:a16="http://schemas.microsoft.com/office/drawing/2014/main" id="{3802E2DA-9107-4CB8-AA59-74B319BC3D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22654" y="1825404"/>
              <a:ext cx="1947768" cy="518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USN Office of Naval Research (ONR) Science &amp; Technology Seal">
              <a:hlinkClick r:id="rId11"/>
              <a:extLst>
                <a:ext uri="{FF2B5EF4-FFF2-40B4-BE49-F238E27FC236}">
                  <a16:creationId xmlns:a16="http://schemas.microsoft.com/office/drawing/2014/main" id="{DF675D54-7BC0-4129-BF29-6C2D250455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52846" y="1574797"/>
              <a:ext cx="1288128" cy="586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\\asdfiler2\css\Active Sensing Initiative\Optical Autocovariance\ATHENA-OAWL_VentureTech\A07-Aircraft\WB-57_Patch1.JPG">
              <a:extLst>
                <a:ext uri="{FF2B5EF4-FFF2-40B4-BE49-F238E27FC236}">
                  <a16:creationId xmlns:a16="http://schemas.microsoft.com/office/drawing/2014/main" id="{6DA5DD69-73A9-40EF-BD08-D46764DB0D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8677" y="1527255"/>
              <a:ext cx="1263617" cy="750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BF83F81C-9286-4F9E-AF6B-B6404790FBEC}"/>
              </a:ext>
            </a:extLst>
          </p:cNvPr>
          <p:cNvSpPr/>
          <p:nvPr/>
        </p:nvSpPr>
        <p:spPr>
          <a:xfrm>
            <a:off x="5335402" y="4966956"/>
            <a:ext cx="6429644" cy="573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defTabSz="476220">
              <a:spcBef>
                <a:spcPct val="20000"/>
              </a:spcBef>
            </a:pPr>
            <a:r>
              <a:rPr lang="en-US" sz="1562" i="1" dirty="0">
                <a:solidFill>
                  <a:srgbClr val="7D7D7D"/>
                </a:solidFill>
              </a:rPr>
              <a:t>With special thanks to the Ball Aerospace OAWL development team &amp; </a:t>
            </a:r>
            <a:br>
              <a:rPr lang="en-US" sz="1562" i="1" dirty="0">
                <a:solidFill>
                  <a:srgbClr val="7D7D7D"/>
                </a:solidFill>
              </a:rPr>
            </a:br>
            <a:r>
              <a:rPr lang="en-US" sz="1562" i="1" dirty="0">
                <a:solidFill>
                  <a:srgbClr val="7D7D7D"/>
                </a:solidFill>
              </a:rPr>
              <a:t>partners, including  Mike Hardesty and Sunil Baidar of CU-CIRES</a:t>
            </a:r>
          </a:p>
        </p:txBody>
      </p:sp>
    </p:spTree>
    <p:extLst>
      <p:ext uri="{BB962C8B-B14F-4D97-AF65-F5344CB8AC3E}">
        <p14:creationId xmlns:p14="http://schemas.microsoft.com/office/powerpoint/2010/main" val="178449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C097B78-609F-449F-9C46-538FEA763BF9}"/>
              </a:ext>
            </a:extLst>
          </p:cNvPr>
          <p:cNvSpPr/>
          <p:nvPr/>
        </p:nvSpPr>
        <p:spPr>
          <a:xfrm rot="5400000">
            <a:off x="5418049" y="-5473394"/>
            <a:ext cx="1355902" cy="12192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3836E0-9B3B-4A7A-9247-5CC93BA0050F}"/>
              </a:ext>
            </a:extLst>
          </p:cNvPr>
          <p:cNvSpPr/>
          <p:nvPr/>
        </p:nvSpPr>
        <p:spPr>
          <a:xfrm>
            <a:off x="-1" y="0"/>
            <a:ext cx="1824177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illustration888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20" r="4376" b="11044"/>
          <a:stretch/>
        </p:blipFill>
        <p:spPr bwMode="auto">
          <a:xfrm>
            <a:off x="1631539" y="205215"/>
            <a:ext cx="10560462" cy="665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099" y="91135"/>
            <a:ext cx="11899069" cy="689895"/>
          </a:xfrm>
        </p:spPr>
        <p:txBody>
          <a:bodyPr>
            <a:normAutofit fontScale="90000"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ESA’s Aeolus Mission: Atmospheric </a:t>
            </a:r>
            <a:r>
              <a:rPr lang="en-US" b="0" dirty="0" err="1">
                <a:solidFill>
                  <a:schemeClr val="bg1"/>
                </a:solidFill>
              </a:rPr>
              <a:t>LAser</a:t>
            </a:r>
            <a:r>
              <a:rPr lang="en-US" b="0" dirty="0">
                <a:solidFill>
                  <a:schemeClr val="bg1"/>
                </a:solidFill>
              </a:rPr>
              <a:t> Doppler Instrument (ALADIN)</a:t>
            </a:r>
            <a:endParaRPr lang="en-GB" b="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9291" y="6321275"/>
            <a:ext cx="3897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Images: ESA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99E5D1C-2F16-44C4-87F6-1AFCA597AD2C}"/>
              </a:ext>
            </a:extLst>
          </p:cNvPr>
          <p:cNvGrpSpPr/>
          <p:nvPr/>
        </p:nvGrpSpPr>
        <p:grpSpPr>
          <a:xfrm>
            <a:off x="497787" y="872165"/>
            <a:ext cx="6988101" cy="5465890"/>
            <a:chOff x="3803905" y="0"/>
            <a:chExt cx="8388095" cy="684660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60BB550-7A39-47A6-9624-985F88C7C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803905" y="0"/>
              <a:ext cx="8388095" cy="6846607"/>
            </a:xfrm>
            <a:prstGeom prst="rect">
              <a:avLst/>
            </a:prstGeom>
          </p:spPr>
        </p:pic>
        <p:pic>
          <p:nvPicPr>
            <p:cNvPr id="11" name="Picture 10" descr="A screenshot of a cell phone&#10;&#10;Description generated with high confidence">
              <a:extLst>
                <a:ext uri="{FF2B5EF4-FFF2-40B4-BE49-F238E27FC236}">
                  <a16:creationId xmlns:a16="http://schemas.microsoft.com/office/drawing/2014/main" id="{9A684CC9-3F4B-49C1-B2D0-270F91F4A1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015" t="83994" r="7486" b="11384"/>
            <a:stretch/>
          </p:blipFill>
          <p:spPr>
            <a:xfrm>
              <a:off x="4230625" y="5754623"/>
              <a:ext cx="7339584" cy="316993"/>
            </a:xfrm>
            <a:prstGeom prst="rect">
              <a:avLst/>
            </a:prstGeom>
          </p:spPr>
        </p:pic>
        <p:pic>
          <p:nvPicPr>
            <p:cNvPr id="15" name="Picture 14" descr="A screenshot of a cell phone&#10;&#10;Description generated with high confidence">
              <a:extLst>
                <a:ext uri="{FF2B5EF4-FFF2-40B4-BE49-F238E27FC236}">
                  <a16:creationId xmlns:a16="http://schemas.microsoft.com/office/drawing/2014/main" id="{8F799CEC-E554-4286-843C-FF3A27386A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413" t="13333" r="6251" b="24267"/>
            <a:stretch/>
          </p:blipFill>
          <p:spPr>
            <a:xfrm>
              <a:off x="4376927" y="914400"/>
              <a:ext cx="7339584" cy="4279392"/>
            </a:xfrm>
            <a:prstGeom prst="rect">
              <a:avLst/>
            </a:prstGeom>
          </p:spPr>
        </p:pic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2D95A1-7A85-4B30-87EB-2541A8256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STAR Seminar - 25 July 2019 - NCWCP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D122AC-070A-44ED-AC41-A022302EA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23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A47DBE-E7BD-4C0A-8FBD-145E6A4A7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Doppler Wind Lidar </a:t>
            </a:r>
            <a:r>
              <a:rPr lang="en-US" dirty="0" err="1"/>
              <a:t>OBservations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8F4FBE-05A0-4E6C-A764-2AEF185376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40F8B5-DA95-4542-88B1-6F1545CD9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STAR Seminar - 25 July 2019 - NCWCP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72CD30-B68A-4F5E-A150-400D1504E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75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34" name="Text Box 10"/>
          <p:cNvSpPr txBox="1">
            <a:spLocks noChangeArrowheads="1"/>
          </p:cNvSpPr>
          <p:nvPr/>
        </p:nvSpPr>
        <p:spPr bwMode="auto">
          <a:xfrm>
            <a:off x="607000" y="1028701"/>
            <a:ext cx="11290833" cy="186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>
                <a:solidFill>
                  <a:srgbClr val="7D7D7D">
                    <a:lumMod val="75000"/>
                  </a:srgbClr>
                </a:solidFill>
                <a:cs typeface="Arial" panose="020B0604020202020204" pitchFamily="34" charset="0"/>
              </a:rPr>
              <a:t>Laser pulse is sent into the atmosphere (10-200-5000 times per second)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>
                <a:solidFill>
                  <a:srgbClr val="7D7D7D">
                    <a:lumMod val="75000"/>
                  </a:srgbClr>
                </a:solidFill>
                <a:cs typeface="Arial" panose="020B0604020202020204" pitchFamily="34" charset="0"/>
              </a:rPr>
              <a:t>The pulse scatters off the atmosphere in all directions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>
                <a:solidFill>
                  <a:srgbClr val="7D7D7D">
                    <a:lumMod val="75000"/>
                  </a:srgbClr>
                </a:solidFill>
                <a:cs typeface="Arial" panose="020B0604020202020204" pitchFamily="34" charset="0"/>
              </a:rPr>
              <a:t>Part of the scattered light returns to be detected – lidar backscatter, </a:t>
            </a:r>
            <a:r>
              <a:rPr lang="el-GR" altLang="en-US" dirty="0">
                <a:solidFill>
                  <a:srgbClr val="7D7D7D">
                    <a:lumMod val="75000"/>
                  </a:srgbClr>
                </a:solidFill>
                <a:cs typeface="Arial" panose="020B0604020202020204" pitchFamily="34" charset="0"/>
              </a:rPr>
              <a:t>β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>
                <a:solidFill>
                  <a:srgbClr val="7D7D7D">
                    <a:lumMod val="75000"/>
                  </a:srgbClr>
                </a:solidFill>
                <a:cs typeface="Arial" panose="020B0604020202020204" pitchFamily="34" charset="0"/>
              </a:rPr>
              <a:t>If winds move the scattering targets, they impose Doppler shifts on the return light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>
                <a:solidFill>
                  <a:srgbClr val="7D7D7D">
                    <a:lumMod val="75000"/>
                  </a:srgbClr>
                </a:solidFill>
                <a:cs typeface="Arial" panose="020B0604020202020204" pitchFamily="34" charset="0"/>
              </a:rPr>
              <a:t>This Doppler shift depends on wind speed angle relative to the line of sight (LOS)</a:t>
            </a:r>
          </a:p>
        </p:txBody>
      </p:sp>
      <p:grpSp>
        <p:nvGrpSpPr>
          <p:cNvPr id="308235" name="Group 11"/>
          <p:cNvGrpSpPr>
            <a:grpSpLocks/>
          </p:cNvGrpSpPr>
          <p:nvPr/>
        </p:nvGrpSpPr>
        <p:grpSpPr bwMode="auto">
          <a:xfrm>
            <a:off x="7543801" y="4082603"/>
            <a:ext cx="722313" cy="1231900"/>
            <a:chOff x="4320" y="1344"/>
            <a:chExt cx="455" cy="776"/>
          </a:xfrm>
        </p:grpSpPr>
        <p:sp>
          <p:nvSpPr>
            <p:cNvPr id="308236" name="Oval 12"/>
            <p:cNvSpPr>
              <a:spLocks noChangeArrowheads="1"/>
            </p:cNvSpPr>
            <p:nvPr/>
          </p:nvSpPr>
          <p:spPr bwMode="auto">
            <a:xfrm>
              <a:off x="4439" y="1968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308237" name="Oval 13"/>
            <p:cNvSpPr>
              <a:spLocks noChangeArrowheads="1"/>
            </p:cNvSpPr>
            <p:nvPr/>
          </p:nvSpPr>
          <p:spPr bwMode="auto">
            <a:xfrm>
              <a:off x="4439" y="1895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308238" name="Oval 14"/>
            <p:cNvSpPr>
              <a:spLocks noChangeArrowheads="1"/>
            </p:cNvSpPr>
            <p:nvPr/>
          </p:nvSpPr>
          <p:spPr bwMode="auto">
            <a:xfrm>
              <a:off x="4343" y="1920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308239" name="Oval 15"/>
            <p:cNvSpPr>
              <a:spLocks noChangeArrowheads="1"/>
            </p:cNvSpPr>
            <p:nvPr/>
          </p:nvSpPr>
          <p:spPr bwMode="auto">
            <a:xfrm>
              <a:off x="4343" y="2016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308240" name="Oval 16"/>
            <p:cNvSpPr>
              <a:spLocks noChangeArrowheads="1"/>
            </p:cNvSpPr>
            <p:nvPr/>
          </p:nvSpPr>
          <p:spPr bwMode="auto">
            <a:xfrm>
              <a:off x="4439" y="1968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308241" name="Oval 17"/>
            <p:cNvSpPr>
              <a:spLocks noChangeArrowheads="1"/>
            </p:cNvSpPr>
            <p:nvPr/>
          </p:nvSpPr>
          <p:spPr bwMode="auto">
            <a:xfrm>
              <a:off x="4512" y="1776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308242" name="Oval 18"/>
            <p:cNvSpPr>
              <a:spLocks noChangeArrowheads="1"/>
            </p:cNvSpPr>
            <p:nvPr/>
          </p:nvSpPr>
          <p:spPr bwMode="auto">
            <a:xfrm>
              <a:off x="4368" y="1680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308243" name="Oval 19"/>
            <p:cNvSpPr>
              <a:spLocks noChangeArrowheads="1"/>
            </p:cNvSpPr>
            <p:nvPr/>
          </p:nvSpPr>
          <p:spPr bwMode="auto">
            <a:xfrm>
              <a:off x="4512" y="1703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308244" name="Oval 20"/>
            <p:cNvSpPr>
              <a:spLocks noChangeArrowheads="1"/>
            </p:cNvSpPr>
            <p:nvPr/>
          </p:nvSpPr>
          <p:spPr bwMode="auto">
            <a:xfrm>
              <a:off x="4320" y="1776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308245" name="Oval 21"/>
            <p:cNvSpPr>
              <a:spLocks noChangeArrowheads="1"/>
            </p:cNvSpPr>
            <p:nvPr/>
          </p:nvSpPr>
          <p:spPr bwMode="auto">
            <a:xfrm>
              <a:off x="4416" y="1728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308246" name="Oval 22"/>
            <p:cNvSpPr>
              <a:spLocks noChangeArrowheads="1"/>
            </p:cNvSpPr>
            <p:nvPr/>
          </p:nvSpPr>
          <p:spPr bwMode="auto">
            <a:xfrm>
              <a:off x="4416" y="1824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308247" name="Oval 23"/>
            <p:cNvSpPr>
              <a:spLocks noChangeArrowheads="1"/>
            </p:cNvSpPr>
            <p:nvPr/>
          </p:nvSpPr>
          <p:spPr bwMode="auto">
            <a:xfrm>
              <a:off x="4320" y="1872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308248" name="Oval 24"/>
            <p:cNvSpPr>
              <a:spLocks noChangeArrowheads="1"/>
            </p:cNvSpPr>
            <p:nvPr/>
          </p:nvSpPr>
          <p:spPr bwMode="auto">
            <a:xfrm>
              <a:off x="4512" y="1776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308249" name="Oval 25"/>
            <p:cNvSpPr>
              <a:spLocks noChangeArrowheads="1"/>
            </p:cNvSpPr>
            <p:nvPr/>
          </p:nvSpPr>
          <p:spPr bwMode="auto">
            <a:xfrm>
              <a:off x="4320" y="1511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308250" name="Oval 26"/>
            <p:cNvSpPr>
              <a:spLocks noChangeArrowheads="1"/>
            </p:cNvSpPr>
            <p:nvPr/>
          </p:nvSpPr>
          <p:spPr bwMode="auto">
            <a:xfrm>
              <a:off x="4320" y="1438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308251" name="Oval 27"/>
            <p:cNvSpPr>
              <a:spLocks noChangeArrowheads="1"/>
            </p:cNvSpPr>
            <p:nvPr/>
          </p:nvSpPr>
          <p:spPr bwMode="auto">
            <a:xfrm>
              <a:off x="4320" y="1511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308252" name="Oval 28"/>
            <p:cNvSpPr>
              <a:spLocks noChangeArrowheads="1"/>
            </p:cNvSpPr>
            <p:nvPr/>
          </p:nvSpPr>
          <p:spPr bwMode="auto">
            <a:xfrm>
              <a:off x="4560" y="1607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308253" name="Oval 29"/>
            <p:cNvSpPr>
              <a:spLocks noChangeArrowheads="1"/>
            </p:cNvSpPr>
            <p:nvPr/>
          </p:nvSpPr>
          <p:spPr bwMode="auto">
            <a:xfrm>
              <a:off x="4416" y="1511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308254" name="Oval 30"/>
            <p:cNvSpPr>
              <a:spLocks noChangeArrowheads="1"/>
            </p:cNvSpPr>
            <p:nvPr/>
          </p:nvSpPr>
          <p:spPr bwMode="auto">
            <a:xfrm>
              <a:off x="4560" y="1534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308255" name="Oval 31"/>
            <p:cNvSpPr>
              <a:spLocks noChangeArrowheads="1"/>
            </p:cNvSpPr>
            <p:nvPr/>
          </p:nvSpPr>
          <p:spPr bwMode="auto">
            <a:xfrm>
              <a:off x="4368" y="1607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308256" name="Oval 32"/>
            <p:cNvSpPr>
              <a:spLocks noChangeArrowheads="1"/>
            </p:cNvSpPr>
            <p:nvPr/>
          </p:nvSpPr>
          <p:spPr bwMode="auto">
            <a:xfrm>
              <a:off x="4464" y="1559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308257" name="Oval 33"/>
            <p:cNvSpPr>
              <a:spLocks noChangeArrowheads="1"/>
            </p:cNvSpPr>
            <p:nvPr/>
          </p:nvSpPr>
          <p:spPr bwMode="auto">
            <a:xfrm>
              <a:off x="4464" y="1655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308258" name="Oval 34"/>
            <p:cNvSpPr>
              <a:spLocks noChangeArrowheads="1"/>
            </p:cNvSpPr>
            <p:nvPr/>
          </p:nvSpPr>
          <p:spPr bwMode="auto">
            <a:xfrm>
              <a:off x="4368" y="1703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308259" name="Oval 35"/>
            <p:cNvSpPr>
              <a:spLocks noChangeArrowheads="1"/>
            </p:cNvSpPr>
            <p:nvPr/>
          </p:nvSpPr>
          <p:spPr bwMode="auto">
            <a:xfrm>
              <a:off x="4560" y="1607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308260" name="Oval 36"/>
            <p:cNvSpPr>
              <a:spLocks noChangeArrowheads="1"/>
            </p:cNvSpPr>
            <p:nvPr/>
          </p:nvSpPr>
          <p:spPr bwMode="auto">
            <a:xfrm>
              <a:off x="4320" y="1559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308261" name="Oval 37"/>
            <p:cNvSpPr>
              <a:spLocks noChangeArrowheads="1"/>
            </p:cNvSpPr>
            <p:nvPr/>
          </p:nvSpPr>
          <p:spPr bwMode="auto">
            <a:xfrm>
              <a:off x="4656" y="2039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308262" name="Oval 38"/>
            <p:cNvSpPr>
              <a:spLocks noChangeArrowheads="1"/>
            </p:cNvSpPr>
            <p:nvPr/>
          </p:nvSpPr>
          <p:spPr bwMode="auto">
            <a:xfrm>
              <a:off x="4512" y="1943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308263" name="Oval 39"/>
            <p:cNvSpPr>
              <a:spLocks noChangeArrowheads="1"/>
            </p:cNvSpPr>
            <p:nvPr/>
          </p:nvSpPr>
          <p:spPr bwMode="auto">
            <a:xfrm>
              <a:off x="4656" y="1966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308264" name="Oval 40"/>
            <p:cNvSpPr>
              <a:spLocks noChangeArrowheads="1"/>
            </p:cNvSpPr>
            <p:nvPr/>
          </p:nvSpPr>
          <p:spPr bwMode="auto">
            <a:xfrm>
              <a:off x="4464" y="2039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308265" name="Oval 41"/>
            <p:cNvSpPr>
              <a:spLocks noChangeArrowheads="1"/>
            </p:cNvSpPr>
            <p:nvPr/>
          </p:nvSpPr>
          <p:spPr bwMode="auto">
            <a:xfrm>
              <a:off x="4560" y="1991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308266" name="Oval 42"/>
            <p:cNvSpPr>
              <a:spLocks noChangeArrowheads="1"/>
            </p:cNvSpPr>
            <p:nvPr/>
          </p:nvSpPr>
          <p:spPr bwMode="auto">
            <a:xfrm>
              <a:off x="4560" y="2087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308267" name="Oval 43"/>
            <p:cNvSpPr>
              <a:spLocks noChangeArrowheads="1"/>
            </p:cNvSpPr>
            <p:nvPr/>
          </p:nvSpPr>
          <p:spPr bwMode="auto">
            <a:xfrm>
              <a:off x="4656" y="2039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308268" name="Oval 44"/>
            <p:cNvSpPr>
              <a:spLocks noChangeArrowheads="1"/>
            </p:cNvSpPr>
            <p:nvPr/>
          </p:nvSpPr>
          <p:spPr bwMode="auto">
            <a:xfrm>
              <a:off x="4416" y="1991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308269" name="Oval 45"/>
            <p:cNvSpPr>
              <a:spLocks noChangeArrowheads="1"/>
            </p:cNvSpPr>
            <p:nvPr/>
          </p:nvSpPr>
          <p:spPr bwMode="auto">
            <a:xfrm>
              <a:off x="4320" y="2087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308270" name="Oval 46"/>
            <p:cNvSpPr>
              <a:spLocks noChangeArrowheads="1"/>
            </p:cNvSpPr>
            <p:nvPr/>
          </p:nvSpPr>
          <p:spPr bwMode="auto">
            <a:xfrm>
              <a:off x="4396" y="2097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308271" name="Oval 47"/>
            <p:cNvSpPr>
              <a:spLocks noChangeArrowheads="1"/>
            </p:cNvSpPr>
            <p:nvPr/>
          </p:nvSpPr>
          <p:spPr bwMode="auto">
            <a:xfrm>
              <a:off x="4727" y="1751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308272" name="Oval 48"/>
            <p:cNvSpPr>
              <a:spLocks noChangeArrowheads="1"/>
            </p:cNvSpPr>
            <p:nvPr/>
          </p:nvSpPr>
          <p:spPr bwMode="auto">
            <a:xfrm>
              <a:off x="4679" y="1847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308273" name="Oval 49"/>
            <p:cNvSpPr>
              <a:spLocks noChangeArrowheads="1"/>
            </p:cNvSpPr>
            <p:nvPr/>
          </p:nvSpPr>
          <p:spPr bwMode="auto">
            <a:xfrm>
              <a:off x="4679" y="1943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308274" name="Oval 50"/>
            <p:cNvSpPr>
              <a:spLocks noChangeArrowheads="1"/>
            </p:cNvSpPr>
            <p:nvPr/>
          </p:nvSpPr>
          <p:spPr bwMode="auto">
            <a:xfrm>
              <a:off x="4631" y="1799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308275" name="Oval 51"/>
            <p:cNvSpPr>
              <a:spLocks noChangeArrowheads="1"/>
            </p:cNvSpPr>
            <p:nvPr/>
          </p:nvSpPr>
          <p:spPr bwMode="auto">
            <a:xfrm>
              <a:off x="4535" y="1895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308276" name="Oval 52"/>
            <p:cNvSpPr>
              <a:spLocks noChangeArrowheads="1"/>
            </p:cNvSpPr>
            <p:nvPr/>
          </p:nvSpPr>
          <p:spPr bwMode="auto">
            <a:xfrm>
              <a:off x="4611" y="1905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308277" name="Oval 53"/>
            <p:cNvSpPr>
              <a:spLocks noChangeArrowheads="1"/>
            </p:cNvSpPr>
            <p:nvPr/>
          </p:nvSpPr>
          <p:spPr bwMode="auto">
            <a:xfrm>
              <a:off x="4704" y="1511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308278" name="Oval 54"/>
            <p:cNvSpPr>
              <a:spLocks noChangeArrowheads="1"/>
            </p:cNvSpPr>
            <p:nvPr/>
          </p:nvSpPr>
          <p:spPr bwMode="auto">
            <a:xfrm>
              <a:off x="4656" y="1607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308279" name="Oval 55"/>
            <p:cNvSpPr>
              <a:spLocks noChangeArrowheads="1"/>
            </p:cNvSpPr>
            <p:nvPr/>
          </p:nvSpPr>
          <p:spPr bwMode="auto">
            <a:xfrm>
              <a:off x="4752" y="1559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308280" name="Oval 56"/>
            <p:cNvSpPr>
              <a:spLocks noChangeArrowheads="1"/>
            </p:cNvSpPr>
            <p:nvPr/>
          </p:nvSpPr>
          <p:spPr bwMode="auto">
            <a:xfrm>
              <a:off x="4752" y="1655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308281" name="Oval 57"/>
            <p:cNvSpPr>
              <a:spLocks noChangeArrowheads="1"/>
            </p:cNvSpPr>
            <p:nvPr/>
          </p:nvSpPr>
          <p:spPr bwMode="auto">
            <a:xfrm>
              <a:off x="4656" y="1703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308282" name="Oval 58"/>
            <p:cNvSpPr>
              <a:spLocks noChangeArrowheads="1"/>
            </p:cNvSpPr>
            <p:nvPr/>
          </p:nvSpPr>
          <p:spPr bwMode="auto">
            <a:xfrm>
              <a:off x="4608" y="1559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308283" name="Oval 59"/>
            <p:cNvSpPr>
              <a:spLocks noChangeArrowheads="1"/>
            </p:cNvSpPr>
            <p:nvPr/>
          </p:nvSpPr>
          <p:spPr bwMode="auto">
            <a:xfrm>
              <a:off x="4512" y="1655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308284" name="Oval 60"/>
            <p:cNvSpPr>
              <a:spLocks noChangeArrowheads="1"/>
            </p:cNvSpPr>
            <p:nvPr/>
          </p:nvSpPr>
          <p:spPr bwMode="auto">
            <a:xfrm>
              <a:off x="4588" y="1665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308285" name="Oval 61"/>
            <p:cNvSpPr>
              <a:spLocks noChangeArrowheads="1"/>
            </p:cNvSpPr>
            <p:nvPr/>
          </p:nvSpPr>
          <p:spPr bwMode="auto">
            <a:xfrm>
              <a:off x="4727" y="1392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308286" name="Oval 62"/>
            <p:cNvSpPr>
              <a:spLocks noChangeArrowheads="1"/>
            </p:cNvSpPr>
            <p:nvPr/>
          </p:nvSpPr>
          <p:spPr bwMode="auto">
            <a:xfrm>
              <a:off x="4727" y="1488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308287" name="Oval 63"/>
            <p:cNvSpPr>
              <a:spLocks noChangeArrowheads="1"/>
            </p:cNvSpPr>
            <p:nvPr/>
          </p:nvSpPr>
          <p:spPr bwMode="auto">
            <a:xfrm>
              <a:off x="4679" y="1344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308288" name="Oval 64"/>
            <p:cNvSpPr>
              <a:spLocks noChangeArrowheads="1"/>
            </p:cNvSpPr>
            <p:nvPr/>
          </p:nvSpPr>
          <p:spPr bwMode="auto">
            <a:xfrm>
              <a:off x="4583" y="1440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308289" name="Oval 65"/>
            <p:cNvSpPr>
              <a:spLocks noChangeArrowheads="1"/>
            </p:cNvSpPr>
            <p:nvPr/>
          </p:nvSpPr>
          <p:spPr bwMode="auto">
            <a:xfrm>
              <a:off x="4659" y="1450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308290" name="Oval 66"/>
            <p:cNvSpPr>
              <a:spLocks noChangeArrowheads="1"/>
            </p:cNvSpPr>
            <p:nvPr/>
          </p:nvSpPr>
          <p:spPr bwMode="auto">
            <a:xfrm>
              <a:off x="4752" y="2016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</p:grpSp>
      <p:sp>
        <p:nvSpPr>
          <p:cNvPr id="308291" name="Freeform 67"/>
          <p:cNvSpPr>
            <a:spLocks/>
          </p:cNvSpPr>
          <p:nvPr/>
        </p:nvSpPr>
        <p:spPr bwMode="auto">
          <a:xfrm rot="-4707198">
            <a:off x="7800975" y="3749228"/>
            <a:ext cx="393700" cy="298450"/>
          </a:xfrm>
          <a:custGeom>
            <a:avLst/>
            <a:gdLst>
              <a:gd name="T0" fmla="*/ 0 w 700"/>
              <a:gd name="T1" fmla="*/ 88 h 188"/>
              <a:gd name="T2" fmla="*/ 76 w 700"/>
              <a:gd name="T3" fmla="*/ 80 h 188"/>
              <a:gd name="T4" fmla="*/ 80 w 700"/>
              <a:gd name="T5" fmla="*/ 60 h 188"/>
              <a:gd name="T6" fmla="*/ 108 w 700"/>
              <a:gd name="T7" fmla="*/ 36 h 188"/>
              <a:gd name="T8" fmla="*/ 164 w 700"/>
              <a:gd name="T9" fmla="*/ 156 h 188"/>
              <a:gd name="T10" fmla="*/ 204 w 700"/>
              <a:gd name="T11" fmla="*/ 0 h 188"/>
              <a:gd name="T12" fmla="*/ 224 w 700"/>
              <a:gd name="T13" fmla="*/ 40 h 188"/>
              <a:gd name="T14" fmla="*/ 232 w 700"/>
              <a:gd name="T15" fmla="*/ 64 h 188"/>
              <a:gd name="T16" fmla="*/ 252 w 700"/>
              <a:gd name="T17" fmla="*/ 188 h 188"/>
              <a:gd name="T18" fmla="*/ 280 w 700"/>
              <a:gd name="T19" fmla="*/ 116 h 188"/>
              <a:gd name="T20" fmla="*/ 304 w 700"/>
              <a:gd name="T21" fmla="*/ 36 h 188"/>
              <a:gd name="T22" fmla="*/ 332 w 700"/>
              <a:gd name="T23" fmla="*/ 124 h 188"/>
              <a:gd name="T24" fmla="*/ 352 w 700"/>
              <a:gd name="T25" fmla="*/ 120 h 188"/>
              <a:gd name="T26" fmla="*/ 376 w 700"/>
              <a:gd name="T27" fmla="*/ 64 h 188"/>
              <a:gd name="T28" fmla="*/ 460 w 700"/>
              <a:gd name="T29" fmla="*/ 112 h 188"/>
              <a:gd name="T30" fmla="*/ 500 w 700"/>
              <a:gd name="T31" fmla="*/ 68 h 188"/>
              <a:gd name="T32" fmla="*/ 700 w 700"/>
              <a:gd name="T33" fmla="*/ 76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00" h="188">
                <a:moveTo>
                  <a:pt x="0" y="88"/>
                </a:moveTo>
                <a:cubicBezTo>
                  <a:pt x="24" y="80"/>
                  <a:pt x="52" y="88"/>
                  <a:pt x="76" y="80"/>
                </a:cubicBezTo>
                <a:cubicBezTo>
                  <a:pt x="82" y="78"/>
                  <a:pt x="78" y="66"/>
                  <a:pt x="80" y="60"/>
                </a:cubicBezTo>
                <a:cubicBezTo>
                  <a:pt x="85" y="46"/>
                  <a:pt x="95" y="44"/>
                  <a:pt x="108" y="36"/>
                </a:cubicBezTo>
                <a:cubicBezTo>
                  <a:pt x="151" y="50"/>
                  <a:pt x="107" y="137"/>
                  <a:pt x="164" y="156"/>
                </a:cubicBezTo>
                <a:cubicBezTo>
                  <a:pt x="188" y="120"/>
                  <a:pt x="160" y="29"/>
                  <a:pt x="204" y="0"/>
                </a:cubicBezTo>
                <a:cubicBezTo>
                  <a:pt x="212" y="12"/>
                  <a:pt x="218" y="27"/>
                  <a:pt x="224" y="40"/>
                </a:cubicBezTo>
                <a:cubicBezTo>
                  <a:pt x="227" y="48"/>
                  <a:pt x="232" y="64"/>
                  <a:pt x="232" y="64"/>
                </a:cubicBezTo>
                <a:cubicBezTo>
                  <a:pt x="236" y="104"/>
                  <a:pt x="239" y="150"/>
                  <a:pt x="252" y="188"/>
                </a:cubicBezTo>
                <a:cubicBezTo>
                  <a:pt x="287" y="179"/>
                  <a:pt x="266" y="144"/>
                  <a:pt x="280" y="116"/>
                </a:cubicBezTo>
                <a:cubicBezTo>
                  <a:pt x="281" y="106"/>
                  <a:pt x="274" y="26"/>
                  <a:pt x="304" y="36"/>
                </a:cubicBezTo>
                <a:cubicBezTo>
                  <a:pt x="314" y="65"/>
                  <a:pt x="323" y="93"/>
                  <a:pt x="332" y="124"/>
                </a:cubicBezTo>
                <a:cubicBezTo>
                  <a:pt x="339" y="123"/>
                  <a:pt x="348" y="125"/>
                  <a:pt x="352" y="120"/>
                </a:cubicBezTo>
                <a:cubicBezTo>
                  <a:pt x="368" y="102"/>
                  <a:pt x="346" y="74"/>
                  <a:pt x="376" y="64"/>
                </a:cubicBezTo>
                <a:cubicBezTo>
                  <a:pt x="414" y="78"/>
                  <a:pt x="428" y="91"/>
                  <a:pt x="460" y="112"/>
                </a:cubicBezTo>
                <a:cubicBezTo>
                  <a:pt x="487" y="105"/>
                  <a:pt x="478" y="83"/>
                  <a:pt x="500" y="68"/>
                </a:cubicBezTo>
                <a:cubicBezTo>
                  <a:pt x="633" y="79"/>
                  <a:pt x="567" y="76"/>
                  <a:pt x="700" y="76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8292" name="Freeform 68"/>
          <p:cNvSpPr>
            <a:spLocks/>
          </p:cNvSpPr>
          <p:nvPr/>
        </p:nvSpPr>
        <p:spPr bwMode="auto">
          <a:xfrm rot="-24305958">
            <a:off x="8410575" y="3901628"/>
            <a:ext cx="393700" cy="298450"/>
          </a:xfrm>
          <a:custGeom>
            <a:avLst/>
            <a:gdLst>
              <a:gd name="T0" fmla="*/ 0 w 700"/>
              <a:gd name="T1" fmla="*/ 88 h 188"/>
              <a:gd name="T2" fmla="*/ 76 w 700"/>
              <a:gd name="T3" fmla="*/ 80 h 188"/>
              <a:gd name="T4" fmla="*/ 80 w 700"/>
              <a:gd name="T5" fmla="*/ 60 h 188"/>
              <a:gd name="T6" fmla="*/ 108 w 700"/>
              <a:gd name="T7" fmla="*/ 36 h 188"/>
              <a:gd name="T8" fmla="*/ 164 w 700"/>
              <a:gd name="T9" fmla="*/ 156 h 188"/>
              <a:gd name="T10" fmla="*/ 204 w 700"/>
              <a:gd name="T11" fmla="*/ 0 h 188"/>
              <a:gd name="T12" fmla="*/ 224 w 700"/>
              <a:gd name="T13" fmla="*/ 40 h 188"/>
              <a:gd name="T14" fmla="*/ 232 w 700"/>
              <a:gd name="T15" fmla="*/ 64 h 188"/>
              <a:gd name="T16" fmla="*/ 252 w 700"/>
              <a:gd name="T17" fmla="*/ 188 h 188"/>
              <a:gd name="T18" fmla="*/ 280 w 700"/>
              <a:gd name="T19" fmla="*/ 116 h 188"/>
              <a:gd name="T20" fmla="*/ 304 w 700"/>
              <a:gd name="T21" fmla="*/ 36 h 188"/>
              <a:gd name="T22" fmla="*/ 332 w 700"/>
              <a:gd name="T23" fmla="*/ 124 h 188"/>
              <a:gd name="T24" fmla="*/ 352 w 700"/>
              <a:gd name="T25" fmla="*/ 120 h 188"/>
              <a:gd name="T26" fmla="*/ 376 w 700"/>
              <a:gd name="T27" fmla="*/ 64 h 188"/>
              <a:gd name="T28" fmla="*/ 460 w 700"/>
              <a:gd name="T29" fmla="*/ 112 h 188"/>
              <a:gd name="T30" fmla="*/ 500 w 700"/>
              <a:gd name="T31" fmla="*/ 68 h 188"/>
              <a:gd name="T32" fmla="*/ 700 w 700"/>
              <a:gd name="T33" fmla="*/ 76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00" h="188">
                <a:moveTo>
                  <a:pt x="0" y="88"/>
                </a:moveTo>
                <a:cubicBezTo>
                  <a:pt x="24" y="80"/>
                  <a:pt x="52" y="88"/>
                  <a:pt x="76" y="80"/>
                </a:cubicBezTo>
                <a:cubicBezTo>
                  <a:pt x="82" y="78"/>
                  <a:pt x="78" y="66"/>
                  <a:pt x="80" y="60"/>
                </a:cubicBezTo>
                <a:cubicBezTo>
                  <a:pt x="85" y="46"/>
                  <a:pt x="95" y="44"/>
                  <a:pt x="108" y="36"/>
                </a:cubicBezTo>
                <a:cubicBezTo>
                  <a:pt x="151" y="50"/>
                  <a:pt x="107" y="137"/>
                  <a:pt x="164" y="156"/>
                </a:cubicBezTo>
                <a:cubicBezTo>
                  <a:pt x="188" y="120"/>
                  <a:pt x="160" y="29"/>
                  <a:pt x="204" y="0"/>
                </a:cubicBezTo>
                <a:cubicBezTo>
                  <a:pt x="212" y="12"/>
                  <a:pt x="218" y="27"/>
                  <a:pt x="224" y="40"/>
                </a:cubicBezTo>
                <a:cubicBezTo>
                  <a:pt x="227" y="48"/>
                  <a:pt x="232" y="64"/>
                  <a:pt x="232" y="64"/>
                </a:cubicBezTo>
                <a:cubicBezTo>
                  <a:pt x="236" y="104"/>
                  <a:pt x="239" y="150"/>
                  <a:pt x="252" y="188"/>
                </a:cubicBezTo>
                <a:cubicBezTo>
                  <a:pt x="287" y="179"/>
                  <a:pt x="266" y="144"/>
                  <a:pt x="280" y="116"/>
                </a:cubicBezTo>
                <a:cubicBezTo>
                  <a:pt x="281" y="106"/>
                  <a:pt x="274" y="26"/>
                  <a:pt x="304" y="36"/>
                </a:cubicBezTo>
                <a:cubicBezTo>
                  <a:pt x="314" y="65"/>
                  <a:pt x="323" y="93"/>
                  <a:pt x="332" y="124"/>
                </a:cubicBezTo>
                <a:cubicBezTo>
                  <a:pt x="339" y="123"/>
                  <a:pt x="348" y="125"/>
                  <a:pt x="352" y="120"/>
                </a:cubicBezTo>
                <a:cubicBezTo>
                  <a:pt x="368" y="102"/>
                  <a:pt x="346" y="74"/>
                  <a:pt x="376" y="64"/>
                </a:cubicBezTo>
                <a:cubicBezTo>
                  <a:pt x="414" y="78"/>
                  <a:pt x="428" y="91"/>
                  <a:pt x="460" y="112"/>
                </a:cubicBezTo>
                <a:cubicBezTo>
                  <a:pt x="487" y="105"/>
                  <a:pt x="478" y="83"/>
                  <a:pt x="500" y="68"/>
                </a:cubicBezTo>
                <a:cubicBezTo>
                  <a:pt x="633" y="79"/>
                  <a:pt x="567" y="76"/>
                  <a:pt x="700" y="76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8293" name="Freeform 69"/>
          <p:cNvSpPr>
            <a:spLocks/>
          </p:cNvSpPr>
          <p:nvPr/>
        </p:nvSpPr>
        <p:spPr bwMode="auto">
          <a:xfrm rot="-45028704">
            <a:off x="8382000" y="4463603"/>
            <a:ext cx="393700" cy="298450"/>
          </a:xfrm>
          <a:custGeom>
            <a:avLst/>
            <a:gdLst>
              <a:gd name="T0" fmla="*/ 0 w 700"/>
              <a:gd name="T1" fmla="*/ 88 h 188"/>
              <a:gd name="T2" fmla="*/ 76 w 700"/>
              <a:gd name="T3" fmla="*/ 80 h 188"/>
              <a:gd name="T4" fmla="*/ 80 w 700"/>
              <a:gd name="T5" fmla="*/ 60 h 188"/>
              <a:gd name="T6" fmla="*/ 108 w 700"/>
              <a:gd name="T7" fmla="*/ 36 h 188"/>
              <a:gd name="T8" fmla="*/ 164 w 700"/>
              <a:gd name="T9" fmla="*/ 156 h 188"/>
              <a:gd name="T10" fmla="*/ 204 w 700"/>
              <a:gd name="T11" fmla="*/ 0 h 188"/>
              <a:gd name="T12" fmla="*/ 224 w 700"/>
              <a:gd name="T13" fmla="*/ 40 h 188"/>
              <a:gd name="T14" fmla="*/ 232 w 700"/>
              <a:gd name="T15" fmla="*/ 64 h 188"/>
              <a:gd name="T16" fmla="*/ 252 w 700"/>
              <a:gd name="T17" fmla="*/ 188 h 188"/>
              <a:gd name="T18" fmla="*/ 280 w 700"/>
              <a:gd name="T19" fmla="*/ 116 h 188"/>
              <a:gd name="T20" fmla="*/ 304 w 700"/>
              <a:gd name="T21" fmla="*/ 36 h 188"/>
              <a:gd name="T22" fmla="*/ 332 w 700"/>
              <a:gd name="T23" fmla="*/ 124 h 188"/>
              <a:gd name="T24" fmla="*/ 352 w 700"/>
              <a:gd name="T25" fmla="*/ 120 h 188"/>
              <a:gd name="T26" fmla="*/ 376 w 700"/>
              <a:gd name="T27" fmla="*/ 64 h 188"/>
              <a:gd name="T28" fmla="*/ 460 w 700"/>
              <a:gd name="T29" fmla="*/ 112 h 188"/>
              <a:gd name="T30" fmla="*/ 500 w 700"/>
              <a:gd name="T31" fmla="*/ 68 h 188"/>
              <a:gd name="T32" fmla="*/ 700 w 700"/>
              <a:gd name="T33" fmla="*/ 76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00" h="188">
                <a:moveTo>
                  <a:pt x="0" y="88"/>
                </a:moveTo>
                <a:cubicBezTo>
                  <a:pt x="24" y="80"/>
                  <a:pt x="52" y="88"/>
                  <a:pt x="76" y="80"/>
                </a:cubicBezTo>
                <a:cubicBezTo>
                  <a:pt x="82" y="78"/>
                  <a:pt x="78" y="66"/>
                  <a:pt x="80" y="60"/>
                </a:cubicBezTo>
                <a:cubicBezTo>
                  <a:pt x="85" y="46"/>
                  <a:pt x="95" y="44"/>
                  <a:pt x="108" y="36"/>
                </a:cubicBezTo>
                <a:cubicBezTo>
                  <a:pt x="151" y="50"/>
                  <a:pt x="107" y="137"/>
                  <a:pt x="164" y="156"/>
                </a:cubicBezTo>
                <a:cubicBezTo>
                  <a:pt x="188" y="120"/>
                  <a:pt x="160" y="29"/>
                  <a:pt x="204" y="0"/>
                </a:cubicBezTo>
                <a:cubicBezTo>
                  <a:pt x="212" y="12"/>
                  <a:pt x="218" y="27"/>
                  <a:pt x="224" y="40"/>
                </a:cubicBezTo>
                <a:cubicBezTo>
                  <a:pt x="227" y="48"/>
                  <a:pt x="232" y="64"/>
                  <a:pt x="232" y="64"/>
                </a:cubicBezTo>
                <a:cubicBezTo>
                  <a:pt x="236" y="104"/>
                  <a:pt x="239" y="150"/>
                  <a:pt x="252" y="188"/>
                </a:cubicBezTo>
                <a:cubicBezTo>
                  <a:pt x="287" y="179"/>
                  <a:pt x="266" y="144"/>
                  <a:pt x="280" y="116"/>
                </a:cubicBezTo>
                <a:cubicBezTo>
                  <a:pt x="281" y="106"/>
                  <a:pt x="274" y="26"/>
                  <a:pt x="304" y="36"/>
                </a:cubicBezTo>
                <a:cubicBezTo>
                  <a:pt x="314" y="65"/>
                  <a:pt x="323" y="93"/>
                  <a:pt x="332" y="124"/>
                </a:cubicBezTo>
                <a:cubicBezTo>
                  <a:pt x="339" y="123"/>
                  <a:pt x="348" y="125"/>
                  <a:pt x="352" y="120"/>
                </a:cubicBezTo>
                <a:cubicBezTo>
                  <a:pt x="368" y="102"/>
                  <a:pt x="346" y="74"/>
                  <a:pt x="376" y="64"/>
                </a:cubicBezTo>
                <a:cubicBezTo>
                  <a:pt x="414" y="78"/>
                  <a:pt x="428" y="91"/>
                  <a:pt x="460" y="112"/>
                </a:cubicBezTo>
                <a:cubicBezTo>
                  <a:pt x="487" y="105"/>
                  <a:pt x="478" y="83"/>
                  <a:pt x="500" y="68"/>
                </a:cubicBezTo>
                <a:cubicBezTo>
                  <a:pt x="633" y="79"/>
                  <a:pt x="567" y="76"/>
                  <a:pt x="700" y="76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8294" name="Freeform 70"/>
          <p:cNvSpPr>
            <a:spLocks/>
          </p:cNvSpPr>
          <p:nvPr/>
        </p:nvSpPr>
        <p:spPr bwMode="auto">
          <a:xfrm rot="-41517953">
            <a:off x="8305800" y="5149403"/>
            <a:ext cx="393700" cy="298450"/>
          </a:xfrm>
          <a:custGeom>
            <a:avLst/>
            <a:gdLst>
              <a:gd name="T0" fmla="*/ 0 w 700"/>
              <a:gd name="T1" fmla="*/ 88 h 188"/>
              <a:gd name="T2" fmla="*/ 76 w 700"/>
              <a:gd name="T3" fmla="*/ 80 h 188"/>
              <a:gd name="T4" fmla="*/ 80 w 700"/>
              <a:gd name="T5" fmla="*/ 60 h 188"/>
              <a:gd name="T6" fmla="*/ 108 w 700"/>
              <a:gd name="T7" fmla="*/ 36 h 188"/>
              <a:gd name="T8" fmla="*/ 164 w 700"/>
              <a:gd name="T9" fmla="*/ 156 h 188"/>
              <a:gd name="T10" fmla="*/ 204 w 700"/>
              <a:gd name="T11" fmla="*/ 0 h 188"/>
              <a:gd name="T12" fmla="*/ 224 w 700"/>
              <a:gd name="T13" fmla="*/ 40 h 188"/>
              <a:gd name="T14" fmla="*/ 232 w 700"/>
              <a:gd name="T15" fmla="*/ 64 h 188"/>
              <a:gd name="T16" fmla="*/ 252 w 700"/>
              <a:gd name="T17" fmla="*/ 188 h 188"/>
              <a:gd name="T18" fmla="*/ 280 w 700"/>
              <a:gd name="T19" fmla="*/ 116 h 188"/>
              <a:gd name="T20" fmla="*/ 304 w 700"/>
              <a:gd name="T21" fmla="*/ 36 h 188"/>
              <a:gd name="T22" fmla="*/ 332 w 700"/>
              <a:gd name="T23" fmla="*/ 124 h 188"/>
              <a:gd name="T24" fmla="*/ 352 w 700"/>
              <a:gd name="T25" fmla="*/ 120 h 188"/>
              <a:gd name="T26" fmla="*/ 376 w 700"/>
              <a:gd name="T27" fmla="*/ 64 h 188"/>
              <a:gd name="T28" fmla="*/ 460 w 700"/>
              <a:gd name="T29" fmla="*/ 112 h 188"/>
              <a:gd name="T30" fmla="*/ 500 w 700"/>
              <a:gd name="T31" fmla="*/ 68 h 188"/>
              <a:gd name="T32" fmla="*/ 700 w 700"/>
              <a:gd name="T33" fmla="*/ 76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00" h="188">
                <a:moveTo>
                  <a:pt x="0" y="88"/>
                </a:moveTo>
                <a:cubicBezTo>
                  <a:pt x="24" y="80"/>
                  <a:pt x="52" y="88"/>
                  <a:pt x="76" y="80"/>
                </a:cubicBezTo>
                <a:cubicBezTo>
                  <a:pt x="82" y="78"/>
                  <a:pt x="78" y="66"/>
                  <a:pt x="80" y="60"/>
                </a:cubicBezTo>
                <a:cubicBezTo>
                  <a:pt x="85" y="46"/>
                  <a:pt x="95" y="44"/>
                  <a:pt x="108" y="36"/>
                </a:cubicBezTo>
                <a:cubicBezTo>
                  <a:pt x="151" y="50"/>
                  <a:pt x="107" y="137"/>
                  <a:pt x="164" y="156"/>
                </a:cubicBezTo>
                <a:cubicBezTo>
                  <a:pt x="188" y="120"/>
                  <a:pt x="160" y="29"/>
                  <a:pt x="204" y="0"/>
                </a:cubicBezTo>
                <a:cubicBezTo>
                  <a:pt x="212" y="12"/>
                  <a:pt x="218" y="27"/>
                  <a:pt x="224" y="40"/>
                </a:cubicBezTo>
                <a:cubicBezTo>
                  <a:pt x="227" y="48"/>
                  <a:pt x="232" y="64"/>
                  <a:pt x="232" y="64"/>
                </a:cubicBezTo>
                <a:cubicBezTo>
                  <a:pt x="236" y="104"/>
                  <a:pt x="239" y="150"/>
                  <a:pt x="252" y="188"/>
                </a:cubicBezTo>
                <a:cubicBezTo>
                  <a:pt x="287" y="179"/>
                  <a:pt x="266" y="144"/>
                  <a:pt x="280" y="116"/>
                </a:cubicBezTo>
                <a:cubicBezTo>
                  <a:pt x="281" y="106"/>
                  <a:pt x="274" y="26"/>
                  <a:pt x="304" y="36"/>
                </a:cubicBezTo>
                <a:cubicBezTo>
                  <a:pt x="314" y="65"/>
                  <a:pt x="323" y="93"/>
                  <a:pt x="332" y="124"/>
                </a:cubicBezTo>
                <a:cubicBezTo>
                  <a:pt x="339" y="123"/>
                  <a:pt x="348" y="125"/>
                  <a:pt x="352" y="120"/>
                </a:cubicBezTo>
                <a:cubicBezTo>
                  <a:pt x="368" y="102"/>
                  <a:pt x="346" y="74"/>
                  <a:pt x="376" y="64"/>
                </a:cubicBezTo>
                <a:cubicBezTo>
                  <a:pt x="414" y="78"/>
                  <a:pt x="428" y="91"/>
                  <a:pt x="460" y="112"/>
                </a:cubicBezTo>
                <a:cubicBezTo>
                  <a:pt x="487" y="105"/>
                  <a:pt x="478" y="83"/>
                  <a:pt x="500" y="68"/>
                </a:cubicBezTo>
                <a:cubicBezTo>
                  <a:pt x="633" y="79"/>
                  <a:pt x="567" y="76"/>
                  <a:pt x="700" y="76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8295" name="Freeform 71"/>
          <p:cNvSpPr>
            <a:spLocks/>
          </p:cNvSpPr>
          <p:nvPr/>
        </p:nvSpPr>
        <p:spPr bwMode="auto">
          <a:xfrm rot="-30074193">
            <a:off x="7115175" y="3977828"/>
            <a:ext cx="393700" cy="298450"/>
          </a:xfrm>
          <a:custGeom>
            <a:avLst/>
            <a:gdLst>
              <a:gd name="T0" fmla="*/ 0 w 700"/>
              <a:gd name="T1" fmla="*/ 88 h 188"/>
              <a:gd name="T2" fmla="*/ 76 w 700"/>
              <a:gd name="T3" fmla="*/ 80 h 188"/>
              <a:gd name="T4" fmla="*/ 80 w 700"/>
              <a:gd name="T5" fmla="*/ 60 h 188"/>
              <a:gd name="T6" fmla="*/ 108 w 700"/>
              <a:gd name="T7" fmla="*/ 36 h 188"/>
              <a:gd name="T8" fmla="*/ 164 w 700"/>
              <a:gd name="T9" fmla="*/ 156 h 188"/>
              <a:gd name="T10" fmla="*/ 204 w 700"/>
              <a:gd name="T11" fmla="*/ 0 h 188"/>
              <a:gd name="T12" fmla="*/ 224 w 700"/>
              <a:gd name="T13" fmla="*/ 40 h 188"/>
              <a:gd name="T14" fmla="*/ 232 w 700"/>
              <a:gd name="T15" fmla="*/ 64 h 188"/>
              <a:gd name="T16" fmla="*/ 252 w 700"/>
              <a:gd name="T17" fmla="*/ 188 h 188"/>
              <a:gd name="T18" fmla="*/ 280 w 700"/>
              <a:gd name="T19" fmla="*/ 116 h 188"/>
              <a:gd name="T20" fmla="*/ 304 w 700"/>
              <a:gd name="T21" fmla="*/ 36 h 188"/>
              <a:gd name="T22" fmla="*/ 332 w 700"/>
              <a:gd name="T23" fmla="*/ 124 h 188"/>
              <a:gd name="T24" fmla="*/ 352 w 700"/>
              <a:gd name="T25" fmla="*/ 120 h 188"/>
              <a:gd name="T26" fmla="*/ 376 w 700"/>
              <a:gd name="T27" fmla="*/ 64 h 188"/>
              <a:gd name="T28" fmla="*/ 460 w 700"/>
              <a:gd name="T29" fmla="*/ 112 h 188"/>
              <a:gd name="T30" fmla="*/ 500 w 700"/>
              <a:gd name="T31" fmla="*/ 68 h 188"/>
              <a:gd name="T32" fmla="*/ 700 w 700"/>
              <a:gd name="T33" fmla="*/ 76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00" h="188">
                <a:moveTo>
                  <a:pt x="0" y="88"/>
                </a:moveTo>
                <a:cubicBezTo>
                  <a:pt x="24" y="80"/>
                  <a:pt x="52" y="88"/>
                  <a:pt x="76" y="80"/>
                </a:cubicBezTo>
                <a:cubicBezTo>
                  <a:pt x="82" y="78"/>
                  <a:pt x="78" y="66"/>
                  <a:pt x="80" y="60"/>
                </a:cubicBezTo>
                <a:cubicBezTo>
                  <a:pt x="85" y="46"/>
                  <a:pt x="95" y="44"/>
                  <a:pt x="108" y="36"/>
                </a:cubicBezTo>
                <a:cubicBezTo>
                  <a:pt x="151" y="50"/>
                  <a:pt x="107" y="137"/>
                  <a:pt x="164" y="156"/>
                </a:cubicBezTo>
                <a:cubicBezTo>
                  <a:pt x="188" y="120"/>
                  <a:pt x="160" y="29"/>
                  <a:pt x="204" y="0"/>
                </a:cubicBezTo>
                <a:cubicBezTo>
                  <a:pt x="212" y="12"/>
                  <a:pt x="218" y="27"/>
                  <a:pt x="224" y="40"/>
                </a:cubicBezTo>
                <a:cubicBezTo>
                  <a:pt x="227" y="48"/>
                  <a:pt x="232" y="64"/>
                  <a:pt x="232" y="64"/>
                </a:cubicBezTo>
                <a:cubicBezTo>
                  <a:pt x="236" y="104"/>
                  <a:pt x="239" y="150"/>
                  <a:pt x="252" y="188"/>
                </a:cubicBezTo>
                <a:cubicBezTo>
                  <a:pt x="287" y="179"/>
                  <a:pt x="266" y="144"/>
                  <a:pt x="280" y="116"/>
                </a:cubicBezTo>
                <a:cubicBezTo>
                  <a:pt x="281" y="106"/>
                  <a:pt x="274" y="26"/>
                  <a:pt x="304" y="36"/>
                </a:cubicBezTo>
                <a:cubicBezTo>
                  <a:pt x="314" y="65"/>
                  <a:pt x="323" y="93"/>
                  <a:pt x="332" y="124"/>
                </a:cubicBezTo>
                <a:cubicBezTo>
                  <a:pt x="339" y="123"/>
                  <a:pt x="348" y="125"/>
                  <a:pt x="352" y="120"/>
                </a:cubicBezTo>
                <a:cubicBezTo>
                  <a:pt x="368" y="102"/>
                  <a:pt x="346" y="74"/>
                  <a:pt x="376" y="64"/>
                </a:cubicBezTo>
                <a:cubicBezTo>
                  <a:pt x="414" y="78"/>
                  <a:pt x="428" y="91"/>
                  <a:pt x="460" y="112"/>
                </a:cubicBezTo>
                <a:cubicBezTo>
                  <a:pt x="487" y="105"/>
                  <a:pt x="478" y="83"/>
                  <a:pt x="500" y="68"/>
                </a:cubicBezTo>
                <a:cubicBezTo>
                  <a:pt x="633" y="79"/>
                  <a:pt x="567" y="76"/>
                  <a:pt x="700" y="76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8296" name="Freeform 72"/>
          <p:cNvSpPr>
            <a:spLocks/>
          </p:cNvSpPr>
          <p:nvPr/>
        </p:nvSpPr>
        <p:spPr bwMode="auto">
          <a:xfrm rot="10800000">
            <a:off x="6934200" y="4635053"/>
            <a:ext cx="393700" cy="298450"/>
          </a:xfrm>
          <a:custGeom>
            <a:avLst/>
            <a:gdLst>
              <a:gd name="T0" fmla="*/ 0 w 700"/>
              <a:gd name="T1" fmla="*/ 88 h 188"/>
              <a:gd name="T2" fmla="*/ 76 w 700"/>
              <a:gd name="T3" fmla="*/ 80 h 188"/>
              <a:gd name="T4" fmla="*/ 80 w 700"/>
              <a:gd name="T5" fmla="*/ 60 h 188"/>
              <a:gd name="T6" fmla="*/ 108 w 700"/>
              <a:gd name="T7" fmla="*/ 36 h 188"/>
              <a:gd name="T8" fmla="*/ 164 w 700"/>
              <a:gd name="T9" fmla="*/ 156 h 188"/>
              <a:gd name="T10" fmla="*/ 204 w 700"/>
              <a:gd name="T11" fmla="*/ 0 h 188"/>
              <a:gd name="T12" fmla="*/ 224 w 700"/>
              <a:gd name="T13" fmla="*/ 40 h 188"/>
              <a:gd name="T14" fmla="*/ 232 w 700"/>
              <a:gd name="T15" fmla="*/ 64 h 188"/>
              <a:gd name="T16" fmla="*/ 252 w 700"/>
              <a:gd name="T17" fmla="*/ 188 h 188"/>
              <a:gd name="T18" fmla="*/ 280 w 700"/>
              <a:gd name="T19" fmla="*/ 116 h 188"/>
              <a:gd name="T20" fmla="*/ 304 w 700"/>
              <a:gd name="T21" fmla="*/ 36 h 188"/>
              <a:gd name="T22" fmla="*/ 332 w 700"/>
              <a:gd name="T23" fmla="*/ 124 h 188"/>
              <a:gd name="T24" fmla="*/ 352 w 700"/>
              <a:gd name="T25" fmla="*/ 120 h 188"/>
              <a:gd name="T26" fmla="*/ 376 w 700"/>
              <a:gd name="T27" fmla="*/ 64 h 188"/>
              <a:gd name="T28" fmla="*/ 460 w 700"/>
              <a:gd name="T29" fmla="*/ 112 h 188"/>
              <a:gd name="T30" fmla="*/ 500 w 700"/>
              <a:gd name="T31" fmla="*/ 68 h 188"/>
              <a:gd name="T32" fmla="*/ 700 w 700"/>
              <a:gd name="T33" fmla="*/ 76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00" h="188">
                <a:moveTo>
                  <a:pt x="0" y="88"/>
                </a:moveTo>
                <a:cubicBezTo>
                  <a:pt x="24" y="80"/>
                  <a:pt x="52" y="88"/>
                  <a:pt x="76" y="80"/>
                </a:cubicBezTo>
                <a:cubicBezTo>
                  <a:pt x="82" y="78"/>
                  <a:pt x="78" y="66"/>
                  <a:pt x="80" y="60"/>
                </a:cubicBezTo>
                <a:cubicBezTo>
                  <a:pt x="85" y="46"/>
                  <a:pt x="95" y="44"/>
                  <a:pt x="108" y="36"/>
                </a:cubicBezTo>
                <a:cubicBezTo>
                  <a:pt x="151" y="50"/>
                  <a:pt x="107" y="137"/>
                  <a:pt x="164" y="156"/>
                </a:cubicBezTo>
                <a:cubicBezTo>
                  <a:pt x="188" y="120"/>
                  <a:pt x="160" y="29"/>
                  <a:pt x="204" y="0"/>
                </a:cubicBezTo>
                <a:cubicBezTo>
                  <a:pt x="212" y="12"/>
                  <a:pt x="218" y="27"/>
                  <a:pt x="224" y="40"/>
                </a:cubicBezTo>
                <a:cubicBezTo>
                  <a:pt x="227" y="48"/>
                  <a:pt x="232" y="64"/>
                  <a:pt x="232" y="64"/>
                </a:cubicBezTo>
                <a:cubicBezTo>
                  <a:pt x="236" y="104"/>
                  <a:pt x="239" y="150"/>
                  <a:pt x="252" y="188"/>
                </a:cubicBezTo>
                <a:cubicBezTo>
                  <a:pt x="287" y="179"/>
                  <a:pt x="266" y="144"/>
                  <a:pt x="280" y="116"/>
                </a:cubicBezTo>
                <a:cubicBezTo>
                  <a:pt x="281" y="106"/>
                  <a:pt x="274" y="26"/>
                  <a:pt x="304" y="36"/>
                </a:cubicBezTo>
                <a:cubicBezTo>
                  <a:pt x="314" y="65"/>
                  <a:pt x="323" y="93"/>
                  <a:pt x="332" y="124"/>
                </a:cubicBezTo>
                <a:cubicBezTo>
                  <a:pt x="339" y="123"/>
                  <a:pt x="348" y="125"/>
                  <a:pt x="352" y="120"/>
                </a:cubicBezTo>
                <a:cubicBezTo>
                  <a:pt x="368" y="102"/>
                  <a:pt x="346" y="74"/>
                  <a:pt x="376" y="64"/>
                </a:cubicBezTo>
                <a:cubicBezTo>
                  <a:pt x="414" y="78"/>
                  <a:pt x="428" y="91"/>
                  <a:pt x="460" y="112"/>
                </a:cubicBezTo>
                <a:cubicBezTo>
                  <a:pt x="487" y="105"/>
                  <a:pt x="478" y="83"/>
                  <a:pt x="500" y="68"/>
                </a:cubicBezTo>
                <a:cubicBezTo>
                  <a:pt x="633" y="79"/>
                  <a:pt x="567" y="76"/>
                  <a:pt x="700" y="76"/>
                </a:cubicBezTo>
              </a:path>
            </a:pathLst>
          </a:custGeom>
          <a:solidFill>
            <a:schemeClr val="bg1"/>
          </a:solidFill>
          <a:ln w="9525">
            <a:solidFill>
              <a:schemeClr val="accent1">
                <a:lumMod val="75000"/>
              </a:schemeClr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8297" name="Freeform 73"/>
          <p:cNvSpPr>
            <a:spLocks/>
          </p:cNvSpPr>
          <p:nvPr/>
        </p:nvSpPr>
        <p:spPr bwMode="auto">
          <a:xfrm rot="-34837207">
            <a:off x="7010400" y="5225603"/>
            <a:ext cx="393700" cy="298450"/>
          </a:xfrm>
          <a:custGeom>
            <a:avLst/>
            <a:gdLst>
              <a:gd name="T0" fmla="*/ 0 w 700"/>
              <a:gd name="T1" fmla="*/ 88 h 188"/>
              <a:gd name="T2" fmla="*/ 76 w 700"/>
              <a:gd name="T3" fmla="*/ 80 h 188"/>
              <a:gd name="T4" fmla="*/ 80 w 700"/>
              <a:gd name="T5" fmla="*/ 60 h 188"/>
              <a:gd name="T6" fmla="*/ 108 w 700"/>
              <a:gd name="T7" fmla="*/ 36 h 188"/>
              <a:gd name="T8" fmla="*/ 164 w 700"/>
              <a:gd name="T9" fmla="*/ 156 h 188"/>
              <a:gd name="T10" fmla="*/ 204 w 700"/>
              <a:gd name="T11" fmla="*/ 0 h 188"/>
              <a:gd name="T12" fmla="*/ 224 w 700"/>
              <a:gd name="T13" fmla="*/ 40 h 188"/>
              <a:gd name="T14" fmla="*/ 232 w 700"/>
              <a:gd name="T15" fmla="*/ 64 h 188"/>
              <a:gd name="T16" fmla="*/ 252 w 700"/>
              <a:gd name="T17" fmla="*/ 188 h 188"/>
              <a:gd name="T18" fmla="*/ 280 w 700"/>
              <a:gd name="T19" fmla="*/ 116 h 188"/>
              <a:gd name="T20" fmla="*/ 304 w 700"/>
              <a:gd name="T21" fmla="*/ 36 h 188"/>
              <a:gd name="T22" fmla="*/ 332 w 700"/>
              <a:gd name="T23" fmla="*/ 124 h 188"/>
              <a:gd name="T24" fmla="*/ 352 w 700"/>
              <a:gd name="T25" fmla="*/ 120 h 188"/>
              <a:gd name="T26" fmla="*/ 376 w 700"/>
              <a:gd name="T27" fmla="*/ 64 h 188"/>
              <a:gd name="T28" fmla="*/ 460 w 700"/>
              <a:gd name="T29" fmla="*/ 112 h 188"/>
              <a:gd name="T30" fmla="*/ 500 w 700"/>
              <a:gd name="T31" fmla="*/ 68 h 188"/>
              <a:gd name="T32" fmla="*/ 700 w 700"/>
              <a:gd name="T33" fmla="*/ 76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00" h="188">
                <a:moveTo>
                  <a:pt x="0" y="88"/>
                </a:moveTo>
                <a:cubicBezTo>
                  <a:pt x="24" y="80"/>
                  <a:pt x="52" y="88"/>
                  <a:pt x="76" y="80"/>
                </a:cubicBezTo>
                <a:cubicBezTo>
                  <a:pt x="82" y="78"/>
                  <a:pt x="78" y="66"/>
                  <a:pt x="80" y="60"/>
                </a:cubicBezTo>
                <a:cubicBezTo>
                  <a:pt x="85" y="46"/>
                  <a:pt x="95" y="44"/>
                  <a:pt x="108" y="36"/>
                </a:cubicBezTo>
                <a:cubicBezTo>
                  <a:pt x="151" y="50"/>
                  <a:pt x="107" y="137"/>
                  <a:pt x="164" y="156"/>
                </a:cubicBezTo>
                <a:cubicBezTo>
                  <a:pt x="188" y="120"/>
                  <a:pt x="160" y="29"/>
                  <a:pt x="204" y="0"/>
                </a:cubicBezTo>
                <a:cubicBezTo>
                  <a:pt x="212" y="12"/>
                  <a:pt x="218" y="27"/>
                  <a:pt x="224" y="40"/>
                </a:cubicBezTo>
                <a:cubicBezTo>
                  <a:pt x="227" y="48"/>
                  <a:pt x="232" y="64"/>
                  <a:pt x="232" y="64"/>
                </a:cubicBezTo>
                <a:cubicBezTo>
                  <a:pt x="236" y="104"/>
                  <a:pt x="239" y="150"/>
                  <a:pt x="252" y="188"/>
                </a:cubicBezTo>
                <a:cubicBezTo>
                  <a:pt x="287" y="179"/>
                  <a:pt x="266" y="144"/>
                  <a:pt x="280" y="116"/>
                </a:cubicBezTo>
                <a:cubicBezTo>
                  <a:pt x="281" y="106"/>
                  <a:pt x="274" y="26"/>
                  <a:pt x="304" y="36"/>
                </a:cubicBezTo>
                <a:cubicBezTo>
                  <a:pt x="314" y="65"/>
                  <a:pt x="323" y="93"/>
                  <a:pt x="332" y="124"/>
                </a:cubicBezTo>
                <a:cubicBezTo>
                  <a:pt x="339" y="123"/>
                  <a:pt x="348" y="125"/>
                  <a:pt x="352" y="120"/>
                </a:cubicBezTo>
                <a:cubicBezTo>
                  <a:pt x="368" y="102"/>
                  <a:pt x="346" y="74"/>
                  <a:pt x="376" y="64"/>
                </a:cubicBezTo>
                <a:cubicBezTo>
                  <a:pt x="414" y="78"/>
                  <a:pt x="428" y="91"/>
                  <a:pt x="460" y="112"/>
                </a:cubicBezTo>
                <a:cubicBezTo>
                  <a:pt x="487" y="105"/>
                  <a:pt x="478" y="83"/>
                  <a:pt x="500" y="68"/>
                </a:cubicBezTo>
                <a:cubicBezTo>
                  <a:pt x="633" y="79"/>
                  <a:pt x="567" y="76"/>
                  <a:pt x="700" y="76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8298" name="Freeform 74"/>
          <p:cNvSpPr>
            <a:spLocks/>
          </p:cNvSpPr>
          <p:nvPr/>
        </p:nvSpPr>
        <p:spPr bwMode="auto">
          <a:xfrm rot="-16509153">
            <a:off x="7648575" y="5425628"/>
            <a:ext cx="393700" cy="298450"/>
          </a:xfrm>
          <a:custGeom>
            <a:avLst/>
            <a:gdLst>
              <a:gd name="T0" fmla="*/ 0 w 700"/>
              <a:gd name="T1" fmla="*/ 88 h 188"/>
              <a:gd name="T2" fmla="*/ 76 w 700"/>
              <a:gd name="T3" fmla="*/ 80 h 188"/>
              <a:gd name="T4" fmla="*/ 80 w 700"/>
              <a:gd name="T5" fmla="*/ 60 h 188"/>
              <a:gd name="T6" fmla="*/ 108 w 700"/>
              <a:gd name="T7" fmla="*/ 36 h 188"/>
              <a:gd name="T8" fmla="*/ 164 w 700"/>
              <a:gd name="T9" fmla="*/ 156 h 188"/>
              <a:gd name="T10" fmla="*/ 204 w 700"/>
              <a:gd name="T11" fmla="*/ 0 h 188"/>
              <a:gd name="T12" fmla="*/ 224 w 700"/>
              <a:gd name="T13" fmla="*/ 40 h 188"/>
              <a:gd name="T14" fmla="*/ 232 w 700"/>
              <a:gd name="T15" fmla="*/ 64 h 188"/>
              <a:gd name="T16" fmla="*/ 252 w 700"/>
              <a:gd name="T17" fmla="*/ 188 h 188"/>
              <a:gd name="T18" fmla="*/ 280 w 700"/>
              <a:gd name="T19" fmla="*/ 116 h 188"/>
              <a:gd name="T20" fmla="*/ 304 w 700"/>
              <a:gd name="T21" fmla="*/ 36 h 188"/>
              <a:gd name="T22" fmla="*/ 332 w 700"/>
              <a:gd name="T23" fmla="*/ 124 h 188"/>
              <a:gd name="T24" fmla="*/ 352 w 700"/>
              <a:gd name="T25" fmla="*/ 120 h 188"/>
              <a:gd name="T26" fmla="*/ 376 w 700"/>
              <a:gd name="T27" fmla="*/ 64 h 188"/>
              <a:gd name="T28" fmla="*/ 460 w 700"/>
              <a:gd name="T29" fmla="*/ 112 h 188"/>
              <a:gd name="T30" fmla="*/ 500 w 700"/>
              <a:gd name="T31" fmla="*/ 68 h 188"/>
              <a:gd name="T32" fmla="*/ 700 w 700"/>
              <a:gd name="T33" fmla="*/ 76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00" h="188">
                <a:moveTo>
                  <a:pt x="0" y="88"/>
                </a:moveTo>
                <a:cubicBezTo>
                  <a:pt x="24" y="80"/>
                  <a:pt x="52" y="88"/>
                  <a:pt x="76" y="80"/>
                </a:cubicBezTo>
                <a:cubicBezTo>
                  <a:pt x="82" y="78"/>
                  <a:pt x="78" y="66"/>
                  <a:pt x="80" y="60"/>
                </a:cubicBezTo>
                <a:cubicBezTo>
                  <a:pt x="85" y="46"/>
                  <a:pt x="95" y="44"/>
                  <a:pt x="108" y="36"/>
                </a:cubicBezTo>
                <a:cubicBezTo>
                  <a:pt x="151" y="50"/>
                  <a:pt x="107" y="137"/>
                  <a:pt x="164" y="156"/>
                </a:cubicBezTo>
                <a:cubicBezTo>
                  <a:pt x="188" y="120"/>
                  <a:pt x="160" y="29"/>
                  <a:pt x="204" y="0"/>
                </a:cubicBezTo>
                <a:cubicBezTo>
                  <a:pt x="212" y="12"/>
                  <a:pt x="218" y="27"/>
                  <a:pt x="224" y="40"/>
                </a:cubicBezTo>
                <a:cubicBezTo>
                  <a:pt x="227" y="48"/>
                  <a:pt x="232" y="64"/>
                  <a:pt x="232" y="64"/>
                </a:cubicBezTo>
                <a:cubicBezTo>
                  <a:pt x="236" y="104"/>
                  <a:pt x="239" y="150"/>
                  <a:pt x="252" y="188"/>
                </a:cubicBezTo>
                <a:cubicBezTo>
                  <a:pt x="287" y="179"/>
                  <a:pt x="266" y="144"/>
                  <a:pt x="280" y="116"/>
                </a:cubicBezTo>
                <a:cubicBezTo>
                  <a:pt x="281" y="106"/>
                  <a:pt x="274" y="26"/>
                  <a:pt x="304" y="36"/>
                </a:cubicBezTo>
                <a:cubicBezTo>
                  <a:pt x="314" y="65"/>
                  <a:pt x="323" y="93"/>
                  <a:pt x="332" y="124"/>
                </a:cubicBezTo>
                <a:cubicBezTo>
                  <a:pt x="339" y="123"/>
                  <a:pt x="348" y="125"/>
                  <a:pt x="352" y="120"/>
                </a:cubicBezTo>
                <a:cubicBezTo>
                  <a:pt x="368" y="102"/>
                  <a:pt x="346" y="74"/>
                  <a:pt x="376" y="64"/>
                </a:cubicBezTo>
                <a:cubicBezTo>
                  <a:pt x="414" y="78"/>
                  <a:pt x="428" y="91"/>
                  <a:pt x="460" y="112"/>
                </a:cubicBezTo>
                <a:cubicBezTo>
                  <a:pt x="487" y="105"/>
                  <a:pt x="478" y="83"/>
                  <a:pt x="500" y="68"/>
                </a:cubicBezTo>
                <a:cubicBezTo>
                  <a:pt x="633" y="79"/>
                  <a:pt x="567" y="76"/>
                  <a:pt x="700" y="76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grpSp>
        <p:nvGrpSpPr>
          <p:cNvPr id="308299" name="Group 75"/>
          <p:cNvGrpSpPr>
            <a:grpSpLocks/>
          </p:cNvGrpSpPr>
          <p:nvPr/>
        </p:nvGrpSpPr>
        <p:grpSpPr bwMode="auto">
          <a:xfrm>
            <a:off x="7899400" y="3703193"/>
            <a:ext cx="1595438" cy="1141413"/>
            <a:chOff x="4016" y="1969"/>
            <a:chExt cx="1039" cy="719"/>
          </a:xfrm>
        </p:grpSpPr>
        <p:sp>
          <p:nvSpPr>
            <p:cNvPr id="308300" name="Line 76"/>
            <p:cNvSpPr>
              <a:spLocks noChangeShapeType="1"/>
            </p:cNvSpPr>
            <p:nvPr/>
          </p:nvSpPr>
          <p:spPr bwMode="auto">
            <a:xfrm flipV="1">
              <a:off x="4016" y="2239"/>
              <a:ext cx="670" cy="4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grpSp>
          <p:nvGrpSpPr>
            <p:cNvPr id="308301" name="Group 77"/>
            <p:cNvGrpSpPr>
              <a:grpSpLocks/>
            </p:cNvGrpSpPr>
            <p:nvPr/>
          </p:nvGrpSpPr>
          <p:grpSpPr bwMode="auto">
            <a:xfrm>
              <a:off x="4560" y="1969"/>
              <a:ext cx="495" cy="504"/>
              <a:chOff x="5040" y="1824"/>
              <a:chExt cx="432" cy="700"/>
            </a:xfrm>
          </p:grpSpPr>
          <p:sp>
            <p:nvSpPr>
              <p:cNvPr id="308302" name="Text Box 78"/>
              <p:cNvSpPr txBox="1">
                <a:spLocks noChangeArrowheads="1"/>
              </p:cNvSpPr>
              <p:nvPr/>
            </p:nvSpPr>
            <p:spPr bwMode="auto">
              <a:xfrm>
                <a:off x="5040" y="1824"/>
                <a:ext cx="432" cy="7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>
                    <a:solidFill>
                      <a:srgbClr val="7D7D7D"/>
                    </a:solidFill>
                    <a:cs typeface="Arial" panose="020B0604020202020204" pitchFamily="34" charset="0"/>
                  </a:rPr>
                  <a:t>V</a:t>
                </a:r>
                <a:r>
                  <a:rPr lang="en-US" altLang="en-US" baseline="-25000">
                    <a:solidFill>
                      <a:srgbClr val="7D7D7D"/>
                    </a:solidFill>
                    <a:cs typeface="Arial" panose="020B0604020202020204" pitchFamily="34" charset="0"/>
                  </a:rPr>
                  <a:t>wind</a:t>
                </a:r>
                <a:endParaRPr lang="en-US" altLang="en-US">
                  <a:solidFill>
                    <a:srgbClr val="7D7D7D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303" name="Line 79"/>
              <p:cNvSpPr>
                <a:spLocks noChangeShapeType="1"/>
              </p:cNvSpPr>
              <p:nvPr/>
            </p:nvSpPr>
            <p:spPr bwMode="auto">
              <a:xfrm>
                <a:off x="5088" y="1824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7D7D7D"/>
                  </a:solidFill>
                </a:endParaRPr>
              </a:p>
            </p:txBody>
          </p:sp>
        </p:grpSp>
      </p:grpSp>
      <p:grpSp>
        <p:nvGrpSpPr>
          <p:cNvPr id="308304" name="Group 80"/>
          <p:cNvGrpSpPr>
            <a:grpSpLocks/>
          </p:cNvGrpSpPr>
          <p:nvPr/>
        </p:nvGrpSpPr>
        <p:grpSpPr bwMode="auto">
          <a:xfrm>
            <a:off x="7912100" y="4616002"/>
            <a:ext cx="1701800" cy="446088"/>
            <a:chOff x="4032" y="2544"/>
            <a:chExt cx="1215" cy="281"/>
          </a:xfrm>
        </p:grpSpPr>
        <p:sp>
          <p:nvSpPr>
            <p:cNvPr id="308305" name="Line 81"/>
            <p:cNvSpPr>
              <a:spLocks noChangeShapeType="1"/>
            </p:cNvSpPr>
            <p:nvPr/>
          </p:nvSpPr>
          <p:spPr bwMode="auto">
            <a:xfrm flipV="1">
              <a:off x="4032" y="2688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308306" name="Text Box 82"/>
            <p:cNvSpPr txBox="1">
              <a:spLocks noChangeArrowheads="1"/>
            </p:cNvSpPr>
            <p:nvPr/>
          </p:nvSpPr>
          <p:spPr bwMode="auto">
            <a:xfrm>
              <a:off x="4752" y="2544"/>
              <a:ext cx="495" cy="2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7D7D7D"/>
                  </a:solidFill>
                  <a:cs typeface="Arial" panose="020B0604020202020204" pitchFamily="34" charset="0"/>
                </a:rPr>
                <a:t>V</a:t>
              </a:r>
              <a:r>
                <a:rPr lang="en-US" altLang="en-US" baseline="-25000">
                  <a:solidFill>
                    <a:srgbClr val="7D7D7D"/>
                  </a:solidFill>
                  <a:cs typeface="Arial" panose="020B0604020202020204" pitchFamily="34" charset="0"/>
                </a:rPr>
                <a:t>los</a:t>
              </a:r>
              <a:endParaRPr lang="en-US" altLang="en-US">
                <a:solidFill>
                  <a:srgbClr val="7D7D7D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931887" y="4311202"/>
            <a:ext cx="6901090" cy="990600"/>
            <a:chOff x="3048000" y="4378324"/>
            <a:chExt cx="5260976" cy="990600"/>
          </a:xfrm>
        </p:grpSpPr>
        <p:grpSp>
          <p:nvGrpSpPr>
            <p:cNvPr id="308226" name="Group 2"/>
            <p:cNvGrpSpPr>
              <a:grpSpLocks/>
            </p:cNvGrpSpPr>
            <p:nvPr/>
          </p:nvGrpSpPr>
          <p:grpSpPr bwMode="auto">
            <a:xfrm>
              <a:off x="3316288" y="4378324"/>
              <a:ext cx="4992688" cy="990600"/>
              <a:chOff x="2416" y="1915"/>
              <a:chExt cx="3145" cy="624"/>
            </a:xfrm>
          </p:grpSpPr>
          <p:sp>
            <p:nvSpPr>
              <p:cNvPr id="308232" name="Oval 8"/>
              <p:cNvSpPr>
                <a:spLocks noChangeArrowheads="1"/>
              </p:cNvSpPr>
              <p:nvPr/>
            </p:nvSpPr>
            <p:spPr bwMode="auto">
              <a:xfrm>
                <a:off x="5423" y="1915"/>
                <a:ext cx="138" cy="62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7D7D7D"/>
                  </a:solidFill>
                </a:endParaRPr>
              </a:p>
            </p:txBody>
          </p:sp>
          <p:sp>
            <p:nvSpPr>
              <p:cNvPr id="308233" name="Oval 9"/>
              <p:cNvSpPr>
                <a:spLocks noChangeArrowheads="1"/>
              </p:cNvSpPr>
              <p:nvPr/>
            </p:nvSpPr>
            <p:spPr bwMode="auto">
              <a:xfrm>
                <a:off x="2416" y="2098"/>
                <a:ext cx="69" cy="24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7D7D7D"/>
                  </a:solidFill>
                </a:endParaRPr>
              </a:p>
            </p:txBody>
          </p:sp>
        </p:grpSp>
        <p:sp>
          <p:nvSpPr>
            <p:cNvPr id="308309" name="Oval 85"/>
            <p:cNvSpPr>
              <a:spLocks noChangeArrowheads="1"/>
            </p:cNvSpPr>
            <p:nvPr/>
          </p:nvSpPr>
          <p:spPr bwMode="auto">
            <a:xfrm>
              <a:off x="3048000" y="4473575"/>
              <a:ext cx="762000" cy="7620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grpSp>
          <p:nvGrpSpPr>
            <p:cNvPr id="87" name="Group 86"/>
            <p:cNvGrpSpPr/>
            <p:nvPr/>
          </p:nvGrpSpPr>
          <p:grpSpPr>
            <a:xfrm>
              <a:off x="3372011" y="4402949"/>
              <a:ext cx="4880641" cy="952820"/>
              <a:chOff x="3325907" y="3780545"/>
              <a:chExt cx="4880641" cy="952820"/>
            </a:xfrm>
          </p:grpSpPr>
          <p:sp>
            <p:nvSpPr>
              <p:cNvPr id="88" name="Freeform: Shape 87"/>
              <p:cNvSpPr/>
              <p:nvPr/>
            </p:nvSpPr>
            <p:spPr>
              <a:xfrm>
                <a:off x="3334871" y="4441371"/>
                <a:ext cx="4871677" cy="291994"/>
              </a:xfrm>
              <a:custGeom>
                <a:avLst/>
                <a:gdLst>
                  <a:gd name="connsiteX0" fmla="*/ 0 w 4871677"/>
                  <a:gd name="connsiteY0" fmla="*/ 0 h 291994"/>
                  <a:gd name="connsiteX1" fmla="*/ 2720147 w 4871677"/>
                  <a:gd name="connsiteY1" fmla="*/ 53789 h 291994"/>
                  <a:gd name="connsiteX2" fmla="*/ 4871677 w 4871677"/>
                  <a:gd name="connsiteY2" fmla="*/ 291994 h 291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71677" h="291994">
                    <a:moveTo>
                      <a:pt x="0" y="0"/>
                    </a:moveTo>
                    <a:cubicBezTo>
                      <a:pt x="954100" y="2561"/>
                      <a:pt x="1908201" y="5123"/>
                      <a:pt x="2720147" y="53789"/>
                    </a:cubicBezTo>
                    <a:cubicBezTo>
                      <a:pt x="3532093" y="102455"/>
                      <a:pt x="4201885" y="197224"/>
                      <a:pt x="4871677" y="291994"/>
                    </a:cubicBezTo>
                  </a:path>
                </a:pathLst>
              </a:cu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FFFFFF"/>
                  </a:solidFill>
                </a:endParaRPr>
              </a:p>
            </p:txBody>
          </p:sp>
          <p:sp>
            <p:nvSpPr>
              <p:cNvPr id="89" name="Freeform: Shape 88"/>
              <p:cNvSpPr/>
              <p:nvPr/>
            </p:nvSpPr>
            <p:spPr>
              <a:xfrm flipV="1">
                <a:off x="3325907" y="3780545"/>
                <a:ext cx="4849905" cy="252296"/>
              </a:xfrm>
              <a:custGeom>
                <a:avLst/>
                <a:gdLst>
                  <a:gd name="connsiteX0" fmla="*/ 0 w 4871677"/>
                  <a:gd name="connsiteY0" fmla="*/ 0 h 291994"/>
                  <a:gd name="connsiteX1" fmla="*/ 2720147 w 4871677"/>
                  <a:gd name="connsiteY1" fmla="*/ 53789 h 291994"/>
                  <a:gd name="connsiteX2" fmla="*/ 4871677 w 4871677"/>
                  <a:gd name="connsiteY2" fmla="*/ 291994 h 291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71677" h="291994">
                    <a:moveTo>
                      <a:pt x="0" y="0"/>
                    </a:moveTo>
                    <a:cubicBezTo>
                      <a:pt x="954100" y="2561"/>
                      <a:pt x="1908201" y="5123"/>
                      <a:pt x="2720147" y="53789"/>
                    </a:cubicBezTo>
                    <a:cubicBezTo>
                      <a:pt x="3532093" y="102455"/>
                      <a:pt x="4201885" y="197224"/>
                      <a:pt x="4871677" y="291994"/>
                    </a:cubicBezTo>
                  </a:path>
                </a:pathLst>
              </a:cu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Principles of Doppler Wind Lidar</a:t>
            </a:r>
          </a:p>
        </p:txBody>
      </p:sp>
      <p:sp>
        <p:nvSpPr>
          <p:cNvPr id="90" name="Freeform 72"/>
          <p:cNvSpPr>
            <a:spLocks/>
          </p:cNvSpPr>
          <p:nvPr/>
        </p:nvSpPr>
        <p:spPr bwMode="auto">
          <a:xfrm rot="10800000">
            <a:off x="2826518" y="4220695"/>
            <a:ext cx="605146" cy="936668"/>
          </a:xfrm>
          <a:custGeom>
            <a:avLst/>
            <a:gdLst>
              <a:gd name="T0" fmla="*/ 0 w 700"/>
              <a:gd name="T1" fmla="*/ 88 h 188"/>
              <a:gd name="T2" fmla="*/ 76 w 700"/>
              <a:gd name="T3" fmla="*/ 80 h 188"/>
              <a:gd name="T4" fmla="*/ 80 w 700"/>
              <a:gd name="T5" fmla="*/ 60 h 188"/>
              <a:gd name="T6" fmla="*/ 108 w 700"/>
              <a:gd name="T7" fmla="*/ 36 h 188"/>
              <a:gd name="T8" fmla="*/ 164 w 700"/>
              <a:gd name="T9" fmla="*/ 156 h 188"/>
              <a:gd name="T10" fmla="*/ 204 w 700"/>
              <a:gd name="T11" fmla="*/ 0 h 188"/>
              <a:gd name="T12" fmla="*/ 224 w 700"/>
              <a:gd name="T13" fmla="*/ 40 h 188"/>
              <a:gd name="T14" fmla="*/ 232 w 700"/>
              <a:gd name="T15" fmla="*/ 64 h 188"/>
              <a:gd name="T16" fmla="*/ 252 w 700"/>
              <a:gd name="T17" fmla="*/ 188 h 188"/>
              <a:gd name="T18" fmla="*/ 280 w 700"/>
              <a:gd name="T19" fmla="*/ 116 h 188"/>
              <a:gd name="T20" fmla="*/ 304 w 700"/>
              <a:gd name="T21" fmla="*/ 36 h 188"/>
              <a:gd name="T22" fmla="*/ 332 w 700"/>
              <a:gd name="T23" fmla="*/ 124 h 188"/>
              <a:gd name="T24" fmla="*/ 352 w 700"/>
              <a:gd name="T25" fmla="*/ 120 h 188"/>
              <a:gd name="T26" fmla="*/ 376 w 700"/>
              <a:gd name="T27" fmla="*/ 64 h 188"/>
              <a:gd name="T28" fmla="*/ 460 w 700"/>
              <a:gd name="T29" fmla="*/ 112 h 188"/>
              <a:gd name="T30" fmla="*/ 500 w 700"/>
              <a:gd name="T31" fmla="*/ 68 h 188"/>
              <a:gd name="T32" fmla="*/ 700 w 700"/>
              <a:gd name="T33" fmla="*/ 76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00" h="188">
                <a:moveTo>
                  <a:pt x="0" y="88"/>
                </a:moveTo>
                <a:cubicBezTo>
                  <a:pt x="24" y="80"/>
                  <a:pt x="52" y="88"/>
                  <a:pt x="76" y="80"/>
                </a:cubicBezTo>
                <a:cubicBezTo>
                  <a:pt x="82" y="78"/>
                  <a:pt x="78" y="66"/>
                  <a:pt x="80" y="60"/>
                </a:cubicBezTo>
                <a:cubicBezTo>
                  <a:pt x="85" y="46"/>
                  <a:pt x="95" y="44"/>
                  <a:pt x="108" y="36"/>
                </a:cubicBezTo>
                <a:cubicBezTo>
                  <a:pt x="151" y="50"/>
                  <a:pt x="107" y="137"/>
                  <a:pt x="164" y="156"/>
                </a:cubicBezTo>
                <a:cubicBezTo>
                  <a:pt x="188" y="120"/>
                  <a:pt x="160" y="29"/>
                  <a:pt x="204" y="0"/>
                </a:cubicBezTo>
                <a:cubicBezTo>
                  <a:pt x="212" y="12"/>
                  <a:pt x="218" y="27"/>
                  <a:pt x="224" y="40"/>
                </a:cubicBezTo>
                <a:cubicBezTo>
                  <a:pt x="227" y="48"/>
                  <a:pt x="232" y="64"/>
                  <a:pt x="232" y="64"/>
                </a:cubicBezTo>
                <a:cubicBezTo>
                  <a:pt x="236" y="104"/>
                  <a:pt x="239" y="150"/>
                  <a:pt x="252" y="188"/>
                </a:cubicBezTo>
                <a:cubicBezTo>
                  <a:pt x="287" y="179"/>
                  <a:pt x="266" y="144"/>
                  <a:pt x="280" y="116"/>
                </a:cubicBezTo>
                <a:cubicBezTo>
                  <a:pt x="281" y="106"/>
                  <a:pt x="274" y="26"/>
                  <a:pt x="304" y="36"/>
                </a:cubicBezTo>
                <a:cubicBezTo>
                  <a:pt x="314" y="65"/>
                  <a:pt x="323" y="93"/>
                  <a:pt x="332" y="124"/>
                </a:cubicBezTo>
                <a:cubicBezTo>
                  <a:pt x="339" y="123"/>
                  <a:pt x="348" y="125"/>
                  <a:pt x="352" y="120"/>
                </a:cubicBezTo>
                <a:cubicBezTo>
                  <a:pt x="368" y="102"/>
                  <a:pt x="346" y="74"/>
                  <a:pt x="376" y="64"/>
                </a:cubicBezTo>
                <a:cubicBezTo>
                  <a:pt x="414" y="78"/>
                  <a:pt x="428" y="91"/>
                  <a:pt x="460" y="112"/>
                </a:cubicBezTo>
                <a:cubicBezTo>
                  <a:pt x="487" y="105"/>
                  <a:pt x="478" y="83"/>
                  <a:pt x="500" y="68"/>
                </a:cubicBezTo>
                <a:cubicBezTo>
                  <a:pt x="633" y="79"/>
                  <a:pt x="567" y="76"/>
                  <a:pt x="700" y="76"/>
                </a:cubicBezTo>
              </a:path>
            </a:pathLst>
          </a:custGeom>
          <a:solidFill>
            <a:schemeClr val="bg1"/>
          </a:solidFill>
          <a:ln w="9525">
            <a:solidFill>
              <a:srgbClr val="00B050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STAR Seminar - 25 July 2019 - NCWCP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96" name="Object 22">
            <a:extLst>
              <a:ext uri="{FF2B5EF4-FFF2-40B4-BE49-F238E27FC236}">
                <a16:creationId xmlns:a16="http://schemas.microsoft.com/office/drawing/2014/main" id="{1A2B89FE-F46E-439F-88E4-53AD99E28C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2105624"/>
              </p:ext>
            </p:extLst>
          </p:nvPr>
        </p:nvGraphicFramePr>
        <p:xfrm>
          <a:off x="4944559" y="5146446"/>
          <a:ext cx="589968" cy="549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76" name="Equation" r:id="rId4" imgW="317160" imgH="393480" progId="Equation.3">
                  <p:embed/>
                </p:oleObj>
              </mc:Choice>
              <mc:Fallback>
                <p:oleObj name="Equation" r:id="rId4" imgW="317160" imgH="393480" progId="Equation.3">
                  <p:embed/>
                  <p:pic>
                    <p:nvPicPr>
                      <p:cNvPr id="307222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4559" y="5146446"/>
                        <a:ext cx="589968" cy="5492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" name="Line 14">
            <a:extLst>
              <a:ext uri="{FF2B5EF4-FFF2-40B4-BE49-F238E27FC236}">
                <a16:creationId xmlns:a16="http://schemas.microsoft.com/office/drawing/2014/main" id="{D8ADA790-648E-4E71-9C4F-8CDF1FD1C77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8972" y="5745796"/>
            <a:ext cx="4483021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graphicFrame>
        <p:nvGraphicFramePr>
          <p:cNvPr id="98" name="Object 2">
            <a:extLst>
              <a:ext uri="{FF2B5EF4-FFF2-40B4-BE49-F238E27FC236}">
                <a16:creationId xmlns:a16="http://schemas.microsoft.com/office/drawing/2014/main" id="{08A9105D-C6E9-4A4B-AF4A-E12E901D5A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9240703"/>
              </p:ext>
            </p:extLst>
          </p:nvPr>
        </p:nvGraphicFramePr>
        <p:xfrm>
          <a:off x="3378585" y="2955060"/>
          <a:ext cx="3153353" cy="7995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77" name="Equation" r:id="rId6" imgW="1688760" imgH="431640" progId="Equation.DSMT4">
                  <p:embed/>
                </p:oleObj>
              </mc:Choice>
              <mc:Fallback>
                <p:oleObj name="Equation" r:id="rId6" imgW="1688760" imgH="431640" progId="Equation.DSMT4">
                  <p:embed/>
                  <p:pic>
                    <p:nvPicPr>
                      <p:cNvPr id="740" name="Object 2">
                        <a:extLst>
                          <a:ext uri="{FF2B5EF4-FFF2-40B4-BE49-F238E27FC236}">
                            <a16:creationId xmlns:a16="http://schemas.microsoft.com/office/drawing/2014/main" id="{38599F7E-4610-407C-BB11-FCEA07765AC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8585" y="2955060"/>
                        <a:ext cx="3153353" cy="7995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097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3 0.02222 L 0.3901 0.0240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9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8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8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48148E-6 L 0.06702 -0.1175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082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1" y="-588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7.40741E-7 L 0.01701 -0.17315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08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" y="-8657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59259E-6 L -0.20799 -0.1509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08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99" y="-754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85185E-6 L -0.25 1.85185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082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96296E-6 L -0.0882 0.1115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082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0" y="557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7037E-6 L 0.00868 0.1046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082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" y="5231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07407E-6 L 0.11181 0.0893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082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0" y="4468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07407E-6 L 0.09514 -0.0995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08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7" y="-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8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82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08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08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08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082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08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08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82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4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74 0.04351 L 0.03559 -0.0342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3082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08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8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082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08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9" name="Text Box 11"/>
          <p:cNvSpPr txBox="1">
            <a:spLocks noChangeArrowheads="1"/>
          </p:cNvSpPr>
          <p:nvPr/>
        </p:nvSpPr>
        <p:spPr bwMode="auto">
          <a:xfrm>
            <a:off x="542198" y="1004119"/>
            <a:ext cx="9652502" cy="178510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chemeClr val="tx1">
                    <a:lumMod val="75000"/>
                  </a:schemeClr>
                </a:solidFill>
                <a:cs typeface="Arial" panose="020B0604020202020204" pitchFamily="34" charset="0"/>
              </a:rPr>
              <a:t>As the pulse propagates out, continuous signals are scattered back to the telescope and detected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chemeClr val="tx1">
                    <a:lumMod val="75000"/>
                  </a:schemeClr>
                </a:solidFill>
                <a:cs typeface="Arial" panose="020B0604020202020204" pitchFamily="34" charset="0"/>
              </a:rPr>
              <a:t>Time of return tells the range to each portion of the atmosphere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chemeClr val="tx1">
                    <a:lumMod val="75000"/>
                  </a:schemeClr>
                </a:solidFill>
                <a:cs typeface="Arial" panose="020B0604020202020204" pitchFamily="34" charset="0"/>
              </a:rPr>
              <a:t>Process signals to calculate range-resolved Doppler shifts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chemeClr val="tx1">
                    <a:lumMod val="75000"/>
                  </a:schemeClr>
                </a:solidFill>
                <a:cs typeface="Arial" panose="020B0604020202020204" pitchFamily="34" charset="0"/>
              </a:rPr>
              <a:t>Resolution depends on power, range, desired precision, etc.</a:t>
            </a:r>
          </a:p>
        </p:txBody>
      </p:sp>
      <p:grpSp>
        <p:nvGrpSpPr>
          <p:cNvPr id="309260" name="Group 12"/>
          <p:cNvGrpSpPr>
            <a:grpSpLocks/>
          </p:cNvGrpSpPr>
          <p:nvPr/>
        </p:nvGrpSpPr>
        <p:grpSpPr bwMode="auto">
          <a:xfrm>
            <a:off x="2907583" y="5046856"/>
            <a:ext cx="6907704" cy="1655561"/>
            <a:chOff x="624" y="1392"/>
            <a:chExt cx="3744" cy="2544"/>
          </a:xfrm>
        </p:grpSpPr>
        <p:grpSp>
          <p:nvGrpSpPr>
            <p:cNvPr id="309261" name="Group 13"/>
            <p:cNvGrpSpPr>
              <a:grpSpLocks/>
            </p:cNvGrpSpPr>
            <p:nvPr/>
          </p:nvGrpSpPr>
          <p:grpSpPr bwMode="auto">
            <a:xfrm>
              <a:off x="2496" y="1951"/>
              <a:ext cx="1872" cy="1265"/>
              <a:chOff x="1152" y="1855"/>
              <a:chExt cx="1104" cy="1793"/>
            </a:xfrm>
          </p:grpSpPr>
          <p:grpSp>
            <p:nvGrpSpPr>
              <p:cNvPr id="309262" name="Group 14"/>
              <p:cNvGrpSpPr>
                <a:grpSpLocks/>
              </p:cNvGrpSpPr>
              <p:nvPr/>
            </p:nvGrpSpPr>
            <p:grpSpPr bwMode="auto">
              <a:xfrm>
                <a:off x="1944" y="2239"/>
                <a:ext cx="312" cy="929"/>
                <a:chOff x="2112" y="2064"/>
                <a:chExt cx="480" cy="929"/>
              </a:xfrm>
            </p:grpSpPr>
            <p:sp>
              <p:nvSpPr>
                <p:cNvPr id="309263" name="Freeform 15"/>
                <p:cNvSpPr>
                  <a:spLocks/>
                </p:cNvSpPr>
                <p:nvPr/>
              </p:nvSpPr>
              <p:spPr bwMode="auto">
                <a:xfrm>
                  <a:off x="2352" y="2160"/>
                  <a:ext cx="240" cy="689"/>
                </a:xfrm>
                <a:custGeom>
                  <a:avLst/>
                  <a:gdLst>
                    <a:gd name="T0" fmla="*/ 27 w 3314"/>
                    <a:gd name="T1" fmla="*/ 587 h 1266"/>
                    <a:gd name="T2" fmla="*/ 70 w 3314"/>
                    <a:gd name="T3" fmla="*/ 549 h 1266"/>
                    <a:gd name="T4" fmla="*/ 103 w 3314"/>
                    <a:gd name="T5" fmla="*/ 723 h 1266"/>
                    <a:gd name="T6" fmla="*/ 222 w 3314"/>
                    <a:gd name="T7" fmla="*/ 696 h 1266"/>
                    <a:gd name="T8" fmla="*/ 298 w 3314"/>
                    <a:gd name="T9" fmla="*/ 495 h 1266"/>
                    <a:gd name="T10" fmla="*/ 315 w 3314"/>
                    <a:gd name="T11" fmla="*/ 533 h 1266"/>
                    <a:gd name="T12" fmla="*/ 358 w 3314"/>
                    <a:gd name="T13" fmla="*/ 712 h 1266"/>
                    <a:gd name="T14" fmla="*/ 521 w 3314"/>
                    <a:gd name="T15" fmla="*/ 348 h 1266"/>
                    <a:gd name="T16" fmla="*/ 603 w 3314"/>
                    <a:gd name="T17" fmla="*/ 940 h 1266"/>
                    <a:gd name="T18" fmla="*/ 711 w 3314"/>
                    <a:gd name="T19" fmla="*/ 761 h 1266"/>
                    <a:gd name="T20" fmla="*/ 766 w 3314"/>
                    <a:gd name="T21" fmla="*/ 234 h 1266"/>
                    <a:gd name="T22" fmla="*/ 831 w 3314"/>
                    <a:gd name="T23" fmla="*/ 500 h 1266"/>
                    <a:gd name="T24" fmla="*/ 858 w 3314"/>
                    <a:gd name="T25" fmla="*/ 804 h 1266"/>
                    <a:gd name="T26" fmla="*/ 891 w 3314"/>
                    <a:gd name="T27" fmla="*/ 821 h 1266"/>
                    <a:gd name="T28" fmla="*/ 988 w 3314"/>
                    <a:gd name="T29" fmla="*/ 554 h 1266"/>
                    <a:gd name="T30" fmla="*/ 1086 w 3314"/>
                    <a:gd name="T31" fmla="*/ 793 h 1266"/>
                    <a:gd name="T32" fmla="*/ 1255 w 3314"/>
                    <a:gd name="T33" fmla="*/ 826 h 1266"/>
                    <a:gd name="T34" fmla="*/ 1315 w 3314"/>
                    <a:gd name="T35" fmla="*/ 793 h 1266"/>
                    <a:gd name="T36" fmla="*/ 1423 w 3314"/>
                    <a:gd name="T37" fmla="*/ 0 h 1266"/>
                    <a:gd name="T38" fmla="*/ 1521 w 3314"/>
                    <a:gd name="T39" fmla="*/ 1266 h 1266"/>
                    <a:gd name="T40" fmla="*/ 1684 w 3314"/>
                    <a:gd name="T41" fmla="*/ 391 h 1266"/>
                    <a:gd name="T42" fmla="*/ 1787 w 3314"/>
                    <a:gd name="T43" fmla="*/ 717 h 1266"/>
                    <a:gd name="T44" fmla="*/ 1912 w 3314"/>
                    <a:gd name="T45" fmla="*/ 473 h 1266"/>
                    <a:gd name="T46" fmla="*/ 2211 w 3314"/>
                    <a:gd name="T47" fmla="*/ 603 h 1266"/>
                    <a:gd name="T48" fmla="*/ 2287 w 3314"/>
                    <a:gd name="T49" fmla="*/ 755 h 1266"/>
                    <a:gd name="T50" fmla="*/ 2396 w 3314"/>
                    <a:gd name="T51" fmla="*/ 603 h 1266"/>
                    <a:gd name="T52" fmla="*/ 2407 w 3314"/>
                    <a:gd name="T53" fmla="*/ 696 h 1266"/>
                    <a:gd name="T54" fmla="*/ 2510 w 3314"/>
                    <a:gd name="T55" fmla="*/ 158 h 1266"/>
                    <a:gd name="T56" fmla="*/ 2602 w 3314"/>
                    <a:gd name="T57" fmla="*/ 777 h 1266"/>
                    <a:gd name="T58" fmla="*/ 2787 w 3314"/>
                    <a:gd name="T59" fmla="*/ 755 h 1266"/>
                    <a:gd name="T60" fmla="*/ 2863 w 3314"/>
                    <a:gd name="T61" fmla="*/ 625 h 1266"/>
                    <a:gd name="T62" fmla="*/ 2934 w 3314"/>
                    <a:gd name="T63" fmla="*/ 576 h 1266"/>
                    <a:gd name="T64" fmla="*/ 3037 w 3314"/>
                    <a:gd name="T65" fmla="*/ 603 h 1266"/>
                    <a:gd name="T66" fmla="*/ 3124 w 3314"/>
                    <a:gd name="T67" fmla="*/ 543 h 1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314" h="1266">
                      <a:moveTo>
                        <a:pt x="0" y="625"/>
                      </a:moveTo>
                      <a:cubicBezTo>
                        <a:pt x="9" y="612"/>
                        <a:pt x="19" y="600"/>
                        <a:pt x="27" y="587"/>
                      </a:cubicBezTo>
                      <a:cubicBezTo>
                        <a:pt x="36" y="572"/>
                        <a:pt x="54" y="543"/>
                        <a:pt x="54" y="543"/>
                      </a:cubicBezTo>
                      <a:cubicBezTo>
                        <a:pt x="59" y="545"/>
                        <a:pt x="69" y="543"/>
                        <a:pt x="70" y="549"/>
                      </a:cubicBezTo>
                      <a:cubicBezTo>
                        <a:pt x="78" y="583"/>
                        <a:pt x="77" y="618"/>
                        <a:pt x="81" y="652"/>
                      </a:cubicBezTo>
                      <a:cubicBezTo>
                        <a:pt x="83" y="672"/>
                        <a:pt x="97" y="702"/>
                        <a:pt x="103" y="723"/>
                      </a:cubicBezTo>
                      <a:cubicBezTo>
                        <a:pt x="112" y="789"/>
                        <a:pt x="99" y="793"/>
                        <a:pt x="163" y="761"/>
                      </a:cubicBezTo>
                      <a:cubicBezTo>
                        <a:pt x="182" y="738"/>
                        <a:pt x="210" y="723"/>
                        <a:pt x="222" y="696"/>
                      </a:cubicBezTo>
                      <a:cubicBezTo>
                        <a:pt x="247" y="640"/>
                        <a:pt x="243" y="580"/>
                        <a:pt x="277" y="527"/>
                      </a:cubicBezTo>
                      <a:cubicBezTo>
                        <a:pt x="280" y="519"/>
                        <a:pt x="284" y="495"/>
                        <a:pt x="298" y="495"/>
                      </a:cubicBezTo>
                      <a:cubicBezTo>
                        <a:pt x="304" y="495"/>
                        <a:pt x="302" y="506"/>
                        <a:pt x="304" y="511"/>
                      </a:cubicBezTo>
                      <a:cubicBezTo>
                        <a:pt x="307" y="518"/>
                        <a:pt x="311" y="526"/>
                        <a:pt x="315" y="533"/>
                      </a:cubicBezTo>
                      <a:cubicBezTo>
                        <a:pt x="322" y="564"/>
                        <a:pt x="336" y="625"/>
                        <a:pt x="336" y="625"/>
                      </a:cubicBezTo>
                      <a:cubicBezTo>
                        <a:pt x="340" y="664"/>
                        <a:pt x="338" y="682"/>
                        <a:pt x="358" y="712"/>
                      </a:cubicBezTo>
                      <a:cubicBezTo>
                        <a:pt x="425" y="685"/>
                        <a:pt x="415" y="682"/>
                        <a:pt x="456" y="630"/>
                      </a:cubicBezTo>
                      <a:cubicBezTo>
                        <a:pt x="473" y="560"/>
                        <a:pt x="441" y="403"/>
                        <a:pt x="521" y="348"/>
                      </a:cubicBezTo>
                      <a:cubicBezTo>
                        <a:pt x="570" y="431"/>
                        <a:pt x="567" y="542"/>
                        <a:pt x="581" y="636"/>
                      </a:cubicBezTo>
                      <a:cubicBezTo>
                        <a:pt x="585" y="727"/>
                        <a:pt x="590" y="854"/>
                        <a:pt x="603" y="940"/>
                      </a:cubicBezTo>
                      <a:cubicBezTo>
                        <a:pt x="607" y="969"/>
                        <a:pt x="624" y="1027"/>
                        <a:pt x="624" y="1027"/>
                      </a:cubicBezTo>
                      <a:cubicBezTo>
                        <a:pt x="665" y="940"/>
                        <a:pt x="697" y="857"/>
                        <a:pt x="711" y="761"/>
                      </a:cubicBezTo>
                      <a:cubicBezTo>
                        <a:pt x="721" y="696"/>
                        <a:pt x="733" y="565"/>
                        <a:pt x="733" y="565"/>
                      </a:cubicBezTo>
                      <a:cubicBezTo>
                        <a:pt x="736" y="502"/>
                        <a:pt x="726" y="311"/>
                        <a:pt x="766" y="234"/>
                      </a:cubicBezTo>
                      <a:cubicBezTo>
                        <a:pt x="777" y="265"/>
                        <a:pt x="790" y="294"/>
                        <a:pt x="798" y="326"/>
                      </a:cubicBezTo>
                      <a:cubicBezTo>
                        <a:pt x="812" y="383"/>
                        <a:pt x="831" y="500"/>
                        <a:pt x="831" y="500"/>
                      </a:cubicBezTo>
                      <a:cubicBezTo>
                        <a:pt x="836" y="577"/>
                        <a:pt x="842" y="652"/>
                        <a:pt x="853" y="728"/>
                      </a:cubicBezTo>
                      <a:cubicBezTo>
                        <a:pt x="855" y="753"/>
                        <a:pt x="856" y="779"/>
                        <a:pt x="858" y="804"/>
                      </a:cubicBezTo>
                      <a:cubicBezTo>
                        <a:pt x="859" y="817"/>
                        <a:pt x="853" y="836"/>
                        <a:pt x="864" y="842"/>
                      </a:cubicBezTo>
                      <a:cubicBezTo>
                        <a:pt x="874" y="847"/>
                        <a:pt x="883" y="829"/>
                        <a:pt x="891" y="821"/>
                      </a:cubicBezTo>
                      <a:cubicBezTo>
                        <a:pt x="911" y="801"/>
                        <a:pt x="925" y="778"/>
                        <a:pt x="940" y="755"/>
                      </a:cubicBezTo>
                      <a:cubicBezTo>
                        <a:pt x="953" y="686"/>
                        <a:pt x="968" y="621"/>
                        <a:pt x="988" y="554"/>
                      </a:cubicBezTo>
                      <a:cubicBezTo>
                        <a:pt x="1029" y="595"/>
                        <a:pt x="1025" y="630"/>
                        <a:pt x="1037" y="690"/>
                      </a:cubicBezTo>
                      <a:cubicBezTo>
                        <a:pt x="1045" y="730"/>
                        <a:pt x="1042" y="779"/>
                        <a:pt x="1086" y="793"/>
                      </a:cubicBezTo>
                      <a:cubicBezTo>
                        <a:pt x="1136" y="745"/>
                        <a:pt x="1163" y="676"/>
                        <a:pt x="1211" y="625"/>
                      </a:cubicBezTo>
                      <a:cubicBezTo>
                        <a:pt x="1252" y="684"/>
                        <a:pt x="1245" y="757"/>
                        <a:pt x="1255" y="826"/>
                      </a:cubicBezTo>
                      <a:cubicBezTo>
                        <a:pt x="1258" y="872"/>
                        <a:pt x="1259" y="904"/>
                        <a:pt x="1271" y="946"/>
                      </a:cubicBezTo>
                      <a:cubicBezTo>
                        <a:pt x="1317" y="877"/>
                        <a:pt x="1286" y="933"/>
                        <a:pt x="1315" y="793"/>
                      </a:cubicBezTo>
                      <a:cubicBezTo>
                        <a:pt x="1342" y="662"/>
                        <a:pt x="1367" y="535"/>
                        <a:pt x="1385" y="402"/>
                      </a:cubicBezTo>
                      <a:cubicBezTo>
                        <a:pt x="1392" y="268"/>
                        <a:pt x="1393" y="130"/>
                        <a:pt x="1423" y="0"/>
                      </a:cubicBezTo>
                      <a:cubicBezTo>
                        <a:pt x="1452" y="269"/>
                        <a:pt x="1462" y="540"/>
                        <a:pt x="1483" y="810"/>
                      </a:cubicBezTo>
                      <a:cubicBezTo>
                        <a:pt x="1488" y="959"/>
                        <a:pt x="1476" y="1122"/>
                        <a:pt x="1521" y="1266"/>
                      </a:cubicBezTo>
                      <a:cubicBezTo>
                        <a:pt x="1562" y="1135"/>
                        <a:pt x="1599" y="750"/>
                        <a:pt x="1630" y="609"/>
                      </a:cubicBezTo>
                      <a:cubicBezTo>
                        <a:pt x="1675" y="405"/>
                        <a:pt x="1643" y="473"/>
                        <a:pt x="1684" y="391"/>
                      </a:cubicBezTo>
                      <a:cubicBezTo>
                        <a:pt x="1693" y="420"/>
                        <a:pt x="1704" y="448"/>
                        <a:pt x="1711" y="478"/>
                      </a:cubicBezTo>
                      <a:cubicBezTo>
                        <a:pt x="1720" y="519"/>
                        <a:pt x="1723" y="677"/>
                        <a:pt x="1787" y="717"/>
                      </a:cubicBezTo>
                      <a:cubicBezTo>
                        <a:pt x="1802" y="706"/>
                        <a:pt x="1823" y="701"/>
                        <a:pt x="1831" y="685"/>
                      </a:cubicBezTo>
                      <a:cubicBezTo>
                        <a:pt x="1974" y="388"/>
                        <a:pt x="1837" y="569"/>
                        <a:pt x="1912" y="473"/>
                      </a:cubicBezTo>
                      <a:cubicBezTo>
                        <a:pt x="2033" y="509"/>
                        <a:pt x="1889" y="755"/>
                        <a:pt x="2026" y="788"/>
                      </a:cubicBezTo>
                      <a:cubicBezTo>
                        <a:pt x="2080" y="721"/>
                        <a:pt x="2142" y="656"/>
                        <a:pt x="2211" y="603"/>
                      </a:cubicBezTo>
                      <a:cubicBezTo>
                        <a:pt x="2258" y="621"/>
                        <a:pt x="2244" y="670"/>
                        <a:pt x="2255" y="712"/>
                      </a:cubicBezTo>
                      <a:cubicBezTo>
                        <a:pt x="2260" y="730"/>
                        <a:pt x="2274" y="742"/>
                        <a:pt x="2287" y="755"/>
                      </a:cubicBezTo>
                      <a:cubicBezTo>
                        <a:pt x="2302" y="746"/>
                        <a:pt x="2322" y="743"/>
                        <a:pt x="2331" y="728"/>
                      </a:cubicBezTo>
                      <a:cubicBezTo>
                        <a:pt x="2357" y="687"/>
                        <a:pt x="2341" y="623"/>
                        <a:pt x="2396" y="603"/>
                      </a:cubicBezTo>
                      <a:cubicBezTo>
                        <a:pt x="2398" y="609"/>
                        <a:pt x="2400" y="614"/>
                        <a:pt x="2401" y="620"/>
                      </a:cubicBezTo>
                      <a:cubicBezTo>
                        <a:pt x="2404" y="645"/>
                        <a:pt x="2402" y="671"/>
                        <a:pt x="2407" y="696"/>
                      </a:cubicBezTo>
                      <a:cubicBezTo>
                        <a:pt x="2411" y="716"/>
                        <a:pt x="2428" y="755"/>
                        <a:pt x="2428" y="755"/>
                      </a:cubicBezTo>
                      <a:cubicBezTo>
                        <a:pt x="2475" y="560"/>
                        <a:pt x="2450" y="351"/>
                        <a:pt x="2510" y="158"/>
                      </a:cubicBezTo>
                      <a:cubicBezTo>
                        <a:pt x="2550" y="235"/>
                        <a:pt x="2516" y="163"/>
                        <a:pt x="2543" y="364"/>
                      </a:cubicBezTo>
                      <a:cubicBezTo>
                        <a:pt x="2562" y="502"/>
                        <a:pt x="2582" y="639"/>
                        <a:pt x="2602" y="777"/>
                      </a:cubicBezTo>
                      <a:cubicBezTo>
                        <a:pt x="2609" y="827"/>
                        <a:pt x="2622" y="1024"/>
                        <a:pt x="2684" y="1049"/>
                      </a:cubicBezTo>
                      <a:cubicBezTo>
                        <a:pt x="2755" y="704"/>
                        <a:pt x="2649" y="1168"/>
                        <a:pt x="2787" y="755"/>
                      </a:cubicBezTo>
                      <a:cubicBezTo>
                        <a:pt x="2815" y="672"/>
                        <a:pt x="2835" y="547"/>
                        <a:pt x="2852" y="457"/>
                      </a:cubicBezTo>
                      <a:cubicBezTo>
                        <a:pt x="2857" y="513"/>
                        <a:pt x="2858" y="569"/>
                        <a:pt x="2863" y="625"/>
                      </a:cubicBezTo>
                      <a:cubicBezTo>
                        <a:pt x="2865" y="651"/>
                        <a:pt x="2858" y="727"/>
                        <a:pt x="2896" y="739"/>
                      </a:cubicBezTo>
                      <a:cubicBezTo>
                        <a:pt x="2904" y="701"/>
                        <a:pt x="2922" y="611"/>
                        <a:pt x="2934" y="576"/>
                      </a:cubicBezTo>
                      <a:cubicBezTo>
                        <a:pt x="2941" y="557"/>
                        <a:pt x="2961" y="522"/>
                        <a:pt x="2961" y="522"/>
                      </a:cubicBezTo>
                      <a:cubicBezTo>
                        <a:pt x="3020" y="598"/>
                        <a:pt x="2989" y="579"/>
                        <a:pt x="3037" y="603"/>
                      </a:cubicBezTo>
                      <a:cubicBezTo>
                        <a:pt x="3052" y="596"/>
                        <a:pt x="3067" y="591"/>
                        <a:pt x="3081" y="582"/>
                      </a:cubicBezTo>
                      <a:cubicBezTo>
                        <a:pt x="3101" y="569"/>
                        <a:pt x="3101" y="552"/>
                        <a:pt x="3124" y="543"/>
                      </a:cubicBezTo>
                      <a:cubicBezTo>
                        <a:pt x="3186" y="566"/>
                        <a:pt x="3255" y="538"/>
                        <a:pt x="3314" y="565"/>
                      </a:cubicBezTo>
                    </a:path>
                  </a:pathLst>
                </a:custGeom>
                <a:solidFill>
                  <a:schemeClr val="bg1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68686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7D7D7D"/>
                    </a:solidFill>
                  </a:endParaRPr>
                </a:p>
              </p:txBody>
            </p:sp>
            <p:sp>
              <p:nvSpPr>
                <p:cNvPr id="309264" name="Freeform 16"/>
                <p:cNvSpPr>
                  <a:spLocks/>
                </p:cNvSpPr>
                <p:nvPr/>
              </p:nvSpPr>
              <p:spPr bwMode="auto">
                <a:xfrm>
                  <a:off x="2112" y="2064"/>
                  <a:ext cx="240" cy="929"/>
                </a:xfrm>
                <a:custGeom>
                  <a:avLst/>
                  <a:gdLst>
                    <a:gd name="T0" fmla="*/ 27 w 3314"/>
                    <a:gd name="T1" fmla="*/ 587 h 1266"/>
                    <a:gd name="T2" fmla="*/ 70 w 3314"/>
                    <a:gd name="T3" fmla="*/ 549 h 1266"/>
                    <a:gd name="T4" fmla="*/ 103 w 3314"/>
                    <a:gd name="T5" fmla="*/ 723 h 1266"/>
                    <a:gd name="T6" fmla="*/ 222 w 3314"/>
                    <a:gd name="T7" fmla="*/ 696 h 1266"/>
                    <a:gd name="T8" fmla="*/ 298 w 3314"/>
                    <a:gd name="T9" fmla="*/ 495 h 1266"/>
                    <a:gd name="T10" fmla="*/ 315 w 3314"/>
                    <a:gd name="T11" fmla="*/ 533 h 1266"/>
                    <a:gd name="T12" fmla="*/ 358 w 3314"/>
                    <a:gd name="T13" fmla="*/ 712 h 1266"/>
                    <a:gd name="T14" fmla="*/ 521 w 3314"/>
                    <a:gd name="T15" fmla="*/ 348 h 1266"/>
                    <a:gd name="T16" fmla="*/ 603 w 3314"/>
                    <a:gd name="T17" fmla="*/ 940 h 1266"/>
                    <a:gd name="T18" fmla="*/ 711 w 3314"/>
                    <a:gd name="T19" fmla="*/ 761 h 1266"/>
                    <a:gd name="T20" fmla="*/ 766 w 3314"/>
                    <a:gd name="T21" fmla="*/ 234 h 1266"/>
                    <a:gd name="T22" fmla="*/ 831 w 3314"/>
                    <a:gd name="T23" fmla="*/ 500 h 1266"/>
                    <a:gd name="T24" fmla="*/ 858 w 3314"/>
                    <a:gd name="T25" fmla="*/ 804 h 1266"/>
                    <a:gd name="T26" fmla="*/ 891 w 3314"/>
                    <a:gd name="T27" fmla="*/ 821 h 1266"/>
                    <a:gd name="T28" fmla="*/ 988 w 3314"/>
                    <a:gd name="T29" fmla="*/ 554 h 1266"/>
                    <a:gd name="T30" fmla="*/ 1086 w 3314"/>
                    <a:gd name="T31" fmla="*/ 793 h 1266"/>
                    <a:gd name="T32" fmla="*/ 1255 w 3314"/>
                    <a:gd name="T33" fmla="*/ 826 h 1266"/>
                    <a:gd name="T34" fmla="*/ 1315 w 3314"/>
                    <a:gd name="T35" fmla="*/ 793 h 1266"/>
                    <a:gd name="T36" fmla="*/ 1423 w 3314"/>
                    <a:gd name="T37" fmla="*/ 0 h 1266"/>
                    <a:gd name="T38" fmla="*/ 1521 w 3314"/>
                    <a:gd name="T39" fmla="*/ 1266 h 1266"/>
                    <a:gd name="T40" fmla="*/ 1684 w 3314"/>
                    <a:gd name="T41" fmla="*/ 391 h 1266"/>
                    <a:gd name="T42" fmla="*/ 1787 w 3314"/>
                    <a:gd name="T43" fmla="*/ 717 h 1266"/>
                    <a:gd name="T44" fmla="*/ 1912 w 3314"/>
                    <a:gd name="T45" fmla="*/ 473 h 1266"/>
                    <a:gd name="T46" fmla="*/ 2211 w 3314"/>
                    <a:gd name="T47" fmla="*/ 603 h 1266"/>
                    <a:gd name="T48" fmla="*/ 2287 w 3314"/>
                    <a:gd name="T49" fmla="*/ 755 h 1266"/>
                    <a:gd name="T50" fmla="*/ 2396 w 3314"/>
                    <a:gd name="T51" fmla="*/ 603 h 1266"/>
                    <a:gd name="T52" fmla="*/ 2407 w 3314"/>
                    <a:gd name="T53" fmla="*/ 696 h 1266"/>
                    <a:gd name="T54" fmla="*/ 2510 w 3314"/>
                    <a:gd name="T55" fmla="*/ 158 h 1266"/>
                    <a:gd name="T56" fmla="*/ 2602 w 3314"/>
                    <a:gd name="T57" fmla="*/ 777 h 1266"/>
                    <a:gd name="T58" fmla="*/ 2787 w 3314"/>
                    <a:gd name="T59" fmla="*/ 755 h 1266"/>
                    <a:gd name="T60" fmla="*/ 2863 w 3314"/>
                    <a:gd name="T61" fmla="*/ 625 h 1266"/>
                    <a:gd name="T62" fmla="*/ 2934 w 3314"/>
                    <a:gd name="T63" fmla="*/ 576 h 1266"/>
                    <a:gd name="T64" fmla="*/ 3037 w 3314"/>
                    <a:gd name="T65" fmla="*/ 603 h 1266"/>
                    <a:gd name="T66" fmla="*/ 3124 w 3314"/>
                    <a:gd name="T67" fmla="*/ 543 h 1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314" h="1266">
                      <a:moveTo>
                        <a:pt x="0" y="625"/>
                      </a:moveTo>
                      <a:cubicBezTo>
                        <a:pt x="9" y="612"/>
                        <a:pt x="19" y="600"/>
                        <a:pt x="27" y="587"/>
                      </a:cubicBezTo>
                      <a:cubicBezTo>
                        <a:pt x="36" y="572"/>
                        <a:pt x="54" y="543"/>
                        <a:pt x="54" y="543"/>
                      </a:cubicBezTo>
                      <a:cubicBezTo>
                        <a:pt x="59" y="545"/>
                        <a:pt x="69" y="543"/>
                        <a:pt x="70" y="549"/>
                      </a:cubicBezTo>
                      <a:cubicBezTo>
                        <a:pt x="78" y="583"/>
                        <a:pt x="77" y="618"/>
                        <a:pt x="81" y="652"/>
                      </a:cubicBezTo>
                      <a:cubicBezTo>
                        <a:pt x="83" y="672"/>
                        <a:pt x="97" y="702"/>
                        <a:pt x="103" y="723"/>
                      </a:cubicBezTo>
                      <a:cubicBezTo>
                        <a:pt x="112" y="789"/>
                        <a:pt x="99" y="793"/>
                        <a:pt x="163" y="761"/>
                      </a:cubicBezTo>
                      <a:cubicBezTo>
                        <a:pt x="182" y="738"/>
                        <a:pt x="210" y="723"/>
                        <a:pt x="222" y="696"/>
                      </a:cubicBezTo>
                      <a:cubicBezTo>
                        <a:pt x="247" y="640"/>
                        <a:pt x="243" y="580"/>
                        <a:pt x="277" y="527"/>
                      </a:cubicBezTo>
                      <a:cubicBezTo>
                        <a:pt x="280" y="519"/>
                        <a:pt x="284" y="495"/>
                        <a:pt x="298" y="495"/>
                      </a:cubicBezTo>
                      <a:cubicBezTo>
                        <a:pt x="304" y="495"/>
                        <a:pt x="302" y="506"/>
                        <a:pt x="304" y="511"/>
                      </a:cubicBezTo>
                      <a:cubicBezTo>
                        <a:pt x="307" y="518"/>
                        <a:pt x="311" y="526"/>
                        <a:pt x="315" y="533"/>
                      </a:cubicBezTo>
                      <a:cubicBezTo>
                        <a:pt x="322" y="564"/>
                        <a:pt x="336" y="625"/>
                        <a:pt x="336" y="625"/>
                      </a:cubicBezTo>
                      <a:cubicBezTo>
                        <a:pt x="340" y="664"/>
                        <a:pt x="338" y="682"/>
                        <a:pt x="358" y="712"/>
                      </a:cubicBezTo>
                      <a:cubicBezTo>
                        <a:pt x="425" y="685"/>
                        <a:pt x="415" y="682"/>
                        <a:pt x="456" y="630"/>
                      </a:cubicBezTo>
                      <a:cubicBezTo>
                        <a:pt x="473" y="560"/>
                        <a:pt x="441" y="403"/>
                        <a:pt x="521" y="348"/>
                      </a:cubicBezTo>
                      <a:cubicBezTo>
                        <a:pt x="570" y="431"/>
                        <a:pt x="567" y="542"/>
                        <a:pt x="581" y="636"/>
                      </a:cubicBezTo>
                      <a:cubicBezTo>
                        <a:pt x="585" y="727"/>
                        <a:pt x="590" y="854"/>
                        <a:pt x="603" y="940"/>
                      </a:cubicBezTo>
                      <a:cubicBezTo>
                        <a:pt x="607" y="969"/>
                        <a:pt x="624" y="1027"/>
                        <a:pt x="624" y="1027"/>
                      </a:cubicBezTo>
                      <a:cubicBezTo>
                        <a:pt x="665" y="940"/>
                        <a:pt x="697" y="857"/>
                        <a:pt x="711" y="761"/>
                      </a:cubicBezTo>
                      <a:cubicBezTo>
                        <a:pt x="721" y="696"/>
                        <a:pt x="733" y="565"/>
                        <a:pt x="733" y="565"/>
                      </a:cubicBezTo>
                      <a:cubicBezTo>
                        <a:pt x="736" y="502"/>
                        <a:pt x="726" y="311"/>
                        <a:pt x="766" y="234"/>
                      </a:cubicBezTo>
                      <a:cubicBezTo>
                        <a:pt x="777" y="265"/>
                        <a:pt x="790" y="294"/>
                        <a:pt x="798" y="326"/>
                      </a:cubicBezTo>
                      <a:cubicBezTo>
                        <a:pt x="812" y="383"/>
                        <a:pt x="831" y="500"/>
                        <a:pt x="831" y="500"/>
                      </a:cubicBezTo>
                      <a:cubicBezTo>
                        <a:pt x="836" y="577"/>
                        <a:pt x="842" y="652"/>
                        <a:pt x="853" y="728"/>
                      </a:cubicBezTo>
                      <a:cubicBezTo>
                        <a:pt x="855" y="753"/>
                        <a:pt x="856" y="779"/>
                        <a:pt x="858" y="804"/>
                      </a:cubicBezTo>
                      <a:cubicBezTo>
                        <a:pt x="859" y="817"/>
                        <a:pt x="853" y="836"/>
                        <a:pt x="864" y="842"/>
                      </a:cubicBezTo>
                      <a:cubicBezTo>
                        <a:pt x="874" y="847"/>
                        <a:pt x="883" y="829"/>
                        <a:pt x="891" y="821"/>
                      </a:cubicBezTo>
                      <a:cubicBezTo>
                        <a:pt x="911" y="801"/>
                        <a:pt x="925" y="778"/>
                        <a:pt x="940" y="755"/>
                      </a:cubicBezTo>
                      <a:cubicBezTo>
                        <a:pt x="953" y="686"/>
                        <a:pt x="968" y="621"/>
                        <a:pt x="988" y="554"/>
                      </a:cubicBezTo>
                      <a:cubicBezTo>
                        <a:pt x="1029" y="595"/>
                        <a:pt x="1025" y="630"/>
                        <a:pt x="1037" y="690"/>
                      </a:cubicBezTo>
                      <a:cubicBezTo>
                        <a:pt x="1045" y="730"/>
                        <a:pt x="1042" y="779"/>
                        <a:pt x="1086" y="793"/>
                      </a:cubicBezTo>
                      <a:cubicBezTo>
                        <a:pt x="1136" y="745"/>
                        <a:pt x="1163" y="676"/>
                        <a:pt x="1211" y="625"/>
                      </a:cubicBezTo>
                      <a:cubicBezTo>
                        <a:pt x="1252" y="684"/>
                        <a:pt x="1245" y="757"/>
                        <a:pt x="1255" y="826"/>
                      </a:cubicBezTo>
                      <a:cubicBezTo>
                        <a:pt x="1258" y="872"/>
                        <a:pt x="1259" y="904"/>
                        <a:pt x="1271" y="946"/>
                      </a:cubicBezTo>
                      <a:cubicBezTo>
                        <a:pt x="1317" y="877"/>
                        <a:pt x="1286" y="933"/>
                        <a:pt x="1315" y="793"/>
                      </a:cubicBezTo>
                      <a:cubicBezTo>
                        <a:pt x="1342" y="662"/>
                        <a:pt x="1367" y="535"/>
                        <a:pt x="1385" y="402"/>
                      </a:cubicBezTo>
                      <a:cubicBezTo>
                        <a:pt x="1392" y="268"/>
                        <a:pt x="1393" y="130"/>
                        <a:pt x="1423" y="0"/>
                      </a:cubicBezTo>
                      <a:cubicBezTo>
                        <a:pt x="1452" y="269"/>
                        <a:pt x="1462" y="540"/>
                        <a:pt x="1483" y="810"/>
                      </a:cubicBezTo>
                      <a:cubicBezTo>
                        <a:pt x="1488" y="959"/>
                        <a:pt x="1476" y="1122"/>
                        <a:pt x="1521" y="1266"/>
                      </a:cubicBezTo>
                      <a:cubicBezTo>
                        <a:pt x="1562" y="1135"/>
                        <a:pt x="1599" y="750"/>
                        <a:pt x="1630" y="609"/>
                      </a:cubicBezTo>
                      <a:cubicBezTo>
                        <a:pt x="1675" y="405"/>
                        <a:pt x="1643" y="473"/>
                        <a:pt x="1684" y="391"/>
                      </a:cubicBezTo>
                      <a:cubicBezTo>
                        <a:pt x="1693" y="420"/>
                        <a:pt x="1704" y="448"/>
                        <a:pt x="1711" y="478"/>
                      </a:cubicBezTo>
                      <a:cubicBezTo>
                        <a:pt x="1720" y="519"/>
                        <a:pt x="1723" y="677"/>
                        <a:pt x="1787" y="717"/>
                      </a:cubicBezTo>
                      <a:cubicBezTo>
                        <a:pt x="1802" y="706"/>
                        <a:pt x="1823" y="701"/>
                        <a:pt x="1831" y="685"/>
                      </a:cubicBezTo>
                      <a:cubicBezTo>
                        <a:pt x="1974" y="388"/>
                        <a:pt x="1837" y="569"/>
                        <a:pt x="1912" y="473"/>
                      </a:cubicBezTo>
                      <a:cubicBezTo>
                        <a:pt x="2033" y="509"/>
                        <a:pt x="1889" y="755"/>
                        <a:pt x="2026" y="788"/>
                      </a:cubicBezTo>
                      <a:cubicBezTo>
                        <a:pt x="2080" y="721"/>
                        <a:pt x="2142" y="656"/>
                        <a:pt x="2211" y="603"/>
                      </a:cubicBezTo>
                      <a:cubicBezTo>
                        <a:pt x="2258" y="621"/>
                        <a:pt x="2244" y="670"/>
                        <a:pt x="2255" y="712"/>
                      </a:cubicBezTo>
                      <a:cubicBezTo>
                        <a:pt x="2260" y="730"/>
                        <a:pt x="2274" y="742"/>
                        <a:pt x="2287" y="755"/>
                      </a:cubicBezTo>
                      <a:cubicBezTo>
                        <a:pt x="2302" y="746"/>
                        <a:pt x="2322" y="743"/>
                        <a:pt x="2331" y="728"/>
                      </a:cubicBezTo>
                      <a:cubicBezTo>
                        <a:pt x="2357" y="687"/>
                        <a:pt x="2341" y="623"/>
                        <a:pt x="2396" y="603"/>
                      </a:cubicBezTo>
                      <a:cubicBezTo>
                        <a:pt x="2398" y="609"/>
                        <a:pt x="2400" y="614"/>
                        <a:pt x="2401" y="620"/>
                      </a:cubicBezTo>
                      <a:cubicBezTo>
                        <a:pt x="2404" y="645"/>
                        <a:pt x="2402" y="671"/>
                        <a:pt x="2407" y="696"/>
                      </a:cubicBezTo>
                      <a:cubicBezTo>
                        <a:pt x="2411" y="716"/>
                        <a:pt x="2428" y="755"/>
                        <a:pt x="2428" y="755"/>
                      </a:cubicBezTo>
                      <a:cubicBezTo>
                        <a:pt x="2475" y="560"/>
                        <a:pt x="2450" y="351"/>
                        <a:pt x="2510" y="158"/>
                      </a:cubicBezTo>
                      <a:cubicBezTo>
                        <a:pt x="2550" y="235"/>
                        <a:pt x="2516" y="163"/>
                        <a:pt x="2543" y="364"/>
                      </a:cubicBezTo>
                      <a:cubicBezTo>
                        <a:pt x="2562" y="502"/>
                        <a:pt x="2582" y="639"/>
                        <a:pt x="2602" y="777"/>
                      </a:cubicBezTo>
                      <a:cubicBezTo>
                        <a:pt x="2609" y="827"/>
                        <a:pt x="2622" y="1024"/>
                        <a:pt x="2684" y="1049"/>
                      </a:cubicBezTo>
                      <a:cubicBezTo>
                        <a:pt x="2755" y="704"/>
                        <a:pt x="2649" y="1168"/>
                        <a:pt x="2787" y="755"/>
                      </a:cubicBezTo>
                      <a:cubicBezTo>
                        <a:pt x="2815" y="672"/>
                        <a:pt x="2835" y="547"/>
                        <a:pt x="2852" y="457"/>
                      </a:cubicBezTo>
                      <a:cubicBezTo>
                        <a:pt x="2857" y="513"/>
                        <a:pt x="2858" y="569"/>
                        <a:pt x="2863" y="625"/>
                      </a:cubicBezTo>
                      <a:cubicBezTo>
                        <a:pt x="2865" y="651"/>
                        <a:pt x="2858" y="727"/>
                        <a:pt x="2896" y="739"/>
                      </a:cubicBezTo>
                      <a:cubicBezTo>
                        <a:pt x="2904" y="701"/>
                        <a:pt x="2922" y="611"/>
                        <a:pt x="2934" y="576"/>
                      </a:cubicBezTo>
                      <a:cubicBezTo>
                        <a:pt x="2941" y="557"/>
                        <a:pt x="2961" y="522"/>
                        <a:pt x="2961" y="522"/>
                      </a:cubicBezTo>
                      <a:cubicBezTo>
                        <a:pt x="3020" y="598"/>
                        <a:pt x="2989" y="579"/>
                        <a:pt x="3037" y="603"/>
                      </a:cubicBezTo>
                      <a:cubicBezTo>
                        <a:pt x="3052" y="596"/>
                        <a:pt x="3067" y="591"/>
                        <a:pt x="3081" y="582"/>
                      </a:cubicBezTo>
                      <a:cubicBezTo>
                        <a:pt x="3101" y="569"/>
                        <a:pt x="3101" y="552"/>
                        <a:pt x="3124" y="543"/>
                      </a:cubicBezTo>
                      <a:cubicBezTo>
                        <a:pt x="3186" y="566"/>
                        <a:pt x="3255" y="538"/>
                        <a:pt x="3314" y="565"/>
                      </a:cubicBezTo>
                    </a:path>
                  </a:pathLst>
                </a:custGeom>
                <a:solidFill>
                  <a:schemeClr val="bg1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68686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7D7D7D"/>
                    </a:solidFill>
                  </a:endParaRPr>
                </a:p>
              </p:txBody>
            </p:sp>
          </p:grpSp>
          <p:grpSp>
            <p:nvGrpSpPr>
              <p:cNvPr id="309265" name="Group 17"/>
              <p:cNvGrpSpPr>
                <a:grpSpLocks/>
              </p:cNvGrpSpPr>
              <p:nvPr/>
            </p:nvGrpSpPr>
            <p:grpSpPr bwMode="auto">
              <a:xfrm>
                <a:off x="1632" y="2064"/>
                <a:ext cx="312" cy="1313"/>
                <a:chOff x="1680" y="2112"/>
                <a:chExt cx="960" cy="929"/>
              </a:xfrm>
            </p:grpSpPr>
            <p:sp>
              <p:nvSpPr>
                <p:cNvPr id="309266" name="Freeform 18"/>
                <p:cNvSpPr>
                  <a:spLocks/>
                </p:cNvSpPr>
                <p:nvPr/>
              </p:nvSpPr>
              <p:spPr bwMode="auto">
                <a:xfrm>
                  <a:off x="2160" y="2208"/>
                  <a:ext cx="480" cy="689"/>
                </a:xfrm>
                <a:custGeom>
                  <a:avLst/>
                  <a:gdLst>
                    <a:gd name="T0" fmla="*/ 27 w 3314"/>
                    <a:gd name="T1" fmla="*/ 587 h 1266"/>
                    <a:gd name="T2" fmla="*/ 70 w 3314"/>
                    <a:gd name="T3" fmla="*/ 549 h 1266"/>
                    <a:gd name="T4" fmla="*/ 103 w 3314"/>
                    <a:gd name="T5" fmla="*/ 723 h 1266"/>
                    <a:gd name="T6" fmla="*/ 222 w 3314"/>
                    <a:gd name="T7" fmla="*/ 696 h 1266"/>
                    <a:gd name="T8" fmla="*/ 298 w 3314"/>
                    <a:gd name="T9" fmla="*/ 495 h 1266"/>
                    <a:gd name="T10" fmla="*/ 315 w 3314"/>
                    <a:gd name="T11" fmla="*/ 533 h 1266"/>
                    <a:gd name="T12" fmla="*/ 358 w 3314"/>
                    <a:gd name="T13" fmla="*/ 712 h 1266"/>
                    <a:gd name="T14" fmla="*/ 521 w 3314"/>
                    <a:gd name="T15" fmla="*/ 348 h 1266"/>
                    <a:gd name="T16" fmla="*/ 603 w 3314"/>
                    <a:gd name="T17" fmla="*/ 940 h 1266"/>
                    <a:gd name="T18" fmla="*/ 711 w 3314"/>
                    <a:gd name="T19" fmla="*/ 761 h 1266"/>
                    <a:gd name="T20" fmla="*/ 766 w 3314"/>
                    <a:gd name="T21" fmla="*/ 234 h 1266"/>
                    <a:gd name="T22" fmla="*/ 831 w 3314"/>
                    <a:gd name="T23" fmla="*/ 500 h 1266"/>
                    <a:gd name="T24" fmla="*/ 858 w 3314"/>
                    <a:gd name="T25" fmla="*/ 804 h 1266"/>
                    <a:gd name="T26" fmla="*/ 891 w 3314"/>
                    <a:gd name="T27" fmla="*/ 821 h 1266"/>
                    <a:gd name="T28" fmla="*/ 988 w 3314"/>
                    <a:gd name="T29" fmla="*/ 554 h 1266"/>
                    <a:gd name="T30" fmla="*/ 1086 w 3314"/>
                    <a:gd name="T31" fmla="*/ 793 h 1266"/>
                    <a:gd name="T32" fmla="*/ 1255 w 3314"/>
                    <a:gd name="T33" fmla="*/ 826 h 1266"/>
                    <a:gd name="T34" fmla="*/ 1315 w 3314"/>
                    <a:gd name="T35" fmla="*/ 793 h 1266"/>
                    <a:gd name="T36" fmla="*/ 1423 w 3314"/>
                    <a:gd name="T37" fmla="*/ 0 h 1266"/>
                    <a:gd name="T38" fmla="*/ 1521 w 3314"/>
                    <a:gd name="T39" fmla="*/ 1266 h 1266"/>
                    <a:gd name="T40" fmla="*/ 1684 w 3314"/>
                    <a:gd name="T41" fmla="*/ 391 h 1266"/>
                    <a:gd name="T42" fmla="*/ 1787 w 3314"/>
                    <a:gd name="T43" fmla="*/ 717 h 1266"/>
                    <a:gd name="T44" fmla="*/ 1912 w 3314"/>
                    <a:gd name="T45" fmla="*/ 473 h 1266"/>
                    <a:gd name="T46" fmla="*/ 2211 w 3314"/>
                    <a:gd name="T47" fmla="*/ 603 h 1266"/>
                    <a:gd name="T48" fmla="*/ 2287 w 3314"/>
                    <a:gd name="T49" fmla="*/ 755 h 1266"/>
                    <a:gd name="T50" fmla="*/ 2396 w 3314"/>
                    <a:gd name="T51" fmla="*/ 603 h 1266"/>
                    <a:gd name="T52" fmla="*/ 2407 w 3314"/>
                    <a:gd name="T53" fmla="*/ 696 h 1266"/>
                    <a:gd name="T54" fmla="*/ 2510 w 3314"/>
                    <a:gd name="T55" fmla="*/ 158 h 1266"/>
                    <a:gd name="T56" fmla="*/ 2602 w 3314"/>
                    <a:gd name="T57" fmla="*/ 777 h 1266"/>
                    <a:gd name="T58" fmla="*/ 2787 w 3314"/>
                    <a:gd name="T59" fmla="*/ 755 h 1266"/>
                    <a:gd name="T60" fmla="*/ 2863 w 3314"/>
                    <a:gd name="T61" fmla="*/ 625 h 1266"/>
                    <a:gd name="T62" fmla="*/ 2934 w 3314"/>
                    <a:gd name="T63" fmla="*/ 576 h 1266"/>
                    <a:gd name="T64" fmla="*/ 3037 w 3314"/>
                    <a:gd name="T65" fmla="*/ 603 h 1266"/>
                    <a:gd name="T66" fmla="*/ 3124 w 3314"/>
                    <a:gd name="T67" fmla="*/ 543 h 1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314" h="1266">
                      <a:moveTo>
                        <a:pt x="0" y="625"/>
                      </a:moveTo>
                      <a:cubicBezTo>
                        <a:pt x="9" y="612"/>
                        <a:pt x="19" y="600"/>
                        <a:pt x="27" y="587"/>
                      </a:cubicBezTo>
                      <a:cubicBezTo>
                        <a:pt x="36" y="572"/>
                        <a:pt x="54" y="543"/>
                        <a:pt x="54" y="543"/>
                      </a:cubicBezTo>
                      <a:cubicBezTo>
                        <a:pt x="59" y="545"/>
                        <a:pt x="69" y="543"/>
                        <a:pt x="70" y="549"/>
                      </a:cubicBezTo>
                      <a:cubicBezTo>
                        <a:pt x="78" y="583"/>
                        <a:pt x="77" y="618"/>
                        <a:pt x="81" y="652"/>
                      </a:cubicBezTo>
                      <a:cubicBezTo>
                        <a:pt x="83" y="672"/>
                        <a:pt x="97" y="702"/>
                        <a:pt x="103" y="723"/>
                      </a:cubicBezTo>
                      <a:cubicBezTo>
                        <a:pt x="112" y="789"/>
                        <a:pt x="99" y="793"/>
                        <a:pt x="163" y="761"/>
                      </a:cubicBezTo>
                      <a:cubicBezTo>
                        <a:pt x="182" y="738"/>
                        <a:pt x="210" y="723"/>
                        <a:pt x="222" y="696"/>
                      </a:cubicBezTo>
                      <a:cubicBezTo>
                        <a:pt x="247" y="640"/>
                        <a:pt x="243" y="580"/>
                        <a:pt x="277" y="527"/>
                      </a:cubicBezTo>
                      <a:cubicBezTo>
                        <a:pt x="280" y="519"/>
                        <a:pt x="284" y="495"/>
                        <a:pt x="298" y="495"/>
                      </a:cubicBezTo>
                      <a:cubicBezTo>
                        <a:pt x="304" y="495"/>
                        <a:pt x="302" y="506"/>
                        <a:pt x="304" y="511"/>
                      </a:cubicBezTo>
                      <a:cubicBezTo>
                        <a:pt x="307" y="518"/>
                        <a:pt x="311" y="526"/>
                        <a:pt x="315" y="533"/>
                      </a:cubicBezTo>
                      <a:cubicBezTo>
                        <a:pt x="322" y="564"/>
                        <a:pt x="336" y="625"/>
                        <a:pt x="336" y="625"/>
                      </a:cubicBezTo>
                      <a:cubicBezTo>
                        <a:pt x="340" y="664"/>
                        <a:pt x="338" y="682"/>
                        <a:pt x="358" y="712"/>
                      </a:cubicBezTo>
                      <a:cubicBezTo>
                        <a:pt x="425" y="685"/>
                        <a:pt x="415" y="682"/>
                        <a:pt x="456" y="630"/>
                      </a:cubicBezTo>
                      <a:cubicBezTo>
                        <a:pt x="473" y="560"/>
                        <a:pt x="441" y="403"/>
                        <a:pt x="521" y="348"/>
                      </a:cubicBezTo>
                      <a:cubicBezTo>
                        <a:pt x="570" y="431"/>
                        <a:pt x="567" y="542"/>
                        <a:pt x="581" y="636"/>
                      </a:cubicBezTo>
                      <a:cubicBezTo>
                        <a:pt x="585" y="727"/>
                        <a:pt x="590" y="854"/>
                        <a:pt x="603" y="940"/>
                      </a:cubicBezTo>
                      <a:cubicBezTo>
                        <a:pt x="607" y="969"/>
                        <a:pt x="624" y="1027"/>
                        <a:pt x="624" y="1027"/>
                      </a:cubicBezTo>
                      <a:cubicBezTo>
                        <a:pt x="665" y="940"/>
                        <a:pt x="697" y="857"/>
                        <a:pt x="711" y="761"/>
                      </a:cubicBezTo>
                      <a:cubicBezTo>
                        <a:pt x="721" y="696"/>
                        <a:pt x="733" y="565"/>
                        <a:pt x="733" y="565"/>
                      </a:cubicBezTo>
                      <a:cubicBezTo>
                        <a:pt x="736" y="502"/>
                        <a:pt x="726" y="311"/>
                        <a:pt x="766" y="234"/>
                      </a:cubicBezTo>
                      <a:cubicBezTo>
                        <a:pt x="777" y="265"/>
                        <a:pt x="790" y="294"/>
                        <a:pt x="798" y="326"/>
                      </a:cubicBezTo>
                      <a:cubicBezTo>
                        <a:pt x="812" y="383"/>
                        <a:pt x="831" y="500"/>
                        <a:pt x="831" y="500"/>
                      </a:cubicBezTo>
                      <a:cubicBezTo>
                        <a:pt x="836" y="577"/>
                        <a:pt x="842" y="652"/>
                        <a:pt x="853" y="728"/>
                      </a:cubicBezTo>
                      <a:cubicBezTo>
                        <a:pt x="855" y="753"/>
                        <a:pt x="856" y="779"/>
                        <a:pt x="858" y="804"/>
                      </a:cubicBezTo>
                      <a:cubicBezTo>
                        <a:pt x="859" y="817"/>
                        <a:pt x="853" y="836"/>
                        <a:pt x="864" y="842"/>
                      </a:cubicBezTo>
                      <a:cubicBezTo>
                        <a:pt x="874" y="847"/>
                        <a:pt x="883" y="829"/>
                        <a:pt x="891" y="821"/>
                      </a:cubicBezTo>
                      <a:cubicBezTo>
                        <a:pt x="911" y="801"/>
                        <a:pt x="925" y="778"/>
                        <a:pt x="940" y="755"/>
                      </a:cubicBezTo>
                      <a:cubicBezTo>
                        <a:pt x="953" y="686"/>
                        <a:pt x="968" y="621"/>
                        <a:pt x="988" y="554"/>
                      </a:cubicBezTo>
                      <a:cubicBezTo>
                        <a:pt x="1029" y="595"/>
                        <a:pt x="1025" y="630"/>
                        <a:pt x="1037" y="690"/>
                      </a:cubicBezTo>
                      <a:cubicBezTo>
                        <a:pt x="1045" y="730"/>
                        <a:pt x="1042" y="779"/>
                        <a:pt x="1086" y="793"/>
                      </a:cubicBezTo>
                      <a:cubicBezTo>
                        <a:pt x="1136" y="745"/>
                        <a:pt x="1163" y="676"/>
                        <a:pt x="1211" y="625"/>
                      </a:cubicBezTo>
                      <a:cubicBezTo>
                        <a:pt x="1252" y="684"/>
                        <a:pt x="1245" y="757"/>
                        <a:pt x="1255" y="826"/>
                      </a:cubicBezTo>
                      <a:cubicBezTo>
                        <a:pt x="1258" y="872"/>
                        <a:pt x="1259" y="904"/>
                        <a:pt x="1271" y="946"/>
                      </a:cubicBezTo>
                      <a:cubicBezTo>
                        <a:pt x="1317" y="877"/>
                        <a:pt x="1286" y="933"/>
                        <a:pt x="1315" y="793"/>
                      </a:cubicBezTo>
                      <a:cubicBezTo>
                        <a:pt x="1342" y="662"/>
                        <a:pt x="1367" y="535"/>
                        <a:pt x="1385" y="402"/>
                      </a:cubicBezTo>
                      <a:cubicBezTo>
                        <a:pt x="1392" y="268"/>
                        <a:pt x="1393" y="130"/>
                        <a:pt x="1423" y="0"/>
                      </a:cubicBezTo>
                      <a:cubicBezTo>
                        <a:pt x="1452" y="269"/>
                        <a:pt x="1462" y="540"/>
                        <a:pt x="1483" y="810"/>
                      </a:cubicBezTo>
                      <a:cubicBezTo>
                        <a:pt x="1488" y="959"/>
                        <a:pt x="1476" y="1122"/>
                        <a:pt x="1521" y="1266"/>
                      </a:cubicBezTo>
                      <a:cubicBezTo>
                        <a:pt x="1562" y="1135"/>
                        <a:pt x="1599" y="750"/>
                        <a:pt x="1630" y="609"/>
                      </a:cubicBezTo>
                      <a:cubicBezTo>
                        <a:pt x="1675" y="405"/>
                        <a:pt x="1643" y="473"/>
                        <a:pt x="1684" y="391"/>
                      </a:cubicBezTo>
                      <a:cubicBezTo>
                        <a:pt x="1693" y="420"/>
                        <a:pt x="1704" y="448"/>
                        <a:pt x="1711" y="478"/>
                      </a:cubicBezTo>
                      <a:cubicBezTo>
                        <a:pt x="1720" y="519"/>
                        <a:pt x="1723" y="677"/>
                        <a:pt x="1787" y="717"/>
                      </a:cubicBezTo>
                      <a:cubicBezTo>
                        <a:pt x="1802" y="706"/>
                        <a:pt x="1823" y="701"/>
                        <a:pt x="1831" y="685"/>
                      </a:cubicBezTo>
                      <a:cubicBezTo>
                        <a:pt x="1974" y="388"/>
                        <a:pt x="1837" y="569"/>
                        <a:pt x="1912" y="473"/>
                      </a:cubicBezTo>
                      <a:cubicBezTo>
                        <a:pt x="2033" y="509"/>
                        <a:pt x="1889" y="755"/>
                        <a:pt x="2026" y="788"/>
                      </a:cubicBezTo>
                      <a:cubicBezTo>
                        <a:pt x="2080" y="721"/>
                        <a:pt x="2142" y="656"/>
                        <a:pt x="2211" y="603"/>
                      </a:cubicBezTo>
                      <a:cubicBezTo>
                        <a:pt x="2258" y="621"/>
                        <a:pt x="2244" y="670"/>
                        <a:pt x="2255" y="712"/>
                      </a:cubicBezTo>
                      <a:cubicBezTo>
                        <a:pt x="2260" y="730"/>
                        <a:pt x="2274" y="742"/>
                        <a:pt x="2287" y="755"/>
                      </a:cubicBezTo>
                      <a:cubicBezTo>
                        <a:pt x="2302" y="746"/>
                        <a:pt x="2322" y="743"/>
                        <a:pt x="2331" y="728"/>
                      </a:cubicBezTo>
                      <a:cubicBezTo>
                        <a:pt x="2357" y="687"/>
                        <a:pt x="2341" y="623"/>
                        <a:pt x="2396" y="603"/>
                      </a:cubicBezTo>
                      <a:cubicBezTo>
                        <a:pt x="2398" y="609"/>
                        <a:pt x="2400" y="614"/>
                        <a:pt x="2401" y="620"/>
                      </a:cubicBezTo>
                      <a:cubicBezTo>
                        <a:pt x="2404" y="645"/>
                        <a:pt x="2402" y="671"/>
                        <a:pt x="2407" y="696"/>
                      </a:cubicBezTo>
                      <a:cubicBezTo>
                        <a:pt x="2411" y="716"/>
                        <a:pt x="2428" y="755"/>
                        <a:pt x="2428" y="755"/>
                      </a:cubicBezTo>
                      <a:cubicBezTo>
                        <a:pt x="2475" y="560"/>
                        <a:pt x="2450" y="351"/>
                        <a:pt x="2510" y="158"/>
                      </a:cubicBezTo>
                      <a:cubicBezTo>
                        <a:pt x="2550" y="235"/>
                        <a:pt x="2516" y="163"/>
                        <a:pt x="2543" y="364"/>
                      </a:cubicBezTo>
                      <a:cubicBezTo>
                        <a:pt x="2562" y="502"/>
                        <a:pt x="2582" y="639"/>
                        <a:pt x="2602" y="777"/>
                      </a:cubicBezTo>
                      <a:cubicBezTo>
                        <a:pt x="2609" y="827"/>
                        <a:pt x="2622" y="1024"/>
                        <a:pt x="2684" y="1049"/>
                      </a:cubicBezTo>
                      <a:cubicBezTo>
                        <a:pt x="2755" y="704"/>
                        <a:pt x="2649" y="1168"/>
                        <a:pt x="2787" y="755"/>
                      </a:cubicBezTo>
                      <a:cubicBezTo>
                        <a:pt x="2815" y="672"/>
                        <a:pt x="2835" y="547"/>
                        <a:pt x="2852" y="457"/>
                      </a:cubicBezTo>
                      <a:cubicBezTo>
                        <a:pt x="2857" y="513"/>
                        <a:pt x="2858" y="569"/>
                        <a:pt x="2863" y="625"/>
                      </a:cubicBezTo>
                      <a:cubicBezTo>
                        <a:pt x="2865" y="651"/>
                        <a:pt x="2858" y="727"/>
                        <a:pt x="2896" y="739"/>
                      </a:cubicBezTo>
                      <a:cubicBezTo>
                        <a:pt x="2904" y="701"/>
                        <a:pt x="2922" y="611"/>
                        <a:pt x="2934" y="576"/>
                      </a:cubicBezTo>
                      <a:cubicBezTo>
                        <a:pt x="2941" y="557"/>
                        <a:pt x="2961" y="522"/>
                        <a:pt x="2961" y="522"/>
                      </a:cubicBezTo>
                      <a:cubicBezTo>
                        <a:pt x="3020" y="598"/>
                        <a:pt x="2989" y="579"/>
                        <a:pt x="3037" y="603"/>
                      </a:cubicBezTo>
                      <a:cubicBezTo>
                        <a:pt x="3052" y="596"/>
                        <a:pt x="3067" y="591"/>
                        <a:pt x="3081" y="582"/>
                      </a:cubicBezTo>
                      <a:cubicBezTo>
                        <a:pt x="3101" y="569"/>
                        <a:pt x="3101" y="552"/>
                        <a:pt x="3124" y="543"/>
                      </a:cubicBezTo>
                      <a:cubicBezTo>
                        <a:pt x="3186" y="566"/>
                        <a:pt x="3255" y="538"/>
                        <a:pt x="3314" y="565"/>
                      </a:cubicBezTo>
                    </a:path>
                  </a:pathLst>
                </a:custGeom>
                <a:solidFill>
                  <a:schemeClr val="bg1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68686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7D7D7D"/>
                    </a:solidFill>
                  </a:endParaRPr>
                </a:p>
              </p:txBody>
            </p:sp>
            <p:sp>
              <p:nvSpPr>
                <p:cNvPr id="309267" name="Freeform 19"/>
                <p:cNvSpPr>
                  <a:spLocks/>
                </p:cNvSpPr>
                <p:nvPr/>
              </p:nvSpPr>
              <p:spPr bwMode="auto">
                <a:xfrm>
                  <a:off x="1680" y="2112"/>
                  <a:ext cx="480" cy="929"/>
                </a:xfrm>
                <a:custGeom>
                  <a:avLst/>
                  <a:gdLst>
                    <a:gd name="T0" fmla="*/ 27 w 3314"/>
                    <a:gd name="T1" fmla="*/ 587 h 1266"/>
                    <a:gd name="T2" fmla="*/ 70 w 3314"/>
                    <a:gd name="T3" fmla="*/ 549 h 1266"/>
                    <a:gd name="T4" fmla="*/ 103 w 3314"/>
                    <a:gd name="T5" fmla="*/ 723 h 1266"/>
                    <a:gd name="T6" fmla="*/ 222 w 3314"/>
                    <a:gd name="T7" fmla="*/ 696 h 1266"/>
                    <a:gd name="T8" fmla="*/ 298 w 3314"/>
                    <a:gd name="T9" fmla="*/ 495 h 1266"/>
                    <a:gd name="T10" fmla="*/ 315 w 3314"/>
                    <a:gd name="T11" fmla="*/ 533 h 1266"/>
                    <a:gd name="T12" fmla="*/ 358 w 3314"/>
                    <a:gd name="T13" fmla="*/ 712 h 1266"/>
                    <a:gd name="T14" fmla="*/ 521 w 3314"/>
                    <a:gd name="T15" fmla="*/ 348 h 1266"/>
                    <a:gd name="T16" fmla="*/ 603 w 3314"/>
                    <a:gd name="T17" fmla="*/ 940 h 1266"/>
                    <a:gd name="T18" fmla="*/ 711 w 3314"/>
                    <a:gd name="T19" fmla="*/ 761 h 1266"/>
                    <a:gd name="T20" fmla="*/ 766 w 3314"/>
                    <a:gd name="T21" fmla="*/ 234 h 1266"/>
                    <a:gd name="T22" fmla="*/ 831 w 3314"/>
                    <a:gd name="T23" fmla="*/ 500 h 1266"/>
                    <a:gd name="T24" fmla="*/ 858 w 3314"/>
                    <a:gd name="T25" fmla="*/ 804 h 1266"/>
                    <a:gd name="T26" fmla="*/ 891 w 3314"/>
                    <a:gd name="T27" fmla="*/ 821 h 1266"/>
                    <a:gd name="T28" fmla="*/ 988 w 3314"/>
                    <a:gd name="T29" fmla="*/ 554 h 1266"/>
                    <a:gd name="T30" fmla="*/ 1086 w 3314"/>
                    <a:gd name="T31" fmla="*/ 793 h 1266"/>
                    <a:gd name="T32" fmla="*/ 1255 w 3314"/>
                    <a:gd name="T33" fmla="*/ 826 h 1266"/>
                    <a:gd name="T34" fmla="*/ 1315 w 3314"/>
                    <a:gd name="T35" fmla="*/ 793 h 1266"/>
                    <a:gd name="T36" fmla="*/ 1423 w 3314"/>
                    <a:gd name="T37" fmla="*/ 0 h 1266"/>
                    <a:gd name="T38" fmla="*/ 1521 w 3314"/>
                    <a:gd name="T39" fmla="*/ 1266 h 1266"/>
                    <a:gd name="T40" fmla="*/ 1684 w 3314"/>
                    <a:gd name="T41" fmla="*/ 391 h 1266"/>
                    <a:gd name="T42" fmla="*/ 1787 w 3314"/>
                    <a:gd name="T43" fmla="*/ 717 h 1266"/>
                    <a:gd name="T44" fmla="*/ 1912 w 3314"/>
                    <a:gd name="T45" fmla="*/ 473 h 1266"/>
                    <a:gd name="T46" fmla="*/ 2211 w 3314"/>
                    <a:gd name="T47" fmla="*/ 603 h 1266"/>
                    <a:gd name="T48" fmla="*/ 2287 w 3314"/>
                    <a:gd name="T49" fmla="*/ 755 h 1266"/>
                    <a:gd name="T50" fmla="*/ 2396 w 3314"/>
                    <a:gd name="T51" fmla="*/ 603 h 1266"/>
                    <a:gd name="T52" fmla="*/ 2407 w 3314"/>
                    <a:gd name="T53" fmla="*/ 696 h 1266"/>
                    <a:gd name="T54" fmla="*/ 2510 w 3314"/>
                    <a:gd name="T55" fmla="*/ 158 h 1266"/>
                    <a:gd name="T56" fmla="*/ 2602 w 3314"/>
                    <a:gd name="T57" fmla="*/ 777 h 1266"/>
                    <a:gd name="T58" fmla="*/ 2787 w 3314"/>
                    <a:gd name="T59" fmla="*/ 755 h 1266"/>
                    <a:gd name="T60" fmla="*/ 2863 w 3314"/>
                    <a:gd name="T61" fmla="*/ 625 h 1266"/>
                    <a:gd name="T62" fmla="*/ 2934 w 3314"/>
                    <a:gd name="T63" fmla="*/ 576 h 1266"/>
                    <a:gd name="T64" fmla="*/ 3037 w 3314"/>
                    <a:gd name="T65" fmla="*/ 603 h 1266"/>
                    <a:gd name="T66" fmla="*/ 3124 w 3314"/>
                    <a:gd name="T67" fmla="*/ 543 h 1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314" h="1266">
                      <a:moveTo>
                        <a:pt x="0" y="625"/>
                      </a:moveTo>
                      <a:cubicBezTo>
                        <a:pt x="9" y="612"/>
                        <a:pt x="19" y="600"/>
                        <a:pt x="27" y="587"/>
                      </a:cubicBezTo>
                      <a:cubicBezTo>
                        <a:pt x="36" y="572"/>
                        <a:pt x="54" y="543"/>
                        <a:pt x="54" y="543"/>
                      </a:cubicBezTo>
                      <a:cubicBezTo>
                        <a:pt x="59" y="545"/>
                        <a:pt x="69" y="543"/>
                        <a:pt x="70" y="549"/>
                      </a:cubicBezTo>
                      <a:cubicBezTo>
                        <a:pt x="78" y="583"/>
                        <a:pt x="77" y="618"/>
                        <a:pt x="81" y="652"/>
                      </a:cubicBezTo>
                      <a:cubicBezTo>
                        <a:pt x="83" y="672"/>
                        <a:pt x="97" y="702"/>
                        <a:pt x="103" y="723"/>
                      </a:cubicBezTo>
                      <a:cubicBezTo>
                        <a:pt x="112" y="789"/>
                        <a:pt x="99" y="793"/>
                        <a:pt x="163" y="761"/>
                      </a:cubicBezTo>
                      <a:cubicBezTo>
                        <a:pt x="182" y="738"/>
                        <a:pt x="210" y="723"/>
                        <a:pt x="222" y="696"/>
                      </a:cubicBezTo>
                      <a:cubicBezTo>
                        <a:pt x="247" y="640"/>
                        <a:pt x="243" y="580"/>
                        <a:pt x="277" y="527"/>
                      </a:cubicBezTo>
                      <a:cubicBezTo>
                        <a:pt x="280" y="519"/>
                        <a:pt x="284" y="495"/>
                        <a:pt x="298" y="495"/>
                      </a:cubicBezTo>
                      <a:cubicBezTo>
                        <a:pt x="304" y="495"/>
                        <a:pt x="302" y="506"/>
                        <a:pt x="304" y="511"/>
                      </a:cubicBezTo>
                      <a:cubicBezTo>
                        <a:pt x="307" y="518"/>
                        <a:pt x="311" y="526"/>
                        <a:pt x="315" y="533"/>
                      </a:cubicBezTo>
                      <a:cubicBezTo>
                        <a:pt x="322" y="564"/>
                        <a:pt x="336" y="625"/>
                        <a:pt x="336" y="625"/>
                      </a:cubicBezTo>
                      <a:cubicBezTo>
                        <a:pt x="340" y="664"/>
                        <a:pt x="338" y="682"/>
                        <a:pt x="358" y="712"/>
                      </a:cubicBezTo>
                      <a:cubicBezTo>
                        <a:pt x="425" y="685"/>
                        <a:pt x="415" y="682"/>
                        <a:pt x="456" y="630"/>
                      </a:cubicBezTo>
                      <a:cubicBezTo>
                        <a:pt x="473" y="560"/>
                        <a:pt x="441" y="403"/>
                        <a:pt x="521" y="348"/>
                      </a:cubicBezTo>
                      <a:cubicBezTo>
                        <a:pt x="570" y="431"/>
                        <a:pt x="567" y="542"/>
                        <a:pt x="581" y="636"/>
                      </a:cubicBezTo>
                      <a:cubicBezTo>
                        <a:pt x="585" y="727"/>
                        <a:pt x="590" y="854"/>
                        <a:pt x="603" y="940"/>
                      </a:cubicBezTo>
                      <a:cubicBezTo>
                        <a:pt x="607" y="969"/>
                        <a:pt x="624" y="1027"/>
                        <a:pt x="624" y="1027"/>
                      </a:cubicBezTo>
                      <a:cubicBezTo>
                        <a:pt x="665" y="940"/>
                        <a:pt x="697" y="857"/>
                        <a:pt x="711" y="761"/>
                      </a:cubicBezTo>
                      <a:cubicBezTo>
                        <a:pt x="721" y="696"/>
                        <a:pt x="733" y="565"/>
                        <a:pt x="733" y="565"/>
                      </a:cubicBezTo>
                      <a:cubicBezTo>
                        <a:pt x="736" y="502"/>
                        <a:pt x="726" y="311"/>
                        <a:pt x="766" y="234"/>
                      </a:cubicBezTo>
                      <a:cubicBezTo>
                        <a:pt x="777" y="265"/>
                        <a:pt x="790" y="294"/>
                        <a:pt x="798" y="326"/>
                      </a:cubicBezTo>
                      <a:cubicBezTo>
                        <a:pt x="812" y="383"/>
                        <a:pt x="831" y="500"/>
                        <a:pt x="831" y="500"/>
                      </a:cubicBezTo>
                      <a:cubicBezTo>
                        <a:pt x="836" y="577"/>
                        <a:pt x="842" y="652"/>
                        <a:pt x="853" y="728"/>
                      </a:cubicBezTo>
                      <a:cubicBezTo>
                        <a:pt x="855" y="753"/>
                        <a:pt x="856" y="779"/>
                        <a:pt x="858" y="804"/>
                      </a:cubicBezTo>
                      <a:cubicBezTo>
                        <a:pt x="859" y="817"/>
                        <a:pt x="853" y="836"/>
                        <a:pt x="864" y="842"/>
                      </a:cubicBezTo>
                      <a:cubicBezTo>
                        <a:pt x="874" y="847"/>
                        <a:pt x="883" y="829"/>
                        <a:pt x="891" y="821"/>
                      </a:cubicBezTo>
                      <a:cubicBezTo>
                        <a:pt x="911" y="801"/>
                        <a:pt x="925" y="778"/>
                        <a:pt x="940" y="755"/>
                      </a:cubicBezTo>
                      <a:cubicBezTo>
                        <a:pt x="953" y="686"/>
                        <a:pt x="968" y="621"/>
                        <a:pt x="988" y="554"/>
                      </a:cubicBezTo>
                      <a:cubicBezTo>
                        <a:pt x="1029" y="595"/>
                        <a:pt x="1025" y="630"/>
                        <a:pt x="1037" y="690"/>
                      </a:cubicBezTo>
                      <a:cubicBezTo>
                        <a:pt x="1045" y="730"/>
                        <a:pt x="1042" y="779"/>
                        <a:pt x="1086" y="793"/>
                      </a:cubicBezTo>
                      <a:cubicBezTo>
                        <a:pt x="1136" y="745"/>
                        <a:pt x="1163" y="676"/>
                        <a:pt x="1211" y="625"/>
                      </a:cubicBezTo>
                      <a:cubicBezTo>
                        <a:pt x="1252" y="684"/>
                        <a:pt x="1245" y="757"/>
                        <a:pt x="1255" y="826"/>
                      </a:cubicBezTo>
                      <a:cubicBezTo>
                        <a:pt x="1258" y="872"/>
                        <a:pt x="1259" y="904"/>
                        <a:pt x="1271" y="946"/>
                      </a:cubicBezTo>
                      <a:cubicBezTo>
                        <a:pt x="1317" y="877"/>
                        <a:pt x="1286" y="933"/>
                        <a:pt x="1315" y="793"/>
                      </a:cubicBezTo>
                      <a:cubicBezTo>
                        <a:pt x="1342" y="662"/>
                        <a:pt x="1367" y="535"/>
                        <a:pt x="1385" y="402"/>
                      </a:cubicBezTo>
                      <a:cubicBezTo>
                        <a:pt x="1392" y="268"/>
                        <a:pt x="1393" y="130"/>
                        <a:pt x="1423" y="0"/>
                      </a:cubicBezTo>
                      <a:cubicBezTo>
                        <a:pt x="1452" y="269"/>
                        <a:pt x="1462" y="540"/>
                        <a:pt x="1483" y="810"/>
                      </a:cubicBezTo>
                      <a:cubicBezTo>
                        <a:pt x="1488" y="959"/>
                        <a:pt x="1476" y="1122"/>
                        <a:pt x="1521" y="1266"/>
                      </a:cubicBezTo>
                      <a:cubicBezTo>
                        <a:pt x="1562" y="1135"/>
                        <a:pt x="1599" y="750"/>
                        <a:pt x="1630" y="609"/>
                      </a:cubicBezTo>
                      <a:cubicBezTo>
                        <a:pt x="1675" y="405"/>
                        <a:pt x="1643" y="473"/>
                        <a:pt x="1684" y="391"/>
                      </a:cubicBezTo>
                      <a:cubicBezTo>
                        <a:pt x="1693" y="420"/>
                        <a:pt x="1704" y="448"/>
                        <a:pt x="1711" y="478"/>
                      </a:cubicBezTo>
                      <a:cubicBezTo>
                        <a:pt x="1720" y="519"/>
                        <a:pt x="1723" y="677"/>
                        <a:pt x="1787" y="717"/>
                      </a:cubicBezTo>
                      <a:cubicBezTo>
                        <a:pt x="1802" y="706"/>
                        <a:pt x="1823" y="701"/>
                        <a:pt x="1831" y="685"/>
                      </a:cubicBezTo>
                      <a:cubicBezTo>
                        <a:pt x="1974" y="388"/>
                        <a:pt x="1837" y="569"/>
                        <a:pt x="1912" y="473"/>
                      </a:cubicBezTo>
                      <a:cubicBezTo>
                        <a:pt x="2033" y="509"/>
                        <a:pt x="1889" y="755"/>
                        <a:pt x="2026" y="788"/>
                      </a:cubicBezTo>
                      <a:cubicBezTo>
                        <a:pt x="2080" y="721"/>
                        <a:pt x="2142" y="656"/>
                        <a:pt x="2211" y="603"/>
                      </a:cubicBezTo>
                      <a:cubicBezTo>
                        <a:pt x="2258" y="621"/>
                        <a:pt x="2244" y="670"/>
                        <a:pt x="2255" y="712"/>
                      </a:cubicBezTo>
                      <a:cubicBezTo>
                        <a:pt x="2260" y="730"/>
                        <a:pt x="2274" y="742"/>
                        <a:pt x="2287" y="755"/>
                      </a:cubicBezTo>
                      <a:cubicBezTo>
                        <a:pt x="2302" y="746"/>
                        <a:pt x="2322" y="743"/>
                        <a:pt x="2331" y="728"/>
                      </a:cubicBezTo>
                      <a:cubicBezTo>
                        <a:pt x="2357" y="687"/>
                        <a:pt x="2341" y="623"/>
                        <a:pt x="2396" y="603"/>
                      </a:cubicBezTo>
                      <a:cubicBezTo>
                        <a:pt x="2398" y="609"/>
                        <a:pt x="2400" y="614"/>
                        <a:pt x="2401" y="620"/>
                      </a:cubicBezTo>
                      <a:cubicBezTo>
                        <a:pt x="2404" y="645"/>
                        <a:pt x="2402" y="671"/>
                        <a:pt x="2407" y="696"/>
                      </a:cubicBezTo>
                      <a:cubicBezTo>
                        <a:pt x="2411" y="716"/>
                        <a:pt x="2428" y="755"/>
                        <a:pt x="2428" y="755"/>
                      </a:cubicBezTo>
                      <a:cubicBezTo>
                        <a:pt x="2475" y="560"/>
                        <a:pt x="2450" y="351"/>
                        <a:pt x="2510" y="158"/>
                      </a:cubicBezTo>
                      <a:cubicBezTo>
                        <a:pt x="2550" y="235"/>
                        <a:pt x="2516" y="163"/>
                        <a:pt x="2543" y="364"/>
                      </a:cubicBezTo>
                      <a:cubicBezTo>
                        <a:pt x="2562" y="502"/>
                        <a:pt x="2582" y="639"/>
                        <a:pt x="2602" y="777"/>
                      </a:cubicBezTo>
                      <a:cubicBezTo>
                        <a:pt x="2609" y="827"/>
                        <a:pt x="2622" y="1024"/>
                        <a:pt x="2684" y="1049"/>
                      </a:cubicBezTo>
                      <a:cubicBezTo>
                        <a:pt x="2755" y="704"/>
                        <a:pt x="2649" y="1168"/>
                        <a:pt x="2787" y="755"/>
                      </a:cubicBezTo>
                      <a:cubicBezTo>
                        <a:pt x="2815" y="672"/>
                        <a:pt x="2835" y="547"/>
                        <a:pt x="2852" y="457"/>
                      </a:cubicBezTo>
                      <a:cubicBezTo>
                        <a:pt x="2857" y="513"/>
                        <a:pt x="2858" y="569"/>
                        <a:pt x="2863" y="625"/>
                      </a:cubicBezTo>
                      <a:cubicBezTo>
                        <a:pt x="2865" y="651"/>
                        <a:pt x="2858" y="727"/>
                        <a:pt x="2896" y="739"/>
                      </a:cubicBezTo>
                      <a:cubicBezTo>
                        <a:pt x="2904" y="701"/>
                        <a:pt x="2922" y="611"/>
                        <a:pt x="2934" y="576"/>
                      </a:cubicBezTo>
                      <a:cubicBezTo>
                        <a:pt x="2941" y="557"/>
                        <a:pt x="2961" y="522"/>
                        <a:pt x="2961" y="522"/>
                      </a:cubicBezTo>
                      <a:cubicBezTo>
                        <a:pt x="3020" y="598"/>
                        <a:pt x="2989" y="579"/>
                        <a:pt x="3037" y="603"/>
                      </a:cubicBezTo>
                      <a:cubicBezTo>
                        <a:pt x="3052" y="596"/>
                        <a:pt x="3067" y="591"/>
                        <a:pt x="3081" y="582"/>
                      </a:cubicBezTo>
                      <a:cubicBezTo>
                        <a:pt x="3101" y="569"/>
                        <a:pt x="3101" y="552"/>
                        <a:pt x="3124" y="543"/>
                      </a:cubicBezTo>
                      <a:cubicBezTo>
                        <a:pt x="3186" y="566"/>
                        <a:pt x="3255" y="538"/>
                        <a:pt x="3314" y="565"/>
                      </a:cubicBezTo>
                    </a:path>
                  </a:pathLst>
                </a:custGeom>
                <a:solidFill>
                  <a:schemeClr val="bg1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68686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7D7D7D"/>
                    </a:solidFill>
                  </a:endParaRPr>
                </a:p>
              </p:txBody>
            </p:sp>
          </p:grpSp>
          <p:grpSp>
            <p:nvGrpSpPr>
              <p:cNvPr id="309268" name="Group 20"/>
              <p:cNvGrpSpPr>
                <a:grpSpLocks/>
              </p:cNvGrpSpPr>
              <p:nvPr/>
            </p:nvGrpSpPr>
            <p:grpSpPr bwMode="auto">
              <a:xfrm>
                <a:off x="1416" y="2092"/>
                <a:ext cx="264" cy="1268"/>
                <a:chOff x="2112" y="2064"/>
                <a:chExt cx="480" cy="929"/>
              </a:xfrm>
            </p:grpSpPr>
            <p:sp>
              <p:nvSpPr>
                <p:cNvPr id="309269" name="Freeform 21"/>
                <p:cNvSpPr>
                  <a:spLocks/>
                </p:cNvSpPr>
                <p:nvPr/>
              </p:nvSpPr>
              <p:spPr bwMode="auto">
                <a:xfrm>
                  <a:off x="2352" y="2160"/>
                  <a:ext cx="240" cy="689"/>
                </a:xfrm>
                <a:custGeom>
                  <a:avLst/>
                  <a:gdLst>
                    <a:gd name="T0" fmla="*/ 27 w 3314"/>
                    <a:gd name="T1" fmla="*/ 587 h 1266"/>
                    <a:gd name="T2" fmla="*/ 70 w 3314"/>
                    <a:gd name="T3" fmla="*/ 549 h 1266"/>
                    <a:gd name="T4" fmla="*/ 103 w 3314"/>
                    <a:gd name="T5" fmla="*/ 723 h 1266"/>
                    <a:gd name="T6" fmla="*/ 222 w 3314"/>
                    <a:gd name="T7" fmla="*/ 696 h 1266"/>
                    <a:gd name="T8" fmla="*/ 298 w 3314"/>
                    <a:gd name="T9" fmla="*/ 495 h 1266"/>
                    <a:gd name="T10" fmla="*/ 315 w 3314"/>
                    <a:gd name="T11" fmla="*/ 533 h 1266"/>
                    <a:gd name="T12" fmla="*/ 358 w 3314"/>
                    <a:gd name="T13" fmla="*/ 712 h 1266"/>
                    <a:gd name="T14" fmla="*/ 521 w 3314"/>
                    <a:gd name="T15" fmla="*/ 348 h 1266"/>
                    <a:gd name="T16" fmla="*/ 603 w 3314"/>
                    <a:gd name="T17" fmla="*/ 940 h 1266"/>
                    <a:gd name="T18" fmla="*/ 711 w 3314"/>
                    <a:gd name="T19" fmla="*/ 761 h 1266"/>
                    <a:gd name="T20" fmla="*/ 766 w 3314"/>
                    <a:gd name="T21" fmla="*/ 234 h 1266"/>
                    <a:gd name="T22" fmla="*/ 831 w 3314"/>
                    <a:gd name="T23" fmla="*/ 500 h 1266"/>
                    <a:gd name="T24" fmla="*/ 858 w 3314"/>
                    <a:gd name="T25" fmla="*/ 804 h 1266"/>
                    <a:gd name="T26" fmla="*/ 891 w 3314"/>
                    <a:gd name="T27" fmla="*/ 821 h 1266"/>
                    <a:gd name="T28" fmla="*/ 988 w 3314"/>
                    <a:gd name="T29" fmla="*/ 554 h 1266"/>
                    <a:gd name="T30" fmla="*/ 1086 w 3314"/>
                    <a:gd name="T31" fmla="*/ 793 h 1266"/>
                    <a:gd name="T32" fmla="*/ 1255 w 3314"/>
                    <a:gd name="T33" fmla="*/ 826 h 1266"/>
                    <a:gd name="T34" fmla="*/ 1315 w 3314"/>
                    <a:gd name="T35" fmla="*/ 793 h 1266"/>
                    <a:gd name="T36" fmla="*/ 1423 w 3314"/>
                    <a:gd name="T37" fmla="*/ 0 h 1266"/>
                    <a:gd name="T38" fmla="*/ 1521 w 3314"/>
                    <a:gd name="T39" fmla="*/ 1266 h 1266"/>
                    <a:gd name="T40" fmla="*/ 1684 w 3314"/>
                    <a:gd name="T41" fmla="*/ 391 h 1266"/>
                    <a:gd name="T42" fmla="*/ 1787 w 3314"/>
                    <a:gd name="T43" fmla="*/ 717 h 1266"/>
                    <a:gd name="T44" fmla="*/ 1912 w 3314"/>
                    <a:gd name="T45" fmla="*/ 473 h 1266"/>
                    <a:gd name="T46" fmla="*/ 2211 w 3314"/>
                    <a:gd name="T47" fmla="*/ 603 h 1266"/>
                    <a:gd name="T48" fmla="*/ 2287 w 3314"/>
                    <a:gd name="T49" fmla="*/ 755 h 1266"/>
                    <a:gd name="T50" fmla="*/ 2396 w 3314"/>
                    <a:gd name="T51" fmla="*/ 603 h 1266"/>
                    <a:gd name="T52" fmla="*/ 2407 w 3314"/>
                    <a:gd name="T53" fmla="*/ 696 h 1266"/>
                    <a:gd name="T54" fmla="*/ 2510 w 3314"/>
                    <a:gd name="T55" fmla="*/ 158 h 1266"/>
                    <a:gd name="T56" fmla="*/ 2602 w 3314"/>
                    <a:gd name="T57" fmla="*/ 777 h 1266"/>
                    <a:gd name="T58" fmla="*/ 2787 w 3314"/>
                    <a:gd name="T59" fmla="*/ 755 h 1266"/>
                    <a:gd name="T60" fmla="*/ 2863 w 3314"/>
                    <a:gd name="T61" fmla="*/ 625 h 1266"/>
                    <a:gd name="T62" fmla="*/ 2934 w 3314"/>
                    <a:gd name="T63" fmla="*/ 576 h 1266"/>
                    <a:gd name="T64" fmla="*/ 3037 w 3314"/>
                    <a:gd name="T65" fmla="*/ 603 h 1266"/>
                    <a:gd name="T66" fmla="*/ 3124 w 3314"/>
                    <a:gd name="T67" fmla="*/ 543 h 1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314" h="1266">
                      <a:moveTo>
                        <a:pt x="0" y="625"/>
                      </a:moveTo>
                      <a:cubicBezTo>
                        <a:pt x="9" y="612"/>
                        <a:pt x="19" y="600"/>
                        <a:pt x="27" y="587"/>
                      </a:cubicBezTo>
                      <a:cubicBezTo>
                        <a:pt x="36" y="572"/>
                        <a:pt x="54" y="543"/>
                        <a:pt x="54" y="543"/>
                      </a:cubicBezTo>
                      <a:cubicBezTo>
                        <a:pt x="59" y="545"/>
                        <a:pt x="69" y="543"/>
                        <a:pt x="70" y="549"/>
                      </a:cubicBezTo>
                      <a:cubicBezTo>
                        <a:pt x="78" y="583"/>
                        <a:pt x="77" y="618"/>
                        <a:pt x="81" y="652"/>
                      </a:cubicBezTo>
                      <a:cubicBezTo>
                        <a:pt x="83" y="672"/>
                        <a:pt x="97" y="702"/>
                        <a:pt x="103" y="723"/>
                      </a:cubicBezTo>
                      <a:cubicBezTo>
                        <a:pt x="112" y="789"/>
                        <a:pt x="99" y="793"/>
                        <a:pt x="163" y="761"/>
                      </a:cubicBezTo>
                      <a:cubicBezTo>
                        <a:pt x="182" y="738"/>
                        <a:pt x="210" y="723"/>
                        <a:pt x="222" y="696"/>
                      </a:cubicBezTo>
                      <a:cubicBezTo>
                        <a:pt x="247" y="640"/>
                        <a:pt x="243" y="580"/>
                        <a:pt x="277" y="527"/>
                      </a:cubicBezTo>
                      <a:cubicBezTo>
                        <a:pt x="280" y="519"/>
                        <a:pt x="284" y="495"/>
                        <a:pt x="298" y="495"/>
                      </a:cubicBezTo>
                      <a:cubicBezTo>
                        <a:pt x="304" y="495"/>
                        <a:pt x="302" y="506"/>
                        <a:pt x="304" y="511"/>
                      </a:cubicBezTo>
                      <a:cubicBezTo>
                        <a:pt x="307" y="518"/>
                        <a:pt x="311" y="526"/>
                        <a:pt x="315" y="533"/>
                      </a:cubicBezTo>
                      <a:cubicBezTo>
                        <a:pt x="322" y="564"/>
                        <a:pt x="336" y="625"/>
                        <a:pt x="336" y="625"/>
                      </a:cubicBezTo>
                      <a:cubicBezTo>
                        <a:pt x="340" y="664"/>
                        <a:pt x="338" y="682"/>
                        <a:pt x="358" y="712"/>
                      </a:cubicBezTo>
                      <a:cubicBezTo>
                        <a:pt x="425" y="685"/>
                        <a:pt x="415" y="682"/>
                        <a:pt x="456" y="630"/>
                      </a:cubicBezTo>
                      <a:cubicBezTo>
                        <a:pt x="473" y="560"/>
                        <a:pt x="441" y="403"/>
                        <a:pt x="521" y="348"/>
                      </a:cubicBezTo>
                      <a:cubicBezTo>
                        <a:pt x="570" y="431"/>
                        <a:pt x="567" y="542"/>
                        <a:pt x="581" y="636"/>
                      </a:cubicBezTo>
                      <a:cubicBezTo>
                        <a:pt x="585" y="727"/>
                        <a:pt x="590" y="854"/>
                        <a:pt x="603" y="940"/>
                      </a:cubicBezTo>
                      <a:cubicBezTo>
                        <a:pt x="607" y="969"/>
                        <a:pt x="624" y="1027"/>
                        <a:pt x="624" y="1027"/>
                      </a:cubicBezTo>
                      <a:cubicBezTo>
                        <a:pt x="665" y="940"/>
                        <a:pt x="697" y="857"/>
                        <a:pt x="711" y="761"/>
                      </a:cubicBezTo>
                      <a:cubicBezTo>
                        <a:pt x="721" y="696"/>
                        <a:pt x="733" y="565"/>
                        <a:pt x="733" y="565"/>
                      </a:cubicBezTo>
                      <a:cubicBezTo>
                        <a:pt x="736" y="502"/>
                        <a:pt x="726" y="311"/>
                        <a:pt x="766" y="234"/>
                      </a:cubicBezTo>
                      <a:cubicBezTo>
                        <a:pt x="777" y="265"/>
                        <a:pt x="790" y="294"/>
                        <a:pt x="798" y="326"/>
                      </a:cubicBezTo>
                      <a:cubicBezTo>
                        <a:pt x="812" y="383"/>
                        <a:pt x="831" y="500"/>
                        <a:pt x="831" y="500"/>
                      </a:cubicBezTo>
                      <a:cubicBezTo>
                        <a:pt x="836" y="577"/>
                        <a:pt x="842" y="652"/>
                        <a:pt x="853" y="728"/>
                      </a:cubicBezTo>
                      <a:cubicBezTo>
                        <a:pt x="855" y="753"/>
                        <a:pt x="856" y="779"/>
                        <a:pt x="858" y="804"/>
                      </a:cubicBezTo>
                      <a:cubicBezTo>
                        <a:pt x="859" y="817"/>
                        <a:pt x="853" y="836"/>
                        <a:pt x="864" y="842"/>
                      </a:cubicBezTo>
                      <a:cubicBezTo>
                        <a:pt x="874" y="847"/>
                        <a:pt x="883" y="829"/>
                        <a:pt x="891" y="821"/>
                      </a:cubicBezTo>
                      <a:cubicBezTo>
                        <a:pt x="911" y="801"/>
                        <a:pt x="925" y="778"/>
                        <a:pt x="940" y="755"/>
                      </a:cubicBezTo>
                      <a:cubicBezTo>
                        <a:pt x="953" y="686"/>
                        <a:pt x="968" y="621"/>
                        <a:pt x="988" y="554"/>
                      </a:cubicBezTo>
                      <a:cubicBezTo>
                        <a:pt x="1029" y="595"/>
                        <a:pt x="1025" y="630"/>
                        <a:pt x="1037" y="690"/>
                      </a:cubicBezTo>
                      <a:cubicBezTo>
                        <a:pt x="1045" y="730"/>
                        <a:pt x="1042" y="779"/>
                        <a:pt x="1086" y="793"/>
                      </a:cubicBezTo>
                      <a:cubicBezTo>
                        <a:pt x="1136" y="745"/>
                        <a:pt x="1163" y="676"/>
                        <a:pt x="1211" y="625"/>
                      </a:cubicBezTo>
                      <a:cubicBezTo>
                        <a:pt x="1252" y="684"/>
                        <a:pt x="1245" y="757"/>
                        <a:pt x="1255" y="826"/>
                      </a:cubicBezTo>
                      <a:cubicBezTo>
                        <a:pt x="1258" y="872"/>
                        <a:pt x="1259" y="904"/>
                        <a:pt x="1271" y="946"/>
                      </a:cubicBezTo>
                      <a:cubicBezTo>
                        <a:pt x="1317" y="877"/>
                        <a:pt x="1286" y="933"/>
                        <a:pt x="1315" y="793"/>
                      </a:cubicBezTo>
                      <a:cubicBezTo>
                        <a:pt x="1342" y="662"/>
                        <a:pt x="1367" y="535"/>
                        <a:pt x="1385" y="402"/>
                      </a:cubicBezTo>
                      <a:cubicBezTo>
                        <a:pt x="1392" y="268"/>
                        <a:pt x="1393" y="130"/>
                        <a:pt x="1423" y="0"/>
                      </a:cubicBezTo>
                      <a:cubicBezTo>
                        <a:pt x="1452" y="269"/>
                        <a:pt x="1462" y="540"/>
                        <a:pt x="1483" y="810"/>
                      </a:cubicBezTo>
                      <a:cubicBezTo>
                        <a:pt x="1488" y="959"/>
                        <a:pt x="1476" y="1122"/>
                        <a:pt x="1521" y="1266"/>
                      </a:cubicBezTo>
                      <a:cubicBezTo>
                        <a:pt x="1562" y="1135"/>
                        <a:pt x="1599" y="750"/>
                        <a:pt x="1630" y="609"/>
                      </a:cubicBezTo>
                      <a:cubicBezTo>
                        <a:pt x="1675" y="405"/>
                        <a:pt x="1643" y="473"/>
                        <a:pt x="1684" y="391"/>
                      </a:cubicBezTo>
                      <a:cubicBezTo>
                        <a:pt x="1693" y="420"/>
                        <a:pt x="1704" y="448"/>
                        <a:pt x="1711" y="478"/>
                      </a:cubicBezTo>
                      <a:cubicBezTo>
                        <a:pt x="1720" y="519"/>
                        <a:pt x="1723" y="677"/>
                        <a:pt x="1787" y="717"/>
                      </a:cubicBezTo>
                      <a:cubicBezTo>
                        <a:pt x="1802" y="706"/>
                        <a:pt x="1823" y="701"/>
                        <a:pt x="1831" y="685"/>
                      </a:cubicBezTo>
                      <a:cubicBezTo>
                        <a:pt x="1974" y="388"/>
                        <a:pt x="1837" y="569"/>
                        <a:pt x="1912" y="473"/>
                      </a:cubicBezTo>
                      <a:cubicBezTo>
                        <a:pt x="2033" y="509"/>
                        <a:pt x="1889" y="755"/>
                        <a:pt x="2026" y="788"/>
                      </a:cubicBezTo>
                      <a:cubicBezTo>
                        <a:pt x="2080" y="721"/>
                        <a:pt x="2142" y="656"/>
                        <a:pt x="2211" y="603"/>
                      </a:cubicBezTo>
                      <a:cubicBezTo>
                        <a:pt x="2258" y="621"/>
                        <a:pt x="2244" y="670"/>
                        <a:pt x="2255" y="712"/>
                      </a:cubicBezTo>
                      <a:cubicBezTo>
                        <a:pt x="2260" y="730"/>
                        <a:pt x="2274" y="742"/>
                        <a:pt x="2287" y="755"/>
                      </a:cubicBezTo>
                      <a:cubicBezTo>
                        <a:pt x="2302" y="746"/>
                        <a:pt x="2322" y="743"/>
                        <a:pt x="2331" y="728"/>
                      </a:cubicBezTo>
                      <a:cubicBezTo>
                        <a:pt x="2357" y="687"/>
                        <a:pt x="2341" y="623"/>
                        <a:pt x="2396" y="603"/>
                      </a:cubicBezTo>
                      <a:cubicBezTo>
                        <a:pt x="2398" y="609"/>
                        <a:pt x="2400" y="614"/>
                        <a:pt x="2401" y="620"/>
                      </a:cubicBezTo>
                      <a:cubicBezTo>
                        <a:pt x="2404" y="645"/>
                        <a:pt x="2402" y="671"/>
                        <a:pt x="2407" y="696"/>
                      </a:cubicBezTo>
                      <a:cubicBezTo>
                        <a:pt x="2411" y="716"/>
                        <a:pt x="2428" y="755"/>
                        <a:pt x="2428" y="755"/>
                      </a:cubicBezTo>
                      <a:cubicBezTo>
                        <a:pt x="2475" y="560"/>
                        <a:pt x="2450" y="351"/>
                        <a:pt x="2510" y="158"/>
                      </a:cubicBezTo>
                      <a:cubicBezTo>
                        <a:pt x="2550" y="235"/>
                        <a:pt x="2516" y="163"/>
                        <a:pt x="2543" y="364"/>
                      </a:cubicBezTo>
                      <a:cubicBezTo>
                        <a:pt x="2562" y="502"/>
                        <a:pt x="2582" y="639"/>
                        <a:pt x="2602" y="777"/>
                      </a:cubicBezTo>
                      <a:cubicBezTo>
                        <a:pt x="2609" y="827"/>
                        <a:pt x="2622" y="1024"/>
                        <a:pt x="2684" y="1049"/>
                      </a:cubicBezTo>
                      <a:cubicBezTo>
                        <a:pt x="2755" y="704"/>
                        <a:pt x="2649" y="1168"/>
                        <a:pt x="2787" y="755"/>
                      </a:cubicBezTo>
                      <a:cubicBezTo>
                        <a:pt x="2815" y="672"/>
                        <a:pt x="2835" y="547"/>
                        <a:pt x="2852" y="457"/>
                      </a:cubicBezTo>
                      <a:cubicBezTo>
                        <a:pt x="2857" y="513"/>
                        <a:pt x="2858" y="569"/>
                        <a:pt x="2863" y="625"/>
                      </a:cubicBezTo>
                      <a:cubicBezTo>
                        <a:pt x="2865" y="651"/>
                        <a:pt x="2858" y="727"/>
                        <a:pt x="2896" y="739"/>
                      </a:cubicBezTo>
                      <a:cubicBezTo>
                        <a:pt x="2904" y="701"/>
                        <a:pt x="2922" y="611"/>
                        <a:pt x="2934" y="576"/>
                      </a:cubicBezTo>
                      <a:cubicBezTo>
                        <a:pt x="2941" y="557"/>
                        <a:pt x="2961" y="522"/>
                        <a:pt x="2961" y="522"/>
                      </a:cubicBezTo>
                      <a:cubicBezTo>
                        <a:pt x="3020" y="598"/>
                        <a:pt x="2989" y="579"/>
                        <a:pt x="3037" y="603"/>
                      </a:cubicBezTo>
                      <a:cubicBezTo>
                        <a:pt x="3052" y="596"/>
                        <a:pt x="3067" y="591"/>
                        <a:pt x="3081" y="582"/>
                      </a:cubicBezTo>
                      <a:cubicBezTo>
                        <a:pt x="3101" y="569"/>
                        <a:pt x="3101" y="552"/>
                        <a:pt x="3124" y="543"/>
                      </a:cubicBezTo>
                      <a:cubicBezTo>
                        <a:pt x="3186" y="566"/>
                        <a:pt x="3255" y="538"/>
                        <a:pt x="3314" y="565"/>
                      </a:cubicBezTo>
                    </a:path>
                  </a:pathLst>
                </a:custGeom>
                <a:solidFill>
                  <a:schemeClr val="bg1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68686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7D7D7D"/>
                    </a:solidFill>
                  </a:endParaRPr>
                </a:p>
              </p:txBody>
            </p:sp>
            <p:sp>
              <p:nvSpPr>
                <p:cNvPr id="309270" name="Freeform 22"/>
                <p:cNvSpPr>
                  <a:spLocks/>
                </p:cNvSpPr>
                <p:nvPr/>
              </p:nvSpPr>
              <p:spPr bwMode="auto">
                <a:xfrm>
                  <a:off x="2112" y="2064"/>
                  <a:ext cx="240" cy="929"/>
                </a:xfrm>
                <a:custGeom>
                  <a:avLst/>
                  <a:gdLst>
                    <a:gd name="T0" fmla="*/ 27 w 3314"/>
                    <a:gd name="T1" fmla="*/ 587 h 1266"/>
                    <a:gd name="T2" fmla="*/ 70 w 3314"/>
                    <a:gd name="T3" fmla="*/ 549 h 1266"/>
                    <a:gd name="T4" fmla="*/ 103 w 3314"/>
                    <a:gd name="T5" fmla="*/ 723 h 1266"/>
                    <a:gd name="T6" fmla="*/ 222 w 3314"/>
                    <a:gd name="T7" fmla="*/ 696 h 1266"/>
                    <a:gd name="T8" fmla="*/ 298 w 3314"/>
                    <a:gd name="T9" fmla="*/ 495 h 1266"/>
                    <a:gd name="T10" fmla="*/ 315 w 3314"/>
                    <a:gd name="T11" fmla="*/ 533 h 1266"/>
                    <a:gd name="T12" fmla="*/ 358 w 3314"/>
                    <a:gd name="T13" fmla="*/ 712 h 1266"/>
                    <a:gd name="T14" fmla="*/ 521 w 3314"/>
                    <a:gd name="T15" fmla="*/ 348 h 1266"/>
                    <a:gd name="T16" fmla="*/ 603 w 3314"/>
                    <a:gd name="T17" fmla="*/ 940 h 1266"/>
                    <a:gd name="T18" fmla="*/ 711 w 3314"/>
                    <a:gd name="T19" fmla="*/ 761 h 1266"/>
                    <a:gd name="T20" fmla="*/ 766 w 3314"/>
                    <a:gd name="T21" fmla="*/ 234 h 1266"/>
                    <a:gd name="T22" fmla="*/ 831 w 3314"/>
                    <a:gd name="T23" fmla="*/ 500 h 1266"/>
                    <a:gd name="T24" fmla="*/ 858 w 3314"/>
                    <a:gd name="T25" fmla="*/ 804 h 1266"/>
                    <a:gd name="T26" fmla="*/ 891 w 3314"/>
                    <a:gd name="T27" fmla="*/ 821 h 1266"/>
                    <a:gd name="T28" fmla="*/ 988 w 3314"/>
                    <a:gd name="T29" fmla="*/ 554 h 1266"/>
                    <a:gd name="T30" fmla="*/ 1086 w 3314"/>
                    <a:gd name="T31" fmla="*/ 793 h 1266"/>
                    <a:gd name="T32" fmla="*/ 1255 w 3314"/>
                    <a:gd name="T33" fmla="*/ 826 h 1266"/>
                    <a:gd name="T34" fmla="*/ 1315 w 3314"/>
                    <a:gd name="T35" fmla="*/ 793 h 1266"/>
                    <a:gd name="T36" fmla="*/ 1423 w 3314"/>
                    <a:gd name="T37" fmla="*/ 0 h 1266"/>
                    <a:gd name="T38" fmla="*/ 1521 w 3314"/>
                    <a:gd name="T39" fmla="*/ 1266 h 1266"/>
                    <a:gd name="T40" fmla="*/ 1684 w 3314"/>
                    <a:gd name="T41" fmla="*/ 391 h 1266"/>
                    <a:gd name="T42" fmla="*/ 1787 w 3314"/>
                    <a:gd name="T43" fmla="*/ 717 h 1266"/>
                    <a:gd name="T44" fmla="*/ 1912 w 3314"/>
                    <a:gd name="T45" fmla="*/ 473 h 1266"/>
                    <a:gd name="T46" fmla="*/ 2211 w 3314"/>
                    <a:gd name="T47" fmla="*/ 603 h 1266"/>
                    <a:gd name="T48" fmla="*/ 2287 w 3314"/>
                    <a:gd name="T49" fmla="*/ 755 h 1266"/>
                    <a:gd name="T50" fmla="*/ 2396 w 3314"/>
                    <a:gd name="T51" fmla="*/ 603 h 1266"/>
                    <a:gd name="T52" fmla="*/ 2407 w 3314"/>
                    <a:gd name="T53" fmla="*/ 696 h 1266"/>
                    <a:gd name="T54" fmla="*/ 2510 w 3314"/>
                    <a:gd name="T55" fmla="*/ 158 h 1266"/>
                    <a:gd name="T56" fmla="*/ 2602 w 3314"/>
                    <a:gd name="T57" fmla="*/ 777 h 1266"/>
                    <a:gd name="T58" fmla="*/ 2787 w 3314"/>
                    <a:gd name="T59" fmla="*/ 755 h 1266"/>
                    <a:gd name="T60" fmla="*/ 2863 w 3314"/>
                    <a:gd name="T61" fmla="*/ 625 h 1266"/>
                    <a:gd name="T62" fmla="*/ 2934 w 3314"/>
                    <a:gd name="T63" fmla="*/ 576 h 1266"/>
                    <a:gd name="T64" fmla="*/ 3037 w 3314"/>
                    <a:gd name="T65" fmla="*/ 603 h 1266"/>
                    <a:gd name="T66" fmla="*/ 3124 w 3314"/>
                    <a:gd name="T67" fmla="*/ 543 h 1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314" h="1266">
                      <a:moveTo>
                        <a:pt x="0" y="625"/>
                      </a:moveTo>
                      <a:cubicBezTo>
                        <a:pt x="9" y="612"/>
                        <a:pt x="19" y="600"/>
                        <a:pt x="27" y="587"/>
                      </a:cubicBezTo>
                      <a:cubicBezTo>
                        <a:pt x="36" y="572"/>
                        <a:pt x="54" y="543"/>
                        <a:pt x="54" y="543"/>
                      </a:cubicBezTo>
                      <a:cubicBezTo>
                        <a:pt x="59" y="545"/>
                        <a:pt x="69" y="543"/>
                        <a:pt x="70" y="549"/>
                      </a:cubicBezTo>
                      <a:cubicBezTo>
                        <a:pt x="78" y="583"/>
                        <a:pt x="77" y="618"/>
                        <a:pt x="81" y="652"/>
                      </a:cubicBezTo>
                      <a:cubicBezTo>
                        <a:pt x="83" y="672"/>
                        <a:pt x="97" y="702"/>
                        <a:pt x="103" y="723"/>
                      </a:cubicBezTo>
                      <a:cubicBezTo>
                        <a:pt x="112" y="789"/>
                        <a:pt x="99" y="793"/>
                        <a:pt x="163" y="761"/>
                      </a:cubicBezTo>
                      <a:cubicBezTo>
                        <a:pt x="182" y="738"/>
                        <a:pt x="210" y="723"/>
                        <a:pt x="222" y="696"/>
                      </a:cubicBezTo>
                      <a:cubicBezTo>
                        <a:pt x="247" y="640"/>
                        <a:pt x="243" y="580"/>
                        <a:pt x="277" y="527"/>
                      </a:cubicBezTo>
                      <a:cubicBezTo>
                        <a:pt x="280" y="519"/>
                        <a:pt x="284" y="495"/>
                        <a:pt x="298" y="495"/>
                      </a:cubicBezTo>
                      <a:cubicBezTo>
                        <a:pt x="304" y="495"/>
                        <a:pt x="302" y="506"/>
                        <a:pt x="304" y="511"/>
                      </a:cubicBezTo>
                      <a:cubicBezTo>
                        <a:pt x="307" y="518"/>
                        <a:pt x="311" y="526"/>
                        <a:pt x="315" y="533"/>
                      </a:cubicBezTo>
                      <a:cubicBezTo>
                        <a:pt x="322" y="564"/>
                        <a:pt x="336" y="625"/>
                        <a:pt x="336" y="625"/>
                      </a:cubicBezTo>
                      <a:cubicBezTo>
                        <a:pt x="340" y="664"/>
                        <a:pt x="338" y="682"/>
                        <a:pt x="358" y="712"/>
                      </a:cubicBezTo>
                      <a:cubicBezTo>
                        <a:pt x="425" y="685"/>
                        <a:pt x="415" y="682"/>
                        <a:pt x="456" y="630"/>
                      </a:cubicBezTo>
                      <a:cubicBezTo>
                        <a:pt x="473" y="560"/>
                        <a:pt x="441" y="403"/>
                        <a:pt x="521" y="348"/>
                      </a:cubicBezTo>
                      <a:cubicBezTo>
                        <a:pt x="570" y="431"/>
                        <a:pt x="567" y="542"/>
                        <a:pt x="581" y="636"/>
                      </a:cubicBezTo>
                      <a:cubicBezTo>
                        <a:pt x="585" y="727"/>
                        <a:pt x="590" y="854"/>
                        <a:pt x="603" y="940"/>
                      </a:cubicBezTo>
                      <a:cubicBezTo>
                        <a:pt x="607" y="969"/>
                        <a:pt x="624" y="1027"/>
                        <a:pt x="624" y="1027"/>
                      </a:cubicBezTo>
                      <a:cubicBezTo>
                        <a:pt x="665" y="940"/>
                        <a:pt x="697" y="857"/>
                        <a:pt x="711" y="761"/>
                      </a:cubicBezTo>
                      <a:cubicBezTo>
                        <a:pt x="721" y="696"/>
                        <a:pt x="733" y="565"/>
                        <a:pt x="733" y="565"/>
                      </a:cubicBezTo>
                      <a:cubicBezTo>
                        <a:pt x="736" y="502"/>
                        <a:pt x="726" y="311"/>
                        <a:pt x="766" y="234"/>
                      </a:cubicBezTo>
                      <a:cubicBezTo>
                        <a:pt x="777" y="265"/>
                        <a:pt x="790" y="294"/>
                        <a:pt x="798" y="326"/>
                      </a:cubicBezTo>
                      <a:cubicBezTo>
                        <a:pt x="812" y="383"/>
                        <a:pt x="831" y="500"/>
                        <a:pt x="831" y="500"/>
                      </a:cubicBezTo>
                      <a:cubicBezTo>
                        <a:pt x="836" y="577"/>
                        <a:pt x="842" y="652"/>
                        <a:pt x="853" y="728"/>
                      </a:cubicBezTo>
                      <a:cubicBezTo>
                        <a:pt x="855" y="753"/>
                        <a:pt x="856" y="779"/>
                        <a:pt x="858" y="804"/>
                      </a:cubicBezTo>
                      <a:cubicBezTo>
                        <a:pt x="859" y="817"/>
                        <a:pt x="853" y="836"/>
                        <a:pt x="864" y="842"/>
                      </a:cubicBezTo>
                      <a:cubicBezTo>
                        <a:pt x="874" y="847"/>
                        <a:pt x="883" y="829"/>
                        <a:pt x="891" y="821"/>
                      </a:cubicBezTo>
                      <a:cubicBezTo>
                        <a:pt x="911" y="801"/>
                        <a:pt x="925" y="778"/>
                        <a:pt x="940" y="755"/>
                      </a:cubicBezTo>
                      <a:cubicBezTo>
                        <a:pt x="953" y="686"/>
                        <a:pt x="968" y="621"/>
                        <a:pt x="988" y="554"/>
                      </a:cubicBezTo>
                      <a:cubicBezTo>
                        <a:pt x="1029" y="595"/>
                        <a:pt x="1025" y="630"/>
                        <a:pt x="1037" y="690"/>
                      </a:cubicBezTo>
                      <a:cubicBezTo>
                        <a:pt x="1045" y="730"/>
                        <a:pt x="1042" y="779"/>
                        <a:pt x="1086" y="793"/>
                      </a:cubicBezTo>
                      <a:cubicBezTo>
                        <a:pt x="1136" y="745"/>
                        <a:pt x="1163" y="676"/>
                        <a:pt x="1211" y="625"/>
                      </a:cubicBezTo>
                      <a:cubicBezTo>
                        <a:pt x="1252" y="684"/>
                        <a:pt x="1245" y="757"/>
                        <a:pt x="1255" y="826"/>
                      </a:cubicBezTo>
                      <a:cubicBezTo>
                        <a:pt x="1258" y="872"/>
                        <a:pt x="1259" y="904"/>
                        <a:pt x="1271" y="946"/>
                      </a:cubicBezTo>
                      <a:cubicBezTo>
                        <a:pt x="1317" y="877"/>
                        <a:pt x="1286" y="933"/>
                        <a:pt x="1315" y="793"/>
                      </a:cubicBezTo>
                      <a:cubicBezTo>
                        <a:pt x="1342" y="662"/>
                        <a:pt x="1367" y="535"/>
                        <a:pt x="1385" y="402"/>
                      </a:cubicBezTo>
                      <a:cubicBezTo>
                        <a:pt x="1392" y="268"/>
                        <a:pt x="1393" y="130"/>
                        <a:pt x="1423" y="0"/>
                      </a:cubicBezTo>
                      <a:cubicBezTo>
                        <a:pt x="1452" y="269"/>
                        <a:pt x="1462" y="540"/>
                        <a:pt x="1483" y="810"/>
                      </a:cubicBezTo>
                      <a:cubicBezTo>
                        <a:pt x="1488" y="959"/>
                        <a:pt x="1476" y="1122"/>
                        <a:pt x="1521" y="1266"/>
                      </a:cubicBezTo>
                      <a:cubicBezTo>
                        <a:pt x="1562" y="1135"/>
                        <a:pt x="1599" y="750"/>
                        <a:pt x="1630" y="609"/>
                      </a:cubicBezTo>
                      <a:cubicBezTo>
                        <a:pt x="1675" y="405"/>
                        <a:pt x="1643" y="473"/>
                        <a:pt x="1684" y="391"/>
                      </a:cubicBezTo>
                      <a:cubicBezTo>
                        <a:pt x="1693" y="420"/>
                        <a:pt x="1704" y="448"/>
                        <a:pt x="1711" y="478"/>
                      </a:cubicBezTo>
                      <a:cubicBezTo>
                        <a:pt x="1720" y="519"/>
                        <a:pt x="1723" y="677"/>
                        <a:pt x="1787" y="717"/>
                      </a:cubicBezTo>
                      <a:cubicBezTo>
                        <a:pt x="1802" y="706"/>
                        <a:pt x="1823" y="701"/>
                        <a:pt x="1831" y="685"/>
                      </a:cubicBezTo>
                      <a:cubicBezTo>
                        <a:pt x="1974" y="388"/>
                        <a:pt x="1837" y="569"/>
                        <a:pt x="1912" y="473"/>
                      </a:cubicBezTo>
                      <a:cubicBezTo>
                        <a:pt x="2033" y="509"/>
                        <a:pt x="1889" y="755"/>
                        <a:pt x="2026" y="788"/>
                      </a:cubicBezTo>
                      <a:cubicBezTo>
                        <a:pt x="2080" y="721"/>
                        <a:pt x="2142" y="656"/>
                        <a:pt x="2211" y="603"/>
                      </a:cubicBezTo>
                      <a:cubicBezTo>
                        <a:pt x="2258" y="621"/>
                        <a:pt x="2244" y="670"/>
                        <a:pt x="2255" y="712"/>
                      </a:cubicBezTo>
                      <a:cubicBezTo>
                        <a:pt x="2260" y="730"/>
                        <a:pt x="2274" y="742"/>
                        <a:pt x="2287" y="755"/>
                      </a:cubicBezTo>
                      <a:cubicBezTo>
                        <a:pt x="2302" y="746"/>
                        <a:pt x="2322" y="743"/>
                        <a:pt x="2331" y="728"/>
                      </a:cubicBezTo>
                      <a:cubicBezTo>
                        <a:pt x="2357" y="687"/>
                        <a:pt x="2341" y="623"/>
                        <a:pt x="2396" y="603"/>
                      </a:cubicBezTo>
                      <a:cubicBezTo>
                        <a:pt x="2398" y="609"/>
                        <a:pt x="2400" y="614"/>
                        <a:pt x="2401" y="620"/>
                      </a:cubicBezTo>
                      <a:cubicBezTo>
                        <a:pt x="2404" y="645"/>
                        <a:pt x="2402" y="671"/>
                        <a:pt x="2407" y="696"/>
                      </a:cubicBezTo>
                      <a:cubicBezTo>
                        <a:pt x="2411" y="716"/>
                        <a:pt x="2428" y="755"/>
                        <a:pt x="2428" y="755"/>
                      </a:cubicBezTo>
                      <a:cubicBezTo>
                        <a:pt x="2475" y="560"/>
                        <a:pt x="2450" y="351"/>
                        <a:pt x="2510" y="158"/>
                      </a:cubicBezTo>
                      <a:cubicBezTo>
                        <a:pt x="2550" y="235"/>
                        <a:pt x="2516" y="163"/>
                        <a:pt x="2543" y="364"/>
                      </a:cubicBezTo>
                      <a:cubicBezTo>
                        <a:pt x="2562" y="502"/>
                        <a:pt x="2582" y="639"/>
                        <a:pt x="2602" y="777"/>
                      </a:cubicBezTo>
                      <a:cubicBezTo>
                        <a:pt x="2609" y="827"/>
                        <a:pt x="2622" y="1024"/>
                        <a:pt x="2684" y="1049"/>
                      </a:cubicBezTo>
                      <a:cubicBezTo>
                        <a:pt x="2755" y="704"/>
                        <a:pt x="2649" y="1168"/>
                        <a:pt x="2787" y="755"/>
                      </a:cubicBezTo>
                      <a:cubicBezTo>
                        <a:pt x="2815" y="672"/>
                        <a:pt x="2835" y="547"/>
                        <a:pt x="2852" y="457"/>
                      </a:cubicBezTo>
                      <a:cubicBezTo>
                        <a:pt x="2857" y="513"/>
                        <a:pt x="2858" y="569"/>
                        <a:pt x="2863" y="625"/>
                      </a:cubicBezTo>
                      <a:cubicBezTo>
                        <a:pt x="2865" y="651"/>
                        <a:pt x="2858" y="727"/>
                        <a:pt x="2896" y="739"/>
                      </a:cubicBezTo>
                      <a:cubicBezTo>
                        <a:pt x="2904" y="701"/>
                        <a:pt x="2922" y="611"/>
                        <a:pt x="2934" y="576"/>
                      </a:cubicBezTo>
                      <a:cubicBezTo>
                        <a:pt x="2941" y="557"/>
                        <a:pt x="2961" y="522"/>
                        <a:pt x="2961" y="522"/>
                      </a:cubicBezTo>
                      <a:cubicBezTo>
                        <a:pt x="3020" y="598"/>
                        <a:pt x="2989" y="579"/>
                        <a:pt x="3037" y="603"/>
                      </a:cubicBezTo>
                      <a:cubicBezTo>
                        <a:pt x="3052" y="596"/>
                        <a:pt x="3067" y="591"/>
                        <a:pt x="3081" y="582"/>
                      </a:cubicBezTo>
                      <a:cubicBezTo>
                        <a:pt x="3101" y="569"/>
                        <a:pt x="3101" y="552"/>
                        <a:pt x="3124" y="543"/>
                      </a:cubicBezTo>
                      <a:cubicBezTo>
                        <a:pt x="3186" y="566"/>
                        <a:pt x="3255" y="538"/>
                        <a:pt x="3314" y="565"/>
                      </a:cubicBezTo>
                    </a:path>
                  </a:pathLst>
                </a:custGeom>
                <a:solidFill>
                  <a:schemeClr val="bg1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68686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7D7D7D"/>
                    </a:solidFill>
                  </a:endParaRPr>
                </a:p>
              </p:txBody>
            </p:sp>
          </p:grpSp>
          <p:grpSp>
            <p:nvGrpSpPr>
              <p:cNvPr id="309271" name="Group 23"/>
              <p:cNvGrpSpPr>
                <a:grpSpLocks/>
              </p:cNvGrpSpPr>
              <p:nvPr/>
            </p:nvGrpSpPr>
            <p:grpSpPr bwMode="auto">
              <a:xfrm>
                <a:off x="1152" y="1855"/>
                <a:ext cx="264" cy="1793"/>
                <a:chOff x="1680" y="2112"/>
                <a:chExt cx="960" cy="929"/>
              </a:xfrm>
            </p:grpSpPr>
            <p:sp>
              <p:nvSpPr>
                <p:cNvPr id="309272" name="Freeform 24"/>
                <p:cNvSpPr>
                  <a:spLocks/>
                </p:cNvSpPr>
                <p:nvPr/>
              </p:nvSpPr>
              <p:spPr bwMode="auto">
                <a:xfrm>
                  <a:off x="2160" y="2208"/>
                  <a:ext cx="480" cy="689"/>
                </a:xfrm>
                <a:custGeom>
                  <a:avLst/>
                  <a:gdLst>
                    <a:gd name="T0" fmla="*/ 27 w 3314"/>
                    <a:gd name="T1" fmla="*/ 587 h 1266"/>
                    <a:gd name="T2" fmla="*/ 70 w 3314"/>
                    <a:gd name="T3" fmla="*/ 549 h 1266"/>
                    <a:gd name="T4" fmla="*/ 103 w 3314"/>
                    <a:gd name="T5" fmla="*/ 723 h 1266"/>
                    <a:gd name="T6" fmla="*/ 222 w 3314"/>
                    <a:gd name="T7" fmla="*/ 696 h 1266"/>
                    <a:gd name="T8" fmla="*/ 298 w 3314"/>
                    <a:gd name="T9" fmla="*/ 495 h 1266"/>
                    <a:gd name="T10" fmla="*/ 315 w 3314"/>
                    <a:gd name="T11" fmla="*/ 533 h 1266"/>
                    <a:gd name="T12" fmla="*/ 358 w 3314"/>
                    <a:gd name="T13" fmla="*/ 712 h 1266"/>
                    <a:gd name="T14" fmla="*/ 521 w 3314"/>
                    <a:gd name="T15" fmla="*/ 348 h 1266"/>
                    <a:gd name="T16" fmla="*/ 603 w 3314"/>
                    <a:gd name="T17" fmla="*/ 940 h 1266"/>
                    <a:gd name="T18" fmla="*/ 711 w 3314"/>
                    <a:gd name="T19" fmla="*/ 761 h 1266"/>
                    <a:gd name="T20" fmla="*/ 766 w 3314"/>
                    <a:gd name="T21" fmla="*/ 234 h 1266"/>
                    <a:gd name="T22" fmla="*/ 831 w 3314"/>
                    <a:gd name="T23" fmla="*/ 500 h 1266"/>
                    <a:gd name="T24" fmla="*/ 858 w 3314"/>
                    <a:gd name="T25" fmla="*/ 804 h 1266"/>
                    <a:gd name="T26" fmla="*/ 891 w 3314"/>
                    <a:gd name="T27" fmla="*/ 821 h 1266"/>
                    <a:gd name="T28" fmla="*/ 988 w 3314"/>
                    <a:gd name="T29" fmla="*/ 554 h 1266"/>
                    <a:gd name="T30" fmla="*/ 1086 w 3314"/>
                    <a:gd name="T31" fmla="*/ 793 h 1266"/>
                    <a:gd name="T32" fmla="*/ 1255 w 3314"/>
                    <a:gd name="T33" fmla="*/ 826 h 1266"/>
                    <a:gd name="T34" fmla="*/ 1315 w 3314"/>
                    <a:gd name="T35" fmla="*/ 793 h 1266"/>
                    <a:gd name="T36" fmla="*/ 1423 w 3314"/>
                    <a:gd name="T37" fmla="*/ 0 h 1266"/>
                    <a:gd name="T38" fmla="*/ 1521 w 3314"/>
                    <a:gd name="T39" fmla="*/ 1266 h 1266"/>
                    <a:gd name="T40" fmla="*/ 1684 w 3314"/>
                    <a:gd name="T41" fmla="*/ 391 h 1266"/>
                    <a:gd name="T42" fmla="*/ 1787 w 3314"/>
                    <a:gd name="T43" fmla="*/ 717 h 1266"/>
                    <a:gd name="T44" fmla="*/ 1912 w 3314"/>
                    <a:gd name="T45" fmla="*/ 473 h 1266"/>
                    <a:gd name="T46" fmla="*/ 2211 w 3314"/>
                    <a:gd name="T47" fmla="*/ 603 h 1266"/>
                    <a:gd name="T48" fmla="*/ 2287 w 3314"/>
                    <a:gd name="T49" fmla="*/ 755 h 1266"/>
                    <a:gd name="T50" fmla="*/ 2396 w 3314"/>
                    <a:gd name="T51" fmla="*/ 603 h 1266"/>
                    <a:gd name="T52" fmla="*/ 2407 w 3314"/>
                    <a:gd name="T53" fmla="*/ 696 h 1266"/>
                    <a:gd name="T54" fmla="*/ 2510 w 3314"/>
                    <a:gd name="T55" fmla="*/ 158 h 1266"/>
                    <a:gd name="T56" fmla="*/ 2602 w 3314"/>
                    <a:gd name="T57" fmla="*/ 777 h 1266"/>
                    <a:gd name="T58" fmla="*/ 2787 w 3314"/>
                    <a:gd name="T59" fmla="*/ 755 h 1266"/>
                    <a:gd name="T60" fmla="*/ 2863 w 3314"/>
                    <a:gd name="T61" fmla="*/ 625 h 1266"/>
                    <a:gd name="T62" fmla="*/ 2934 w 3314"/>
                    <a:gd name="T63" fmla="*/ 576 h 1266"/>
                    <a:gd name="T64" fmla="*/ 3037 w 3314"/>
                    <a:gd name="T65" fmla="*/ 603 h 1266"/>
                    <a:gd name="T66" fmla="*/ 3124 w 3314"/>
                    <a:gd name="T67" fmla="*/ 543 h 1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314" h="1266">
                      <a:moveTo>
                        <a:pt x="0" y="625"/>
                      </a:moveTo>
                      <a:cubicBezTo>
                        <a:pt x="9" y="612"/>
                        <a:pt x="19" y="600"/>
                        <a:pt x="27" y="587"/>
                      </a:cubicBezTo>
                      <a:cubicBezTo>
                        <a:pt x="36" y="572"/>
                        <a:pt x="54" y="543"/>
                        <a:pt x="54" y="543"/>
                      </a:cubicBezTo>
                      <a:cubicBezTo>
                        <a:pt x="59" y="545"/>
                        <a:pt x="69" y="543"/>
                        <a:pt x="70" y="549"/>
                      </a:cubicBezTo>
                      <a:cubicBezTo>
                        <a:pt x="78" y="583"/>
                        <a:pt x="77" y="618"/>
                        <a:pt x="81" y="652"/>
                      </a:cubicBezTo>
                      <a:cubicBezTo>
                        <a:pt x="83" y="672"/>
                        <a:pt x="97" y="702"/>
                        <a:pt x="103" y="723"/>
                      </a:cubicBezTo>
                      <a:cubicBezTo>
                        <a:pt x="112" y="789"/>
                        <a:pt x="99" y="793"/>
                        <a:pt x="163" y="761"/>
                      </a:cubicBezTo>
                      <a:cubicBezTo>
                        <a:pt x="182" y="738"/>
                        <a:pt x="210" y="723"/>
                        <a:pt x="222" y="696"/>
                      </a:cubicBezTo>
                      <a:cubicBezTo>
                        <a:pt x="247" y="640"/>
                        <a:pt x="243" y="580"/>
                        <a:pt x="277" y="527"/>
                      </a:cubicBezTo>
                      <a:cubicBezTo>
                        <a:pt x="280" y="519"/>
                        <a:pt x="284" y="495"/>
                        <a:pt x="298" y="495"/>
                      </a:cubicBezTo>
                      <a:cubicBezTo>
                        <a:pt x="304" y="495"/>
                        <a:pt x="302" y="506"/>
                        <a:pt x="304" y="511"/>
                      </a:cubicBezTo>
                      <a:cubicBezTo>
                        <a:pt x="307" y="518"/>
                        <a:pt x="311" y="526"/>
                        <a:pt x="315" y="533"/>
                      </a:cubicBezTo>
                      <a:cubicBezTo>
                        <a:pt x="322" y="564"/>
                        <a:pt x="336" y="625"/>
                        <a:pt x="336" y="625"/>
                      </a:cubicBezTo>
                      <a:cubicBezTo>
                        <a:pt x="340" y="664"/>
                        <a:pt x="338" y="682"/>
                        <a:pt x="358" y="712"/>
                      </a:cubicBezTo>
                      <a:cubicBezTo>
                        <a:pt x="425" y="685"/>
                        <a:pt x="415" y="682"/>
                        <a:pt x="456" y="630"/>
                      </a:cubicBezTo>
                      <a:cubicBezTo>
                        <a:pt x="473" y="560"/>
                        <a:pt x="441" y="403"/>
                        <a:pt x="521" y="348"/>
                      </a:cubicBezTo>
                      <a:cubicBezTo>
                        <a:pt x="570" y="431"/>
                        <a:pt x="567" y="542"/>
                        <a:pt x="581" y="636"/>
                      </a:cubicBezTo>
                      <a:cubicBezTo>
                        <a:pt x="585" y="727"/>
                        <a:pt x="590" y="854"/>
                        <a:pt x="603" y="940"/>
                      </a:cubicBezTo>
                      <a:cubicBezTo>
                        <a:pt x="607" y="969"/>
                        <a:pt x="624" y="1027"/>
                        <a:pt x="624" y="1027"/>
                      </a:cubicBezTo>
                      <a:cubicBezTo>
                        <a:pt x="665" y="940"/>
                        <a:pt x="697" y="857"/>
                        <a:pt x="711" y="761"/>
                      </a:cubicBezTo>
                      <a:cubicBezTo>
                        <a:pt x="721" y="696"/>
                        <a:pt x="733" y="565"/>
                        <a:pt x="733" y="565"/>
                      </a:cubicBezTo>
                      <a:cubicBezTo>
                        <a:pt x="736" y="502"/>
                        <a:pt x="726" y="311"/>
                        <a:pt x="766" y="234"/>
                      </a:cubicBezTo>
                      <a:cubicBezTo>
                        <a:pt x="777" y="265"/>
                        <a:pt x="790" y="294"/>
                        <a:pt x="798" y="326"/>
                      </a:cubicBezTo>
                      <a:cubicBezTo>
                        <a:pt x="812" y="383"/>
                        <a:pt x="831" y="500"/>
                        <a:pt x="831" y="500"/>
                      </a:cubicBezTo>
                      <a:cubicBezTo>
                        <a:pt x="836" y="577"/>
                        <a:pt x="842" y="652"/>
                        <a:pt x="853" y="728"/>
                      </a:cubicBezTo>
                      <a:cubicBezTo>
                        <a:pt x="855" y="753"/>
                        <a:pt x="856" y="779"/>
                        <a:pt x="858" y="804"/>
                      </a:cubicBezTo>
                      <a:cubicBezTo>
                        <a:pt x="859" y="817"/>
                        <a:pt x="853" y="836"/>
                        <a:pt x="864" y="842"/>
                      </a:cubicBezTo>
                      <a:cubicBezTo>
                        <a:pt x="874" y="847"/>
                        <a:pt x="883" y="829"/>
                        <a:pt x="891" y="821"/>
                      </a:cubicBezTo>
                      <a:cubicBezTo>
                        <a:pt x="911" y="801"/>
                        <a:pt x="925" y="778"/>
                        <a:pt x="940" y="755"/>
                      </a:cubicBezTo>
                      <a:cubicBezTo>
                        <a:pt x="953" y="686"/>
                        <a:pt x="968" y="621"/>
                        <a:pt x="988" y="554"/>
                      </a:cubicBezTo>
                      <a:cubicBezTo>
                        <a:pt x="1029" y="595"/>
                        <a:pt x="1025" y="630"/>
                        <a:pt x="1037" y="690"/>
                      </a:cubicBezTo>
                      <a:cubicBezTo>
                        <a:pt x="1045" y="730"/>
                        <a:pt x="1042" y="779"/>
                        <a:pt x="1086" y="793"/>
                      </a:cubicBezTo>
                      <a:cubicBezTo>
                        <a:pt x="1136" y="745"/>
                        <a:pt x="1163" y="676"/>
                        <a:pt x="1211" y="625"/>
                      </a:cubicBezTo>
                      <a:cubicBezTo>
                        <a:pt x="1252" y="684"/>
                        <a:pt x="1245" y="757"/>
                        <a:pt x="1255" y="826"/>
                      </a:cubicBezTo>
                      <a:cubicBezTo>
                        <a:pt x="1258" y="872"/>
                        <a:pt x="1259" y="904"/>
                        <a:pt x="1271" y="946"/>
                      </a:cubicBezTo>
                      <a:cubicBezTo>
                        <a:pt x="1317" y="877"/>
                        <a:pt x="1286" y="933"/>
                        <a:pt x="1315" y="793"/>
                      </a:cubicBezTo>
                      <a:cubicBezTo>
                        <a:pt x="1342" y="662"/>
                        <a:pt x="1367" y="535"/>
                        <a:pt x="1385" y="402"/>
                      </a:cubicBezTo>
                      <a:cubicBezTo>
                        <a:pt x="1392" y="268"/>
                        <a:pt x="1393" y="130"/>
                        <a:pt x="1423" y="0"/>
                      </a:cubicBezTo>
                      <a:cubicBezTo>
                        <a:pt x="1452" y="269"/>
                        <a:pt x="1462" y="540"/>
                        <a:pt x="1483" y="810"/>
                      </a:cubicBezTo>
                      <a:cubicBezTo>
                        <a:pt x="1488" y="959"/>
                        <a:pt x="1476" y="1122"/>
                        <a:pt x="1521" y="1266"/>
                      </a:cubicBezTo>
                      <a:cubicBezTo>
                        <a:pt x="1562" y="1135"/>
                        <a:pt x="1599" y="750"/>
                        <a:pt x="1630" y="609"/>
                      </a:cubicBezTo>
                      <a:cubicBezTo>
                        <a:pt x="1675" y="405"/>
                        <a:pt x="1643" y="473"/>
                        <a:pt x="1684" y="391"/>
                      </a:cubicBezTo>
                      <a:cubicBezTo>
                        <a:pt x="1693" y="420"/>
                        <a:pt x="1704" y="448"/>
                        <a:pt x="1711" y="478"/>
                      </a:cubicBezTo>
                      <a:cubicBezTo>
                        <a:pt x="1720" y="519"/>
                        <a:pt x="1723" y="677"/>
                        <a:pt x="1787" y="717"/>
                      </a:cubicBezTo>
                      <a:cubicBezTo>
                        <a:pt x="1802" y="706"/>
                        <a:pt x="1823" y="701"/>
                        <a:pt x="1831" y="685"/>
                      </a:cubicBezTo>
                      <a:cubicBezTo>
                        <a:pt x="1974" y="388"/>
                        <a:pt x="1837" y="569"/>
                        <a:pt x="1912" y="473"/>
                      </a:cubicBezTo>
                      <a:cubicBezTo>
                        <a:pt x="2033" y="509"/>
                        <a:pt x="1889" y="755"/>
                        <a:pt x="2026" y="788"/>
                      </a:cubicBezTo>
                      <a:cubicBezTo>
                        <a:pt x="2080" y="721"/>
                        <a:pt x="2142" y="656"/>
                        <a:pt x="2211" y="603"/>
                      </a:cubicBezTo>
                      <a:cubicBezTo>
                        <a:pt x="2258" y="621"/>
                        <a:pt x="2244" y="670"/>
                        <a:pt x="2255" y="712"/>
                      </a:cubicBezTo>
                      <a:cubicBezTo>
                        <a:pt x="2260" y="730"/>
                        <a:pt x="2274" y="742"/>
                        <a:pt x="2287" y="755"/>
                      </a:cubicBezTo>
                      <a:cubicBezTo>
                        <a:pt x="2302" y="746"/>
                        <a:pt x="2322" y="743"/>
                        <a:pt x="2331" y="728"/>
                      </a:cubicBezTo>
                      <a:cubicBezTo>
                        <a:pt x="2357" y="687"/>
                        <a:pt x="2341" y="623"/>
                        <a:pt x="2396" y="603"/>
                      </a:cubicBezTo>
                      <a:cubicBezTo>
                        <a:pt x="2398" y="609"/>
                        <a:pt x="2400" y="614"/>
                        <a:pt x="2401" y="620"/>
                      </a:cubicBezTo>
                      <a:cubicBezTo>
                        <a:pt x="2404" y="645"/>
                        <a:pt x="2402" y="671"/>
                        <a:pt x="2407" y="696"/>
                      </a:cubicBezTo>
                      <a:cubicBezTo>
                        <a:pt x="2411" y="716"/>
                        <a:pt x="2428" y="755"/>
                        <a:pt x="2428" y="755"/>
                      </a:cubicBezTo>
                      <a:cubicBezTo>
                        <a:pt x="2475" y="560"/>
                        <a:pt x="2450" y="351"/>
                        <a:pt x="2510" y="158"/>
                      </a:cubicBezTo>
                      <a:cubicBezTo>
                        <a:pt x="2550" y="235"/>
                        <a:pt x="2516" y="163"/>
                        <a:pt x="2543" y="364"/>
                      </a:cubicBezTo>
                      <a:cubicBezTo>
                        <a:pt x="2562" y="502"/>
                        <a:pt x="2582" y="639"/>
                        <a:pt x="2602" y="777"/>
                      </a:cubicBezTo>
                      <a:cubicBezTo>
                        <a:pt x="2609" y="827"/>
                        <a:pt x="2622" y="1024"/>
                        <a:pt x="2684" y="1049"/>
                      </a:cubicBezTo>
                      <a:cubicBezTo>
                        <a:pt x="2755" y="704"/>
                        <a:pt x="2649" y="1168"/>
                        <a:pt x="2787" y="755"/>
                      </a:cubicBezTo>
                      <a:cubicBezTo>
                        <a:pt x="2815" y="672"/>
                        <a:pt x="2835" y="547"/>
                        <a:pt x="2852" y="457"/>
                      </a:cubicBezTo>
                      <a:cubicBezTo>
                        <a:pt x="2857" y="513"/>
                        <a:pt x="2858" y="569"/>
                        <a:pt x="2863" y="625"/>
                      </a:cubicBezTo>
                      <a:cubicBezTo>
                        <a:pt x="2865" y="651"/>
                        <a:pt x="2858" y="727"/>
                        <a:pt x="2896" y="739"/>
                      </a:cubicBezTo>
                      <a:cubicBezTo>
                        <a:pt x="2904" y="701"/>
                        <a:pt x="2922" y="611"/>
                        <a:pt x="2934" y="576"/>
                      </a:cubicBezTo>
                      <a:cubicBezTo>
                        <a:pt x="2941" y="557"/>
                        <a:pt x="2961" y="522"/>
                        <a:pt x="2961" y="522"/>
                      </a:cubicBezTo>
                      <a:cubicBezTo>
                        <a:pt x="3020" y="598"/>
                        <a:pt x="2989" y="579"/>
                        <a:pt x="3037" y="603"/>
                      </a:cubicBezTo>
                      <a:cubicBezTo>
                        <a:pt x="3052" y="596"/>
                        <a:pt x="3067" y="591"/>
                        <a:pt x="3081" y="582"/>
                      </a:cubicBezTo>
                      <a:cubicBezTo>
                        <a:pt x="3101" y="569"/>
                        <a:pt x="3101" y="552"/>
                        <a:pt x="3124" y="543"/>
                      </a:cubicBezTo>
                      <a:cubicBezTo>
                        <a:pt x="3186" y="566"/>
                        <a:pt x="3255" y="538"/>
                        <a:pt x="3314" y="565"/>
                      </a:cubicBezTo>
                    </a:path>
                  </a:pathLst>
                </a:custGeom>
                <a:solidFill>
                  <a:schemeClr val="bg1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68686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7D7D7D"/>
                    </a:solidFill>
                  </a:endParaRPr>
                </a:p>
              </p:txBody>
            </p:sp>
            <p:sp>
              <p:nvSpPr>
                <p:cNvPr id="309273" name="Freeform 25"/>
                <p:cNvSpPr>
                  <a:spLocks/>
                </p:cNvSpPr>
                <p:nvPr/>
              </p:nvSpPr>
              <p:spPr bwMode="auto">
                <a:xfrm>
                  <a:off x="1680" y="2112"/>
                  <a:ext cx="480" cy="929"/>
                </a:xfrm>
                <a:custGeom>
                  <a:avLst/>
                  <a:gdLst>
                    <a:gd name="T0" fmla="*/ 27 w 3314"/>
                    <a:gd name="T1" fmla="*/ 587 h 1266"/>
                    <a:gd name="T2" fmla="*/ 70 w 3314"/>
                    <a:gd name="T3" fmla="*/ 549 h 1266"/>
                    <a:gd name="T4" fmla="*/ 103 w 3314"/>
                    <a:gd name="T5" fmla="*/ 723 h 1266"/>
                    <a:gd name="T6" fmla="*/ 222 w 3314"/>
                    <a:gd name="T7" fmla="*/ 696 h 1266"/>
                    <a:gd name="T8" fmla="*/ 298 w 3314"/>
                    <a:gd name="T9" fmla="*/ 495 h 1266"/>
                    <a:gd name="T10" fmla="*/ 315 w 3314"/>
                    <a:gd name="T11" fmla="*/ 533 h 1266"/>
                    <a:gd name="T12" fmla="*/ 358 w 3314"/>
                    <a:gd name="T13" fmla="*/ 712 h 1266"/>
                    <a:gd name="T14" fmla="*/ 521 w 3314"/>
                    <a:gd name="T15" fmla="*/ 348 h 1266"/>
                    <a:gd name="T16" fmla="*/ 603 w 3314"/>
                    <a:gd name="T17" fmla="*/ 940 h 1266"/>
                    <a:gd name="T18" fmla="*/ 711 w 3314"/>
                    <a:gd name="T19" fmla="*/ 761 h 1266"/>
                    <a:gd name="T20" fmla="*/ 766 w 3314"/>
                    <a:gd name="T21" fmla="*/ 234 h 1266"/>
                    <a:gd name="T22" fmla="*/ 831 w 3314"/>
                    <a:gd name="T23" fmla="*/ 500 h 1266"/>
                    <a:gd name="T24" fmla="*/ 858 w 3314"/>
                    <a:gd name="T25" fmla="*/ 804 h 1266"/>
                    <a:gd name="T26" fmla="*/ 891 w 3314"/>
                    <a:gd name="T27" fmla="*/ 821 h 1266"/>
                    <a:gd name="T28" fmla="*/ 988 w 3314"/>
                    <a:gd name="T29" fmla="*/ 554 h 1266"/>
                    <a:gd name="T30" fmla="*/ 1086 w 3314"/>
                    <a:gd name="T31" fmla="*/ 793 h 1266"/>
                    <a:gd name="T32" fmla="*/ 1255 w 3314"/>
                    <a:gd name="T33" fmla="*/ 826 h 1266"/>
                    <a:gd name="T34" fmla="*/ 1315 w 3314"/>
                    <a:gd name="T35" fmla="*/ 793 h 1266"/>
                    <a:gd name="T36" fmla="*/ 1423 w 3314"/>
                    <a:gd name="T37" fmla="*/ 0 h 1266"/>
                    <a:gd name="T38" fmla="*/ 1521 w 3314"/>
                    <a:gd name="T39" fmla="*/ 1266 h 1266"/>
                    <a:gd name="T40" fmla="*/ 1684 w 3314"/>
                    <a:gd name="T41" fmla="*/ 391 h 1266"/>
                    <a:gd name="T42" fmla="*/ 1787 w 3314"/>
                    <a:gd name="T43" fmla="*/ 717 h 1266"/>
                    <a:gd name="T44" fmla="*/ 1912 w 3314"/>
                    <a:gd name="T45" fmla="*/ 473 h 1266"/>
                    <a:gd name="T46" fmla="*/ 2211 w 3314"/>
                    <a:gd name="T47" fmla="*/ 603 h 1266"/>
                    <a:gd name="T48" fmla="*/ 2287 w 3314"/>
                    <a:gd name="T49" fmla="*/ 755 h 1266"/>
                    <a:gd name="T50" fmla="*/ 2396 w 3314"/>
                    <a:gd name="T51" fmla="*/ 603 h 1266"/>
                    <a:gd name="T52" fmla="*/ 2407 w 3314"/>
                    <a:gd name="T53" fmla="*/ 696 h 1266"/>
                    <a:gd name="T54" fmla="*/ 2510 w 3314"/>
                    <a:gd name="T55" fmla="*/ 158 h 1266"/>
                    <a:gd name="T56" fmla="*/ 2602 w 3314"/>
                    <a:gd name="T57" fmla="*/ 777 h 1266"/>
                    <a:gd name="T58" fmla="*/ 2787 w 3314"/>
                    <a:gd name="T59" fmla="*/ 755 h 1266"/>
                    <a:gd name="T60" fmla="*/ 2863 w 3314"/>
                    <a:gd name="T61" fmla="*/ 625 h 1266"/>
                    <a:gd name="T62" fmla="*/ 2934 w 3314"/>
                    <a:gd name="T63" fmla="*/ 576 h 1266"/>
                    <a:gd name="T64" fmla="*/ 3037 w 3314"/>
                    <a:gd name="T65" fmla="*/ 603 h 1266"/>
                    <a:gd name="T66" fmla="*/ 3124 w 3314"/>
                    <a:gd name="T67" fmla="*/ 543 h 1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314" h="1266">
                      <a:moveTo>
                        <a:pt x="0" y="625"/>
                      </a:moveTo>
                      <a:cubicBezTo>
                        <a:pt x="9" y="612"/>
                        <a:pt x="19" y="600"/>
                        <a:pt x="27" y="587"/>
                      </a:cubicBezTo>
                      <a:cubicBezTo>
                        <a:pt x="36" y="572"/>
                        <a:pt x="54" y="543"/>
                        <a:pt x="54" y="543"/>
                      </a:cubicBezTo>
                      <a:cubicBezTo>
                        <a:pt x="59" y="545"/>
                        <a:pt x="69" y="543"/>
                        <a:pt x="70" y="549"/>
                      </a:cubicBezTo>
                      <a:cubicBezTo>
                        <a:pt x="78" y="583"/>
                        <a:pt x="77" y="618"/>
                        <a:pt x="81" y="652"/>
                      </a:cubicBezTo>
                      <a:cubicBezTo>
                        <a:pt x="83" y="672"/>
                        <a:pt x="97" y="702"/>
                        <a:pt x="103" y="723"/>
                      </a:cubicBezTo>
                      <a:cubicBezTo>
                        <a:pt x="112" y="789"/>
                        <a:pt x="99" y="793"/>
                        <a:pt x="163" y="761"/>
                      </a:cubicBezTo>
                      <a:cubicBezTo>
                        <a:pt x="182" y="738"/>
                        <a:pt x="210" y="723"/>
                        <a:pt x="222" y="696"/>
                      </a:cubicBezTo>
                      <a:cubicBezTo>
                        <a:pt x="247" y="640"/>
                        <a:pt x="243" y="580"/>
                        <a:pt x="277" y="527"/>
                      </a:cubicBezTo>
                      <a:cubicBezTo>
                        <a:pt x="280" y="519"/>
                        <a:pt x="284" y="495"/>
                        <a:pt x="298" y="495"/>
                      </a:cubicBezTo>
                      <a:cubicBezTo>
                        <a:pt x="304" y="495"/>
                        <a:pt x="302" y="506"/>
                        <a:pt x="304" y="511"/>
                      </a:cubicBezTo>
                      <a:cubicBezTo>
                        <a:pt x="307" y="518"/>
                        <a:pt x="311" y="526"/>
                        <a:pt x="315" y="533"/>
                      </a:cubicBezTo>
                      <a:cubicBezTo>
                        <a:pt x="322" y="564"/>
                        <a:pt x="336" y="625"/>
                        <a:pt x="336" y="625"/>
                      </a:cubicBezTo>
                      <a:cubicBezTo>
                        <a:pt x="340" y="664"/>
                        <a:pt x="338" y="682"/>
                        <a:pt x="358" y="712"/>
                      </a:cubicBezTo>
                      <a:cubicBezTo>
                        <a:pt x="425" y="685"/>
                        <a:pt x="415" y="682"/>
                        <a:pt x="456" y="630"/>
                      </a:cubicBezTo>
                      <a:cubicBezTo>
                        <a:pt x="473" y="560"/>
                        <a:pt x="441" y="403"/>
                        <a:pt x="521" y="348"/>
                      </a:cubicBezTo>
                      <a:cubicBezTo>
                        <a:pt x="570" y="431"/>
                        <a:pt x="567" y="542"/>
                        <a:pt x="581" y="636"/>
                      </a:cubicBezTo>
                      <a:cubicBezTo>
                        <a:pt x="585" y="727"/>
                        <a:pt x="590" y="854"/>
                        <a:pt x="603" y="940"/>
                      </a:cubicBezTo>
                      <a:cubicBezTo>
                        <a:pt x="607" y="969"/>
                        <a:pt x="624" y="1027"/>
                        <a:pt x="624" y="1027"/>
                      </a:cubicBezTo>
                      <a:cubicBezTo>
                        <a:pt x="665" y="940"/>
                        <a:pt x="697" y="857"/>
                        <a:pt x="711" y="761"/>
                      </a:cubicBezTo>
                      <a:cubicBezTo>
                        <a:pt x="721" y="696"/>
                        <a:pt x="733" y="565"/>
                        <a:pt x="733" y="565"/>
                      </a:cubicBezTo>
                      <a:cubicBezTo>
                        <a:pt x="736" y="502"/>
                        <a:pt x="726" y="311"/>
                        <a:pt x="766" y="234"/>
                      </a:cubicBezTo>
                      <a:cubicBezTo>
                        <a:pt x="777" y="265"/>
                        <a:pt x="790" y="294"/>
                        <a:pt x="798" y="326"/>
                      </a:cubicBezTo>
                      <a:cubicBezTo>
                        <a:pt x="812" y="383"/>
                        <a:pt x="831" y="500"/>
                        <a:pt x="831" y="500"/>
                      </a:cubicBezTo>
                      <a:cubicBezTo>
                        <a:pt x="836" y="577"/>
                        <a:pt x="842" y="652"/>
                        <a:pt x="853" y="728"/>
                      </a:cubicBezTo>
                      <a:cubicBezTo>
                        <a:pt x="855" y="753"/>
                        <a:pt x="856" y="779"/>
                        <a:pt x="858" y="804"/>
                      </a:cubicBezTo>
                      <a:cubicBezTo>
                        <a:pt x="859" y="817"/>
                        <a:pt x="853" y="836"/>
                        <a:pt x="864" y="842"/>
                      </a:cubicBezTo>
                      <a:cubicBezTo>
                        <a:pt x="874" y="847"/>
                        <a:pt x="883" y="829"/>
                        <a:pt x="891" y="821"/>
                      </a:cubicBezTo>
                      <a:cubicBezTo>
                        <a:pt x="911" y="801"/>
                        <a:pt x="925" y="778"/>
                        <a:pt x="940" y="755"/>
                      </a:cubicBezTo>
                      <a:cubicBezTo>
                        <a:pt x="953" y="686"/>
                        <a:pt x="968" y="621"/>
                        <a:pt x="988" y="554"/>
                      </a:cubicBezTo>
                      <a:cubicBezTo>
                        <a:pt x="1029" y="595"/>
                        <a:pt x="1025" y="630"/>
                        <a:pt x="1037" y="690"/>
                      </a:cubicBezTo>
                      <a:cubicBezTo>
                        <a:pt x="1045" y="730"/>
                        <a:pt x="1042" y="779"/>
                        <a:pt x="1086" y="793"/>
                      </a:cubicBezTo>
                      <a:cubicBezTo>
                        <a:pt x="1136" y="745"/>
                        <a:pt x="1163" y="676"/>
                        <a:pt x="1211" y="625"/>
                      </a:cubicBezTo>
                      <a:cubicBezTo>
                        <a:pt x="1252" y="684"/>
                        <a:pt x="1245" y="757"/>
                        <a:pt x="1255" y="826"/>
                      </a:cubicBezTo>
                      <a:cubicBezTo>
                        <a:pt x="1258" y="872"/>
                        <a:pt x="1259" y="904"/>
                        <a:pt x="1271" y="946"/>
                      </a:cubicBezTo>
                      <a:cubicBezTo>
                        <a:pt x="1317" y="877"/>
                        <a:pt x="1286" y="933"/>
                        <a:pt x="1315" y="793"/>
                      </a:cubicBezTo>
                      <a:cubicBezTo>
                        <a:pt x="1342" y="662"/>
                        <a:pt x="1367" y="535"/>
                        <a:pt x="1385" y="402"/>
                      </a:cubicBezTo>
                      <a:cubicBezTo>
                        <a:pt x="1392" y="268"/>
                        <a:pt x="1393" y="130"/>
                        <a:pt x="1423" y="0"/>
                      </a:cubicBezTo>
                      <a:cubicBezTo>
                        <a:pt x="1452" y="269"/>
                        <a:pt x="1462" y="540"/>
                        <a:pt x="1483" y="810"/>
                      </a:cubicBezTo>
                      <a:cubicBezTo>
                        <a:pt x="1488" y="959"/>
                        <a:pt x="1476" y="1122"/>
                        <a:pt x="1521" y="1266"/>
                      </a:cubicBezTo>
                      <a:cubicBezTo>
                        <a:pt x="1562" y="1135"/>
                        <a:pt x="1599" y="750"/>
                        <a:pt x="1630" y="609"/>
                      </a:cubicBezTo>
                      <a:cubicBezTo>
                        <a:pt x="1675" y="405"/>
                        <a:pt x="1643" y="473"/>
                        <a:pt x="1684" y="391"/>
                      </a:cubicBezTo>
                      <a:cubicBezTo>
                        <a:pt x="1693" y="420"/>
                        <a:pt x="1704" y="448"/>
                        <a:pt x="1711" y="478"/>
                      </a:cubicBezTo>
                      <a:cubicBezTo>
                        <a:pt x="1720" y="519"/>
                        <a:pt x="1723" y="677"/>
                        <a:pt x="1787" y="717"/>
                      </a:cubicBezTo>
                      <a:cubicBezTo>
                        <a:pt x="1802" y="706"/>
                        <a:pt x="1823" y="701"/>
                        <a:pt x="1831" y="685"/>
                      </a:cubicBezTo>
                      <a:cubicBezTo>
                        <a:pt x="1974" y="388"/>
                        <a:pt x="1837" y="569"/>
                        <a:pt x="1912" y="473"/>
                      </a:cubicBezTo>
                      <a:cubicBezTo>
                        <a:pt x="2033" y="509"/>
                        <a:pt x="1889" y="755"/>
                        <a:pt x="2026" y="788"/>
                      </a:cubicBezTo>
                      <a:cubicBezTo>
                        <a:pt x="2080" y="721"/>
                        <a:pt x="2142" y="656"/>
                        <a:pt x="2211" y="603"/>
                      </a:cubicBezTo>
                      <a:cubicBezTo>
                        <a:pt x="2258" y="621"/>
                        <a:pt x="2244" y="670"/>
                        <a:pt x="2255" y="712"/>
                      </a:cubicBezTo>
                      <a:cubicBezTo>
                        <a:pt x="2260" y="730"/>
                        <a:pt x="2274" y="742"/>
                        <a:pt x="2287" y="755"/>
                      </a:cubicBezTo>
                      <a:cubicBezTo>
                        <a:pt x="2302" y="746"/>
                        <a:pt x="2322" y="743"/>
                        <a:pt x="2331" y="728"/>
                      </a:cubicBezTo>
                      <a:cubicBezTo>
                        <a:pt x="2357" y="687"/>
                        <a:pt x="2341" y="623"/>
                        <a:pt x="2396" y="603"/>
                      </a:cubicBezTo>
                      <a:cubicBezTo>
                        <a:pt x="2398" y="609"/>
                        <a:pt x="2400" y="614"/>
                        <a:pt x="2401" y="620"/>
                      </a:cubicBezTo>
                      <a:cubicBezTo>
                        <a:pt x="2404" y="645"/>
                        <a:pt x="2402" y="671"/>
                        <a:pt x="2407" y="696"/>
                      </a:cubicBezTo>
                      <a:cubicBezTo>
                        <a:pt x="2411" y="716"/>
                        <a:pt x="2428" y="755"/>
                        <a:pt x="2428" y="755"/>
                      </a:cubicBezTo>
                      <a:cubicBezTo>
                        <a:pt x="2475" y="560"/>
                        <a:pt x="2450" y="351"/>
                        <a:pt x="2510" y="158"/>
                      </a:cubicBezTo>
                      <a:cubicBezTo>
                        <a:pt x="2550" y="235"/>
                        <a:pt x="2516" y="163"/>
                        <a:pt x="2543" y="364"/>
                      </a:cubicBezTo>
                      <a:cubicBezTo>
                        <a:pt x="2562" y="502"/>
                        <a:pt x="2582" y="639"/>
                        <a:pt x="2602" y="777"/>
                      </a:cubicBezTo>
                      <a:cubicBezTo>
                        <a:pt x="2609" y="827"/>
                        <a:pt x="2622" y="1024"/>
                        <a:pt x="2684" y="1049"/>
                      </a:cubicBezTo>
                      <a:cubicBezTo>
                        <a:pt x="2755" y="704"/>
                        <a:pt x="2649" y="1168"/>
                        <a:pt x="2787" y="755"/>
                      </a:cubicBezTo>
                      <a:cubicBezTo>
                        <a:pt x="2815" y="672"/>
                        <a:pt x="2835" y="547"/>
                        <a:pt x="2852" y="457"/>
                      </a:cubicBezTo>
                      <a:cubicBezTo>
                        <a:pt x="2857" y="513"/>
                        <a:pt x="2858" y="569"/>
                        <a:pt x="2863" y="625"/>
                      </a:cubicBezTo>
                      <a:cubicBezTo>
                        <a:pt x="2865" y="651"/>
                        <a:pt x="2858" y="727"/>
                        <a:pt x="2896" y="739"/>
                      </a:cubicBezTo>
                      <a:cubicBezTo>
                        <a:pt x="2904" y="701"/>
                        <a:pt x="2922" y="611"/>
                        <a:pt x="2934" y="576"/>
                      </a:cubicBezTo>
                      <a:cubicBezTo>
                        <a:pt x="2941" y="557"/>
                        <a:pt x="2961" y="522"/>
                        <a:pt x="2961" y="522"/>
                      </a:cubicBezTo>
                      <a:cubicBezTo>
                        <a:pt x="3020" y="598"/>
                        <a:pt x="2989" y="579"/>
                        <a:pt x="3037" y="603"/>
                      </a:cubicBezTo>
                      <a:cubicBezTo>
                        <a:pt x="3052" y="596"/>
                        <a:pt x="3067" y="591"/>
                        <a:pt x="3081" y="582"/>
                      </a:cubicBezTo>
                      <a:cubicBezTo>
                        <a:pt x="3101" y="569"/>
                        <a:pt x="3101" y="552"/>
                        <a:pt x="3124" y="543"/>
                      </a:cubicBezTo>
                      <a:cubicBezTo>
                        <a:pt x="3186" y="566"/>
                        <a:pt x="3255" y="538"/>
                        <a:pt x="3314" y="565"/>
                      </a:cubicBezTo>
                    </a:path>
                  </a:pathLst>
                </a:custGeom>
                <a:solidFill>
                  <a:schemeClr val="bg1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68686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7D7D7D"/>
                    </a:solidFill>
                  </a:endParaRPr>
                </a:p>
              </p:txBody>
            </p:sp>
          </p:grpSp>
        </p:grpSp>
        <p:grpSp>
          <p:nvGrpSpPr>
            <p:cNvPr id="309274" name="Group 26"/>
            <p:cNvGrpSpPr>
              <a:grpSpLocks/>
            </p:cNvGrpSpPr>
            <p:nvPr/>
          </p:nvGrpSpPr>
          <p:grpSpPr bwMode="auto">
            <a:xfrm>
              <a:off x="624" y="1392"/>
              <a:ext cx="1872" cy="2544"/>
              <a:chOff x="1152" y="1855"/>
              <a:chExt cx="1104" cy="1793"/>
            </a:xfrm>
          </p:grpSpPr>
          <p:grpSp>
            <p:nvGrpSpPr>
              <p:cNvPr id="309275" name="Group 27"/>
              <p:cNvGrpSpPr>
                <a:grpSpLocks/>
              </p:cNvGrpSpPr>
              <p:nvPr/>
            </p:nvGrpSpPr>
            <p:grpSpPr bwMode="auto">
              <a:xfrm>
                <a:off x="1944" y="2239"/>
                <a:ext cx="312" cy="929"/>
                <a:chOff x="2112" y="2064"/>
                <a:chExt cx="480" cy="929"/>
              </a:xfrm>
            </p:grpSpPr>
            <p:sp>
              <p:nvSpPr>
                <p:cNvPr id="309276" name="Freeform 28"/>
                <p:cNvSpPr>
                  <a:spLocks/>
                </p:cNvSpPr>
                <p:nvPr/>
              </p:nvSpPr>
              <p:spPr bwMode="auto">
                <a:xfrm>
                  <a:off x="2352" y="2160"/>
                  <a:ext cx="240" cy="689"/>
                </a:xfrm>
                <a:custGeom>
                  <a:avLst/>
                  <a:gdLst>
                    <a:gd name="T0" fmla="*/ 27 w 3314"/>
                    <a:gd name="T1" fmla="*/ 587 h 1266"/>
                    <a:gd name="T2" fmla="*/ 70 w 3314"/>
                    <a:gd name="T3" fmla="*/ 549 h 1266"/>
                    <a:gd name="T4" fmla="*/ 103 w 3314"/>
                    <a:gd name="T5" fmla="*/ 723 h 1266"/>
                    <a:gd name="T6" fmla="*/ 222 w 3314"/>
                    <a:gd name="T7" fmla="*/ 696 h 1266"/>
                    <a:gd name="T8" fmla="*/ 298 w 3314"/>
                    <a:gd name="T9" fmla="*/ 495 h 1266"/>
                    <a:gd name="T10" fmla="*/ 315 w 3314"/>
                    <a:gd name="T11" fmla="*/ 533 h 1266"/>
                    <a:gd name="T12" fmla="*/ 358 w 3314"/>
                    <a:gd name="T13" fmla="*/ 712 h 1266"/>
                    <a:gd name="T14" fmla="*/ 521 w 3314"/>
                    <a:gd name="T15" fmla="*/ 348 h 1266"/>
                    <a:gd name="T16" fmla="*/ 603 w 3314"/>
                    <a:gd name="T17" fmla="*/ 940 h 1266"/>
                    <a:gd name="T18" fmla="*/ 711 w 3314"/>
                    <a:gd name="T19" fmla="*/ 761 h 1266"/>
                    <a:gd name="T20" fmla="*/ 766 w 3314"/>
                    <a:gd name="T21" fmla="*/ 234 h 1266"/>
                    <a:gd name="T22" fmla="*/ 831 w 3314"/>
                    <a:gd name="T23" fmla="*/ 500 h 1266"/>
                    <a:gd name="T24" fmla="*/ 858 w 3314"/>
                    <a:gd name="T25" fmla="*/ 804 h 1266"/>
                    <a:gd name="T26" fmla="*/ 891 w 3314"/>
                    <a:gd name="T27" fmla="*/ 821 h 1266"/>
                    <a:gd name="T28" fmla="*/ 988 w 3314"/>
                    <a:gd name="T29" fmla="*/ 554 h 1266"/>
                    <a:gd name="T30" fmla="*/ 1086 w 3314"/>
                    <a:gd name="T31" fmla="*/ 793 h 1266"/>
                    <a:gd name="T32" fmla="*/ 1255 w 3314"/>
                    <a:gd name="T33" fmla="*/ 826 h 1266"/>
                    <a:gd name="T34" fmla="*/ 1315 w 3314"/>
                    <a:gd name="T35" fmla="*/ 793 h 1266"/>
                    <a:gd name="T36" fmla="*/ 1423 w 3314"/>
                    <a:gd name="T37" fmla="*/ 0 h 1266"/>
                    <a:gd name="T38" fmla="*/ 1521 w 3314"/>
                    <a:gd name="T39" fmla="*/ 1266 h 1266"/>
                    <a:gd name="T40" fmla="*/ 1684 w 3314"/>
                    <a:gd name="T41" fmla="*/ 391 h 1266"/>
                    <a:gd name="T42" fmla="*/ 1787 w 3314"/>
                    <a:gd name="T43" fmla="*/ 717 h 1266"/>
                    <a:gd name="T44" fmla="*/ 1912 w 3314"/>
                    <a:gd name="T45" fmla="*/ 473 h 1266"/>
                    <a:gd name="T46" fmla="*/ 2211 w 3314"/>
                    <a:gd name="T47" fmla="*/ 603 h 1266"/>
                    <a:gd name="T48" fmla="*/ 2287 w 3314"/>
                    <a:gd name="T49" fmla="*/ 755 h 1266"/>
                    <a:gd name="T50" fmla="*/ 2396 w 3314"/>
                    <a:gd name="T51" fmla="*/ 603 h 1266"/>
                    <a:gd name="T52" fmla="*/ 2407 w 3314"/>
                    <a:gd name="T53" fmla="*/ 696 h 1266"/>
                    <a:gd name="T54" fmla="*/ 2510 w 3314"/>
                    <a:gd name="T55" fmla="*/ 158 h 1266"/>
                    <a:gd name="T56" fmla="*/ 2602 w 3314"/>
                    <a:gd name="T57" fmla="*/ 777 h 1266"/>
                    <a:gd name="T58" fmla="*/ 2787 w 3314"/>
                    <a:gd name="T59" fmla="*/ 755 h 1266"/>
                    <a:gd name="T60" fmla="*/ 2863 w 3314"/>
                    <a:gd name="T61" fmla="*/ 625 h 1266"/>
                    <a:gd name="T62" fmla="*/ 2934 w 3314"/>
                    <a:gd name="T63" fmla="*/ 576 h 1266"/>
                    <a:gd name="T64" fmla="*/ 3037 w 3314"/>
                    <a:gd name="T65" fmla="*/ 603 h 1266"/>
                    <a:gd name="T66" fmla="*/ 3124 w 3314"/>
                    <a:gd name="T67" fmla="*/ 543 h 1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314" h="1266">
                      <a:moveTo>
                        <a:pt x="0" y="625"/>
                      </a:moveTo>
                      <a:cubicBezTo>
                        <a:pt x="9" y="612"/>
                        <a:pt x="19" y="600"/>
                        <a:pt x="27" y="587"/>
                      </a:cubicBezTo>
                      <a:cubicBezTo>
                        <a:pt x="36" y="572"/>
                        <a:pt x="54" y="543"/>
                        <a:pt x="54" y="543"/>
                      </a:cubicBezTo>
                      <a:cubicBezTo>
                        <a:pt x="59" y="545"/>
                        <a:pt x="69" y="543"/>
                        <a:pt x="70" y="549"/>
                      </a:cubicBezTo>
                      <a:cubicBezTo>
                        <a:pt x="78" y="583"/>
                        <a:pt x="77" y="618"/>
                        <a:pt x="81" y="652"/>
                      </a:cubicBezTo>
                      <a:cubicBezTo>
                        <a:pt x="83" y="672"/>
                        <a:pt x="97" y="702"/>
                        <a:pt x="103" y="723"/>
                      </a:cubicBezTo>
                      <a:cubicBezTo>
                        <a:pt x="112" y="789"/>
                        <a:pt x="99" y="793"/>
                        <a:pt x="163" y="761"/>
                      </a:cubicBezTo>
                      <a:cubicBezTo>
                        <a:pt x="182" y="738"/>
                        <a:pt x="210" y="723"/>
                        <a:pt x="222" y="696"/>
                      </a:cubicBezTo>
                      <a:cubicBezTo>
                        <a:pt x="247" y="640"/>
                        <a:pt x="243" y="580"/>
                        <a:pt x="277" y="527"/>
                      </a:cubicBezTo>
                      <a:cubicBezTo>
                        <a:pt x="280" y="519"/>
                        <a:pt x="284" y="495"/>
                        <a:pt x="298" y="495"/>
                      </a:cubicBezTo>
                      <a:cubicBezTo>
                        <a:pt x="304" y="495"/>
                        <a:pt x="302" y="506"/>
                        <a:pt x="304" y="511"/>
                      </a:cubicBezTo>
                      <a:cubicBezTo>
                        <a:pt x="307" y="518"/>
                        <a:pt x="311" y="526"/>
                        <a:pt x="315" y="533"/>
                      </a:cubicBezTo>
                      <a:cubicBezTo>
                        <a:pt x="322" y="564"/>
                        <a:pt x="336" y="625"/>
                        <a:pt x="336" y="625"/>
                      </a:cubicBezTo>
                      <a:cubicBezTo>
                        <a:pt x="340" y="664"/>
                        <a:pt x="338" y="682"/>
                        <a:pt x="358" y="712"/>
                      </a:cubicBezTo>
                      <a:cubicBezTo>
                        <a:pt x="425" y="685"/>
                        <a:pt x="415" y="682"/>
                        <a:pt x="456" y="630"/>
                      </a:cubicBezTo>
                      <a:cubicBezTo>
                        <a:pt x="473" y="560"/>
                        <a:pt x="441" y="403"/>
                        <a:pt x="521" y="348"/>
                      </a:cubicBezTo>
                      <a:cubicBezTo>
                        <a:pt x="570" y="431"/>
                        <a:pt x="567" y="542"/>
                        <a:pt x="581" y="636"/>
                      </a:cubicBezTo>
                      <a:cubicBezTo>
                        <a:pt x="585" y="727"/>
                        <a:pt x="590" y="854"/>
                        <a:pt x="603" y="940"/>
                      </a:cubicBezTo>
                      <a:cubicBezTo>
                        <a:pt x="607" y="969"/>
                        <a:pt x="624" y="1027"/>
                        <a:pt x="624" y="1027"/>
                      </a:cubicBezTo>
                      <a:cubicBezTo>
                        <a:pt x="665" y="940"/>
                        <a:pt x="697" y="857"/>
                        <a:pt x="711" y="761"/>
                      </a:cubicBezTo>
                      <a:cubicBezTo>
                        <a:pt x="721" y="696"/>
                        <a:pt x="733" y="565"/>
                        <a:pt x="733" y="565"/>
                      </a:cubicBezTo>
                      <a:cubicBezTo>
                        <a:pt x="736" y="502"/>
                        <a:pt x="726" y="311"/>
                        <a:pt x="766" y="234"/>
                      </a:cubicBezTo>
                      <a:cubicBezTo>
                        <a:pt x="777" y="265"/>
                        <a:pt x="790" y="294"/>
                        <a:pt x="798" y="326"/>
                      </a:cubicBezTo>
                      <a:cubicBezTo>
                        <a:pt x="812" y="383"/>
                        <a:pt x="831" y="500"/>
                        <a:pt x="831" y="500"/>
                      </a:cubicBezTo>
                      <a:cubicBezTo>
                        <a:pt x="836" y="577"/>
                        <a:pt x="842" y="652"/>
                        <a:pt x="853" y="728"/>
                      </a:cubicBezTo>
                      <a:cubicBezTo>
                        <a:pt x="855" y="753"/>
                        <a:pt x="856" y="779"/>
                        <a:pt x="858" y="804"/>
                      </a:cubicBezTo>
                      <a:cubicBezTo>
                        <a:pt x="859" y="817"/>
                        <a:pt x="853" y="836"/>
                        <a:pt x="864" y="842"/>
                      </a:cubicBezTo>
                      <a:cubicBezTo>
                        <a:pt x="874" y="847"/>
                        <a:pt x="883" y="829"/>
                        <a:pt x="891" y="821"/>
                      </a:cubicBezTo>
                      <a:cubicBezTo>
                        <a:pt x="911" y="801"/>
                        <a:pt x="925" y="778"/>
                        <a:pt x="940" y="755"/>
                      </a:cubicBezTo>
                      <a:cubicBezTo>
                        <a:pt x="953" y="686"/>
                        <a:pt x="968" y="621"/>
                        <a:pt x="988" y="554"/>
                      </a:cubicBezTo>
                      <a:cubicBezTo>
                        <a:pt x="1029" y="595"/>
                        <a:pt x="1025" y="630"/>
                        <a:pt x="1037" y="690"/>
                      </a:cubicBezTo>
                      <a:cubicBezTo>
                        <a:pt x="1045" y="730"/>
                        <a:pt x="1042" y="779"/>
                        <a:pt x="1086" y="793"/>
                      </a:cubicBezTo>
                      <a:cubicBezTo>
                        <a:pt x="1136" y="745"/>
                        <a:pt x="1163" y="676"/>
                        <a:pt x="1211" y="625"/>
                      </a:cubicBezTo>
                      <a:cubicBezTo>
                        <a:pt x="1252" y="684"/>
                        <a:pt x="1245" y="757"/>
                        <a:pt x="1255" y="826"/>
                      </a:cubicBezTo>
                      <a:cubicBezTo>
                        <a:pt x="1258" y="872"/>
                        <a:pt x="1259" y="904"/>
                        <a:pt x="1271" y="946"/>
                      </a:cubicBezTo>
                      <a:cubicBezTo>
                        <a:pt x="1317" y="877"/>
                        <a:pt x="1286" y="933"/>
                        <a:pt x="1315" y="793"/>
                      </a:cubicBezTo>
                      <a:cubicBezTo>
                        <a:pt x="1342" y="662"/>
                        <a:pt x="1367" y="535"/>
                        <a:pt x="1385" y="402"/>
                      </a:cubicBezTo>
                      <a:cubicBezTo>
                        <a:pt x="1392" y="268"/>
                        <a:pt x="1393" y="130"/>
                        <a:pt x="1423" y="0"/>
                      </a:cubicBezTo>
                      <a:cubicBezTo>
                        <a:pt x="1452" y="269"/>
                        <a:pt x="1462" y="540"/>
                        <a:pt x="1483" y="810"/>
                      </a:cubicBezTo>
                      <a:cubicBezTo>
                        <a:pt x="1488" y="959"/>
                        <a:pt x="1476" y="1122"/>
                        <a:pt x="1521" y="1266"/>
                      </a:cubicBezTo>
                      <a:cubicBezTo>
                        <a:pt x="1562" y="1135"/>
                        <a:pt x="1599" y="750"/>
                        <a:pt x="1630" y="609"/>
                      </a:cubicBezTo>
                      <a:cubicBezTo>
                        <a:pt x="1675" y="405"/>
                        <a:pt x="1643" y="473"/>
                        <a:pt x="1684" y="391"/>
                      </a:cubicBezTo>
                      <a:cubicBezTo>
                        <a:pt x="1693" y="420"/>
                        <a:pt x="1704" y="448"/>
                        <a:pt x="1711" y="478"/>
                      </a:cubicBezTo>
                      <a:cubicBezTo>
                        <a:pt x="1720" y="519"/>
                        <a:pt x="1723" y="677"/>
                        <a:pt x="1787" y="717"/>
                      </a:cubicBezTo>
                      <a:cubicBezTo>
                        <a:pt x="1802" y="706"/>
                        <a:pt x="1823" y="701"/>
                        <a:pt x="1831" y="685"/>
                      </a:cubicBezTo>
                      <a:cubicBezTo>
                        <a:pt x="1974" y="388"/>
                        <a:pt x="1837" y="569"/>
                        <a:pt x="1912" y="473"/>
                      </a:cubicBezTo>
                      <a:cubicBezTo>
                        <a:pt x="2033" y="509"/>
                        <a:pt x="1889" y="755"/>
                        <a:pt x="2026" y="788"/>
                      </a:cubicBezTo>
                      <a:cubicBezTo>
                        <a:pt x="2080" y="721"/>
                        <a:pt x="2142" y="656"/>
                        <a:pt x="2211" y="603"/>
                      </a:cubicBezTo>
                      <a:cubicBezTo>
                        <a:pt x="2258" y="621"/>
                        <a:pt x="2244" y="670"/>
                        <a:pt x="2255" y="712"/>
                      </a:cubicBezTo>
                      <a:cubicBezTo>
                        <a:pt x="2260" y="730"/>
                        <a:pt x="2274" y="742"/>
                        <a:pt x="2287" y="755"/>
                      </a:cubicBezTo>
                      <a:cubicBezTo>
                        <a:pt x="2302" y="746"/>
                        <a:pt x="2322" y="743"/>
                        <a:pt x="2331" y="728"/>
                      </a:cubicBezTo>
                      <a:cubicBezTo>
                        <a:pt x="2357" y="687"/>
                        <a:pt x="2341" y="623"/>
                        <a:pt x="2396" y="603"/>
                      </a:cubicBezTo>
                      <a:cubicBezTo>
                        <a:pt x="2398" y="609"/>
                        <a:pt x="2400" y="614"/>
                        <a:pt x="2401" y="620"/>
                      </a:cubicBezTo>
                      <a:cubicBezTo>
                        <a:pt x="2404" y="645"/>
                        <a:pt x="2402" y="671"/>
                        <a:pt x="2407" y="696"/>
                      </a:cubicBezTo>
                      <a:cubicBezTo>
                        <a:pt x="2411" y="716"/>
                        <a:pt x="2428" y="755"/>
                        <a:pt x="2428" y="755"/>
                      </a:cubicBezTo>
                      <a:cubicBezTo>
                        <a:pt x="2475" y="560"/>
                        <a:pt x="2450" y="351"/>
                        <a:pt x="2510" y="158"/>
                      </a:cubicBezTo>
                      <a:cubicBezTo>
                        <a:pt x="2550" y="235"/>
                        <a:pt x="2516" y="163"/>
                        <a:pt x="2543" y="364"/>
                      </a:cubicBezTo>
                      <a:cubicBezTo>
                        <a:pt x="2562" y="502"/>
                        <a:pt x="2582" y="639"/>
                        <a:pt x="2602" y="777"/>
                      </a:cubicBezTo>
                      <a:cubicBezTo>
                        <a:pt x="2609" y="827"/>
                        <a:pt x="2622" y="1024"/>
                        <a:pt x="2684" y="1049"/>
                      </a:cubicBezTo>
                      <a:cubicBezTo>
                        <a:pt x="2755" y="704"/>
                        <a:pt x="2649" y="1168"/>
                        <a:pt x="2787" y="755"/>
                      </a:cubicBezTo>
                      <a:cubicBezTo>
                        <a:pt x="2815" y="672"/>
                        <a:pt x="2835" y="547"/>
                        <a:pt x="2852" y="457"/>
                      </a:cubicBezTo>
                      <a:cubicBezTo>
                        <a:pt x="2857" y="513"/>
                        <a:pt x="2858" y="569"/>
                        <a:pt x="2863" y="625"/>
                      </a:cubicBezTo>
                      <a:cubicBezTo>
                        <a:pt x="2865" y="651"/>
                        <a:pt x="2858" y="727"/>
                        <a:pt x="2896" y="739"/>
                      </a:cubicBezTo>
                      <a:cubicBezTo>
                        <a:pt x="2904" y="701"/>
                        <a:pt x="2922" y="611"/>
                        <a:pt x="2934" y="576"/>
                      </a:cubicBezTo>
                      <a:cubicBezTo>
                        <a:pt x="2941" y="557"/>
                        <a:pt x="2961" y="522"/>
                        <a:pt x="2961" y="522"/>
                      </a:cubicBezTo>
                      <a:cubicBezTo>
                        <a:pt x="3020" y="598"/>
                        <a:pt x="2989" y="579"/>
                        <a:pt x="3037" y="603"/>
                      </a:cubicBezTo>
                      <a:cubicBezTo>
                        <a:pt x="3052" y="596"/>
                        <a:pt x="3067" y="591"/>
                        <a:pt x="3081" y="582"/>
                      </a:cubicBezTo>
                      <a:cubicBezTo>
                        <a:pt x="3101" y="569"/>
                        <a:pt x="3101" y="552"/>
                        <a:pt x="3124" y="543"/>
                      </a:cubicBezTo>
                      <a:cubicBezTo>
                        <a:pt x="3186" y="566"/>
                        <a:pt x="3255" y="538"/>
                        <a:pt x="3314" y="565"/>
                      </a:cubicBezTo>
                    </a:path>
                  </a:pathLst>
                </a:custGeom>
                <a:solidFill>
                  <a:schemeClr val="bg1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68686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7D7D7D"/>
                    </a:solidFill>
                  </a:endParaRPr>
                </a:p>
              </p:txBody>
            </p:sp>
            <p:sp>
              <p:nvSpPr>
                <p:cNvPr id="309277" name="Freeform 29"/>
                <p:cNvSpPr>
                  <a:spLocks/>
                </p:cNvSpPr>
                <p:nvPr/>
              </p:nvSpPr>
              <p:spPr bwMode="auto">
                <a:xfrm>
                  <a:off x="2112" y="2064"/>
                  <a:ext cx="240" cy="929"/>
                </a:xfrm>
                <a:custGeom>
                  <a:avLst/>
                  <a:gdLst>
                    <a:gd name="T0" fmla="*/ 27 w 3314"/>
                    <a:gd name="T1" fmla="*/ 587 h 1266"/>
                    <a:gd name="T2" fmla="*/ 70 w 3314"/>
                    <a:gd name="T3" fmla="*/ 549 h 1266"/>
                    <a:gd name="T4" fmla="*/ 103 w 3314"/>
                    <a:gd name="T5" fmla="*/ 723 h 1266"/>
                    <a:gd name="T6" fmla="*/ 222 w 3314"/>
                    <a:gd name="T7" fmla="*/ 696 h 1266"/>
                    <a:gd name="T8" fmla="*/ 298 w 3314"/>
                    <a:gd name="T9" fmla="*/ 495 h 1266"/>
                    <a:gd name="T10" fmla="*/ 315 w 3314"/>
                    <a:gd name="T11" fmla="*/ 533 h 1266"/>
                    <a:gd name="T12" fmla="*/ 358 w 3314"/>
                    <a:gd name="T13" fmla="*/ 712 h 1266"/>
                    <a:gd name="T14" fmla="*/ 521 w 3314"/>
                    <a:gd name="T15" fmla="*/ 348 h 1266"/>
                    <a:gd name="T16" fmla="*/ 603 w 3314"/>
                    <a:gd name="T17" fmla="*/ 940 h 1266"/>
                    <a:gd name="T18" fmla="*/ 711 w 3314"/>
                    <a:gd name="T19" fmla="*/ 761 h 1266"/>
                    <a:gd name="T20" fmla="*/ 766 w 3314"/>
                    <a:gd name="T21" fmla="*/ 234 h 1266"/>
                    <a:gd name="T22" fmla="*/ 831 w 3314"/>
                    <a:gd name="T23" fmla="*/ 500 h 1266"/>
                    <a:gd name="T24" fmla="*/ 858 w 3314"/>
                    <a:gd name="T25" fmla="*/ 804 h 1266"/>
                    <a:gd name="T26" fmla="*/ 891 w 3314"/>
                    <a:gd name="T27" fmla="*/ 821 h 1266"/>
                    <a:gd name="T28" fmla="*/ 988 w 3314"/>
                    <a:gd name="T29" fmla="*/ 554 h 1266"/>
                    <a:gd name="T30" fmla="*/ 1086 w 3314"/>
                    <a:gd name="T31" fmla="*/ 793 h 1266"/>
                    <a:gd name="T32" fmla="*/ 1255 w 3314"/>
                    <a:gd name="T33" fmla="*/ 826 h 1266"/>
                    <a:gd name="T34" fmla="*/ 1315 w 3314"/>
                    <a:gd name="T35" fmla="*/ 793 h 1266"/>
                    <a:gd name="T36" fmla="*/ 1423 w 3314"/>
                    <a:gd name="T37" fmla="*/ 0 h 1266"/>
                    <a:gd name="T38" fmla="*/ 1521 w 3314"/>
                    <a:gd name="T39" fmla="*/ 1266 h 1266"/>
                    <a:gd name="T40" fmla="*/ 1684 w 3314"/>
                    <a:gd name="T41" fmla="*/ 391 h 1266"/>
                    <a:gd name="T42" fmla="*/ 1787 w 3314"/>
                    <a:gd name="T43" fmla="*/ 717 h 1266"/>
                    <a:gd name="T44" fmla="*/ 1912 w 3314"/>
                    <a:gd name="T45" fmla="*/ 473 h 1266"/>
                    <a:gd name="T46" fmla="*/ 2211 w 3314"/>
                    <a:gd name="T47" fmla="*/ 603 h 1266"/>
                    <a:gd name="T48" fmla="*/ 2287 w 3314"/>
                    <a:gd name="T49" fmla="*/ 755 h 1266"/>
                    <a:gd name="T50" fmla="*/ 2396 w 3314"/>
                    <a:gd name="T51" fmla="*/ 603 h 1266"/>
                    <a:gd name="T52" fmla="*/ 2407 w 3314"/>
                    <a:gd name="T53" fmla="*/ 696 h 1266"/>
                    <a:gd name="T54" fmla="*/ 2510 w 3314"/>
                    <a:gd name="T55" fmla="*/ 158 h 1266"/>
                    <a:gd name="T56" fmla="*/ 2602 w 3314"/>
                    <a:gd name="T57" fmla="*/ 777 h 1266"/>
                    <a:gd name="T58" fmla="*/ 2787 w 3314"/>
                    <a:gd name="T59" fmla="*/ 755 h 1266"/>
                    <a:gd name="T60" fmla="*/ 2863 w 3314"/>
                    <a:gd name="T61" fmla="*/ 625 h 1266"/>
                    <a:gd name="T62" fmla="*/ 2934 w 3314"/>
                    <a:gd name="T63" fmla="*/ 576 h 1266"/>
                    <a:gd name="T64" fmla="*/ 3037 w 3314"/>
                    <a:gd name="T65" fmla="*/ 603 h 1266"/>
                    <a:gd name="T66" fmla="*/ 3124 w 3314"/>
                    <a:gd name="T67" fmla="*/ 543 h 1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314" h="1266">
                      <a:moveTo>
                        <a:pt x="0" y="625"/>
                      </a:moveTo>
                      <a:cubicBezTo>
                        <a:pt x="9" y="612"/>
                        <a:pt x="19" y="600"/>
                        <a:pt x="27" y="587"/>
                      </a:cubicBezTo>
                      <a:cubicBezTo>
                        <a:pt x="36" y="572"/>
                        <a:pt x="54" y="543"/>
                        <a:pt x="54" y="543"/>
                      </a:cubicBezTo>
                      <a:cubicBezTo>
                        <a:pt x="59" y="545"/>
                        <a:pt x="69" y="543"/>
                        <a:pt x="70" y="549"/>
                      </a:cubicBezTo>
                      <a:cubicBezTo>
                        <a:pt x="78" y="583"/>
                        <a:pt x="77" y="618"/>
                        <a:pt x="81" y="652"/>
                      </a:cubicBezTo>
                      <a:cubicBezTo>
                        <a:pt x="83" y="672"/>
                        <a:pt x="97" y="702"/>
                        <a:pt x="103" y="723"/>
                      </a:cubicBezTo>
                      <a:cubicBezTo>
                        <a:pt x="112" y="789"/>
                        <a:pt x="99" y="793"/>
                        <a:pt x="163" y="761"/>
                      </a:cubicBezTo>
                      <a:cubicBezTo>
                        <a:pt x="182" y="738"/>
                        <a:pt x="210" y="723"/>
                        <a:pt x="222" y="696"/>
                      </a:cubicBezTo>
                      <a:cubicBezTo>
                        <a:pt x="247" y="640"/>
                        <a:pt x="243" y="580"/>
                        <a:pt x="277" y="527"/>
                      </a:cubicBezTo>
                      <a:cubicBezTo>
                        <a:pt x="280" y="519"/>
                        <a:pt x="284" y="495"/>
                        <a:pt x="298" y="495"/>
                      </a:cubicBezTo>
                      <a:cubicBezTo>
                        <a:pt x="304" y="495"/>
                        <a:pt x="302" y="506"/>
                        <a:pt x="304" y="511"/>
                      </a:cubicBezTo>
                      <a:cubicBezTo>
                        <a:pt x="307" y="518"/>
                        <a:pt x="311" y="526"/>
                        <a:pt x="315" y="533"/>
                      </a:cubicBezTo>
                      <a:cubicBezTo>
                        <a:pt x="322" y="564"/>
                        <a:pt x="336" y="625"/>
                        <a:pt x="336" y="625"/>
                      </a:cubicBezTo>
                      <a:cubicBezTo>
                        <a:pt x="340" y="664"/>
                        <a:pt x="338" y="682"/>
                        <a:pt x="358" y="712"/>
                      </a:cubicBezTo>
                      <a:cubicBezTo>
                        <a:pt x="425" y="685"/>
                        <a:pt x="415" y="682"/>
                        <a:pt x="456" y="630"/>
                      </a:cubicBezTo>
                      <a:cubicBezTo>
                        <a:pt x="473" y="560"/>
                        <a:pt x="441" y="403"/>
                        <a:pt x="521" y="348"/>
                      </a:cubicBezTo>
                      <a:cubicBezTo>
                        <a:pt x="570" y="431"/>
                        <a:pt x="567" y="542"/>
                        <a:pt x="581" y="636"/>
                      </a:cubicBezTo>
                      <a:cubicBezTo>
                        <a:pt x="585" y="727"/>
                        <a:pt x="590" y="854"/>
                        <a:pt x="603" y="940"/>
                      </a:cubicBezTo>
                      <a:cubicBezTo>
                        <a:pt x="607" y="969"/>
                        <a:pt x="624" y="1027"/>
                        <a:pt x="624" y="1027"/>
                      </a:cubicBezTo>
                      <a:cubicBezTo>
                        <a:pt x="665" y="940"/>
                        <a:pt x="697" y="857"/>
                        <a:pt x="711" y="761"/>
                      </a:cubicBezTo>
                      <a:cubicBezTo>
                        <a:pt x="721" y="696"/>
                        <a:pt x="733" y="565"/>
                        <a:pt x="733" y="565"/>
                      </a:cubicBezTo>
                      <a:cubicBezTo>
                        <a:pt x="736" y="502"/>
                        <a:pt x="726" y="311"/>
                        <a:pt x="766" y="234"/>
                      </a:cubicBezTo>
                      <a:cubicBezTo>
                        <a:pt x="777" y="265"/>
                        <a:pt x="790" y="294"/>
                        <a:pt x="798" y="326"/>
                      </a:cubicBezTo>
                      <a:cubicBezTo>
                        <a:pt x="812" y="383"/>
                        <a:pt x="831" y="500"/>
                        <a:pt x="831" y="500"/>
                      </a:cubicBezTo>
                      <a:cubicBezTo>
                        <a:pt x="836" y="577"/>
                        <a:pt x="842" y="652"/>
                        <a:pt x="853" y="728"/>
                      </a:cubicBezTo>
                      <a:cubicBezTo>
                        <a:pt x="855" y="753"/>
                        <a:pt x="856" y="779"/>
                        <a:pt x="858" y="804"/>
                      </a:cubicBezTo>
                      <a:cubicBezTo>
                        <a:pt x="859" y="817"/>
                        <a:pt x="853" y="836"/>
                        <a:pt x="864" y="842"/>
                      </a:cubicBezTo>
                      <a:cubicBezTo>
                        <a:pt x="874" y="847"/>
                        <a:pt x="883" y="829"/>
                        <a:pt x="891" y="821"/>
                      </a:cubicBezTo>
                      <a:cubicBezTo>
                        <a:pt x="911" y="801"/>
                        <a:pt x="925" y="778"/>
                        <a:pt x="940" y="755"/>
                      </a:cubicBezTo>
                      <a:cubicBezTo>
                        <a:pt x="953" y="686"/>
                        <a:pt x="968" y="621"/>
                        <a:pt x="988" y="554"/>
                      </a:cubicBezTo>
                      <a:cubicBezTo>
                        <a:pt x="1029" y="595"/>
                        <a:pt x="1025" y="630"/>
                        <a:pt x="1037" y="690"/>
                      </a:cubicBezTo>
                      <a:cubicBezTo>
                        <a:pt x="1045" y="730"/>
                        <a:pt x="1042" y="779"/>
                        <a:pt x="1086" y="793"/>
                      </a:cubicBezTo>
                      <a:cubicBezTo>
                        <a:pt x="1136" y="745"/>
                        <a:pt x="1163" y="676"/>
                        <a:pt x="1211" y="625"/>
                      </a:cubicBezTo>
                      <a:cubicBezTo>
                        <a:pt x="1252" y="684"/>
                        <a:pt x="1245" y="757"/>
                        <a:pt x="1255" y="826"/>
                      </a:cubicBezTo>
                      <a:cubicBezTo>
                        <a:pt x="1258" y="872"/>
                        <a:pt x="1259" y="904"/>
                        <a:pt x="1271" y="946"/>
                      </a:cubicBezTo>
                      <a:cubicBezTo>
                        <a:pt x="1317" y="877"/>
                        <a:pt x="1286" y="933"/>
                        <a:pt x="1315" y="793"/>
                      </a:cubicBezTo>
                      <a:cubicBezTo>
                        <a:pt x="1342" y="662"/>
                        <a:pt x="1367" y="535"/>
                        <a:pt x="1385" y="402"/>
                      </a:cubicBezTo>
                      <a:cubicBezTo>
                        <a:pt x="1392" y="268"/>
                        <a:pt x="1393" y="130"/>
                        <a:pt x="1423" y="0"/>
                      </a:cubicBezTo>
                      <a:cubicBezTo>
                        <a:pt x="1452" y="269"/>
                        <a:pt x="1462" y="540"/>
                        <a:pt x="1483" y="810"/>
                      </a:cubicBezTo>
                      <a:cubicBezTo>
                        <a:pt x="1488" y="959"/>
                        <a:pt x="1476" y="1122"/>
                        <a:pt x="1521" y="1266"/>
                      </a:cubicBezTo>
                      <a:cubicBezTo>
                        <a:pt x="1562" y="1135"/>
                        <a:pt x="1599" y="750"/>
                        <a:pt x="1630" y="609"/>
                      </a:cubicBezTo>
                      <a:cubicBezTo>
                        <a:pt x="1675" y="405"/>
                        <a:pt x="1643" y="473"/>
                        <a:pt x="1684" y="391"/>
                      </a:cubicBezTo>
                      <a:cubicBezTo>
                        <a:pt x="1693" y="420"/>
                        <a:pt x="1704" y="448"/>
                        <a:pt x="1711" y="478"/>
                      </a:cubicBezTo>
                      <a:cubicBezTo>
                        <a:pt x="1720" y="519"/>
                        <a:pt x="1723" y="677"/>
                        <a:pt x="1787" y="717"/>
                      </a:cubicBezTo>
                      <a:cubicBezTo>
                        <a:pt x="1802" y="706"/>
                        <a:pt x="1823" y="701"/>
                        <a:pt x="1831" y="685"/>
                      </a:cubicBezTo>
                      <a:cubicBezTo>
                        <a:pt x="1974" y="388"/>
                        <a:pt x="1837" y="569"/>
                        <a:pt x="1912" y="473"/>
                      </a:cubicBezTo>
                      <a:cubicBezTo>
                        <a:pt x="2033" y="509"/>
                        <a:pt x="1889" y="755"/>
                        <a:pt x="2026" y="788"/>
                      </a:cubicBezTo>
                      <a:cubicBezTo>
                        <a:pt x="2080" y="721"/>
                        <a:pt x="2142" y="656"/>
                        <a:pt x="2211" y="603"/>
                      </a:cubicBezTo>
                      <a:cubicBezTo>
                        <a:pt x="2258" y="621"/>
                        <a:pt x="2244" y="670"/>
                        <a:pt x="2255" y="712"/>
                      </a:cubicBezTo>
                      <a:cubicBezTo>
                        <a:pt x="2260" y="730"/>
                        <a:pt x="2274" y="742"/>
                        <a:pt x="2287" y="755"/>
                      </a:cubicBezTo>
                      <a:cubicBezTo>
                        <a:pt x="2302" y="746"/>
                        <a:pt x="2322" y="743"/>
                        <a:pt x="2331" y="728"/>
                      </a:cubicBezTo>
                      <a:cubicBezTo>
                        <a:pt x="2357" y="687"/>
                        <a:pt x="2341" y="623"/>
                        <a:pt x="2396" y="603"/>
                      </a:cubicBezTo>
                      <a:cubicBezTo>
                        <a:pt x="2398" y="609"/>
                        <a:pt x="2400" y="614"/>
                        <a:pt x="2401" y="620"/>
                      </a:cubicBezTo>
                      <a:cubicBezTo>
                        <a:pt x="2404" y="645"/>
                        <a:pt x="2402" y="671"/>
                        <a:pt x="2407" y="696"/>
                      </a:cubicBezTo>
                      <a:cubicBezTo>
                        <a:pt x="2411" y="716"/>
                        <a:pt x="2428" y="755"/>
                        <a:pt x="2428" y="755"/>
                      </a:cubicBezTo>
                      <a:cubicBezTo>
                        <a:pt x="2475" y="560"/>
                        <a:pt x="2450" y="351"/>
                        <a:pt x="2510" y="158"/>
                      </a:cubicBezTo>
                      <a:cubicBezTo>
                        <a:pt x="2550" y="235"/>
                        <a:pt x="2516" y="163"/>
                        <a:pt x="2543" y="364"/>
                      </a:cubicBezTo>
                      <a:cubicBezTo>
                        <a:pt x="2562" y="502"/>
                        <a:pt x="2582" y="639"/>
                        <a:pt x="2602" y="777"/>
                      </a:cubicBezTo>
                      <a:cubicBezTo>
                        <a:pt x="2609" y="827"/>
                        <a:pt x="2622" y="1024"/>
                        <a:pt x="2684" y="1049"/>
                      </a:cubicBezTo>
                      <a:cubicBezTo>
                        <a:pt x="2755" y="704"/>
                        <a:pt x="2649" y="1168"/>
                        <a:pt x="2787" y="755"/>
                      </a:cubicBezTo>
                      <a:cubicBezTo>
                        <a:pt x="2815" y="672"/>
                        <a:pt x="2835" y="547"/>
                        <a:pt x="2852" y="457"/>
                      </a:cubicBezTo>
                      <a:cubicBezTo>
                        <a:pt x="2857" y="513"/>
                        <a:pt x="2858" y="569"/>
                        <a:pt x="2863" y="625"/>
                      </a:cubicBezTo>
                      <a:cubicBezTo>
                        <a:pt x="2865" y="651"/>
                        <a:pt x="2858" y="727"/>
                        <a:pt x="2896" y="739"/>
                      </a:cubicBezTo>
                      <a:cubicBezTo>
                        <a:pt x="2904" y="701"/>
                        <a:pt x="2922" y="611"/>
                        <a:pt x="2934" y="576"/>
                      </a:cubicBezTo>
                      <a:cubicBezTo>
                        <a:pt x="2941" y="557"/>
                        <a:pt x="2961" y="522"/>
                        <a:pt x="2961" y="522"/>
                      </a:cubicBezTo>
                      <a:cubicBezTo>
                        <a:pt x="3020" y="598"/>
                        <a:pt x="2989" y="579"/>
                        <a:pt x="3037" y="603"/>
                      </a:cubicBezTo>
                      <a:cubicBezTo>
                        <a:pt x="3052" y="596"/>
                        <a:pt x="3067" y="591"/>
                        <a:pt x="3081" y="582"/>
                      </a:cubicBezTo>
                      <a:cubicBezTo>
                        <a:pt x="3101" y="569"/>
                        <a:pt x="3101" y="552"/>
                        <a:pt x="3124" y="543"/>
                      </a:cubicBezTo>
                      <a:cubicBezTo>
                        <a:pt x="3186" y="566"/>
                        <a:pt x="3255" y="538"/>
                        <a:pt x="3314" y="565"/>
                      </a:cubicBezTo>
                    </a:path>
                  </a:pathLst>
                </a:custGeom>
                <a:solidFill>
                  <a:schemeClr val="bg1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68686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7D7D7D"/>
                    </a:solidFill>
                  </a:endParaRPr>
                </a:p>
              </p:txBody>
            </p:sp>
          </p:grpSp>
          <p:grpSp>
            <p:nvGrpSpPr>
              <p:cNvPr id="309278" name="Group 30"/>
              <p:cNvGrpSpPr>
                <a:grpSpLocks/>
              </p:cNvGrpSpPr>
              <p:nvPr/>
            </p:nvGrpSpPr>
            <p:grpSpPr bwMode="auto">
              <a:xfrm>
                <a:off x="1632" y="2064"/>
                <a:ext cx="312" cy="1313"/>
                <a:chOff x="1680" y="2112"/>
                <a:chExt cx="960" cy="929"/>
              </a:xfrm>
            </p:grpSpPr>
            <p:sp>
              <p:nvSpPr>
                <p:cNvPr id="309279" name="Freeform 31"/>
                <p:cNvSpPr>
                  <a:spLocks/>
                </p:cNvSpPr>
                <p:nvPr/>
              </p:nvSpPr>
              <p:spPr bwMode="auto">
                <a:xfrm>
                  <a:off x="2160" y="2208"/>
                  <a:ext cx="480" cy="689"/>
                </a:xfrm>
                <a:custGeom>
                  <a:avLst/>
                  <a:gdLst>
                    <a:gd name="T0" fmla="*/ 27 w 3314"/>
                    <a:gd name="T1" fmla="*/ 587 h 1266"/>
                    <a:gd name="T2" fmla="*/ 70 w 3314"/>
                    <a:gd name="T3" fmla="*/ 549 h 1266"/>
                    <a:gd name="T4" fmla="*/ 103 w 3314"/>
                    <a:gd name="T5" fmla="*/ 723 h 1266"/>
                    <a:gd name="T6" fmla="*/ 222 w 3314"/>
                    <a:gd name="T7" fmla="*/ 696 h 1266"/>
                    <a:gd name="T8" fmla="*/ 298 w 3314"/>
                    <a:gd name="T9" fmla="*/ 495 h 1266"/>
                    <a:gd name="T10" fmla="*/ 315 w 3314"/>
                    <a:gd name="T11" fmla="*/ 533 h 1266"/>
                    <a:gd name="T12" fmla="*/ 358 w 3314"/>
                    <a:gd name="T13" fmla="*/ 712 h 1266"/>
                    <a:gd name="T14" fmla="*/ 521 w 3314"/>
                    <a:gd name="T15" fmla="*/ 348 h 1266"/>
                    <a:gd name="T16" fmla="*/ 603 w 3314"/>
                    <a:gd name="T17" fmla="*/ 940 h 1266"/>
                    <a:gd name="T18" fmla="*/ 711 w 3314"/>
                    <a:gd name="T19" fmla="*/ 761 h 1266"/>
                    <a:gd name="T20" fmla="*/ 766 w 3314"/>
                    <a:gd name="T21" fmla="*/ 234 h 1266"/>
                    <a:gd name="T22" fmla="*/ 831 w 3314"/>
                    <a:gd name="T23" fmla="*/ 500 h 1266"/>
                    <a:gd name="T24" fmla="*/ 858 w 3314"/>
                    <a:gd name="T25" fmla="*/ 804 h 1266"/>
                    <a:gd name="T26" fmla="*/ 891 w 3314"/>
                    <a:gd name="T27" fmla="*/ 821 h 1266"/>
                    <a:gd name="T28" fmla="*/ 988 w 3314"/>
                    <a:gd name="T29" fmla="*/ 554 h 1266"/>
                    <a:gd name="T30" fmla="*/ 1086 w 3314"/>
                    <a:gd name="T31" fmla="*/ 793 h 1266"/>
                    <a:gd name="T32" fmla="*/ 1255 w 3314"/>
                    <a:gd name="T33" fmla="*/ 826 h 1266"/>
                    <a:gd name="T34" fmla="*/ 1315 w 3314"/>
                    <a:gd name="T35" fmla="*/ 793 h 1266"/>
                    <a:gd name="T36" fmla="*/ 1423 w 3314"/>
                    <a:gd name="T37" fmla="*/ 0 h 1266"/>
                    <a:gd name="T38" fmla="*/ 1521 w 3314"/>
                    <a:gd name="T39" fmla="*/ 1266 h 1266"/>
                    <a:gd name="T40" fmla="*/ 1684 w 3314"/>
                    <a:gd name="T41" fmla="*/ 391 h 1266"/>
                    <a:gd name="T42" fmla="*/ 1787 w 3314"/>
                    <a:gd name="T43" fmla="*/ 717 h 1266"/>
                    <a:gd name="T44" fmla="*/ 1912 w 3314"/>
                    <a:gd name="T45" fmla="*/ 473 h 1266"/>
                    <a:gd name="T46" fmla="*/ 2211 w 3314"/>
                    <a:gd name="T47" fmla="*/ 603 h 1266"/>
                    <a:gd name="T48" fmla="*/ 2287 w 3314"/>
                    <a:gd name="T49" fmla="*/ 755 h 1266"/>
                    <a:gd name="T50" fmla="*/ 2396 w 3314"/>
                    <a:gd name="T51" fmla="*/ 603 h 1266"/>
                    <a:gd name="T52" fmla="*/ 2407 w 3314"/>
                    <a:gd name="T53" fmla="*/ 696 h 1266"/>
                    <a:gd name="T54" fmla="*/ 2510 w 3314"/>
                    <a:gd name="T55" fmla="*/ 158 h 1266"/>
                    <a:gd name="T56" fmla="*/ 2602 w 3314"/>
                    <a:gd name="T57" fmla="*/ 777 h 1266"/>
                    <a:gd name="T58" fmla="*/ 2787 w 3314"/>
                    <a:gd name="T59" fmla="*/ 755 h 1266"/>
                    <a:gd name="T60" fmla="*/ 2863 w 3314"/>
                    <a:gd name="T61" fmla="*/ 625 h 1266"/>
                    <a:gd name="T62" fmla="*/ 2934 w 3314"/>
                    <a:gd name="T63" fmla="*/ 576 h 1266"/>
                    <a:gd name="T64" fmla="*/ 3037 w 3314"/>
                    <a:gd name="T65" fmla="*/ 603 h 1266"/>
                    <a:gd name="T66" fmla="*/ 3124 w 3314"/>
                    <a:gd name="T67" fmla="*/ 543 h 1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314" h="1266">
                      <a:moveTo>
                        <a:pt x="0" y="625"/>
                      </a:moveTo>
                      <a:cubicBezTo>
                        <a:pt x="9" y="612"/>
                        <a:pt x="19" y="600"/>
                        <a:pt x="27" y="587"/>
                      </a:cubicBezTo>
                      <a:cubicBezTo>
                        <a:pt x="36" y="572"/>
                        <a:pt x="54" y="543"/>
                        <a:pt x="54" y="543"/>
                      </a:cubicBezTo>
                      <a:cubicBezTo>
                        <a:pt x="59" y="545"/>
                        <a:pt x="69" y="543"/>
                        <a:pt x="70" y="549"/>
                      </a:cubicBezTo>
                      <a:cubicBezTo>
                        <a:pt x="78" y="583"/>
                        <a:pt x="77" y="618"/>
                        <a:pt x="81" y="652"/>
                      </a:cubicBezTo>
                      <a:cubicBezTo>
                        <a:pt x="83" y="672"/>
                        <a:pt x="97" y="702"/>
                        <a:pt x="103" y="723"/>
                      </a:cubicBezTo>
                      <a:cubicBezTo>
                        <a:pt x="112" y="789"/>
                        <a:pt x="99" y="793"/>
                        <a:pt x="163" y="761"/>
                      </a:cubicBezTo>
                      <a:cubicBezTo>
                        <a:pt x="182" y="738"/>
                        <a:pt x="210" y="723"/>
                        <a:pt x="222" y="696"/>
                      </a:cubicBezTo>
                      <a:cubicBezTo>
                        <a:pt x="247" y="640"/>
                        <a:pt x="243" y="580"/>
                        <a:pt x="277" y="527"/>
                      </a:cubicBezTo>
                      <a:cubicBezTo>
                        <a:pt x="280" y="519"/>
                        <a:pt x="284" y="495"/>
                        <a:pt x="298" y="495"/>
                      </a:cubicBezTo>
                      <a:cubicBezTo>
                        <a:pt x="304" y="495"/>
                        <a:pt x="302" y="506"/>
                        <a:pt x="304" y="511"/>
                      </a:cubicBezTo>
                      <a:cubicBezTo>
                        <a:pt x="307" y="518"/>
                        <a:pt x="311" y="526"/>
                        <a:pt x="315" y="533"/>
                      </a:cubicBezTo>
                      <a:cubicBezTo>
                        <a:pt x="322" y="564"/>
                        <a:pt x="336" y="625"/>
                        <a:pt x="336" y="625"/>
                      </a:cubicBezTo>
                      <a:cubicBezTo>
                        <a:pt x="340" y="664"/>
                        <a:pt x="338" y="682"/>
                        <a:pt x="358" y="712"/>
                      </a:cubicBezTo>
                      <a:cubicBezTo>
                        <a:pt x="425" y="685"/>
                        <a:pt x="415" y="682"/>
                        <a:pt x="456" y="630"/>
                      </a:cubicBezTo>
                      <a:cubicBezTo>
                        <a:pt x="473" y="560"/>
                        <a:pt x="441" y="403"/>
                        <a:pt x="521" y="348"/>
                      </a:cubicBezTo>
                      <a:cubicBezTo>
                        <a:pt x="570" y="431"/>
                        <a:pt x="567" y="542"/>
                        <a:pt x="581" y="636"/>
                      </a:cubicBezTo>
                      <a:cubicBezTo>
                        <a:pt x="585" y="727"/>
                        <a:pt x="590" y="854"/>
                        <a:pt x="603" y="940"/>
                      </a:cubicBezTo>
                      <a:cubicBezTo>
                        <a:pt x="607" y="969"/>
                        <a:pt x="624" y="1027"/>
                        <a:pt x="624" y="1027"/>
                      </a:cubicBezTo>
                      <a:cubicBezTo>
                        <a:pt x="665" y="940"/>
                        <a:pt x="697" y="857"/>
                        <a:pt x="711" y="761"/>
                      </a:cubicBezTo>
                      <a:cubicBezTo>
                        <a:pt x="721" y="696"/>
                        <a:pt x="733" y="565"/>
                        <a:pt x="733" y="565"/>
                      </a:cubicBezTo>
                      <a:cubicBezTo>
                        <a:pt x="736" y="502"/>
                        <a:pt x="726" y="311"/>
                        <a:pt x="766" y="234"/>
                      </a:cubicBezTo>
                      <a:cubicBezTo>
                        <a:pt x="777" y="265"/>
                        <a:pt x="790" y="294"/>
                        <a:pt x="798" y="326"/>
                      </a:cubicBezTo>
                      <a:cubicBezTo>
                        <a:pt x="812" y="383"/>
                        <a:pt x="831" y="500"/>
                        <a:pt x="831" y="500"/>
                      </a:cubicBezTo>
                      <a:cubicBezTo>
                        <a:pt x="836" y="577"/>
                        <a:pt x="842" y="652"/>
                        <a:pt x="853" y="728"/>
                      </a:cubicBezTo>
                      <a:cubicBezTo>
                        <a:pt x="855" y="753"/>
                        <a:pt x="856" y="779"/>
                        <a:pt x="858" y="804"/>
                      </a:cubicBezTo>
                      <a:cubicBezTo>
                        <a:pt x="859" y="817"/>
                        <a:pt x="853" y="836"/>
                        <a:pt x="864" y="842"/>
                      </a:cubicBezTo>
                      <a:cubicBezTo>
                        <a:pt x="874" y="847"/>
                        <a:pt x="883" y="829"/>
                        <a:pt x="891" y="821"/>
                      </a:cubicBezTo>
                      <a:cubicBezTo>
                        <a:pt x="911" y="801"/>
                        <a:pt x="925" y="778"/>
                        <a:pt x="940" y="755"/>
                      </a:cubicBezTo>
                      <a:cubicBezTo>
                        <a:pt x="953" y="686"/>
                        <a:pt x="968" y="621"/>
                        <a:pt x="988" y="554"/>
                      </a:cubicBezTo>
                      <a:cubicBezTo>
                        <a:pt x="1029" y="595"/>
                        <a:pt x="1025" y="630"/>
                        <a:pt x="1037" y="690"/>
                      </a:cubicBezTo>
                      <a:cubicBezTo>
                        <a:pt x="1045" y="730"/>
                        <a:pt x="1042" y="779"/>
                        <a:pt x="1086" y="793"/>
                      </a:cubicBezTo>
                      <a:cubicBezTo>
                        <a:pt x="1136" y="745"/>
                        <a:pt x="1163" y="676"/>
                        <a:pt x="1211" y="625"/>
                      </a:cubicBezTo>
                      <a:cubicBezTo>
                        <a:pt x="1252" y="684"/>
                        <a:pt x="1245" y="757"/>
                        <a:pt x="1255" y="826"/>
                      </a:cubicBezTo>
                      <a:cubicBezTo>
                        <a:pt x="1258" y="872"/>
                        <a:pt x="1259" y="904"/>
                        <a:pt x="1271" y="946"/>
                      </a:cubicBezTo>
                      <a:cubicBezTo>
                        <a:pt x="1317" y="877"/>
                        <a:pt x="1286" y="933"/>
                        <a:pt x="1315" y="793"/>
                      </a:cubicBezTo>
                      <a:cubicBezTo>
                        <a:pt x="1342" y="662"/>
                        <a:pt x="1367" y="535"/>
                        <a:pt x="1385" y="402"/>
                      </a:cubicBezTo>
                      <a:cubicBezTo>
                        <a:pt x="1392" y="268"/>
                        <a:pt x="1393" y="130"/>
                        <a:pt x="1423" y="0"/>
                      </a:cubicBezTo>
                      <a:cubicBezTo>
                        <a:pt x="1452" y="269"/>
                        <a:pt x="1462" y="540"/>
                        <a:pt x="1483" y="810"/>
                      </a:cubicBezTo>
                      <a:cubicBezTo>
                        <a:pt x="1488" y="959"/>
                        <a:pt x="1476" y="1122"/>
                        <a:pt x="1521" y="1266"/>
                      </a:cubicBezTo>
                      <a:cubicBezTo>
                        <a:pt x="1562" y="1135"/>
                        <a:pt x="1599" y="750"/>
                        <a:pt x="1630" y="609"/>
                      </a:cubicBezTo>
                      <a:cubicBezTo>
                        <a:pt x="1675" y="405"/>
                        <a:pt x="1643" y="473"/>
                        <a:pt x="1684" y="391"/>
                      </a:cubicBezTo>
                      <a:cubicBezTo>
                        <a:pt x="1693" y="420"/>
                        <a:pt x="1704" y="448"/>
                        <a:pt x="1711" y="478"/>
                      </a:cubicBezTo>
                      <a:cubicBezTo>
                        <a:pt x="1720" y="519"/>
                        <a:pt x="1723" y="677"/>
                        <a:pt x="1787" y="717"/>
                      </a:cubicBezTo>
                      <a:cubicBezTo>
                        <a:pt x="1802" y="706"/>
                        <a:pt x="1823" y="701"/>
                        <a:pt x="1831" y="685"/>
                      </a:cubicBezTo>
                      <a:cubicBezTo>
                        <a:pt x="1974" y="388"/>
                        <a:pt x="1837" y="569"/>
                        <a:pt x="1912" y="473"/>
                      </a:cubicBezTo>
                      <a:cubicBezTo>
                        <a:pt x="2033" y="509"/>
                        <a:pt x="1889" y="755"/>
                        <a:pt x="2026" y="788"/>
                      </a:cubicBezTo>
                      <a:cubicBezTo>
                        <a:pt x="2080" y="721"/>
                        <a:pt x="2142" y="656"/>
                        <a:pt x="2211" y="603"/>
                      </a:cubicBezTo>
                      <a:cubicBezTo>
                        <a:pt x="2258" y="621"/>
                        <a:pt x="2244" y="670"/>
                        <a:pt x="2255" y="712"/>
                      </a:cubicBezTo>
                      <a:cubicBezTo>
                        <a:pt x="2260" y="730"/>
                        <a:pt x="2274" y="742"/>
                        <a:pt x="2287" y="755"/>
                      </a:cubicBezTo>
                      <a:cubicBezTo>
                        <a:pt x="2302" y="746"/>
                        <a:pt x="2322" y="743"/>
                        <a:pt x="2331" y="728"/>
                      </a:cubicBezTo>
                      <a:cubicBezTo>
                        <a:pt x="2357" y="687"/>
                        <a:pt x="2341" y="623"/>
                        <a:pt x="2396" y="603"/>
                      </a:cubicBezTo>
                      <a:cubicBezTo>
                        <a:pt x="2398" y="609"/>
                        <a:pt x="2400" y="614"/>
                        <a:pt x="2401" y="620"/>
                      </a:cubicBezTo>
                      <a:cubicBezTo>
                        <a:pt x="2404" y="645"/>
                        <a:pt x="2402" y="671"/>
                        <a:pt x="2407" y="696"/>
                      </a:cubicBezTo>
                      <a:cubicBezTo>
                        <a:pt x="2411" y="716"/>
                        <a:pt x="2428" y="755"/>
                        <a:pt x="2428" y="755"/>
                      </a:cubicBezTo>
                      <a:cubicBezTo>
                        <a:pt x="2475" y="560"/>
                        <a:pt x="2450" y="351"/>
                        <a:pt x="2510" y="158"/>
                      </a:cubicBezTo>
                      <a:cubicBezTo>
                        <a:pt x="2550" y="235"/>
                        <a:pt x="2516" y="163"/>
                        <a:pt x="2543" y="364"/>
                      </a:cubicBezTo>
                      <a:cubicBezTo>
                        <a:pt x="2562" y="502"/>
                        <a:pt x="2582" y="639"/>
                        <a:pt x="2602" y="777"/>
                      </a:cubicBezTo>
                      <a:cubicBezTo>
                        <a:pt x="2609" y="827"/>
                        <a:pt x="2622" y="1024"/>
                        <a:pt x="2684" y="1049"/>
                      </a:cubicBezTo>
                      <a:cubicBezTo>
                        <a:pt x="2755" y="704"/>
                        <a:pt x="2649" y="1168"/>
                        <a:pt x="2787" y="755"/>
                      </a:cubicBezTo>
                      <a:cubicBezTo>
                        <a:pt x="2815" y="672"/>
                        <a:pt x="2835" y="547"/>
                        <a:pt x="2852" y="457"/>
                      </a:cubicBezTo>
                      <a:cubicBezTo>
                        <a:pt x="2857" y="513"/>
                        <a:pt x="2858" y="569"/>
                        <a:pt x="2863" y="625"/>
                      </a:cubicBezTo>
                      <a:cubicBezTo>
                        <a:pt x="2865" y="651"/>
                        <a:pt x="2858" y="727"/>
                        <a:pt x="2896" y="739"/>
                      </a:cubicBezTo>
                      <a:cubicBezTo>
                        <a:pt x="2904" y="701"/>
                        <a:pt x="2922" y="611"/>
                        <a:pt x="2934" y="576"/>
                      </a:cubicBezTo>
                      <a:cubicBezTo>
                        <a:pt x="2941" y="557"/>
                        <a:pt x="2961" y="522"/>
                        <a:pt x="2961" y="522"/>
                      </a:cubicBezTo>
                      <a:cubicBezTo>
                        <a:pt x="3020" y="598"/>
                        <a:pt x="2989" y="579"/>
                        <a:pt x="3037" y="603"/>
                      </a:cubicBezTo>
                      <a:cubicBezTo>
                        <a:pt x="3052" y="596"/>
                        <a:pt x="3067" y="591"/>
                        <a:pt x="3081" y="582"/>
                      </a:cubicBezTo>
                      <a:cubicBezTo>
                        <a:pt x="3101" y="569"/>
                        <a:pt x="3101" y="552"/>
                        <a:pt x="3124" y="543"/>
                      </a:cubicBezTo>
                      <a:cubicBezTo>
                        <a:pt x="3186" y="566"/>
                        <a:pt x="3255" y="538"/>
                        <a:pt x="3314" y="565"/>
                      </a:cubicBezTo>
                    </a:path>
                  </a:pathLst>
                </a:custGeom>
                <a:solidFill>
                  <a:schemeClr val="bg1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68686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7D7D7D"/>
                    </a:solidFill>
                  </a:endParaRPr>
                </a:p>
              </p:txBody>
            </p:sp>
            <p:sp>
              <p:nvSpPr>
                <p:cNvPr id="309280" name="Freeform 32"/>
                <p:cNvSpPr>
                  <a:spLocks/>
                </p:cNvSpPr>
                <p:nvPr/>
              </p:nvSpPr>
              <p:spPr bwMode="auto">
                <a:xfrm>
                  <a:off x="1680" y="2112"/>
                  <a:ext cx="480" cy="929"/>
                </a:xfrm>
                <a:custGeom>
                  <a:avLst/>
                  <a:gdLst>
                    <a:gd name="T0" fmla="*/ 27 w 3314"/>
                    <a:gd name="T1" fmla="*/ 587 h 1266"/>
                    <a:gd name="T2" fmla="*/ 70 w 3314"/>
                    <a:gd name="T3" fmla="*/ 549 h 1266"/>
                    <a:gd name="T4" fmla="*/ 103 w 3314"/>
                    <a:gd name="T5" fmla="*/ 723 h 1266"/>
                    <a:gd name="T6" fmla="*/ 222 w 3314"/>
                    <a:gd name="T7" fmla="*/ 696 h 1266"/>
                    <a:gd name="T8" fmla="*/ 298 w 3314"/>
                    <a:gd name="T9" fmla="*/ 495 h 1266"/>
                    <a:gd name="T10" fmla="*/ 315 w 3314"/>
                    <a:gd name="T11" fmla="*/ 533 h 1266"/>
                    <a:gd name="T12" fmla="*/ 358 w 3314"/>
                    <a:gd name="T13" fmla="*/ 712 h 1266"/>
                    <a:gd name="T14" fmla="*/ 521 w 3314"/>
                    <a:gd name="T15" fmla="*/ 348 h 1266"/>
                    <a:gd name="T16" fmla="*/ 603 w 3314"/>
                    <a:gd name="T17" fmla="*/ 940 h 1266"/>
                    <a:gd name="T18" fmla="*/ 711 w 3314"/>
                    <a:gd name="T19" fmla="*/ 761 h 1266"/>
                    <a:gd name="T20" fmla="*/ 766 w 3314"/>
                    <a:gd name="T21" fmla="*/ 234 h 1266"/>
                    <a:gd name="T22" fmla="*/ 831 w 3314"/>
                    <a:gd name="T23" fmla="*/ 500 h 1266"/>
                    <a:gd name="T24" fmla="*/ 858 w 3314"/>
                    <a:gd name="T25" fmla="*/ 804 h 1266"/>
                    <a:gd name="T26" fmla="*/ 891 w 3314"/>
                    <a:gd name="T27" fmla="*/ 821 h 1266"/>
                    <a:gd name="T28" fmla="*/ 988 w 3314"/>
                    <a:gd name="T29" fmla="*/ 554 h 1266"/>
                    <a:gd name="T30" fmla="*/ 1086 w 3314"/>
                    <a:gd name="T31" fmla="*/ 793 h 1266"/>
                    <a:gd name="T32" fmla="*/ 1255 w 3314"/>
                    <a:gd name="T33" fmla="*/ 826 h 1266"/>
                    <a:gd name="T34" fmla="*/ 1315 w 3314"/>
                    <a:gd name="T35" fmla="*/ 793 h 1266"/>
                    <a:gd name="T36" fmla="*/ 1423 w 3314"/>
                    <a:gd name="T37" fmla="*/ 0 h 1266"/>
                    <a:gd name="T38" fmla="*/ 1521 w 3314"/>
                    <a:gd name="T39" fmla="*/ 1266 h 1266"/>
                    <a:gd name="T40" fmla="*/ 1684 w 3314"/>
                    <a:gd name="T41" fmla="*/ 391 h 1266"/>
                    <a:gd name="T42" fmla="*/ 1787 w 3314"/>
                    <a:gd name="T43" fmla="*/ 717 h 1266"/>
                    <a:gd name="T44" fmla="*/ 1912 w 3314"/>
                    <a:gd name="T45" fmla="*/ 473 h 1266"/>
                    <a:gd name="T46" fmla="*/ 2211 w 3314"/>
                    <a:gd name="T47" fmla="*/ 603 h 1266"/>
                    <a:gd name="T48" fmla="*/ 2287 w 3314"/>
                    <a:gd name="T49" fmla="*/ 755 h 1266"/>
                    <a:gd name="T50" fmla="*/ 2396 w 3314"/>
                    <a:gd name="T51" fmla="*/ 603 h 1266"/>
                    <a:gd name="T52" fmla="*/ 2407 w 3314"/>
                    <a:gd name="T53" fmla="*/ 696 h 1266"/>
                    <a:gd name="T54" fmla="*/ 2510 w 3314"/>
                    <a:gd name="T55" fmla="*/ 158 h 1266"/>
                    <a:gd name="T56" fmla="*/ 2602 w 3314"/>
                    <a:gd name="T57" fmla="*/ 777 h 1266"/>
                    <a:gd name="T58" fmla="*/ 2787 w 3314"/>
                    <a:gd name="T59" fmla="*/ 755 h 1266"/>
                    <a:gd name="T60" fmla="*/ 2863 w 3314"/>
                    <a:gd name="T61" fmla="*/ 625 h 1266"/>
                    <a:gd name="T62" fmla="*/ 2934 w 3314"/>
                    <a:gd name="T63" fmla="*/ 576 h 1266"/>
                    <a:gd name="T64" fmla="*/ 3037 w 3314"/>
                    <a:gd name="T65" fmla="*/ 603 h 1266"/>
                    <a:gd name="T66" fmla="*/ 3124 w 3314"/>
                    <a:gd name="T67" fmla="*/ 543 h 1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314" h="1266">
                      <a:moveTo>
                        <a:pt x="0" y="625"/>
                      </a:moveTo>
                      <a:cubicBezTo>
                        <a:pt x="9" y="612"/>
                        <a:pt x="19" y="600"/>
                        <a:pt x="27" y="587"/>
                      </a:cubicBezTo>
                      <a:cubicBezTo>
                        <a:pt x="36" y="572"/>
                        <a:pt x="54" y="543"/>
                        <a:pt x="54" y="543"/>
                      </a:cubicBezTo>
                      <a:cubicBezTo>
                        <a:pt x="59" y="545"/>
                        <a:pt x="69" y="543"/>
                        <a:pt x="70" y="549"/>
                      </a:cubicBezTo>
                      <a:cubicBezTo>
                        <a:pt x="78" y="583"/>
                        <a:pt x="77" y="618"/>
                        <a:pt x="81" y="652"/>
                      </a:cubicBezTo>
                      <a:cubicBezTo>
                        <a:pt x="83" y="672"/>
                        <a:pt x="97" y="702"/>
                        <a:pt x="103" y="723"/>
                      </a:cubicBezTo>
                      <a:cubicBezTo>
                        <a:pt x="112" y="789"/>
                        <a:pt x="99" y="793"/>
                        <a:pt x="163" y="761"/>
                      </a:cubicBezTo>
                      <a:cubicBezTo>
                        <a:pt x="182" y="738"/>
                        <a:pt x="210" y="723"/>
                        <a:pt x="222" y="696"/>
                      </a:cubicBezTo>
                      <a:cubicBezTo>
                        <a:pt x="247" y="640"/>
                        <a:pt x="243" y="580"/>
                        <a:pt x="277" y="527"/>
                      </a:cubicBezTo>
                      <a:cubicBezTo>
                        <a:pt x="280" y="519"/>
                        <a:pt x="284" y="495"/>
                        <a:pt x="298" y="495"/>
                      </a:cubicBezTo>
                      <a:cubicBezTo>
                        <a:pt x="304" y="495"/>
                        <a:pt x="302" y="506"/>
                        <a:pt x="304" y="511"/>
                      </a:cubicBezTo>
                      <a:cubicBezTo>
                        <a:pt x="307" y="518"/>
                        <a:pt x="311" y="526"/>
                        <a:pt x="315" y="533"/>
                      </a:cubicBezTo>
                      <a:cubicBezTo>
                        <a:pt x="322" y="564"/>
                        <a:pt x="336" y="625"/>
                        <a:pt x="336" y="625"/>
                      </a:cubicBezTo>
                      <a:cubicBezTo>
                        <a:pt x="340" y="664"/>
                        <a:pt x="338" y="682"/>
                        <a:pt x="358" y="712"/>
                      </a:cubicBezTo>
                      <a:cubicBezTo>
                        <a:pt x="425" y="685"/>
                        <a:pt x="415" y="682"/>
                        <a:pt x="456" y="630"/>
                      </a:cubicBezTo>
                      <a:cubicBezTo>
                        <a:pt x="473" y="560"/>
                        <a:pt x="441" y="403"/>
                        <a:pt x="521" y="348"/>
                      </a:cubicBezTo>
                      <a:cubicBezTo>
                        <a:pt x="570" y="431"/>
                        <a:pt x="567" y="542"/>
                        <a:pt x="581" y="636"/>
                      </a:cubicBezTo>
                      <a:cubicBezTo>
                        <a:pt x="585" y="727"/>
                        <a:pt x="590" y="854"/>
                        <a:pt x="603" y="940"/>
                      </a:cubicBezTo>
                      <a:cubicBezTo>
                        <a:pt x="607" y="969"/>
                        <a:pt x="624" y="1027"/>
                        <a:pt x="624" y="1027"/>
                      </a:cubicBezTo>
                      <a:cubicBezTo>
                        <a:pt x="665" y="940"/>
                        <a:pt x="697" y="857"/>
                        <a:pt x="711" y="761"/>
                      </a:cubicBezTo>
                      <a:cubicBezTo>
                        <a:pt x="721" y="696"/>
                        <a:pt x="733" y="565"/>
                        <a:pt x="733" y="565"/>
                      </a:cubicBezTo>
                      <a:cubicBezTo>
                        <a:pt x="736" y="502"/>
                        <a:pt x="726" y="311"/>
                        <a:pt x="766" y="234"/>
                      </a:cubicBezTo>
                      <a:cubicBezTo>
                        <a:pt x="777" y="265"/>
                        <a:pt x="790" y="294"/>
                        <a:pt x="798" y="326"/>
                      </a:cubicBezTo>
                      <a:cubicBezTo>
                        <a:pt x="812" y="383"/>
                        <a:pt x="831" y="500"/>
                        <a:pt x="831" y="500"/>
                      </a:cubicBezTo>
                      <a:cubicBezTo>
                        <a:pt x="836" y="577"/>
                        <a:pt x="842" y="652"/>
                        <a:pt x="853" y="728"/>
                      </a:cubicBezTo>
                      <a:cubicBezTo>
                        <a:pt x="855" y="753"/>
                        <a:pt x="856" y="779"/>
                        <a:pt x="858" y="804"/>
                      </a:cubicBezTo>
                      <a:cubicBezTo>
                        <a:pt x="859" y="817"/>
                        <a:pt x="853" y="836"/>
                        <a:pt x="864" y="842"/>
                      </a:cubicBezTo>
                      <a:cubicBezTo>
                        <a:pt x="874" y="847"/>
                        <a:pt x="883" y="829"/>
                        <a:pt x="891" y="821"/>
                      </a:cubicBezTo>
                      <a:cubicBezTo>
                        <a:pt x="911" y="801"/>
                        <a:pt x="925" y="778"/>
                        <a:pt x="940" y="755"/>
                      </a:cubicBezTo>
                      <a:cubicBezTo>
                        <a:pt x="953" y="686"/>
                        <a:pt x="968" y="621"/>
                        <a:pt x="988" y="554"/>
                      </a:cubicBezTo>
                      <a:cubicBezTo>
                        <a:pt x="1029" y="595"/>
                        <a:pt x="1025" y="630"/>
                        <a:pt x="1037" y="690"/>
                      </a:cubicBezTo>
                      <a:cubicBezTo>
                        <a:pt x="1045" y="730"/>
                        <a:pt x="1042" y="779"/>
                        <a:pt x="1086" y="793"/>
                      </a:cubicBezTo>
                      <a:cubicBezTo>
                        <a:pt x="1136" y="745"/>
                        <a:pt x="1163" y="676"/>
                        <a:pt x="1211" y="625"/>
                      </a:cubicBezTo>
                      <a:cubicBezTo>
                        <a:pt x="1252" y="684"/>
                        <a:pt x="1245" y="757"/>
                        <a:pt x="1255" y="826"/>
                      </a:cubicBezTo>
                      <a:cubicBezTo>
                        <a:pt x="1258" y="872"/>
                        <a:pt x="1259" y="904"/>
                        <a:pt x="1271" y="946"/>
                      </a:cubicBezTo>
                      <a:cubicBezTo>
                        <a:pt x="1317" y="877"/>
                        <a:pt x="1286" y="933"/>
                        <a:pt x="1315" y="793"/>
                      </a:cubicBezTo>
                      <a:cubicBezTo>
                        <a:pt x="1342" y="662"/>
                        <a:pt x="1367" y="535"/>
                        <a:pt x="1385" y="402"/>
                      </a:cubicBezTo>
                      <a:cubicBezTo>
                        <a:pt x="1392" y="268"/>
                        <a:pt x="1393" y="130"/>
                        <a:pt x="1423" y="0"/>
                      </a:cubicBezTo>
                      <a:cubicBezTo>
                        <a:pt x="1452" y="269"/>
                        <a:pt x="1462" y="540"/>
                        <a:pt x="1483" y="810"/>
                      </a:cubicBezTo>
                      <a:cubicBezTo>
                        <a:pt x="1488" y="959"/>
                        <a:pt x="1476" y="1122"/>
                        <a:pt x="1521" y="1266"/>
                      </a:cubicBezTo>
                      <a:cubicBezTo>
                        <a:pt x="1562" y="1135"/>
                        <a:pt x="1599" y="750"/>
                        <a:pt x="1630" y="609"/>
                      </a:cubicBezTo>
                      <a:cubicBezTo>
                        <a:pt x="1675" y="405"/>
                        <a:pt x="1643" y="473"/>
                        <a:pt x="1684" y="391"/>
                      </a:cubicBezTo>
                      <a:cubicBezTo>
                        <a:pt x="1693" y="420"/>
                        <a:pt x="1704" y="448"/>
                        <a:pt x="1711" y="478"/>
                      </a:cubicBezTo>
                      <a:cubicBezTo>
                        <a:pt x="1720" y="519"/>
                        <a:pt x="1723" y="677"/>
                        <a:pt x="1787" y="717"/>
                      </a:cubicBezTo>
                      <a:cubicBezTo>
                        <a:pt x="1802" y="706"/>
                        <a:pt x="1823" y="701"/>
                        <a:pt x="1831" y="685"/>
                      </a:cubicBezTo>
                      <a:cubicBezTo>
                        <a:pt x="1974" y="388"/>
                        <a:pt x="1837" y="569"/>
                        <a:pt x="1912" y="473"/>
                      </a:cubicBezTo>
                      <a:cubicBezTo>
                        <a:pt x="2033" y="509"/>
                        <a:pt x="1889" y="755"/>
                        <a:pt x="2026" y="788"/>
                      </a:cubicBezTo>
                      <a:cubicBezTo>
                        <a:pt x="2080" y="721"/>
                        <a:pt x="2142" y="656"/>
                        <a:pt x="2211" y="603"/>
                      </a:cubicBezTo>
                      <a:cubicBezTo>
                        <a:pt x="2258" y="621"/>
                        <a:pt x="2244" y="670"/>
                        <a:pt x="2255" y="712"/>
                      </a:cubicBezTo>
                      <a:cubicBezTo>
                        <a:pt x="2260" y="730"/>
                        <a:pt x="2274" y="742"/>
                        <a:pt x="2287" y="755"/>
                      </a:cubicBezTo>
                      <a:cubicBezTo>
                        <a:pt x="2302" y="746"/>
                        <a:pt x="2322" y="743"/>
                        <a:pt x="2331" y="728"/>
                      </a:cubicBezTo>
                      <a:cubicBezTo>
                        <a:pt x="2357" y="687"/>
                        <a:pt x="2341" y="623"/>
                        <a:pt x="2396" y="603"/>
                      </a:cubicBezTo>
                      <a:cubicBezTo>
                        <a:pt x="2398" y="609"/>
                        <a:pt x="2400" y="614"/>
                        <a:pt x="2401" y="620"/>
                      </a:cubicBezTo>
                      <a:cubicBezTo>
                        <a:pt x="2404" y="645"/>
                        <a:pt x="2402" y="671"/>
                        <a:pt x="2407" y="696"/>
                      </a:cubicBezTo>
                      <a:cubicBezTo>
                        <a:pt x="2411" y="716"/>
                        <a:pt x="2428" y="755"/>
                        <a:pt x="2428" y="755"/>
                      </a:cubicBezTo>
                      <a:cubicBezTo>
                        <a:pt x="2475" y="560"/>
                        <a:pt x="2450" y="351"/>
                        <a:pt x="2510" y="158"/>
                      </a:cubicBezTo>
                      <a:cubicBezTo>
                        <a:pt x="2550" y="235"/>
                        <a:pt x="2516" y="163"/>
                        <a:pt x="2543" y="364"/>
                      </a:cubicBezTo>
                      <a:cubicBezTo>
                        <a:pt x="2562" y="502"/>
                        <a:pt x="2582" y="639"/>
                        <a:pt x="2602" y="777"/>
                      </a:cubicBezTo>
                      <a:cubicBezTo>
                        <a:pt x="2609" y="827"/>
                        <a:pt x="2622" y="1024"/>
                        <a:pt x="2684" y="1049"/>
                      </a:cubicBezTo>
                      <a:cubicBezTo>
                        <a:pt x="2755" y="704"/>
                        <a:pt x="2649" y="1168"/>
                        <a:pt x="2787" y="755"/>
                      </a:cubicBezTo>
                      <a:cubicBezTo>
                        <a:pt x="2815" y="672"/>
                        <a:pt x="2835" y="547"/>
                        <a:pt x="2852" y="457"/>
                      </a:cubicBezTo>
                      <a:cubicBezTo>
                        <a:pt x="2857" y="513"/>
                        <a:pt x="2858" y="569"/>
                        <a:pt x="2863" y="625"/>
                      </a:cubicBezTo>
                      <a:cubicBezTo>
                        <a:pt x="2865" y="651"/>
                        <a:pt x="2858" y="727"/>
                        <a:pt x="2896" y="739"/>
                      </a:cubicBezTo>
                      <a:cubicBezTo>
                        <a:pt x="2904" y="701"/>
                        <a:pt x="2922" y="611"/>
                        <a:pt x="2934" y="576"/>
                      </a:cubicBezTo>
                      <a:cubicBezTo>
                        <a:pt x="2941" y="557"/>
                        <a:pt x="2961" y="522"/>
                        <a:pt x="2961" y="522"/>
                      </a:cubicBezTo>
                      <a:cubicBezTo>
                        <a:pt x="3020" y="598"/>
                        <a:pt x="2989" y="579"/>
                        <a:pt x="3037" y="603"/>
                      </a:cubicBezTo>
                      <a:cubicBezTo>
                        <a:pt x="3052" y="596"/>
                        <a:pt x="3067" y="591"/>
                        <a:pt x="3081" y="582"/>
                      </a:cubicBezTo>
                      <a:cubicBezTo>
                        <a:pt x="3101" y="569"/>
                        <a:pt x="3101" y="552"/>
                        <a:pt x="3124" y="543"/>
                      </a:cubicBezTo>
                      <a:cubicBezTo>
                        <a:pt x="3186" y="566"/>
                        <a:pt x="3255" y="538"/>
                        <a:pt x="3314" y="565"/>
                      </a:cubicBezTo>
                    </a:path>
                  </a:pathLst>
                </a:custGeom>
                <a:solidFill>
                  <a:schemeClr val="bg1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68686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7D7D7D"/>
                    </a:solidFill>
                  </a:endParaRPr>
                </a:p>
              </p:txBody>
            </p:sp>
          </p:grpSp>
          <p:grpSp>
            <p:nvGrpSpPr>
              <p:cNvPr id="309281" name="Group 33"/>
              <p:cNvGrpSpPr>
                <a:grpSpLocks/>
              </p:cNvGrpSpPr>
              <p:nvPr/>
            </p:nvGrpSpPr>
            <p:grpSpPr bwMode="auto">
              <a:xfrm>
                <a:off x="1416" y="2092"/>
                <a:ext cx="264" cy="1268"/>
                <a:chOff x="2112" y="2064"/>
                <a:chExt cx="480" cy="929"/>
              </a:xfrm>
            </p:grpSpPr>
            <p:sp>
              <p:nvSpPr>
                <p:cNvPr id="309282" name="Freeform 34"/>
                <p:cNvSpPr>
                  <a:spLocks/>
                </p:cNvSpPr>
                <p:nvPr/>
              </p:nvSpPr>
              <p:spPr bwMode="auto">
                <a:xfrm>
                  <a:off x="2352" y="2160"/>
                  <a:ext cx="240" cy="689"/>
                </a:xfrm>
                <a:custGeom>
                  <a:avLst/>
                  <a:gdLst>
                    <a:gd name="T0" fmla="*/ 27 w 3314"/>
                    <a:gd name="T1" fmla="*/ 587 h 1266"/>
                    <a:gd name="T2" fmla="*/ 70 w 3314"/>
                    <a:gd name="T3" fmla="*/ 549 h 1266"/>
                    <a:gd name="T4" fmla="*/ 103 w 3314"/>
                    <a:gd name="T5" fmla="*/ 723 h 1266"/>
                    <a:gd name="T6" fmla="*/ 222 w 3314"/>
                    <a:gd name="T7" fmla="*/ 696 h 1266"/>
                    <a:gd name="T8" fmla="*/ 298 w 3314"/>
                    <a:gd name="T9" fmla="*/ 495 h 1266"/>
                    <a:gd name="T10" fmla="*/ 315 w 3314"/>
                    <a:gd name="T11" fmla="*/ 533 h 1266"/>
                    <a:gd name="T12" fmla="*/ 358 w 3314"/>
                    <a:gd name="T13" fmla="*/ 712 h 1266"/>
                    <a:gd name="T14" fmla="*/ 521 w 3314"/>
                    <a:gd name="T15" fmla="*/ 348 h 1266"/>
                    <a:gd name="T16" fmla="*/ 603 w 3314"/>
                    <a:gd name="T17" fmla="*/ 940 h 1266"/>
                    <a:gd name="T18" fmla="*/ 711 w 3314"/>
                    <a:gd name="T19" fmla="*/ 761 h 1266"/>
                    <a:gd name="T20" fmla="*/ 766 w 3314"/>
                    <a:gd name="T21" fmla="*/ 234 h 1266"/>
                    <a:gd name="T22" fmla="*/ 831 w 3314"/>
                    <a:gd name="T23" fmla="*/ 500 h 1266"/>
                    <a:gd name="T24" fmla="*/ 858 w 3314"/>
                    <a:gd name="T25" fmla="*/ 804 h 1266"/>
                    <a:gd name="T26" fmla="*/ 891 w 3314"/>
                    <a:gd name="T27" fmla="*/ 821 h 1266"/>
                    <a:gd name="T28" fmla="*/ 988 w 3314"/>
                    <a:gd name="T29" fmla="*/ 554 h 1266"/>
                    <a:gd name="T30" fmla="*/ 1086 w 3314"/>
                    <a:gd name="T31" fmla="*/ 793 h 1266"/>
                    <a:gd name="T32" fmla="*/ 1255 w 3314"/>
                    <a:gd name="T33" fmla="*/ 826 h 1266"/>
                    <a:gd name="T34" fmla="*/ 1315 w 3314"/>
                    <a:gd name="T35" fmla="*/ 793 h 1266"/>
                    <a:gd name="T36" fmla="*/ 1423 w 3314"/>
                    <a:gd name="T37" fmla="*/ 0 h 1266"/>
                    <a:gd name="T38" fmla="*/ 1521 w 3314"/>
                    <a:gd name="T39" fmla="*/ 1266 h 1266"/>
                    <a:gd name="T40" fmla="*/ 1684 w 3314"/>
                    <a:gd name="T41" fmla="*/ 391 h 1266"/>
                    <a:gd name="T42" fmla="*/ 1787 w 3314"/>
                    <a:gd name="T43" fmla="*/ 717 h 1266"/>
                    <a:gd name="T44" fmla="*/ 1912 w 3314"/>
                    <a:gd name="T45" fmla="*/ 473 h 1266"/>
                    <a:gd name="T46" fmla="*/ 2211 w 3314"/>
                    <a:gd name="T47" fmla="*/ 603 h 1266"/>
                    <a:gd name="T48" fmla="*/ 2287 w 3314"/>
                    <a:gd name="T49" fmla="*/ 755 h 1266"/>
                    <a:gd name="T50" fmla="*/ 2396 w 3314"/>
                    <a:gd name="T51" fmla="*/ 603 h 1266"/>
                    <a:gd name="T52" fmla="*/ 2407 w 3314"/>
                    <a:gd name="T53" fmla="*/ 696 h 1266"/>
                    <a:gd name="T54" fmla="*/ 2510 w 3314"/>
                    <a:gd name="T55" fmla="*/ 158 h 1266"/>
                    <a:gd name="T56" fmla="*/ 2602 w 3314"/>
                    <a:gd name="T57" fmla="*/ 777 h 1266"/>
                    <a:gd name="T58" fmla="*/ 2787 w 3314"/>
                    <a:gd name="T59" fmla="*/ 755 h 1266"/>
                    <a:gd name="T60" fmla="*/ 2863 w 3314"/>
                    <a:gd name="T61" fmla="*/ 625 h 1266"/>
                    <a:gd name="T62" fmla="*/ 2934 w 3314"/>
                    <a:gd name="T63" fmla="*/ 576 h 1266"/>
                    <a:gd name="T64" fmla="*/ 3037 w 3314"/>
                    <a:gd name="T65" fmla="*/ 603 h 1266"/>
                    <a:gd name="T66" fmla="*/ 3124 w 3314"/>
                    <a:gd name="T67" fmla="*/ 543 h 1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314" h="1266">
                      <a:moveTo>
                        <a:pt x="0" y="625"/>
                      </a:moveTo>
                      <a:cubicBezTo>
                        <a:pt x="9" y="612"/>
                        <a:pt x="19" y="600"/>
                        <a:pt x="27" y="587"/>
                      </a:cubicBezTo>
                      <a:cubicBezTo>
                        <a:pt x="36" y="572"/>
                        <a:pt x="54" y="543"/>
                        <a:pt x="54" y="543"/>
                      </a:cubicBezTo>
                      <a:cubicBezTo>
                        <a:pt x="59" y="545"/>
                        <a:pt x="69" y="543"/>
                        <a:pt x="70" y="549"/>
                      </a:cubicBezTo>
                      <a:cubicBezTo>
                        <a:pt x="78" y="583"/>
                        <a:pt x="77" y="618"/>
                        <a:pt x="81" y="652"/>
                      </a:cubicBezTo>
                      <a:cubicBezTo>
                        <a:pt x="83" y="672"/>
                        <a:pt x="97" y="702"/>
                        <a:pt x="103" y="723"/>
                      </a:cubicBezTo>
                      <a:cubicBezTo>
                        <a:pt x="112" y="789"/>
                        <a:pt x="99" y="793"/>
                        <a:pt x="163" y="761"/>
                      </a:cubicBezTo>
                      <a:cubicBezTo>
                        <a:pt x="182" y="738"/>
                        <a:pt x="210" y="723"/>
                        <a:pt x="222" y="696"/>
                      </a:cubicBezTo>
                      <a:cubicBezTo>
                        <a:pt x="247" y="640"/>
                        <a:pt x="243" y="580"/>
                        <a:pt x="277" y="527"/>
                      </a:cubicBezTo>
                      <a:cubicBezTo>
                        <a:pt x="280" y="519"/>
                        <a:pt x="284" y="495"/>
                        <a:pt x="298" y="495"/>
                      </a:cubicBezTo>
                      <a:cubicBezTo>
                        <a:pt x="304" y="495"/>
                        <a:pt x="302" y="506"/>
                        <a:pt x="304" y="511"/>
                      </a:cubicBezTo>
                      <a:cubicBezTo>
                        <a:pt x="307" y="518"/>
                        <a:pt x="311" y="526"/>
                        <a:pt x="315" y="533"/>
                      </a:cubicBezTo>
                      <a:cubicBezTo>
                        <a:pt x="322" y="564"/>
                        <a:pt x="336" y="625"/>
                        <a:pt x="336" y="625"/>
                      </a:cubicBezTo>
                      <a:cubicBezTo>
                        <a:pt x="340" y="664"/>
                        <a:pt x="338" y="682"/>
                        <a:pt x="358" y="712"/>
                      </a:cubicBezTo>
                      <a:cubicBezTo>
                        <a:pt x="425" y="685"/>
                        <a:pt x="415" y="682"/>
                        <a:pt x="456" y="630"/>
                      </a:cubicBezTo>
                      <a:cubicBezTo>
                        <a:pt x="473" y="560"/>
                        <a:pt x="441" y="403"/>
                        <a:pt x="521" y="348"/>
                      </a:cubicBezTo>
                      <a:cubicBezTo>
                        <a:pt x="570" y="431"/>
                        <a:pt x="567" y="542"/>
                        <a:pt x="581" y="636"/>
                      </a:cubicBezTo>
                      <a:cubicBezTo>
                        <a:pt x="585" y="727"/>
                        <a:pt x="590" y="854"/>
                        <a:pt x="603" y="940"/>
                      </a:cubicBezTo>
                      <a:cubicBezTo>
                        <a:pt x="607" y="969"/>
                        <a:pt x="624" y="1027"/>
                        <a:pt x="624" y="1027"/>
                      </a:cubicBezTo>
                      <a:cubicBezTo>
                        <a:pt x="665" y="940"/>
                        <a:pt x="697" y="857"/>
                        <a:pt x="711" y="761"/>
                      </a:cubicBezTo>
                      <a:cubicBezTo>
                        <a:pt x="721" y="696"/>
                        <a:pt x="733" y="565"/>
                        <a:pt x="733" y="565"/>
                      </a:cubicBezTo>
                      <a:cubicBezTo>
                        <a:pt x="736" y="502"/>
                        <a:pt x="726" y="311"/>
                        <a:pt x="766" y="234"/>
                      </a:cubicBezTo>
                      <a:cubicBezTo>
                        <a:pt x="777" y="265"/>
                        <a:pt x="790" y="294"/>
                        <a:pt x="798" y="326"/>
                      </a:cubicBezTo>
                      <a:cubicBezTo>
                        <a:pt x="812" y="383"/>
                        <a:pt x="831" y="500"/>
                        <a:pt x="831" y="500"/>
                      </a:cubicBezTo>
                      <a:cubicBezTo>
                        <a:pt x="836" y="577"/>
                        <a:pt x="842" y="652"/>
                        <a:pt x="853" y="728"/>
                      </a:cubicBezTo>
                      <a:cubicBezTo>
                        <a:pt x="855" y="753"/>
                        <a:pt x="856" y="779"/>
                        <a:pt x="858" y="804"/>
                      </a:cubicBezTo>
                      <a:cubicBezTo>
                        <a:pt x="859" y="817"/>
                        <a:pt x="853" y="836"/>
                        <a:pt x="864" y="842"/>
                      </a:cubicBezTo>
                      <a:cubicBezTo>
                        <a:pt x="874" y="847"/>
                        <a:pt x="883" y="829"/>
                        <a:pt x="891" y="821"/>
                      </a:cubicBezTo>
                      <a:cubicBezTo>
                        <a:pt x="911" y="801"/>
                        <a:pt x="925" y="778"/>
                        <a:pt x="940" y="755"/>
                      </a:cubicBezTo>
                      <a:cubicBezTo>
                        <a:pt x="953" y="686"/>
                        <a:pt x="968" y="621"/>
                        <a:pt x="988" y="554"/>
                      </a:cubicBezTo>
                      <a:cubicBezTo>
                        <a:pt x="1029" y="595"/>
                        <a:pt x="1025" y="630"/>
                        <a:pt x="1037" y="690"/>
                      </a:cubicBezTo>
                      <a:cubicBezTo>
                        <a:pt x="1045" y="730"/>
                        <a:pt x="1042" y="779"/>
                        <a:pt x="1086" y="793"/>
                      </a:cubicBezTo>
                      <a:cubicBezTo>
                        <a:pt x="1136" y="745"/>
                        <a:pt x="1163" y="676"/>
                        <a:pt x="1211" y="625"/>
                      </a:cubicBezTo>
                      <a:cubicBezTo>
                        <a:pt x="1252" y="684"/>
                        <a:pt x="1245" y="757"/>
                        <a:pt x="1255" y="826"/>
                      </a:cubicBezTo>
                      <a:cubicBezTo>
                        <a:pt x="1258" y="872"/>
                        <a:pt x="1259" y="904"/>
                        <a:pt x="1271" y="946"/>
                      </a:cubicBezTo>
                      <a:cubicBezTo>
                        <a:pt x="1317" y="877"/>
                        <a:pt x="1286" y="933"/>
                        <a:pt x="1315" y="793"/>
                      </a:cubicBezTo>
                      <a:cubicBezTo>
                        <a:pt x="1342" y="662"/>
                        <a:pt x="1367" y="535"/>
                        <a:pt x="1385" y="402"/>
                      </a:cubicBezTo>
                      <a:cubicBezTo>
                        <a:pt x="1392" y="268"/>
                        <a:pt x="1393" y="130"/>
                        <a:pt x="1423" y="0"/>
                      </a:cubicBezTo>
                      <a:cubicBezTo>
                        <a:pt x="1452" y="269"/>
                        <a:pt x="1462" y="540"/>
                        <a:pt x="1483" y="810"/>
                      </a:cubicBezTo>
                      <a:cubicBezTo>
                        <a:pt x="1488" y="959"/>
                        <a:pt x="1476" y="1122"/>
                        <a:pt x="1521" y="1266"/>
                      </a:cubicBezTo>
                      <a:cubicBezTo>
                        <a:pt x="1562" y="1135"/>
                        <a:pt x="1599" y="750"/>
                        <a:pt x="1630" y="609"/>
                      </a:cubicBezTo>
                      <a:cubicBezTo>
                        <a:pt x="1675" y="405"/>
                        <a:pt x="1643" y="473"/>
                        <a:pt x="1684" y="391"/>
                      </a:cubicBezTo>
                      <a:cubicBezTo>
                        <a:pt x="1693" y="420"/>
                        <a:pt x="1704" y="448"/>
                        <a:pt x="1711" y="478"/>
                      </a:cubicBezTo>
                      <a:cubicBezTo>
                        <a:pt x="1720" y="519"/>
                        <a:pt x="1723" y="677"/>
                        <a:pt x="1787" y="717"/>
                      </a:cubicBezTo>
                      <a:cubicBezTo>
                        <a:pt x="1802" y="706"/>
                        <a:pt x="1823" y="701"/>
                        <a:pt x="1831" y="685"/>
                      </a:cubicBezTo>
                      <a:cubicBezTo>
                        <a:pt x="1974" y="388"/>
                        <a:pt x="1837" y="569"/>
                        <a:pt x="1912" y="473"/>
                      </a:cubicBezTo>
                      <a:cubicBezTo>
                        <a:pt x="2033" y="509"/>
                        <a:pt x="1889" y="755"/>
                        <a:pt x="2026" y="788"/>
                      </a:cubicBezTo>
                      <a:cubicBezTo>
                        <a:pt x="2080" y="721"/>
                        <a:pt x="2142" y="656"/>
                        <a:pt x="2211" y="603"/>
                      </a:cubicBezTo>
                      <a:cubicBezTo>
                        <a:pt x="2258" y="621"/>
                        <a:pt x="2244" y="670"/>
                        <a:pt x="2255" y="712"/>
                      </a:cubicBezTo>
                      <a:cubicBezTo>
                        <a:pt x="2260" y="730"/>
                        <a:pt x="2274" y="742"/>
                        <a:pt x="2287" y="755"/>
                      </a:cubicBezTo>
                      <a:cubicBezTo>
                        <a:pt x="2302" y="746"/>
                        <a:pt x="2322" y="743"/>
                        <a:pt x="2331" y="728"/>
                      </a:cubicBezTo>
                      <a:cubicBezTo>
                        <a:pt x="2357" y="687"/>
                        <a:pt x="2341" y="623"/>
                        <a:pt x="2396" y="603"/>
                      </a:cubicBezTo>
                      <a:cubicBezTo>
                        <a:pt x="2398" y="609"/>
                        <a:pt x="2400" y="614"/>
                        <a:pt x="2401" y="620"/>
                      </a:cubicBezTo>
                      <a:cubicBezTo>
                        <a:pt x="2404" y="645"/>
                        <a:pt x="2402" y="671"/>
                        <a:pt x="2407" y="696"/>
                      </a:cubicBezTo>
                      <a:cubicBezTo>
                        <a:pt x="2411" y="716"/>
                        <a:pt x="2428" y="755"/>
                        <a:pt x="2428" y="755"/>
                      </a:cubicBezTo>
                      <a:cubicBezTo>
                        <a:pt x="2475" y="560"/>
                        <a:pt x="2450" y="351"/>
                        <a:pt x="2510" y="158"/>
                      </a:cubicBezTo>
                      <a:cubicBezTo>
                        <a:pt x="2550" y="235"/>
                        <a:pt x="2516" y="163"/>
                        <a:pt x="2543" y="364"/>
                      </a:cubicBezTo>
                      <a:cubicBezTo>
                        <a:pt x="2562" y="502"/>
                        <a:pt x="2582" y="639"/>
                        <a:pt x="2602" y="777"/>
                      </a:cubicBezTo>
                      <a:cubicBezTo>
                        <a:pt x="2609" y="827"/>
                        <a:pt x="2622" y="1024"/>
                        <a:pt x="2684" y="1049"/>
                      </a:cubicBezTo>
                      <a:cubicBezTo>
                        <a:pt x="2755" y="704"/>
                        <a:pt x="2649" y="1168"/>
                        <a:pt x="2787" y="755"/>
                      </a:cubicBezTo>
                      <a:cubicBezTo>
                        <a:pt x="2815" y="672"/>
                        <a:pt x="2835" y="547"/>
                        <a:pt x="2852" y="457"/>
                      </a:cubicBezTo>
                      <a:cubicBezTo>
                        <a:pt x="2857" y="513"/>
                        <a:pt x="2858" y="569"/>
                        <a:pt x="2863" y="625"/>
                      </a:cubicBezTo>
                      <a:cubicBezTo>
                        <a:pt x="2865" y="651"/>
                        <a:pt x="2858" y="727"/>
                        <a:pt x="2896" y="739"/>
                      </a:cubicBezTo>
                      <a:cubicBezTo>
                        <a:pt x="2904" y="701"/>
                        <a:pt x="2922" y="611"/>
                        <a:pt x="2934" y="576"/>
                      </a:cubicBezTo>
                      <a:cubicBezTo>
                        <a:pt x="2941" y="557"/>
                        <a:pt x="2961" y="522"/>
                        <a:pt x="2961" y="522"/>
                      </a:cubicBezTo>
                      <a:cubicBezTo>
                        <a:pt x="3020" y="598"/>
                        <a:pt x="2989" y="579"/>
                        <a:pt x="3037" y="603"/>
                      </a:cubicBezTo>
                      <a:cubicBezTo>
                        <a:pt x="3052" y="596"/>
                        <a:pt x="3067" y="591"/>
                        <a:pt x="3081" y="582"/>
                      </a:cubicBezTo>
                      <a:cubicBezTo>
                        <a:pt x="3101" y="569"/>
                        <a:pt x="3101" y="552"/>
                        <a:pt x="3124" y="543"/>
                      </a:cubicBezTo>
                      <a:cubicBezTo>
                        <a:pt x="3186" y="566"/>
                        <a:pt x="3255" y="538"/>
                        <a:pt x="3314" y="565"/>
                      </a:cubicBezTo>
                    </a:path>
                  </a:pathLst>
                </a:custGeom>
                <a:solidFill>
                  <a:schemeClr val="bg1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68686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7D7D7D"/>
                    </a:solidFill>
                  </a:endParaRPr>
                </a:p>
              </p:txBody>
            </p:sp>
            <p:sp>
              <p:nvSpPr>
                <p:cNvPr id="309283" name="Freeform 35"/>
                <p:cNvSpPr>
                  <a:spLocks/>
                </p:cNvSpPr>
                <p:nvPr/>
              </p:nvSpPr>
              <p:spPr bwMode="auto">
                <a:xfrm>
                  <a:off x="2112" y="2064"/>
                  <a:ext cx="240" cy="929"/>
                </a:xfrm>
                <a:custGeom>
                  <a:avLst/>
                  <a:gdLst>
                    <a:gd name="T0" fmla="*/ 27 w 3314"/>
                    <a:gd name="T1" fmla="*/ 587 h 1266"/>
                    <a:gd name="T2" fmla="*/ 70 w 3314"/>
                    <a:gd name="T3" fmla="*/ 549 h 1266"/>
                    <a:gd name="T4" fmla="*/ 103 w 3314"/>
                    <a:gd name="T5" fmla="*/ 723 h 1266"/>
                    <a:gd name="T6" fmla="*/ 222 w 3314"/>
                    <a:gd name="T7" fmla="*/ 696 h 1266"/>
                    <a:gd name="T8" fmla="*/ 298 w 3314"/>
                    <a:gd name="T9" fmla="*/ 495 h 1266"/>
                    <a:gd name="T10" fmla="*/ 315 w 3314"/>
                    <a:gd name="T11" fmla="*/ 533 h 1266"/>
                    <a:gd name="T12" fmla="*/ 358 w 3314"/>
                    <a:gd name="T13" fmla="*/ 712 h 1266"/>
                    <a:gd name="T14" fmla="*/ 521 w 3314"/>
                    <a:gd name="T15" fmla="*/ 348 h 1266"/>
                    <a:gd name="T16" fmla="*/ 603 w 3314"/>
                    <a:gd name="T17" fmla="*/ 940 h 1266"/>
                    <a:gd name="T18" fmla="*/ 711 w 3314"/>
                    <a:gd name="T19" fmla="*/ 761 h 1266"/>
                    <a:gd name="T20" fmla="*/ 766 w 3314"/>
                    <a:gd name="T21" fmla="*/ 234 h 1266"/>
                    <a:gd name="T22" fmla="*/ 831 w 3314"/>
                    <a:gd name="T23" fmla="*/ 500 h 1266"/>
                    <a:gd name="T24" fmla="*/ 858 w 3314"/>
                    <a:gd name="T25" fmla="*/ 804 h 1266"/>
                    <a:gd name="T26" fmla="*/ 891 w 3314"/>
                    <a:gd name="T27" fmla="*/ 821 h 1266"/>
                    <a:gd name="T28" fmla="*/ 988 w 3314"/>
                    <a:gd name="T29" fmla="*/ 554 h 1266"/>
                    <a:gd name="T30" fmla="*/ 1086 w 3314"/>
                    <a:gd name="T31" fmla="*/ 793 h 1266"/>
                    <a:gd name="T32" fmla="*/ 1255 w 3314"/>
                    <a:gd name="T33" fmla="*/ 826 h 1266"/>
                    <a:gd name="T34" fmla="*/ 1315 w 3314"/>
                    <a:gd name="T35" fmla="*/ 793 h 1266"/>
                    <a:gd name="T36" fmla="*/ 1423 w 3314"/>
                    <a:gd name="T37" fmla="*/ 0 h 1266"/>
                    <a:gd name="T38" fmla="*/ 1521 w 3314"/>
                    <a:gd name="T39" fmla="*/ 1266 h 1266"/>
                    <a:gd name="T40" fmla="*/ 1684 w 3314"/>
                    <a:gd name="T41" fmla="*/ 391 h 1266"/>
                    <a:gd name="T42" fmla="*/ 1787 w 3314"/>
                    <a:gd name="T43" fmla="*/ 717 h 1266"/>
                    <a:gd name="T44" fmla="*/ 1912 w 3314"/>
                    <a:gd name="T45" fmla="*/ 473 h 1266"/>
                    <a:gd name="T46" fmla="*/ 2211 w 3314"/>
                    <a:gd name="T47" fmla="*/ 603 h 1266"/>
                    <a:gd name="T48" fmla="*/ 2287 w 3314"/>
                    <a:gd name="T49" fmla="*/ 755 h 1266"/>
                    <a:gd name="T50" fmla="*/ 2396 w 3314"/>
                    <a:gd name="T51" fmla="*/ 603 h 1266"/>
                    <a:gd name="T52" fmla="*/ 2407 w 3314"/>
                    <a:gd name="T53" fmla="*/ 696 h 1266"/>
                    <a:gd name="T54" fmla="*/ 2510 w 3314"/>
                    <a:gd name="T55" fmla="*/ 158 h 1266"/>
                    <a:gd name="T56" fmla="*/ 2602 w 3314"/>
                    <a:gd name="T57" fmla="*/ 777 h 1266"/>
                    <a:gd name="T58" fmla="*/ 2787 w 3314"/>
                    <a:gd name="T59" fmla="*/ 755 h 1266"/>
                    <a:gd name="T60" fmla="*/ 2863 w 3314"/>
                    <a:gd name="T61" fmla="*/ 625 h 1266"/>
                    <a:gd name="T62" fmla="*/ 2934 w 3314"/>
                    <a:gd name="T63" fmla="*/ 576 h 1266"/>
                    <a:gd name="T64" fmla="*/ 3037 w 3314"/>
                    <a:gd name="T65" fmla="*/ 603 h 1266"/>
                    <a:gd name="T66" fmla="*/ 3124 w 3314"/>
                    <a:gd name="T67" fmla="*/ 543 h 1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314" h="1266">
                      <a:moveTo>
                        <a:pt x="0" y="625"/>
                      </a:moveTo>
                      <a:cubicBezTo>
                        <a:pt x="9" y="612"/>
                        <a:pt x="19" y="600"/>
                        <a:pt x="27" y="587"/>
                      </a:cubicBezTo>
                      <a:cubicBezTo>
                        <a:pt x="36" y="572"/>
                        <a:pt x="54" y="543"/>
                        <a:pt x="54" y="543"/>
                      </a:cubicBezTo>
                      <a:cubicBezTo>
                        <a:pt x="59" y="545"/>
                        <a:pt x="69" y="543"/>
                        <a:pt x="70" y="549"/>
                      </a:cubicBezTo>
                      <a:cubicBezTo>
                        <a:pt x="78" y="583"/>
                        <a:pt x="77" y="618"/>
                        <a:pt x="81" y="652"/>
                      </a:cubicBezTo>
                      <a:cubicBezTo>
                        <a:pt x="83" y="672"/>
                        <a:pt x="97" y="702"/>
                        <a:pt x="103" y="723"/>
                      </a:cubicBezTo>
                      <a:cubicBezTo>
                        <a:pt x="112" y="789"/>
                        <a:pt x="99" y="793"/>
                        <a:pt x="163" y="761"/>
                      </a:cubicBezTo>
                      <a:cubicBezTo>
                        <a:pt x="182" y="738"/>
                        <a:pt x="210" y="723"/>
                        <a:pt x="222" y="696"/>
                      </a:cubicBezTo>
                      <a:cubicBezTo>
                        <a:pt x="247" y="640"/>
                        <a:pt x="243" y="580"/>
                        <a:pt x="277" y="527"/>
                      </a:cubicBezTo>
                      <a:cubicBezTo>
                        <a:pt x="280" y="519"/>
                        <a:pt x="284" y="495"/>
                        <a:pt x="298" y="495"/>
                      </a:cubicBezTo>
                      <a:cubicBezTo>
                        <a:pt x="304" y="495"/>
                        <a:pt x="302" y="506"/>
                        <a:pt x="304" y="511"/>
                      </a:cubicBezTo>
                      <a:cubicBezTo>
                        <a:pt x="307" y="518"/>
                        <a:pt x="311" y="526"/>
                        <a:pt x="315" y="533"/>
                      </a:cubicBezTo>
                      <a:cubicBezTo>
                        <a:pt x="322" y="564"/>
                        <a:pt x="336" y="625"/>
                        <a:pt x="336" y="625"/>
                      </a:cubicBezTo>
                      <a:cubicBezTo>
                        <a:pt x="340" y="664"/>
                        <a:pt x="338" y="682"/>
                        <a:pt x="358" y="712"/>
                      </a:cubicBezTo>
                      <a:cubicBezTo>
                        <a:pt x="425" y="685"/>
                        <a:pt x="415" y="682"/>
                        <a:pt x="456" y="630"/>
                      </a:cubicBezTo>
                      <a:cubicBezTo>
                        <a:pt x="473" y="560"/>
                        <a:pt x="441" y="403"/>
                        <a:pt x="521" y="348"/>
                      </a:cubicBezTo>
                      <a:cubicBezTo>
                        <a:pt x="570" y="431"/>
                        <a:pt x="567" y="542"/>
                        <a:pt x="581" y="636"/>
                      </a:cubicBezTo>
                      <a:cubicBezTo>
                        <a:pt x="585" y="727"/>
                        <a:pt x="590" y="854"/>
                        <a:pt x="603" y="940"/>
                      </a:cubicBezTo>
                      <a:cubicBezTo>
                        <a:pt x="607" y="969"/>
                        <a:pt x="624" y="1027"/>
                        <a:pt x="624" y="1027"/>
                      </a:cubicBezTo>
                      <a:cubicBezTo>
                        <a:pt x="665" y="940"/>
                        <a:pt x="697" y="857"/>
                        <a:pt x="711" y="761"/>
                      </a:cubicBezTo>
                      <a:cubicBezTo>
                        <a:pt x="721" y="696"/>
                        <a:pt x="733" y="565"/>
                        <a:pt x="733" y="565"/>
                      </a:cubicBezTo>
                      <a:cubicBezTo>
                        <a:pt x="736" y="502"/>
                        <a:pt x="726" y="311"/>
                        <a:pt x="766" y="234"/>
                      </a:cubicBezTo>
                      <a:cubicBezTo>
                        <a:pt x="777" y="265"/>
                        <a:pt x="790" y="294"/>
                        <a:pt x="798" y="326"/>
                      </a:cubicBezTo>
                      <a:cubicBezTo>
                        <a:pt x="812" y="383"/>
                        <a:pt x="831" y="500"/>
                        <a:pt x="831" y="500"/>
                      </a:cubicBezTo>
                      <a:cubicBezTo>
                        <a:pt x="836" y="577"/>
                        <a:pt x="842" y="652"/>
                        <a:pt x="853" y="728"/>
                      </a:cubicBezTo>
                      <a:cubicBezTo>
                        <a:pt x="855" y="753"/>
                        <a:pt x="856" y="779"/>
                        <a:pt x="858" y="804"/>
                      </a:cubicBezTo>
                      <a:cubicBezTo>
                        <a:pt x="859" y="817"/>
                        <a:pt x="853" y="836"/>
                        <a:pt x="864" y="842"/>
                      </a:cubicBezTo>
                      <a:cubicBezTo>
                        <a:pt x="874" y="847"/>
                        <a:pt x="883" y="829"/>
                        <a:pt x="891" y="821"/>
                      </a:cubicBezTo>
                      <a:cubicBezTo>
                        <a:pt x="911" y="801"/>
                        <a:pt x="925" y="778"/>
                        <a:pt x="940" y="755"/>
                      </a:cubicBezTo>
                      <a:cubicBezTo>
                        <a:pt x="953" y="686"/>
                        <a:pt x="968" y="621"/>
                        <a:pt x="988" y="554"/>
                      </a:cubicBezTo>
                      <a:cubicBezTo>
                        <a:pt x="1029" y="595"/>
                        <a:pt x="1025" y="630"/>
                        <a:pt x="1037" y="690"/>
                      </a:cubicBezTo>
                      <a:cubicBezTo>
                        <a:pt x="1045" y="730"/>
                        <a:pt x="1042" y="779"/>
                        <a:pt x="1086" y="793"/>
                      </a:cubicBezTo>
                      <a:cubicBezTo>
                        <a:pt x="1136" y="745"/>
                        <a:pt x="1163" y="676"/>
                        <a:pt x="1211" y="625"/>
                      </a:cubicBezTo>
                      <a:cubicBezTo>
                        <a:pt x="1252" y="684"/>
                        <a:pt x="1245" y="757"/>
                        <a:pt x="1255" y="826"/>
                      </a:cubicBezTo>
                      <a:cubicBezTo>
                        <a:pt x="1258" y="872"/>
                        <a:pt x="1259" y="904"/>
                        <a:pt x="1271" y="946"/>
                      </a:cubicBezTo>
                      <a:cubicBezTo>
                        <a:pt x="1317" y="877"/>
                        <a:pt x="1286" y="933"/>
                        <a:pt x="1315" y="793"/>
                      </a:cubicBezTo>
                      <a:cubicBezTo>
                        <a:pt x="1342" y="662"/>
                        <a:pt x="1367" y="535"/>
                        <a:pt x="1385" y="402"/>
                      </a:cubicBezTo>
                      <a:cubicBezTo>
                        <a:pt x="1392" y="268"/>
                        <a:pt x="1393" y="130"/>
                        <a:pt x="1423" y="0"/>
                      </a:cubicBezTo>
                      <a:cubicBezTo>
                        <a:pt x="1452" y="269"/>
                        <a:pt x="1462" y="540"/>
                        <a:pt x="1483" y="810"/>
                      </a:cubicBezTo>
                      <a:cubicBezTo>
                        <a:pt x="1488" y="959"/>
                        <a:pt x="1476" y="1122"/>
                        <a:pt x="1521" y="1266"/>
                      </a:cubicBezTo>
                      <a:cubicBezTo>
                        <a:pt x="1562" y="1135"/>
                        <a:pt x="1599" y="750"/>
                        <a:pt x="1630" y="609"/>
                      </a:cubicBezTo>
                      <a:cubicBezTo>
                        <a:pt x="1675" y="405"/>
                        <a:pt x="1643" y="473"/>
                        <a:pt x="1684" y="391"/>
                      </a:cubicBezTo>
                      <a:cubicBezTo>
                        <a:pt x="1693" y="420"/>
                        <a:pt x="1704" y="448"/>
                        <a:pt x="1711" y="478"/>
                      </a:cubicBezTo>
                      <a:cubicBezTo>
                        <a:pt x="1720" y="519"/>
                        <a:pt x="1723" y="677"/>
                        <a:pt x="1787" y="717"/>
                      </a:cubicBezTo>
                      <a:cubicBezTo>
                        <a:pt x="1802" y="706"/>
                        <a:pt x="1823" y="701"/>
                        <a:pt x="1831" y="685"/>
                      </a:cubicBezTo>
                      <a:cubicBezTo>
                        <a:pt x="1974" y="388"/>
                        <a:pt x="1837" y="569"/>
                        <a:pt x="1912" y="473"/>
                      </a:cubicBezTo>
                      <a:cubicBezTo>
                        <a:pt x="2033" y="509"/>
                        <a:pt x="1889" y="755"/>
                        <a:pt x="2026" y="788"/>
                      </a:cubicBezTo>
                      <a:cubicBezTo>
                        <a:pt x="2080" y="721"/>
                        <a:pt x="2142" y="656"/>
                        <a:pt x="2211" y="603"/>
                      </a:cubicBezTo>
                      <a:cubicBezTo>
                        <a:pt x="2258" y="621"/>
                        <a:pt x="2244" y="670"/>
                        <a:pt x="2255" y="712"/>
                      </a:cubicBezTo>
                      <a:cubicBezTo>
                        <a:pt x="2260" y="730"/>
                        <a:pt x="2274" y="742"/>
                        <a:pt x="2287" y="755"/>
                      </a:cubicBezTo>
                      <a:cubicBezTo>
                        <a:pt x="2302" y="746"/>
                        <a:pt x="2322" y="743"/>
                        <a:pt x="2331" y="728"/>
                      </a:cubicBezTo>
                      <a:cubicBezTo>
                        <a:pt x="2357" y="687"/>
                        <a:pt x="2341" y="623"/>
                        <a:pt x="2396" y="603"/>
                      </a:cubicBezTo>
                      <a:cubicBezTo>
                        <a:pt x="2398" y="609"/>
                        <a:pt x="2400" y="614"/>
                        <a:pt x="2401" y="620"/>
                      </a:cubicBezTo>
                      <a:cubicBezTo>
                        <a:pt x="2404" y="645"/>
                        <a:pt x="2402" y="671"/>
                        <a:pt x="2407" y="696"/>
                      </a:cubicBezTo>
                      <a:cubicBezTo>
                        <a:pt x="2411" y="716"/>
                        <a:pt x="2428" y="755"/>
                        <a:pt x="2428" y="755"/>
                      </a:cubicBezTo>
                      <a:cubicBezTo>
                        <a:pt x="2475" y="560"/>
                        <a:pt x="2450" y="351"/>
                        <a:pt x="2510" y="158"/>
                      </a:cubicBezTo>
                      <a:cubicBezTo>
                        <a:pt x="2550" y="235"/>
                        <a:pt x="2516" y="163"/>
                        <a:pt x="2543" y="364"/>
                      </a:cubicBezTo>
                      <a:cubicBezTo>
                        <a:pt x="2562" y="502"/>
                        <a:pt x="2582" y="639"/>
                        <a:pt x="2602" y="777"/>
                      </a:cubicBezTo>
                      <a:cubicBezTo>
                        <a:pt x="2609" y="827"/>
                        <a:pt x="2622" y="1024"/>
                        <a:pt x="2684" y="1049"/>
                      </a:cubicBezTo>
                      <a:cubicBezTo>
                        <a:pt x="2755" y="704"/>
                        <a:pt x="2649" y="1168"/>
                        <a:pt x="2787" y="755"/>
                      </a:cubicBezTo>
                      <a:cubicBezTo>
                        <a:pt x="2815" y="672"/>
                        <a:pt x="2835" y="547"/>
                        <a:pt x="2852" y="457"/>
                      </a:cubicBezTo>
                      <a:cubicBezTo>
                        <a:pt x="2857" y="513"/>
                        <a:pt x="2858" y="569"/>
                        <a:pt x="2863" y="625"/>
                      </a:cubicBezTo>
                      <a:cubicBezTo>
                        <a:pt x="2865" y="651"/>
                        <a:pt x="2858" y="727"/>
                        <a:pt x="2896" y="739"/>
                      </a:cubicBezTo>
                      <a:cubicBezTo>
                        <a:pt x="2904" y="701"/>
                        <a:pt x="2922" y="611"/>
                        <a:pt x="2934" y="576"/>
                      </a:cubicBezTo>
                      <a:cubicBezTo>
                        <a:pt x="2941" y="557"/>
                        <a:pt x="2961" y="522"/>
                        <a:pt x="2961" y="522"/>
                      </a:cubicBezTo>
                      <a:cubicBezTo>
                        <a:pt x="3020" y="598"/>
                        <a:pt x="2989" y="579"/>
                        <a:pt x="3037" y="603"/>
                      </a:cubicBezTo>
                      <a:cubicBezTo>
                        <a:pt x="3052" y="596"/>
                        <a:pt x="3067" y="591"/>
                        <a:pt x="3081" y="582"/>
                      </a:cubicBezTo>
                      <a:cubicBezTo>
                        <a:pt x="3101" y="569"/>
                        <a:pt x="3101" y="552"/>
                        <a:pt x="3124" y="543"/>
                      </a:cubicBezTo>
                      <a:cubicBezTo>
                        <a:pt x="3186" y="566"/>
                        <a:pt x="3255" y="538"/>
                        <a:pt x="3314" y="565"/>
                      </a:cubicBezTo>
                    </a:path>
                  </a:pathLst>
                </a:custGeom>
                <a:solidFill>
                  <a:schemeClr val="bg1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68686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7D7D7D"/>
                    </a:solidFill>
                  </a:endParaRPr>
                </a:p>
              </p:txBody>
            </p:sp>
          </p:grpSp>
          <p:grpSp>
            <p:nvGrpSpPr>
              <p:cNvPr id="309284" name="Group 36"/>
              <p:cNvGrpSpPr>
                <a:grpSpLocks/>
              </p:cNvGrpSpPr>
              <p:nvPr/>
            </p:nvGrpSpPr>
            <p:grpSpPr bwMode="auto">
              <a:xfrm>
                <a:off x="1152" y="1855"/>
                <a:ext cx="264" cy="1793"/>
                <a:chOff x="1680" y="2112"/>
                <a:chExt cx="960" cy="929"/>
              </a:xfrm>
            </p:grpSpPr>
            <p:sp>
              <p:nvSpPr>
                <p:cNvPr id="309285" name="Freeform 37"/>
                <p:cNvSpPr>
                  <a:spLocks/>
                </p:cNvSpPr>
                <p:nvPr/>
              </p:nvSpPr>
              <p:spPr bwMode="auto">
                <a:xfrm>
                  <a:off x="2160" y="2208"/>
                  <a:ext cx="480" cy="689"/>
                </a:xfrm>
                <a:custGeom>
                  <a:avLst/>
                  <a:gdLst>
                    <a:gd name="T0" fmla="*/ 27 w 3314"/>
                    <a:gd name="T1" fmla="*/ 587 h 1266"/>
                    <a:gd name="T2" fmla="*/ 70 w 3314"/>
                    <a:gd name="T3" fmla="*/ 549 h 1266"/>
                    <a:gd name="T4" fmla="*/ 103 w 3314"/>
                    <a:gd name="T5" fmla="*/ 723 h 1266"/>
                    <a:gd name="T6" fmla="*/ 222 w 3314"/>
                    <a:gd name="T7" fmla="*/ 696 h 1266"/>
                    <a:gd name="T8" fmla="*/ 298 w 3314"/>
                    <a:gd name="T9" fmla="*/ 495 h 1266"/>
                    <a:gd name="T10" fmla="*/ 315 w 3314"/>
                    <a:gd name="T11" fmla="*/ 533 h 1266"/>
                    <a:gd name="T12" fmla="*/ 358 w 3314"/>
                    <a:gd name="T13" fmla="*/ 712 h 1266"/>
                    <a:gd name="T14" fmla="*/ 521 w 3314"/>
                    <a:gd name="T15" fmla="*/ 348 h 1266"/>
                    <a:gd name="T16" fmla="*/ 603 w 3314"/>
                    <a:gd name="T17" fmla="*/ 940 h 1266"/>
                    <a:gd name="T18" fmla="*/ 711 w 3314"/>
                    <a:gd name="T19" fmla="*/ 761 h 1266"/>
                    <a:gd name="T20" fmla="*/ 766 w 3314"/>
                    <a:gd name="T21" fmla="*/ 234 h 1266"/>
                    <a:gd name="T22" fmla="*/ 831 w 3314"/>
                    <a:gd name="T23" fmla="*/ 500 h 1266"/>
                    <a:gd name="T24" fmla="*/ 858 w 3314"/>
                    <a:gd name="T25" fmla="*/ 804 h 1266"/>
                    <a:gd name="T26" fmla="*/ 891 w 3314"/>
                    <a:gd name="T27" fmla="*/ 821 h 1266"/>
                    <a:gd name="T28" fmla="*/ 988 w 3314"/>
                    <a:gd name="T29" fmla="*/ 554 h 1266"/>
                    <a:gd name="T30" fmla="*/ 1086 w 3314"/>
                    <a:gd name="T31" fmla="*/ 793 h 1266"/>
                    <a:gd name="T32" fmla="*/ 1255 w 3314"/>
                    <a:gd name="T33" fmla="*/ 826 h 1266"/>
                    <a:gd name="T34" fmla="*/ 1315 w 3314"/>
                    <a:gd name="T35" fmla="*/ 793 h 1266"/>
                    <a:gd name="T36" fmla="*/ 1423 w 3314"/>
                    <a:gd name="T37" fmla="*/ 0 h 1266"/>
                    <a:gd name="T38" fmla="*/ 1521 w 3314"/>
                    <a:gd name="T39" fmla="*/ 1266 h 1266"/>
                    <a:gd name="T40" fmla="*/ 1684 w 3314"/>
                    <a:gd name="T41" fmla="*/ 391 h 1266"/>
                    <a:gd name="T42" fmla="*/ 1787 w 3314"/>
                    <a:gd name="T43" fmla="*/ 717 h 1266"/>
                    <a:gd name="T44" fmla="*/ 1912 w 3314"/>
                    <a:gd name="T45" fmla="*/ 473 h 1266"/>
                    <a:gd name="T46" fmla="*/ 2211 w 3314"/>
                    <a:gd name="T47" fmla="*/ 603 h 1266"/>
                    <a:gd name="T48" fmla="*/ 2287 w 3314"/>
                    <a:gd name="T49" fmla="*/ 755 h 1266"/>
                    <a:gd name="T50" fmla="*/ 2396 w 3314"/>
                    <a:gd name="T51" fmla="*/ 603 h 1266"/>
                    <a:gd name="T52" fmla="*/ 2407 w 3314"/>
                    <a:gd name="T53" fmla="*/ 696 h 1266"/>
                    <a:gd name="T54" fmla="*/ 2510 w 3314"/>
                    <a:gd name="T55" fmla="*/ 158 h 1266"/>
                    <a:gd name="T56" fmla="*/ 2602 w 3314"/>
                    <a:gd name="T57" fmla="*/ 777 h 1266"/>
                    <a:gd name="T58" fmla="*/ 2787 w 3314"/>
                    <a:gd name="T59" fmla="*/ 755 h 1266"/>
                    <a:gd name="T60" fmla="*/ 2863 w 3314"/>
                    <a:gd name="T61" fmla="*/ 625 h 1266"/>
                    <a:gd name="T62" fmla="*/ 2934 w 3314"/>
                    <a:gd name="T63" fmla="*/ 576 h 1266"/>
                    <a:gd name="T64" fmla="*/ 3037 w 3314"/>
                    <a:gd name="T65" fmla="*/ 603 h 1266"/>
                    <a:gd name="T66" fmla="*/ 3124 w 3314"/>
                    <a:gd name="T67" fmla="*/ 543 h 1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314" h="1266">
                      <a:moveTo>
                        <a:pt x="0" y="625"/>
                      </a:moveTo>
                      <a:cubicBezTo>
                        <a:pt x="9" y="612"/>
                        <a:pt x="19" y="600"/>
                        <a:pt x="27" y="587"/>
                      </a:cubicBezTo>
                      <a:cubicBezTo>
                        <a:pt x="36" y="572"/>
                        <a:pt x="54" y="543"/>
                        <a:pt x="54" y="543"/>
                      </a:cubicBezTo>
                      <a:cubicBezTo>
                        <a:pt x="59" y="545"/>
                        <a:pt x="69" y="543"/>
                        <a:pt x="70" y="549"/>
                      </a:cubicBezTo>
                      <a:cubicBezTo>
                        <a:pt x="78" y="583"/>
                        <a:pt x="77" y="618"/>
                        <a:pt x="81" y="652"/>
                      </a:cubicBezTo>
                      <a:cubicBezTo>
                        <a:pt x="83" y="672"/>
                        <a:pt x="97" y="702"/>
                        <a:pt x="103" y="723"/>
                      </a:cubicBezTo>
                      <a:cubicBezTo>
                        <a:pt x="112" y="789"/>
                        <a:pt x="99" y="793"/>
                        <a:pt x="163" y="761"/>
                      </a:cubicBezTo>
                      <a:cubicBezTo>
                        <a:pt x="182" y="738"/>
                        <a:pt x="210" y="723"/>
                        <a:pt x="222" y="696"/>
                      </a:cubicBezTo>
                      <a:cubicBezTo>
                        <a:pt x="247" y="640"/>
                        <a:pt x="243" y="580"/>
                        <a:pt x="277" y="527"/>
                      </a:cubicBezTo>
                      <a:cubicBezTo>
                        <a:pt x="280" y="519"/>
                        <a:pt x="284" y="495"/>
                        <a:pt x="298" y="495"/>
                      </a:cubicBezTo>
                      <a:cubicBezTo>
                        <a:pt x="304" y="495"/>
                        <a:pt x="302" y="506"/>
                        <a:pt x="304" y="511"/>
                      </a:cubicBezTo>
                      <a:cubicBezTo>
                        <a:pt x="307" y="518"/>
                        <a:pt x="311" y="526"/>
                        <a:pt x="315" y="533"/>
                      </a:cubicBezTo>
                      <a:cubicBezTo>
                        <a:pt x="322" y="564"/>
                        <a:pt x="336" y="625"/>
                        <a:pt x="336" y="625"/>
                      </a:cubicBezTo>
                      <a:cubicBezTo>
                        <a:pt x="340" y="664"/>
                        <a:pt x="338" y="682"/>
                        <a:pt x="358" y="712"/>
                      </a:cubicBezTo>
                      <a:cubicBezTo>
                        <a:pt x="425" y="685"/>
                        <a:pt x="415" y="682"/>
                        <a:pt x="456" y="630"/>
                      </a:cubicBezTo>
                      <a:cubicBezTo>
                        <a:pt x="473" y="560"/>
                        <a:pt x="441" y="403"/>
                        <a:pt x="521" y="348"/>
                      </a:cubicBezTo>
                      <a:cubicBezTo>
                        <a:pt x="570" y="431"/>
                        <a:pt x="567" y="542"/>
                        <a:pt x="581" y="636"/>
                      </a:cubicBezTo>
                      <a:cubicBezTo>
                        <a:pt x="585" y="727"/>
                        <a:pt x="590" y="854"/>
                        <a:pt x="603" y="940"/>
                      </a:cubicBezTo>
                      <a:cubicBezTo>
                        <a:pt x="607" y="969"/>
                        <a:pt x="624" y="1027"/>
                        <a:pt x="624" y="1027"/>
                      </a:cubicBezTo>
                      <a:cubicBezTo>
                        <a:pt x="665" y="940"/>
                        <a:pt x="697" y="857"/>
                        <a:pt x="711" y="761"/>
                      </a:cubicBezTo>
                      <a:cubicBezTo>
                        <a:pt x="721" y="696"/>
                        <a:pt x="733" y="565"/>
                        <a:pt x="733" y="565"/>
                      </a:cubicBezTo>
                      <a:cubicBezTo>
                        <a:pt x="736" y="502"/>
                        <a:pt x="726" y="311"/>
                        <a:pt x="766" y="234"/>
                      </a:cubicBezTo>
                      <a:cubicBezTo>
                        <a:pt x="777" y="265"/>
                        <a:pt x="790" y="294"/>
                        <a:pt x="798" y="326"/>
                      </a:cubicBezTo>
                      <a:cubicBezTo>
                        <a:pt x="812" y="383"/>
                        <a:pt x="831" y="500"/>
                        <a:pt x="831" y="500"/>
                      </a:cubicBezTo>
                      <a:cubicBezTo>
                        <a:pt x="836" y="577"/>
                        <a:pt x="842" y="652"/>
                        <a:pt x="853" y="728"/>
                      </a:cubicBezTo>
                      <a:cubicBezTo>
                        <a:pt x="855" y="753"/>
                        <a:pt x="856" y="779"/>
                        <a:pt x="858" y="804"/>
                      </a:cubicBezTo>
                      <a:cubicBezTo>
                        <a:pt x="859" y="817"/>
                        <a:pt x="853" y="836"/>
                        <a:pt x="864" y="842"/>
                      </a:cubicBezTo>
                      <a:cubicBezTo>
                        <a:pt x="874" y="847"/>
                        <a:pt x="883" y="829"/>
                        <a:pt x="891" y="821"/>
                      </a:cubicBezTo>
                      <a:cubicBezTo>
                        <a:pt x="911" y="801"/>
                        <a:pt x="925" y="778"/>
                        <a:pt x="940" y="755"/>
                      </a:cubicBezTo>
                      <a:cubicBezTo>
                        <a:pt x="953" y="686"/>
                        <a:pt x="968" y="621"/>
                        <a:pt x="988" y="554"/>
                      </a:cubicBezTo>
                      <a:cubicBezTo>
                        <a:pt x="1029" y="595"/>
                        <a:pt x="1025" y="630"/>
                        <a:pt x="1037" y="690"/>
                      </a:cubicBezTo>
                      <a:cubicBezTo>
                        <a:pt x="1045" y="730"/>
                        <a:pt x="1042" y="779"/>
                        <a:pt x="1086" y="793"/>
                      </a:cubicBezTo>
                      <a:cubicBezTo>
                        <a:pt x="1136" y="745"/>
                        <a:pt x="1163" y="676"/>
                        <a:pt x="1211" y="625"/>
                      </a:cubicBezTo>
                      <a:cubicBezTo>
                        <a:pt x="1252" y="684"/>
                        <a:pt x="1245" y="757"/>
                        <a:pt x="1255" y="826"/>
                      </a:cubicBezTo>
                      <a:cubicBezTo>
                        <a:pt x="1258" y="872"/>
                        <a:pt x="1259" y="904"/>
                        <a:pt x="1271" y="946"/>
                      </a:cubicBezTo>
                      <a:cubicBezTo>
                        <a:pt x="1317" y="877"/>
                        <a:pt x="1286" y="933"/>
                        <a:pt x="1315" y="793"/>
                      </a:cubicBezTo>
                      <a:cubicBezTo>
                        <a:pt x="1342" y="662"/>
                        <a:pt x="1367" y="535"/>
                        <a:pt x="1385" y="402"/>
                      </a:cubicBezTo>
                      <a:cubicBezTo>
                        <a:pt x="1392" y="268"/>
                        <a:pt x="1393" y="130"/>
                        <a:pt x="1423" y="0"/>
                      </a:cubicBezTo>
                      <a:cubicBezTo>
                        <a:pt x="1452" y="269"/>
                        <a:pt x="1462" y="540"/>
                        <a:pt x="1483" y="810"/>
                      </a:cubicBezTo>
                      <a:cubicBezTo>
                        <a:pt x="1488" y="959"/>
                        <a:pt x="1476" y="1122"/>
                        <a:pt x="1521" y="1266"/>
                      </a:cubicBezTo>
                      <a:cubicBezTo>
                        <a:pt x="1562" y="1135"/>
                        <a:pt x="1599" y="750"/>
                        <a:pt x="1630" y="609"/>
                      </a:cubicBezTo>
                      <a:cubicBezTo>
                        <a:pt x="1675" y="405"/>
                        <a:pt x="1643" y="473"/>
                        <a:pt x="1684" y="391"/>
                      </a:cubicBezTo>
                      <a:cubicBezTo>
                        <a:pt x="1693" y="420"/>
                        <a:pt x="1704" y="448"/>
                        <a:pt x="1711" y="478"/>
                      </a:cubicBezTo>
                      <a:cubicBezTo>
                        <a:pt x="1720" y="519"/>
                        <a:pt x="1723" y="677"/>
                        <a:pt x="1787" y="717"/>
                      </a:cubicBezTo>
                      <a:cubicBezTo>
                        <a:pt x="1802" y="706"/>
                        <a:pt x="1823" y="701"/>
                        <a:pt x="1831" y="685"/>
                      </a:cubicBezTo>
                      <a:cubicBezTo>
                        <a:pt x="1974" y="388"/>
                        <a:pt x="1837" y="569"/>
                        <a:pt x="1912" y="473"/>
                      </a:cubicBezTo>
                      <a:cubicBezTo>
                        <a:pt x="2033" y="509"/>
                        <a:pt x="1889" y="755"/>
                        <a:pt x="2026" y="788"/>
                      </a:cubicBezTo>
                      <a:cubicBezTo>
                        <a:pt x="2080" y="721"/>
                        <a:pt x="2142" y="656"/>
                        <a:pt x="2211" y="603"/>
                      </a:cubicBezTo>
                      <a:cubicBezTo>
                        <a:pt x="2258" y="621"/>
                        <a:pt x="2244" y="670"/>
                        <a:pt x="2255" y="712"/>
                      </a:cubicBezTo>
                      <a:cubicBezTo>
                        <a:pt x="2260" y="730"/>
                        <a:pt x="2274" y="742"/>
                        <a:pt x="2287" y="755"/>
                      </a:cubicBezTo>
                      <a:cubicBezTo>
                        <a:pt x="2302" y="746"/>
                        <a:pt x="2322" y="743"/>
                        <a:pt x="2331" y="728"/>
                      </a:cubicBezTo>
                      <a:cubicBezTo>
                        <a:pt x="2357" y="687"/>
                        <a:pt x="2341" y="623"/>
                        <a:pt x="2396" y="603"/>
                      </a:cubicBezTo>
                      <a:cubicBezTo>
                        <a:pt x="2398" y="609"/>
                        <a:pt x="2400" y="614"/>
                        <a:pt x="2401" y="620"/>
                      </a:cubicBezTo>
                      <a:cubicBezTo>
                        <a:pt x="2404" y="645"/>
                        <a:pt x="2402" y="671"/>
                        <a:pt x="2407" y="696"/>
                      </a:cubicBezTo>
                      <a:cubicBezTo>
                        <a:pt x="2411" y="716"/>
                        <a:pt x="2428" y="755"/>
                        <a:pt x="2428" y="755"/>
                      </a:cubicBezTo>
                      <a:cubicBezTo>
                        <a:pt x="2475" y="560"/>
                        <a:pt x="2450" y="351"/>
                        <a:pt x="2510" y="158"/>
                      </a:cubicBezTo>
                      <a:cubicBezTo>
                        <a:pt x="2550" y="235"/>
                        <a:pt x="2516" y="163"/>
                        <a:pt x="2543" y="364"/>
                      </a:cubicBezTo>
                      <a:cubicBezTo>
                        <a:pt x="2562" y="502"/>
                        <a:pt x="2582" y="639"/>
                        <a:pt x="2602" y="777"/>
                      </a:cubicBezTo>
                      <a:cubicBezTo>
                        <a:pt x="2609" y="827"/>
                        <a:pt x="2622" y="1024"/>
                        <a:pt x="2684" y="1049"/>
                      </a:cubicBezTo>
                      <a:cubicBezTo>
                        <a:pt x="2755" y="704"/>
                        <a:pt x="2649" y="1168"/>
                        <a:pt x="2787" y="755"/>
                      </a:cubicBezTo>
                      <a:cubicBezTo>
                        <a:pt x="2815" y="672"/>
                        <a:pt x="2835" y="547"/>
                        <a:pt x="2852" y="457"/>
                      </a:cubicBezTo>
                      <a:cubicBezTo>
                        <a:pt x="2857" y="513"/>
                        <a:pt x="2858" y="569"/>
                        <a:pt x="2863" y="625"/>
                      </a:cubicBezTo>
                      <a:cubicBezTo>
                        <a:pt x="2865" y="651"/>
                        <a:pt x="2858" y="727"/>
                        <a:pt x="2896" y="739"/>
                      </a:cubicBezTo>
                      <a:cubicBezTo>
                        <a:pt x="2904" y="701"/>
                        <a:pt x="2922" y="611"/>
                        <a:pt x="2934" y="576"/>
                      </a:cubicBezTo>
                      <a:cubicBezTo>
                        <a:pt x="2941" y="557"/>
                        <a:pt x="2961" y="522"/>
                        <a:pt x="2961" y="522"/>
                      </a:cubicBezTo>
                      <a:cubicBezTo>
                        <a:pt x="3020" y="598"/>
                        <a:pt x="2989" y="579"/>
                        <a:pt x="3037" y="603"/>
                      </a:cubicBezTo>
                      <a:cubicBezTo>
                        <a:pt x="3052" y="596"/>
                        <a:pt x="3067" y="591"/>
                        <a:pt x="3081" y="582"/>
                      </a:cubicBezTo>
                      <a:cubicBezTo>
                        <a:pt x="3101" y="569"/>
                        <a:pt x="3101" y="552"/>
                        <a:pt x="3124" y="543"/>
                      </a:cubicBezTo>
                      <a:cubicBezTo>
                        <a:pt x="3186" y="566"/>
                        <a:pt x="3255" y="538"/>
                        <a:pt x="3314" y="565"/>
                      </a:cubicBezTo>
                    </a:path>
                  </a:pathLst>
                </a:custGeom>
                <a:solidFill>
                  <a:schemeClr val="bg1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68686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7D7D7D"/>
                    </a:solidFill>
                  </a:endParaRPr>
                </a:p>
              </p:txBody>
            </p:sp>
            <p:sp>
              <p:nvSpPr>
                <p:cNvPr id="309286" name="Freeform 38"/>
                <p:cNvSpPr>
                  <a:spLocks/>
                </p:cNvSpPr>
                <p:nvPr/>
              </p:nvSpPr>
              <p:spPr bwMode="auto">
                <a:xfrm>
                  <a:off x="1680" y="2112"/>
                  <a:ext cx="480" cy="929"/>
                </a:xfrm>
                <a:custGeom>
                  <a:avLst/>
                  <a:gdLst>
                    <a:gd name="T0" fmla="*/ 27 w 3314"/>
                    <a:gd name="T1" fmla="*/ 587 h 1266"/>
                    <a:gd name="T2" fmla="*/ 70 w 3314"/>
                    <a:gd name="T3" fmla="*/ 549 h 1266"/>
                    <a:gd name="T4" fmla="*/ 103 w 3314"/>
                    <a:gd name="T5" fmla="*/ 723 h 1266"/>
                    <a:gd name="T6" fmla="*/ 222 w 3314"/>
                    <a:gd name="T7" fmla="*/ 696 h 1266"/>
                    <a:gd name="T8" fmla="*/ 298 w 3314"/>
                    <a:gd name="T9" fmla="*/ 495 h 1266"/>
                    <a:gd name="T10" fmla="*/ 315 w 3314"/>
                    <a:gd name="T11" fmla="*/ 533 h 1266"/>
                    <a:gd name="T12" fmla="*/ 358 w 3314"/>
                    <a:gd name="T13" fmla="*/ 712 h 1266"/>
                    <a:gd name="T14" fmla="*/ 521 w 3314"/>
                    <a:gd name="T15" fmla="*/ 348 h 1266"/>
                    <a:gd name="T16" fmla="*/ 603 w 3314"/>
                    <a:gd name="T17" fmla="*/ 940 h 1266"/>
                    <a:gd name="T18" fmla="*/ 711 w 3314"/>
                    <a:gd name="T19" fmla="*/ 761 h 1266"/>
                    <a:gd name="T20" fmla="*/ 766 w 3314"/>
                    <a:gd name="T21" fmla="*/ 234 h 1266"/>
                    <a:gd name="T22" fmla="*/ 831 w 3314"/>
                    <a:gd name="T23" fmla="*/ 500 h 1266"/>
                    <a:gd name="T24" fmla="*/ 858 w 3314"/>
                    <a:gd name="T25" fmla="*/ 804 h 1266"/>
                    <a:gd name="T26" fmla="*/ 891 w 3314"/>
                    <a:gd name="T27" fmla="*/ 821 h 1266"/>
                    <a:gd name="T28" fmla="*/ 988 w 3314"/>
                    <a:gd name="T29" fmla="*/ 554 h 1266"/>
                    <a:gd name="T30" fmla="*/ 1086 w 3314"/>
                    <a:gd name="T31" fmla="*/ 793 h 1266"/>
                    <a:gd name="T32" fmla="*/ 1255 w 3314"/>
                    <a:gd name="T33" fmla="*/ 826 h 1266"/>
                    <a:gd name="T34" fmla="*/ 1315 w 3314"/>
                    <a:gd name="T35" fmla="*/ 793 h 1266"/>
                    <a:gd name="T36" fmla="*/ 1423 w 3314"/>
                    <a:gd name="T37" fmla="*/ 0 h 1266"/>
                    <a:gd name="T38" fmla="*/ 1521 w 3314"/>
                    <a:gd name="T39" fmla="*/ 1266 h 1266"/>
                    <a:gd name="T40" fmla="*/ 1684 w 3314"/>
                    <a:gd name="T41" fmla="*/ 391 h 1266"/>
                    <a:gd name="T42" fmla="*/ 1787 w 3314"/>
                    <a:gd name="T43" fmla="*/ 717 h 1266"/>
                    <a:gd name="T44" fmla="*/ 1912 w 3314"/>
                    <a:gd name="T45" fmla="*/ 473 h 1266"/>
                    <a:gd name="T46" fmla="*/ 2211 w 3314"/>
                    <a:gd name="T47" fmla="*/ 603 h 1266"/>
                    <a:gd name="T48" fmla="*/ 2287 w 3314"/>
                    <a:gd name="T49" fmla="*/ 755 h 1266"/>
                    <a:gd name="T50" fmla="*/ 2396 w 3314"/>
                    <a:gd name="T51" fmla="*/ 603 h 1266"/>
                    <a:gd name="T52" fmla="*/ 2407 w 3314"/>
                    <a:gd name="T53" fmla="*/ 696 h 1266"/>
                    <a:gd name="T54" fmla="*/ 2510 w 3314"/>
                    <a:gd name="T55" fmla="*/ 158 h 1266"/>
                    <a:gd name="T56" fmla="*/ 2602 w 3314"/>
                    <a:gd name="T57" fmla="*/ 777 h 1266"/>
                    <a:gd name="T58" fmla="*/ 2787 w 3314"/>
                    <a:gd name="T59" fmla="*/ 755 h 1266"/>
                    <a:gd name="T60" fmla="*/ 2863 w 3314"/>
                    <a:gd name="T61" fmla="*/ 625 h 1266"/>
                    <a:gd name="T62" fmla="*/ 2934 w 3314"/>
                    <a:gd name="T63" fmla="*/ 576 h 1266"/>
                    <a:gd name="T64" fmla="*/ 3037 w 3314"/>
                    <a:gd name="T65" fmla="*/ 603 h 1266"/>
                    <a:gd name="T66" fmla="*/ 3124 w 3314"/>
                    <a:gd name="T67" fmla="*/ 543 h 1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314" h="1266">
                      <a:moveTo>
                        <a:pt x="0" y="625"/>
                      </a:moveTo>
                      <a:cubicBezTo>
                        <a:pt x="9" y="612"/>
                        <a:pt x="19" y="600"/>
                        <a:pt x="27" y="587"/>
                      </a:cubicBezTo>
                      <a:cubicBezTo>
                        <a:pt x="36" y="572"/>
                        <a:pt x="54" y="543"/>
                        <a:pt x="54" y="543"/>
                      </a:cubicBezTo>
                      <a:cubicBezTo>
                        <a:pt x="59" y="545"/>
                        <a:pt x="69" y="543"/>
                        <a:pt x="70" y="549"/>
                      </a:cubicBezTo>
                      <a:cubicBezTo>
                        <a:pt x="78" y="583"/>
                        <a:pt x="77" y="618"/>
                        <a:pt x="81" y="652"/>
                      </a:cubicBezTo>
                      <a:cubicBezTo>
                        <a:pt x="83" y="672"/>
                        <a:pt x="97" y="702"/>
                        <a:pt x="103" y="723"/>
                      </a:cubicBezTo>
                      <a:cubicBezTo>
                        <a:pt x="112" y="789"/>
                        <a:pt x="99" y="793"/>
                        <a:pt x="163" y="761"/>
                      </a:cubicBezTo>
                      <a:cubicBezTo>
                        <a:pt x="182" y="738"/>
                        <a:pt x="210" y="723"/>
                        <a:pt x="222" y="696"/>
                      </a:cubicBezTo>
                      <a:cubicBezTo>
                        <a:pt x="247" y="640"/>
                        <a:pt x="243" y="580"/>
                        <a:pt x="277" y="527"/>
                      </a:cubicBezTo>
                      <a:cubicBezTo>
                        <a:pt x="280" y="519"/>
                        <a:pt x="284" y="495"/>
                        <a:pt x="298" y="495"/>
                      </a:cubicBezTo>
                      <a:cubicBezTo>
                        <a:pt x="304" y="495"/>
                        <a:pt x="302" y="506"/>
                        <a:pt x="304" y="511"/>
                      </a:cubicBezTo>
                      <a:cubicBezTo>
                        <a:pt x="307" y="518"/>
                        <a:pt x="311" y="526"/>
                        <a:pt x="315" y="533"/>
                      </a:cubicBezTo>
                      <a:cubicBezTo>
                        <a:pt x="322" y="564"/>
                        <a:pt x="336" y="625"/>
                        <a:pt x="336" y="625"/>
                      </a:cubicBezTo>
                      <a:cubicBezTo>
                        <a:pt x="340" y="664"/>
                        <a:pt x="338" y="682"/>
                        <a:pt x="358" y="712"/>
                      </a:cubicBezTo>
                      <a:cubicBezTo>
                        <a:pt x="425" y="685"/>
                        <a:pt x="415" y="682"/>
                        <a:pt x="456" y="630"/>
                      </a:cubicBezTo>
                      <a:cubicBezTo>
                        <a:pt x="473" y="560"/>
                        <a:pt x="441" y="403"/>
                        <a:pt x="521" y="348"/>
                      </a:cubicBezTo>
                      <a:cubicBezTo>
                        <a:pt x="570" y="431"/>
                        <a:pt x="567" y="542"/>
                        <a:pt x="581" y="636"/>
                      </a:cubicBezTo>
                      <a:cubicBezTo>
                        <a:pt x="585" y="727"/>
                        <a:pt x="590" y="854"/>
                        <a:pt x="603" y="940"/>
                      </a:cubicBezTo>
                      <a:cubicBezTo>
                        <a:pt x="607" y="969"/>
                        <a:pt x="624" y="1027"/>
                        <a:pt x="624" y="1027"/>
                      </a:cubicBezTo>
                      <a:cubicBezTo>
                        <a:pt x="665" y="940"/>
                        <a:pt x="697" y="857"/>
                        <a:pt x="711" y="761"/>
                      </a:cubicBezTo>
                      <a:cubicBezTo>
                        <a:pt x="721" y="696"/>
                        <a:pt x="733" y="565"/>
                        <a:pt x="733" y="565"/>
                      </a:cubicBezTo>
                      <a:cubicBezTo>
                        <a:pt x="736" y="502"/>
                        <a:pt x="726" y="311"/>
                        <a:pt x="766" y="234"/>
                      </a:cubicBezTo>
                      <a:cubicBezTo>
                        <a:pt x="777" y="265"/>
                        <a:pt x="790" y="294"/>
                        <a:pt x="798" y="326"/>
                      </a:cubicBezTo>
                      <a:cubicBezTo>
                        <a:pt x="812" y="383"/>
                        <a:pt x="831" y="500"/>
                        <a:pt x="831" y="500"/>
                      </a:cubicBezTo>
                      <a:cubicBezTo>
                        <a:pt x="836" y="577"/>
                        <a:pt x="842" y="652"/>
                        <a:pt x="853" y="728"/>
                      </a:cubicBezTo>
                      <a:cubicBezTo>
                        <a:pt x="855" y="753"/>
                        <a:pt x="856" y="779"/>
                        <a:pt x="858" y="804"/>
                      </a:cubicBezTo>
                      <a:cubicBezTo>
                        <a:pt x="859" y="817"/>
                        <a:pt x="853" y="836"/>
                        <a:pt x="864" y="842"/>
                      </a:cubicBezTo>
                      <a:cubicBezTo>
                        <a:pt x="874" y="847"/>
                        <a:pt x="883" y="829"/>
                        <a:pt x="891" y="821"/>
                      </a:cubicBezTo>
                      <a:cubicBezTo>
                        <a:pt x="911" y="801"/>
                        <a:pt x="925" y="778"/>
                        <a:pt x="940" y="755"/>
                      </a:cubicBezTo>
                      <a:cubicBezTo>
                        <a:pt x="953" y="686"/>
                        <a:pt x="968" y="621"/>
                        <a:pt x="988" y="554"/>
                      </a:cubicBezTo>
                      <a:cubicBezTo>
                        <a:pt x="1029" y="595"/>
                        <a:pt x="1025" y="630"/>
                        <a:pt x="1037" y="690"/>
                      </a:cubicBezTo>
                      <a:cubicBezTo>
                        <a:pt x="1045" y="730"/>
                        <a:pt x="1042" y="779"/>
                        <a:pt x="1086" y="793"/>
                      </a:cubicBezTo>
                      <a:cubicBezTo>
                        <a:pt x="1136" y="745"/>
                        <a:pt x="1163" y="676"/>
                        <a:pt x="1211" y="625"/>
                      </a:cubicBezTo>
                      <a:cubicBezTo>
                        <a:pt x="1252" y="684"/>
                        <a:pt x="1245" y="757"/>
                        <a:pt x="1255" y="826"/>
                      </a:cubicBezTo>
                      <a:cubicBezTo>
                        <a:pt x="1258" y="872"/>
                        <a:pt x="1259" y="904"/>
                        <a:pt x="1271" y="946"/>
                      </a:cubicBezTo>
                      <a:cubicBezTo>
                        <a:pt x="1317" y="877"/>
                        <a:pt x="1286" y="933"/>
                        <a:pt x="1315" y="793"/>
                      </a:cubicBezTo>
                      <a:cubicBezTo>
                        <a:pt x="1342" y="662"/>
                        <a:pt x="1367" y="535"/>
                        <a:pt x="1385" y="402"/>
                      </a:cubicBezTo>
                      <a:cubicBezTo>
                        <a:pt x="1392" y="268"/>
                        <a:pt x="1393" y="130"/>
                        <a:pt x="1423" y="0"/>
                      </a:cubicBezTo>
                      <a:cubicBezTo>
                        <a:pt x="1452" y="269"/>
                        <a:pt x="1462" y="540"/>
                        <a:pt x="1483" y="810"/>
                      </a:cubicBezTo>
                      <a:cubicBezTo>
                        <a:pt x="1488" y="959"/>
                        <a:pt x="1476" y="1122"/>
                        <a:pt x="1521" y="1266"/>
                      </a:cubicBezTo>
                      <a:cubicBezTo>
                        <a:pt x="1562" y="1135"/>
                        <a:pt x="1599" y="750"/>
                        <a:pt x="1630" y="609"/>
                      </a:cubicBezTo>
                      <a:cubicBezTo>
                        <a:pt x="1675" y="405"/>
                        <a:pt x="1643" y="473"/>
                        <a:pt x="1684" y="391"/>
                      </a:cubicBezTo>
                      <a:cubicBezTo>
                        <a:pt x="1693" y="420"/>
                        <a:pt x="1704" y="448"/>
                        <a:pt x="1711" y="478"/>
                      </a:cubicBezTo>
                      <a:cubicBezTo>
                        <a:pt x="1720" y="519"/>
                        <a:pt x="1723" y="677"/>
                        <a:pt x="1787" y="717"/>
                      </a:cubicBezTo>
                      <a:cubicBezTo>
                        <a:pt x="1802" y="706"/>
                        <a:pt x="1823" y="701"/>
                        <a:pt x="1831" y="685"/>
                      </a:cubicBezTo>
                      <a:cubicBezTo>
                        <a:pt x="1974" y="388"/>
                        <a:pt x="1837" y="569"/>
                        <a:pt x="1912" y="473"/>
                      </a:cubicBezTo>
                      <a:cubicBezTo>
                        <a:pt x="2033" y="509"/>
                        <a:pt x="1889" y="755"/>
                        <a:pt x="2026" y="788"/>
                      </a:cubicBezTo>
                      <a:cubicBezTo>
                        <a:pt x="2080" y="721"/>
                        <a:pt x="2142" y="656"/>
                        <a:pt x="2211" y="603"/>
                      </a:cubicBezTo>
                      <a:cubicBezTo>
                        <a:pt x="2258" y="621"/>
                        <a:pt x="2244" y="670"/>
                        <a:pt x="2255" y="712"/>
                      </a:cubicBezTo>
                      <a:cubicBezTo>
                        <a:pt x="2260" y="730"/>
                        <a:pt x="2274" y="742"/>
                        <a:pt x="2287" y="755"/>
                      </a:cubicBezTo>
                      <a:cubicBezTo>
                        <a:pt x="2302" y="746"/>
                        <a:pt x="2322" y="743"/>
                        <a:pt x="2331" y="728"/>
                      </a:cubicBezTo>
                      <a:cubicBezTo>
                        <a:pt x="2357" y="687"/>
                        <a:pt x="2341" y="623"/>
                        <a:pt x="2396" y="603"/>
                      </a:cubicBezTo>
                      <a:cubicBezTo>
                        <a:pt x="2398" y="609"/>
                        <a:pt x="2400" y="614"/>
                        <a:pt x="2401" y="620"/>
                      </a:cubicBezTo>
                      <a:cubicBezTo>
                        <a:pt x="2404" y="645"/>
                        <a:pt x="2402" y="671"/>
                        <a:pt x="2407" y="696"/>
                      </a:cubicBezTo>
                      <a:cubicBezTo>
                        <a:pt x="2411" y="716"/>
                        <a:pt x="2428" y="755"/>
                        <a:pt x="2428" y="755"/>
                      </a:cubicBezTo>
                      <a:cubicBezTo>
                        <a:pt x="2475" y="560"/>
                        <a:pt x="2450" y="351"/>
                        <a:pt x="2510" y="158"/>
                      </a:cubicBezTo>
                      <a:cubicBezTo>
                        <a:pt x="2550" y="235"/>
                        <a:pt x="2516" y="163"/>
                        <a:pt x="2543" y="364"/>
                      </a:cubicBezTo>
                      <a:cubicBezTo>
                        <a:pt x="2562" y="502"/>
                        <a:pt x="2582" y="639"/>
                        <a:pt x="2602" y="777"/>
                      </a:cubicBezTo>
                      <a:cubicBezTo>
                        <a:pt x="2609" y="827"/>
                        <a:pt x="2622" y="1024"/>
                        <a:pt x="2684" y="1049"/>
                      </a:cubicBezTo>
                      <a:cubicBezTo>
                        <a:pt x="2755" y="704"/>
                        <a:pt x="2649" y="1168"/>
                        <a:pt x="2787" y="755"/>
                      </a:cubicBezTo>
                      <a:cubicBezTo>
                        <a:pt x="2815" y="672"/>
                        <a:pt x="2835" y="547"/>
                        <a:pt x="2852" y="457"/>
                      </a:cubicBezTo>
                      <a:cubicBezTo>
                        <a:pt x="2857" y="513"/>
                        <a:pt x="2858" y="569"/>
                        <a:pt x="2863" y="625"/>
                      </a:cubicBezTo>
                      <a:cubicBezTo>
                        <a:pt x="2865" y="651"/>
                        <a:pt x="2858" y="727"/>
                        <a:pt x="2896" y="739"/>
                      </a:cubicBezTo>
                      <a:cubicBezTo>
                        <a:pt x="2904" y="701"/>
                        <a:pt x="2922" y="611"/>
                        <a:pt x="2934" y="576"/>
                      </a:cubicBezTo>
                      <a:cubicBezTo>
                        <a:pt x="2941" y="557"/>
                        <a:pt x="2961" y="522"/>
                        <a:pt x="2961" y="522"/>
                      </a:cubicBezTo>
                      <a:cubicBezTo>
                        <a:pt x="3020" y="598"/>
                        <a:pt x="2989" y="579"/>
                        <a:pt x="3037" y="603"/>
                      </a:cubicBezTo>
                      <a:cubicBezTo>
                        <a:pt x="3052" y="596"/>
                        <a:pt x="3067" y="591"/>
                        <a:pt x="3081" y="582"/>
                      </a:cubicBezTo>
                      <a:cubicBezTo>
                        <a:pt x="3101" y="569"/>
                        <a:pt x="3101" y="552"/>
                        <a:pt x="3124" y="543"/>
                      </a:cubicBezTo>
                      <a:cubicBezTo>
                        <a:pt x="3186" y="566"/>
                        <a:pt x="3255" y="538"/>
                        <a:pt x="3314" y="565"/>
                      </a:cubicBezTo>
                    </a:path>
                  </a:pathLst>
                </a:custGeom>
                <a:solidFill>
                  <a:schemeClr val="bg1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68686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7D7D7D"/>
                    </a:solidFill>
                  </a:endParaRPr>
                </a:p>
              </p:txBody>
            </p:sp>
          </p:grpSp>
        </p:grpSp>
      </p:grpSp>
      <p:sp>
        <p:nvSpPr>
          <p:cNvPr id="309289" name="Oval 41"/>
          <p:cNvSpPr>
            <a:spLocks noChangeArrowheads="1"/>
          </p:cNvSpPr>
          <p:nvPr/>
        </p:nvSpPr>
        <p:spPr bwMode="auto">
          <a:xfrm>
            <a:off x="6368031" y="37750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290" name="Oval 42"/>
          <p:cNvSpPr>
            <a:spLocks noChangeArrowheads="1"/>
          </p:cNvSpPr>
          <p:nvPr/>
        </p:nvSpPr>
        <p:spPr bwMode="auto">
          <a:xfrm>
            <a:off x="6139431" y="36226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291" name="Oval 43"/>
          <p:cNvSpPr>
            <a:spLocks noChangeArrowheads="1"/>
          </p:cNvSpPr>
          <p:nvPr/>
        </p:nvSpPr>
        <p:spPr bwMode="auto">
          <a:xfrm>
            <a:off x="6368031" y="36591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292" name="Oval 44"/>
          <p:cNvSpPr>
            <a:spLocks noChangeArrowheads="1"/>
          </p:cNvSpPr>
          <p:nvPr/>
        </p:nvSpPr>
        <p:spPr bwMode="auto">
          <a:xfrm>
            <a:off x="6063231" y="37750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296" name="Oval 48"/>
          <p:cNvSpPr>
            <a:spLocks noChangeArrowheads="1"/>
          </p:cNvSpPr>
          <p:nvPr/>
        </p:nvSpPr>
        <p:spPr bwMode="auto">
          <a:xfrm>
            <a:off x="6368031" y="37750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298" name="Oval 50"/>
          <p:cNvSpPr>
            <a:spLocks noChangeArrowheads="1"/>
          </p:cNvSpPr>
          <p:nvPr/>
        </p:nvSpPr>
        <p:spPr bwMode="auto">
          <a:xfrm>
            <a:off x="5834631" y="38512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299" name="Oval 51"/>
          <p:cNvSpPr>
            <a:spLocks noChangeArrowheads="1"/>
          </p:cNvSpPr>
          <p:nvPr/>
        </p:nvSpPr>
        <p:spPr bwMode="auto">
          <a:xfrm>
            <a:off x="5955281" y="3867161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00" name="Oval 52"/>
          <p:cNvSpPr>
            <a:spLocks noChangeArrowheads="1"/>
          </p:cNvSpPr>
          <p:nvPr/>
        </p:nvSpPr>
        <p:spPr bwMode="auto">
          <a:xfrm>
            <a:off x="6404544" y="41163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01" name="Oval 53"/>
          <p:cNvSpPr>
            <a:spLocks noChangeArrowheads="1"/>
          </p:cNvSpPr>
          <p:nvPr/>
        </p:nvSpPr>
        <p:spPr bwMode="auto">
          <a:xfrm>
            <a:off x="6175944" y="39639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02" name="Oval 54"/>
          <p:cNvSpPr>
            <a:spLocks noChangeArrowheads="1"/>
          </p:cNvSpPr>
          <p:nvPr/>
        </p:nvSpPr>
        <p:spPr bwMode="auto">
          <a:xfrm>
            <a:off x="6404544" y="4000511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03" name="Oval 55"/>
          <p:cNvSpPr>
            <a:spLocks noChangeArrowheads="1"/>
          </p:cNvSpPr>
          <p:nvPr/>
        </p:nvSpPr>
        <p:spPr bwMode="auto">
          <a:xfrm>
            <a:off x="6099744" y="41163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04" name="Oval 56"/>
          <p:cNvSpPr>
            <a:spLocks noChangeArrowheads="1"/>
          </p:cNvSpPr>
          <p:nvPr/>
        </p:nvSpPr>
        <p:spPr bwMode="auto">
          <a:xfrm>
            <a:off x="6252144" y="40401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06" name="Oval 58"/>
          <p:cNvSpPr>
            <a:spLocks noChangeArrowheads="1"/>
          </p:cNvSpPr>
          <p:nvPr/>
        </p:nvSpPr>
        <p:spPr bwMode="auto">
          <a:xfrm>
            <a:off x="6099744" y="42687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07" name="Oval 59"/>
          <p:cNvSpPr>
            <a:spLocks noChangeArrowheads="1"/>
          </p:cNvSpPr>
          <p:nvPr/>
        </p:nvSpPr>
        <p:spPr bwMode="auto">
          <a:xfrm>
            <a:off x="6404544" y="41163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08" name="Oval 60"/>
          <p:cNvSpPr>
            <a:spLocks noChangeArrowheads="1"/>
          </p:cNvSpPr>
          <p:nvPr/>
        </p:nvSpPr>
        <p:spPr bwMode="auto">
          <a:xfrm>
            <a:off x="6023544" y="40401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09" name="Oval 61"/>
          <p:cNvSpPr>
            <a:spLocks noChangeArrowheads="1"/>
          </p:cNvSpPr>
          <p:nvPr/>
        </p:nvSpPr>
        <p:spPr bwMode="auto">
          <a:xfrm>
            <a:off x="5871144" y="41925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10" name="Oval 62"/>
          <p:cNvSpPr>
            <a:spLocks noChangeArrowheads="1"/>
          </p:cNvSpPr>
          <p:nvPr/>
        </p:nvSpPr>
        <p:spPr bwMode="auto">
          <a:xfrm>
            <a:off x="5991794" y="4208474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11" name="Oval 63"/>
          <p:cNvSpPr>
            <a:spLocks noChangeArrowheads="1"/>
          </p:cNvSpPr>
          <p:nvPr/>
        </p:nvSpPr>
        <p:spPr bwMode="auto">
          <a:xfrm>
            <a:off x="6901431" y="36988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12" name="Oval 64"/>
          <p:cNvSpPr>
            <a:spLocks noChangeArrowheads="1"/>
          </p:cNvSpPr>
          <p:nvPr/>
        </p:nvSpPr>
        <p:spPr bwMode="auto">
          <a:xfrm>
            <a:off x="6672831" y="35464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13" name="Oval 65"/>
          <p:cNvSpPr>
            <a:spLocks noChangeArrowheads="1"/>
          </p:cNvSpPr>
          <p:nvPr/>
        </p:nvSpPr>
        <p:spPr bwMode="auto">
          <a:xfrm>
            <a:off x="6901431" y="35829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14" name="Oval 66"/>
          <p:cNvSpPr>
            <a:spLocks noChangeArrowheads="1"/>
          </p:cNvSpPr>
          <p:nvPr/>
        </p:nvSpPr>
        <p:spPr bwMode="auto">
          <a:xfrm>
            <a:off x="6596631" y="36988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15" name="Oval 67"/>
          <p:cNvSpPr>
            <a:spLocks noChangeArrowheads="1"/>
          </p:cNvSpPr>
          <p:nvPr/>
        </p:nvSpPr>
        <p:spPr bwMode="auto">
          <a:xfrm>
            <a:off x="6749031" y="36226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16" name="Oval 68"/>
          <p:cNvSpPr>
            <a:spLocks noChangeArrowheads="1"/>
          </p:cNvSpPr>
          <p:nvPr/>
        </p:nvSpPr>
        <p:spPr bwMode="auto">
          <a:xfrm>
            <a:off x="6749031" y="37750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17" name="Oval 69"/>
          <p:cNvSpPr>
            <a:spLocks noChangeArrowheads="1"/>
          </p:cNvSpPr>
          <p:nvPr/>
        </p:nvSpPr>
        <p:spPr bwMode="auto">
          <a:xfrm>
            <a:off x="6596631" y="38512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18" name="Oval 70"/>
          <p:cNvSpPr>
            <a:spLocks noChangeArrowheads="1"/>
          </p:cNvSpPr>
          <p:nvPr/>
        </p:nvSpPr>
        <p:spPr bwMode="auto">
          <a:xfrm>
            <a:off x="6901431" y="36988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19" name="Oval 71"/>
          <p:cNvSpPr>
            <a:spLocks noChangeArrowheads="1"/>
          </p:cNvSpPr>
          <p:nvPr/>
        </p:nvSpPr>
        <p:spPr bwMode="auto">
          <a:xfrm>
            <a:off x="6520431" y="36226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20" name="Oval 72"/>
          <p:cNvSpPr>
            <a:spLocks noChangeArrowheads="1"/>
          </p:cNvSpPr>
          <p:nvPr/>
        </p:nvSpPr>
        <p:spPr bwMode="auto">
          <a:xfrm>
            <a:off x="6368031" y="37750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21" name="Oval 73"/>
          <p:cNvSpPr>
            <a:spLocks noChangeArrowheads="1"/>
          </p:cNvSpPr>
          <p:nvPr/>
        </p:nvSpPr>
        <p:spPr bwMode="auto">
          <a:xfrm>
            <a:off x="6488681" y="3790961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22" name="Oval 74"/>
          <p:cNvSpPr>
            <a:spLocks noChangeArrowheads="1"/>
          </p:cNvSpPr>
          <p:nvPr/>
        </p:nvSpPr>
        <p:spPr bwMode="auto">
          <a:xfrm>
            <a:off x="7014144" y="40798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23" name="Oval 75"/>
          <p:cNvSpPr>
            <a:spLocks noChangeArrowheads="1"/>
          </p:cNvSpPr>
          <p:nvPr/>
        </p:nvSpPr>
        <p:spPr bwMode="auto">
          <a:xfrm>
            <a:off x="6785544" y="39274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24" name="Oval 76"/>
          <p:cNvSpPr>
            <a:spLocks noChangeArrowheads="1"/>
          </p:cNvSpPr>
          <p:nvPr/>
        </p:nvSpPr>
        <p:spPr bwMode="auto">
          <a:xfrm>
            <a:off x="7014144" y="39639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25" name="Oval 77"/>
          <p:cNvSpPr>
            <a:spLocks noChangeArrowheads="1"/>
          </p:cNvSpPr>
          <p:nvPr/>
        </p:nvSpPr>
        <p:spPr bwMode="auto">
          <a:xfrm>
            <a:off x="6709344" y="40798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26" name="Oval 78"/>
          <p:cNvSpPr>
            <a:spLocks noChangeArrowheads="1"/>
          </p:cNvSpPr>
          <p:nvPr/>
        </p:nvSpPr>
        <p:spPr bwMode="auto">
          <a:xfrm>
            <a:off x="6861744" y="40036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27" name="Oval 79"/>
          <p:cNvSpPr>
            <a:spLocks noChangeArrowheads="1"/>
          </p:cNvSpPr>
          <p:nvPr/>
        </p:nvSpPr>
        <p:spPr bwMode="auto">
          <a:xfrm>
            <a:off x="6861744" y="41560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28" name="Oval 80"/>
          <p:cNvSpPr>
            <a:spLocks noChangeArrowheads="1"/>
          </p:cNvSpPr>
          <p:nvPr/>
        </p:nvSpPr>
        <p:spPr bwMode="auto">
          <a:xfrm>
            <a:off x="6709344" y="42322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29" name="Oval 81"/>
          <p:cNvSpPr>
            <a:spLocks noChangeArrowheads="1"/>
          </p:cNvSpPr>
          <p:nvPr/>
        </p:nvSpPr>
        <p:spPr bwMode="auto">
          <a:xfrm>
            <a:off x="7014144" y="40798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30" name="Oval 82"/>
          <p:cNvSpPr>
            <a:spLocks noChangeArrowheads="1"/>
          </p:cNvSpPr>
          <p:nvPr/>
        </p:nvSpPr>
        <p:spPr bwMode="auto">
          <a:xfrm>
            <a:off x="6633144" y="40036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31" name="Oval 83"/>
          <p:cNvSpPr>
            <a:spLocks noChangeArrowheads="1"/>
          </p:cNvSpPr>
          <p:nvPr/>
        </p:nvSpPr>
        <p:spPr bwMode="auto">
          <a:xfrm>
            <a:off x="6480744" y="41560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32" name="Oval 84"/>
          <p:cNvSpPr>
            <a:spLocks noChangeArrowheads="1"/>
          </p:cNvSpPr>
          <p:nvPr/>
        </p:nvSpPr>
        <p:spPr bwMode="auto">
          <a:xfrm>
            <a:off x="6601394" y="4171961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33" name="Oval 85"/>
          <p:cNvSpPr>
            <a:spLocks noChangeArrowheads="1"/>
          </p:cNvSpPr>
          <p:nvPr/>
        </p:nvSpPr>
        <p:spPr bwMode="auto">
          <a:xfrm>
            <a:off x="7434831" y="37750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34" name="Oval 86"/>
          <p:cNvSpPr>
            <a:spLocks noChangeArrowheads="1"/>
          </p:cNvSpPr>
          <p:nvPr/>
        </p:nvSpPr>
        <p:spPr bwMode="auto">
          <a:xfrm>
            <a:off x="7206231" y="36226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35" name="Oval 87"/>
          <p:cNvSpPr>
            <a:spLocks noChangeArrowheads="1"/>
          </p:cNvSpPr>
          <p:nvPr/>
        </p:nvSpPr>
        <p:spPr bwMode="auto">
          <a:xfrm>
            <a:off x="7434831" y="36591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36" name="Oval 88"/>
          <p:cNvSpPr>
            <a:spLocks noChangeArrowheads="1"/>
          </p:cNvSpPr>
          <p:nvPr/>
        </p:nvSpPr>
        <p:spPr bwMode="auto">
          <a:xfrm>
            <a:off x="7130031" y="37750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37" name="Oval 89"/>
          <p:cNvSpPr>
            <a:spLocks noChangeArrowheads="1"/>
          </p:cNvSpPr>
          <p:nvPr/>
        </p:nvSpPr>
        <p:spPr bwMode="auto">
          <a:xfrm>
            <a:off x="7282431" y="36988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38" name="Oval 90"/>
          <p:cNvSpPr>
            <a:spLocks noChangeArrowheads="1"/>
          </p:cNvSpPr>
          <p:nvPr/>
        </p:nvSpPr>
        <p:spPr bwMode="auto">
          <a:xfrm>
            <a:off x="7282431" y="38512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39" name="Oval 91"/>
          <p:cNvSpPr>
            <a:spLocks noChangeArrowheads="1"/>
          </p:cNvSpPr>
          <p:nvPr/>
        </p:nvSpPr>
        <p:spPr bwMode="auto">
          <a:xfrm>
            <a:off x="7130031" y="39274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40" name="Oval 92"/>
          <p:cNvSpPr>
            <a:spLocks noChangeArrowheads="1"/>
          </p:cNvSpPr>
          <p:nvPr/>
        </p:nvSpPr>
        <p:spPr bwMode="auto">
          <a:xfrm>
            <a:off x="7434831" y="37750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41" name="Oval 93"/>
          <p:cNvSpPr>
            <a:spLocks noChangeArrowheads="1"/>
          </p:cNvSpPr>
          <p:nvPr/>
        </p:nvSpPr>
        <p:spPr bwMode="auto">
          <a:xfrm>
            <a:off x="7053831" y="36988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42" name="Oval 94"/>
          <p:cNvSpPr>
            <a:spLocks noChangeArrowheads="1"/>
          </p:cNvSpPr>
          <p:nvPr/>
        </p:nvSpPr>
        <p:spPr bwMode="auto">
          <a:xfrm>
            <a:off x="6901431" y="38512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43" name="Oval 95"/>
          <p:cNvSpPr>
            <a:spLocks noChangeArrowheads="1"/>
          </p:cNvSpPr>
          <p:nvPr/>
        </p:nvSpPr>
        <p:spPr bwMode="auto">
          <a:xfrm>
            <a:off x="7022081" y="3867161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44" name="Oval 96"/>
          <p:cNvSpPr>
            <a:spLocks noChangeArrowheads="1"/>
          </p:cNvSpPr>
          <p:nvPr/>
        </p:nvSpPr>
        <p:spPr bwMode="auto">
          <a:xfrm>
            <a:off x="7547544" y="40798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45" name="Oval 97"/>
          <p:cNvSpPr>
            <a:spLocks noChangeArrowheads="1"/>
          </p:cNvSpPr>
          <p:nvPr/>
        </p:nvSpPr>
        <p:spPr bwMode="auto">
          <a:xfrm>
            <a:off x="7318944" y="39274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46" name="Oval 98"/>
          <p:cNvSpPr>
            <a:spLocks noChangeArrowheads="1"/>
          </p:cNvSpPr>
          <p:nvPr/>
        </p:nvSpPr>
        <p:spPr bwMode="auto">
          <a:xfrm>
            <a:off x="7547544" y="39639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47" name="Oval 99"/>
          <p:cNvSpPr>
            <a:spLocks noChangeArrowheads="1"/>
          </p:cNvSpPr>
          <p:nvPr/>
        </p:nvSpPr>
        <p:spPr bwMode="auto">
          <a:xfrm>
            <a:off x="7242744" y="40798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48" name="Oval 100"/>
          <p:cNvSpPr>
            <a:spLocks noChangeArrowheads="1"/>
          </p:cNvSpPr>
          <p:nvPr/>
        </p:nvSpPr>
        <p:spPr bwMode="auto">
          <a:xfrm>
            <a:off x="7395144" y="40036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49" name="Oval 101"/>
          <p:cNvSpPr>
            <a:spLocks noChangeArrowheads="1"/>
          </p:cNvSpPr>
          <p:nvPr/>
        </p:nvSpPr>
        <p:spPr bwMode="auto">
          <a:xfrm>
            <a:off x="7395144" y="41560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51" name="Oval 103"/>
          <p:cNvSpPr>
            <a:spLocks noChangeArrowheads="1"/>
          </p:cNvSpPr>
          <p:nvPr/>
        </p:nvSpPr>
        <p:spPr bwMode="auto">
          <a:xfrm>
            <a:off x="7547544" y="40798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52" name="Oval 104"/>
          <p:cNvSpPr>
            <a:spLocks noChangeArrowheads="1"/>
          </p:cNvSpPr>
          <p:nvPr/>
        </p:nvSpPr>
        <p:spPr bwMode="auto">
          <a:xfrm>
            <a:off x="7166544" y="40036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53" name="Oval 105"/>
          <p:cNvSpPr>
            <a:spLocks noChangeArrowheads="1"/>
          </p:cNvSpPr>
          <p:nvPr/>
        </p:nvSpPr>
        <p:spPr bwMode="auto">
          <a:xfrm>
            <a:off x="7014144" y="41560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54" name="Oval 106"/>
          <p:cNvSpPr>
            <a:spLocks noChangeArrowheads="1"/>
          </p:cNvSpPr>
          <p:nvPr/>
        </p:nvSpPr>
        <p:spPr bwMode="auto">
          <a:xfrm>
            <a:off x="7134794" y="4171961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55" name="Oval 107"/>
          <p:cNvSpPr>
            <a:spLocks noChangeArrowheads="1"/>
          </p:cNvSpPr>
          <p:nvPr/>
        </p:nvSpPr>
        <p:spPr bwMode="auto">
          <a:xfrm>
            <a:off x="8080944" y="37353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56" name="Oval 108"/>
          <p:cNvSpPr>
            <a:spLocks noChangeArrowheads="1"/>
          </p:cNvSpPr>
          <p:nvPr/>
        </p:nvSpPr>
        <p:spPr bwMode="auto">
          <a:xfrm>
            <a:off x="7852344" y="35829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57" name="Oval 109"/>
          <p:cNvSpPr>
            <a:spLocks noChangeArrowheads="1"/>
          </p:cNvSpPr>
          <p:nvPr/>
        </p:nvSpPr>
        <p:spPr bwMode="auto">
          <a:xfrm>
            <a:off x="8080944" y="3619511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58" name="Oval 110"/>
          <p:cNvSpPr>
            <a:spLocks noChangeArrowheads="1"/>
          </p:cNvSpPr>
          <p:nvPr/>
        </p:nvSpPr>
        <p:spPr bwMode="auto">
          <a:xfrm>
            <a:off x="7776144" y="37353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59" name="Oval 111"/>
          <p:cNvSpPr>
            <a:spLocks noChangeArrowheads="1"/>
          </p:cNvSpPr>
          <p:nvPr/>
        </p:nvSpPr>
        <p:spPr bwMode="auto">
          <a:xfrm>
            <a:off x="7928544" y="36591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60" name="Oval 112"/>
          <p:cNvSpPr>
            <a:spLocks noChangeArrowheads="1"/>
          </p:cNvSpPr>
          <p:nvPr/>
        </p:nvSpPr>
        <p:spPr bwMode="auto">
          <a:xfrm>
            <a:off x="7928544" y="38115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61" name="Oval 113"/>
          <p:cNvSpPr>
            <a:spLocks noChangeArrowheads="1"/>
          </p:cNvSpPr>
          <p:nvPr/>
        </p:nvSpPr>
        <p:spPr bwMode="auto">
          <a:xfrm>
            <a:off x="7776144" y="38877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62" name="Oval 114"/>
          <p:cNvSpPr>
            <a:spLocks noChangeArrowheads="1"/>
          </p:cNvSpPr>
          <p:nvPr/>
        </p:nvSpPr>
        <p:spPr bwMode="auto">
          <a:xfrm>
            <a:off x="8080944" y="37353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63" name="Oval 115"/>
          <p:cNvSpPr>
            <a:spLocks noChangeArrowheads="1"/>
          </p:cNvSpPr>
          <p:nvPr/>
        </p:nvSpPr>
        <p:spPr bwMode="auto">
          <a:xfrm>
            <a:off x="7699944" y="36591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64" name="Oval 116"/>
          <p:cNvSpPr>
            <a:spLocks noChangeArrowheads="1"/>
          </p:cNvSpPr>
          <p:nvPr/>
        </p:nvSpPr>
        <p:spPr bwMode="auto">
          <a:xfrm>
            <a:off x="7547544" y="38115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65" name="Oval 117"/>
          <p:cNvSpPr>
            <a:spLocks noChangeArrowheads="1"/>
          </p:cNvSpPr>
          <p:nvPr/>
        </p:nvSpPr>
        <p:spPr bwMode="auto">
          <a:xfrm>
            <a:off x="7668194" y="3827474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66" name="Oval 118"/>
          <p:cNvSpPr>
            <a:spLocks noChangeArrowheads="1"/>
          </p:cNvSpPr>
          <p:nvPr/>
        </p:nvSpPr>
        <p:spPr bwMode="auto">
          <a:xfrm>
            <a:off x="8044431" y="41560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67" name="Oval 119"/>
          <p:cNvSpPr>
            <a:spLocks noChangeArrowheads="1"/>
          </p:cNvSpPr>
          <p:nvPr/>
        </p:nvSpPr>
        <p:spPr bwMode="auto">
          <a:xfrm>
            <a:off x="7815831" y="40036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68" name="Oval 120"/>
          <p:cNvSpPr>
            <a:spLocks noChangeArrowheads="1"/>
          </p:cNvSpPr>
          <p:nvPr/>
        </p:nvSpPr>
        <p:spPr bwMode="auto">
          <a:xfrm>
            <a:off x="8044431" y="40401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69" name="Oval 121"/>
          <p:cNvSpPr>
            <a:spLocks noChangeArrowheads="1"/>
          </p:cNvSpPr>
          <p:nvPr/>
        </p:nvSpPr>
        <p:spPr bwMode="auto">
          <a:xfrm>
            <a:off x="7739631" y="41560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70" name="Oval 122"/>
          <p:cNvSpPr>
            <a:spLocks noChangeArrowheads="1"/>
          </p:cNvSpPr>
          <p:nvPr/>
        </p:nvSpPr>
        <p:spPr bwMode="auto">
          <a:xfrm>
            <a:off x="7892031" y="40798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71" name="Oval 123"/>
          <p:cNvSpPr>
            <a:spLocks noChangeArrowheads="1"/>
          </p:cNvSpPr>
          <p:nvPr/>
        </p:nvSpPr>
        <p:spPr bwMode="auto">
          <a:xfrm>
            <a:off x="7892031" y="42322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72" name="Oval 124"/>
          <p:cNvSpPr>
            <a:spLocks noChangeArrowheads="1"/>
          </p:cNvSpPr>
          <p:nvPr/>
        </p:nvSpPr>
        <p:spPr bwMode="auto">
          <a:xfrm>
            <a:off x="7739631" y="43084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73" name="Oval 125"/>
          <p:cNvSpPr>
            <a:spLocks noChangeArrowheads="1"/>
          </p:cNvSpPr>
          <p:nvPr/>
        </p:nvSpPr>
        <p:spPr bwMode="auto">
          <a:xfrm>
            <a:off x="8044431" y="41560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74" name="Oval 126"/>
          <p:cNvSpPr>
            <a:spLocks noChangeArrowheads="1"/>
          </p:cNvSpPr>
          <p:nvPr/>
        </p:nvSpPr>
        <p:spPr bwMode="auto">
          <a:xfrm>
            <a:off x="7663431" y="40798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75" name="Oval 127"/>
          <p:cNvSpPr>
            <a:spLocks noChangeArrowheads="1"/>
          </p:cNvSpPr>
          <p:nvPr/>
        </p:nvSpPr>
        <p:spPr bwMode="auto">
          <a:xfrm>
            <a:off x="7511031" y="42322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76" name="Oval 128"/>
          <p:cNvSpPr>
            <a:spLocks noChangeArrowheads="1"/>
          </p:cNvSpPr>
          <p:nvPr/>
        </p:nvSpPr>
        <p:spPr bwMode="auto">
          <a:xfrm>
            <a:off x="7631681" y="4248161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77" name="Oval 129"/>
          <p:cNvSpPr>
            <a:spLocks noChangeArrowheads="1"/>
          </p:cNvSpPr>
          <p:nvPr/>
        </p:nvSpPr>
        <p:spPr bwMode="auto">
          <a:xfrm>
            <a:off x="8501631" y="42687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78" name="Oval 130"/>
          <p:cNvSpPr>
            <a:spLocks noChangeArrowheads="1"/>
          </p:cNvSpPr>
          <p:nvPr/>
        </p:nvSpPr>
        <p:spPr bwMode="auto">
          <a:xfrm>
            <a:off x="8273031" y="41163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79" name="Oval 131"/>
          <p:cNvSpPr>
            <a:spLocks noChangeArrowheads="1"/>
          </p:cNvSpPr>
          <p:nvPr/>
        </p:nvSpPr>
        <p:spPr bwMode="auto">
          <a:xfrm>
            <a:off x="8501631" y="4152911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80" name="Oval 132"/>
          <p:cNvSpPr>
            <a:spLocks noChangeArrowheads="1"/>
          </p:cNvSpPr>
          <p:nvPr/>
        </p:nvSpPr>
        <p:spPr bwMode="auto">
          <a:xfrm>
            <a:off x="8196831" y="42687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81" name="Oval 133"/>
          <p:cNvSpPr>
            <a:spLocks noChangeArrowheads="1"/>
          </p:cNvSpPr>
          <p:nvPr/>
        </p:nvSpPr>
        <p:spPr bwMode="auto">
          <a:xfrm>
            <a:off x="8349231" y="41925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82" name="Oval 134"/>
          <p:cNvSpPr>
            <a:spLocks noChangeArrowheads="1"/>
          </p:cNvSpPr>
          <p:nvPr/>
        </p:nvSpPr>
        <p:spPr bwMode="auto">
          <a:xfrm>
            <a:off x="8349231" y="43449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83" name="Oval 135"/>
          <p:cNvSpPr>
            <a:spLocks noChangeArrowheads="1"/>
          </p:cNvSpPr>
          <p:nvPr/>
        </p:nvSpPr>
        <p:spPr bwMode="auto">
          <a:xfrm>
            <a:off x="8196831" y="44211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84" name="Oval 136"/>
          <p:cNvSpPr>
            <a:spLocks noChangeArrowheads="1"/>
          </p:cNvSpPr>
          <p:nvPr/>
        </p:nvSpPr>
        <p:spPr bwMode="auto">
          <a:xfrm>
            <a:off x="8501631" y="42687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85" name="Oval 137"/>
          <p:cNvSpPr>
            <a:spLocks noChangeArrowheads="1"/>
          </p:cNvSpPr>
          <p:nvPr/>
        </p:nvSpPr>
        <p:spPr bwMode="auto">
          <a:xfrm>
            <a:off x="8120631" y="41925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86" name="Oval 138"/>
          <p:cNvSpPr>
            <a:spLocks noChangeArrowheads="1"/>
          </p:cNvSpPr>
          <p:nvPr/>
        </p:nvSpPr>
        <p:spPr bwMode="auto">
          <a:xfrm>
            <a:off x="7968231" y="43449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87" name="Oval 139"/>
          <p:cNvSpPr>
            <a:spLocks noChangeArrowheads="1"/>
          </p:cNvSpPr>
          <p:nvPr/>
        </p:nvSpPr>
        <p:spPr bwMode="auto">
          <a:xfrm>
            <a:off x="8088881" y="4360874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88" name="Oval 140"/>
          <p:cNvSpPr>
            <a:spLocks noChangeArrowheads="1"/>
          </p:cNvSpPr>
          <p:nvPr/>
        </p:nvSpPr>
        <p:spPr bwMode="auto">
          <a:xfrm>
            <a:off x="8501631" y="38877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89" name="Oval 141"/>
          <p:cNvSpPr>
            <a:spLocks noChangeArrowheads="1"/>
          </p:cNvSpPr>
          <p:nvPr/>
        </p:nvSpPr>
        <p:spPr bwMode="auto">
          <a:xfrm>
            <a:off x="8273031" y="37353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90" name="Oval 142"/>
          <p:cNvSpPr>
            <a:spLocks noChangeArrowheads="1"/>
          </p:cNvSpPr>
          <p:nvPr/>
        </p:nvSpPr>
        <p:spPr bwMode="auto">
          <a:xfrm>
            <a:off x="8501631" y="3771911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91" name="Oval 143"/>
          <p:cNvSpPr>
            <a:spLocks noChangeArrowheads="1"/>
          </p:cNvSpPr>
          <p:nvPr/>
        </p:nvSpPr>
        <p:spPr bwMode="auto">
          <a:xfrm>
            <a:off x="8196831" y="38877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92" name="Oval 144"/>
          <p:cNvSpPr>
            <a:spLocks noChangeArrowheads="1"/>
          </p:cNvSpPr>
          <p:nvPr/>
        </p:nvSpPr>
        <p:spPr bwMode="auto">
          <a:xfrm>
            <a:off x="8349231" y="38115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93" name="Oval 145"/>
          <p:cNvSpPr>
            <a:spLocks noChangeArrowheads="1"/>
          </p:cNvSpPr>
          <p:nvPr/>
        </p:nvSpPr>
        <p:spPr bwMode="auto">
          <a:xfrm>
            <a:off x="8349231" y="39639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94" name="Oval 146"/>
          <p:cNvSpPr>
            <a:spLocks noChangeArrowheads="1"/>
          </p:cNvSpPr>
          <p:nvPr/>
        </p:nvSpPr>
        <p:spPr bwMode="auto">
          <a:xfrm>
            <a:off x="8196831" y="40401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95" name="Oval 147"/>
          <p:cNvSpPr>
            <a:spLocks noChangeArrowheads="1"/>
          </p:cNvSpPr>
          <p:nvPr/>
        </p:nvSpPr>
        <p:spPr bwMode="auto">
          <a:xfrm>
            <a:off x="8501631" y="38877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96" name="Oval 148"/>
          <p:cNvSpPr>
            <a:spLocks noChangeArrowheads="1"/>
          </p:cNvSpPr>
          <p:nvPr/>
        </p:nvSpPr>
        <p:spPr bwMode="auto">
          <a:xfrm>
            <a:off x="8120631" y="38115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97" name="Oval 149"/>
          <p:cNvSpPr>
            <a:spLocks noChangeArrowheads="1"/>
          </p:cNvSpPr>
          <p:nvPr/>
        </p:nvSpPr>
        <p:spPr bwMode="auto">
          <a:xfrm>
            <a:off x="7968231" y="39639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98" name="Oval 150"/>
          <p:cNvSpPr>
            <a:spLocks noChangeArrowheads="1"/>
          </p:cNvSpPr>
          <p:nvPr/>
        </p:nvSpPr>
        <p:spPr bwMode="auto">
          <a:xfrm>
            <a:off x="8088881" y="3979874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399" name="Oval 151"/>
          <p:cNvSpPr>
            <a:spLocks noChangeArrowheads="1"/>
          </p:cNvSpPr>
          <p:nvPr/>
        </p:nvSpPr>
        <p:spPr bwMode="auto">
          <a:xfrm>
            <a:off x="8690544" y="36591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00" name="Oval 152"/>
          <p:cNvSpPr>
            <a:spLocks noChangeArrowheads="1"/>
          </p:cNvSpPr>
          <p:nvPr/>
        </p:nvSpPr>
        <p:spPr bwMode="auto">
          <a:xfrm>
            <a:off x="8461944" y="35067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01" name="Oval 153"/>
          <p:cNvSpPr>
            <a:spLocks noChangeArrowheads="1"/>
          </p:cNvSpPr>
          <p:nvPr/>
        </p:nvSpPr>
        <p:spPr bwMode="auto">
          <a:xfrm>
            <a:off x="8690544" y="3543311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02" name="Oval 154"/>
          <p:cNvSpPr>
            <a:spLocks noChangeArrowheads="1"/>
          </p:cNvSpPr>
          <p:nvPr/>
        </p:nvSpPr>
        <p:spPr bwMode="auto">
          <a:xfrm>
            <a:off x="8385744" y="36591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03" name="Oval 155"/>
          <p:cNvSpPr>
            <a:spLocks noChangeArrowheads="1"/>
          </p:cNvSpPr>
          <p:nvPr/>
        </p:nvSpPr>
        <p:spPr bwMode="auto">
          <a:xfrm>
            <a:off x="8538144" y="35829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04" name="Oval 156"/>
          <p:cNvSpPr>
            <a:spLocks noChangeArrowheads="1"/>
          </p:cNvSpPr>
          <p:nvPr/>
        </p:nvSpPr>
        <p:spPr bwMode="auto">
          <a:xfrm>
            <a:off x="8538144" y="37353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05" name="Oval 157"/>
          <p:cNvSpPr>
            <a:spLocks noChangeArrowheads="1"/>
          </p:cNvSpPr>
          <p:nvPr/>
        </p:nvSpPr>
        <p:spPr bwMode="auto">
          <a:xfrm>
            <a:off x="8385744" y="38115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06" name="Oval 158"/>
          <p:cNvSpPr>
            <a:spLocks noChangeArrowheads="1"/>
          </p:cNvSpPr>
          <p:nvPr/>
        </p:nvSpPr>
        <p:spPr bwMode="auto">
          <a:xfrm>
            <a:off x="8690544" y="36591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07" name="Oval 159"/>
          <p:cNvSpPr>
            <a:spLocks noChangeArrowheads="1"/>
          </p:cNvSpPr>
          <p:nvPr/>
        </p:nvSpPr>
        <p:spPr bwMode="auto">
          <a:xfrm>
            <a:off x="8309544" y="35829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08" name="Oval 160"/>
          <p:cNvSpPr>
            <a:spLocks noChangeArrowheads="1"/>
          </p:cNvSpPr>
          <p:nvPr/>
        </p:nvSpPr>
        <p:spPr bwMode="auto">
          <a:xfrm>
            <a:off x="8157144" y="37353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09" name="Oval 161"/>
          <p:cNvSpPr>
            <a:spLocks noChangeArrowheads="1"/>
          </p:cNvSpPr>
          <p:nvPr/>
        </p:nvSpPr>
        <p:spPr bwMode="auto">
          <a:xfrm>
            <a:off x="8277794" y="3751274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10" name="Oval 162"/>
          <p:cNvSpPr>
            <a:spLocks noChangeArrowheads="1"/>
          </p:cNvSpPr>
          <p:nvPr/>
        </p:nvSpPr>
        <p:spPr bwMode="auto">
          <a:xfrm>
            <a:off x="8995344" y="43084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11" name="Oval 163"/>
          <p:cNvSpPr>
            <a:spLocks noChangeArrowheads="1"/>
          </p:cNvSpPr>
          <p:nvPr/>
        </p:nvSpPr>
        <p:spPr bwMode="auto">
          <a:xfrm>
            <a:off x="8766744" y="41560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12" name="Oval 164"/>
          <p:cNvSpPr>
            <a:spLocks noChangeArrowheads="1"/>
          </p:cNvSpPr>
          <p:nvPr/>
        </p:nvSpPr>
        <p:spPr bwMode="auto">
          <a:xfrm>
            <a:off x="8995344" y="41925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13" name="Oval 165"/>
          <p:cNvSpPr>
            <a:spLocks noChangeArrowheads="1"/>
          </p:cNvSpPr>
          <p:nvPr/>
        </p:nvSpPr>
        <p:spPr bwMode="auto">
          <a:xfrm>
            <a:off x="8690544" y="43084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14" name="Oval 166"/>
          <p:cNvSpPr>
            <a:spLocks noChangeArrowheads="1"/>
          </p:cNvSpPr>
          <p:nvPr/>
        </p:nvSpPr>
        <p:spPr bwMode="auto">
          <a:xfrm>
            <a:off x="8842944" y="42322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15" name="Oval 167"/>
          <p:cNvSpPr>
            <a:spLocks noChangeArrowheads="1"/>
          </p:cNvSpPr>
          <p:nvPr/>
        </p:nvSpPr>
        <p:spPr bwMode="auto">
          <a:xfrm>
            <a:off x="8842944" y="43846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16" name="Oval 168"/>
          <p:cNvSpPr>
            <a:spLocks noChangeArrowheads="1"/>
          </p:cNvSpPr>
          <p:nvPr/>
        </p:nvSpPr>
        <p:spPr bwMode="auto">
          <a:xfrm>
            <a:off x="8690544" y="44608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17" name="Oval 169"/>
          <p:cNvSpPr>
            <a:spLocks noChangeArrowheads="1"/>
          </p:cNvSpPr>
          <p:nvPr/>
        </p:nvSpPr>
        <p:spPr bwMode="auto">
          <a:xfrm>
            <a:off x="8995344" y="43084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18" name="Oval 170"/>
          <p:cNvSpPr>
            <a:spLocks noChangeArrowheads="1"/>
          </p:cNvSpPr>
          <p:nvPr/>
        </p:nvSpPr>
        <p:spPr bwMode="auto">
          <a:xfrm>
            <a:off x="8614344" y="42322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19" name="Oval 171"/>
          <p:cNvSpPr>
            <a:spLocks noChangeArrowheads="1"/>
          </p:cNvSpPr>
          <p:nvPr/>
        </p:nvSpPr>
        <p:spPr bwMode="auto">
          <a:xfrm>
            <a:off x="8461944" y="43846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20" name="Oval 172"/>
          <p:cNvSpPr>
            <a:spLocks noChangeArrowheads="1"/>
          </p:cNvSpPr>
          <p:nvPr/>
        </p:nvSpPr>
        <p:spPr bwMode="auto">
          <a:xfrm>
            <a:off x="8582594" y="4400561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21" name="Oval 173"/>
          <p:cNvSpPr>
            <a:spLocks noChangeArrowheads="1"/>
          </p:cNvSpPr>
          <p:nvPr/>
        </p:nvSpPr>
        <p:spPr bwMode="auto">
          <a:xfrm>
            <a:off x="9035031" y="39639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22" name="Oval 174"/>
          <p:cNvSpPr>
            <a:spLocks noChangeArrowheads="1"/>
          </p:cNvSpPr>
          <p:nvPr/>
        </p:nvSpPr>
        <p:spPr bwMode="auto">
          <a:xfrm>
            <a:off x="8806431" y="38115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23" name="Oval 175"/>
          <p:cNvSpPr>
            <a:spLocks noChangeArrowheads="1"/>
          </p:cNvSpPr>
          <p:nvPr/>
        </p:nvSpPr>
        <p:spPr bwMode="auto">
          <a:xfrm>
            <a:off x="9035031" y="3848111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24" name="Oval 176"/>
          <p:cNvSpPr>
            <a:spLocks noChangeArrowheads="1"/>
          </p:cNvSpPr>
          <p:nvPr/>
        </p:nvSpPr>
        <p:spPr bwMode="auto">
          <a:xfrm>
            <a:off x="8730231" y="39639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25" name="Oval 177"/>
          <p:cNvSpPr>
            <a:spLocks noChangeArrowheads="1"/>
          </p:cNvSpPr>
          <p:nvPr/>
        </p:nvSpPr>
        <p:spPr bwMode="auto">
          <a:xfrm>
            <a:off x="8882631" y="38877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26" name="Oval 178"/>
          <p:cNvSpPr>
            <a:spLocks noChangeArrowheads="1"/>
          </p:cNvSpPr>
          <p:nvPr/>
        </p:nvSpPr>
        <p:spPr bwMode="auto">
          <a:xfrm>
            <a:off x="8882631" y="40401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27" name="Oval 179"/>
          <p:cNvSpPr>
            <a:spLocks noChangeArrowheads="1"/>
          </p:cNvSpPr>
          <p:nvPr/>
        </p:nvSpPr>
        <p:spPr bwMode="auto">
          <a:xfrm>
            <a:off x="8730231" y="41163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28" name="Oval 180"/>
          <p:cNvSpPr>
            <a:spLocks noChangeArrowheads="1"/>
          </p:cNvSpPr>
          <p:nvPr/>
        </p:nvSpPr>
        <p:spPr bwMode="auto">
          <a:xfrm>
            <a:off x="9035031" y="39639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29" name="Oval 181"/>
          <p:cNvSpPr>
            <a:spLocks noChangeArrowheads="1"/>
          </p:cNvSpPr>
          <p:nvPr/>
        </p:nvSpPr>
        <p:spPr bwMode="auto">
          <a:xfrm>
            <a:off x="8654031" y="38877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30" name="Oval 182"/>
          <p:cNvSpPr>
            <a:spLocks noChangeArrowheads="1"/>
          </p:cNvSpPr>
          <p:nvPr/>
        </p:nvSpPr>
        <p:spPr bwMode="auto">
          <a:xfrm>
            <a:off x="8501631" y="40401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31" name="Oval 183"/>
          <p:cNvSpPr>
            <a:spLocks noChangeArrowheads="1"/>
          </p:cNvSpPr>
          <p:nvPr/>
        </p:nvSpPr>
        <p:spPr bwMode="auto">
          <a:xfrm>
            <a:off x="8622281" y="4056074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32" name="Oval 184"/>
          <p:cNvSpPr>
            <a:spLocks noChangeArrowheads="1"/>
          </p:cNvSpPr>
          <p:nvPr/>
        </p:nvSpPr>
        <p:spPr bwMode="auto">
          <a:xfrm>
            <a:off x="9528744" y="43846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33" name="Oval 185"/>
          <p:cNvSpPr>
            <a:spLocks noChangeArrowheads="1"/>
          </p:cNvSpPr>
          <p:nvPr/>
        </p:nvSpPr>
        <p:spPr bwMode="auto">
          <a:xfrm>
            <a:off x="9300144" y="42322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34" name="Oval 186"/>
          <p:cNvSpPr>
            <a:spLocks noChangeArrowheads="1"/>
          </p:cNvSpPr>
          <p:nvPr/>
        </p:nvSpPr>
        <p:spPr bwMode="auto">
          <a:xfrm>
            <a:off x="9528744" y="42687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35" name="Oval 187"/>
          <p:cNvSpPr>
            <a:spLocks noChangeArrowheads="1"/>
          </p:cNvSpPr>
          <p:nvPr/>
        </p:nvSpPr>
        <p:spPr bwMode="auto">
          <a:xfrm>
            <a:off x="9223944" y="43846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36" name="Oval 188"/>
          <p:cNvSpPr>
            <a:spLocks noChangeArrowheads="1"/>
          </p:cNvSpPr>
          <p:nvPr/>
        </p:nvSpPr>
        <p:spPr bwMode="auto">
          <a:xfrm>
            <a:off x="9376344" y="43084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37" name="Oval 189"/>
          <p:cNvSpPr>
            <a:spLocks noChangeArrowheads="1"/>
          </p:cNvSpPr>
          <p:nvPr/>
        </p:nvSpPr>
        <p:spPr bwMode="auto">
          <a:xfrm>
            <a:off x="9376344" y="44608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38" name="Oval 190"/>
          <p:cNvSpPr>
            <a:spLocks noChangeArrowheads="1"/>
          </p:cNvSpPr>
          <p:nvPr/>
        </p:nvSpPr>
        <p:spPr bwMode="auto">
          <a:xfrm>
            <a:off x="9223944" y="45370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39" name="Oval 191"/>
          <p:cNvSpPr>
            <a:spLocks noChangeArrowheads="1"/>
          </p:cNvSpPr>
          <p:nvPr/>
        </p:nvSpPr>
        <p:spPr bwMode="auto">
          <a:xfrm>
            <a:off x="9528744" y="43846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40" name="Oval 192"/>
          <p:cNvSpPr>
            <a:spLocks noChangeArrowheads="1"/>
          </p:cNvSpPr>
          <p:nvPr/>
        </p:nvSpPr>
        <p:spPr bwMode="auto">
          <a:xfrm>
            <a:off x="9147744" y="43084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41" name="Oval 193"/>
          <p:cNvSpPr>
            <a:spLocks noChangeArrowheads="1"/>
          </p:cNvSpPr>
          <p:nvPr/>
        </p:nvSpPr>
        <p:spPr bwMode="auto">
          <a:xfrm>
            <a:off x="8995344" y="44608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42" name="Oval 194"/>
          <p:cNvSpPr>
            <a:spLocks noChangeArrowheads="1"/>
          </p:cNvSpPr>
          <p:nvPr/>
        </p:nvSpPr>
        <p:spPr bwMode="auto">
          <a:xfrm>
            <a:off x="9115994" y="4476761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43" name="Oval 195"/>
          <p:cNvSpPr>
            <a:spLocks noChangeArrowheads="1"/>
          </p:cNvSpPr>
          <p:nvPr/>
        </p:nvSpPr>
        <p:spPr bwMode="auto">
          <a:xfrm>
            <a:off x="9644631" y="40798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44" name="Oval 196"/>
          <p:cNvSpPr>
            <a:spLocks noChangeArrowheads="1"/>
          </p:cNvSpPr>
          <p:nvPr/>
        </p:nvSpPr>
        <p:spPr bwMode="auto">
          <a:xfrm>
            <a:off x="9416031" y="39274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45" name="Oval 197"/>
          <p:cNvSpPr>
            <a:spLocks noChangeArrowheads="1"/>
          </p:cNvSpPr>
          <p:nvPr/>
        </p:nvSpPr>
        <p:spPr bwMode="auto">
          <a:xfrm>
            <a:off x="9644631" y="39639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46" name="Oval 198"/>
          <p:cNvSpPr>
            <a:spLocks noChangeArrowheads="1"/>
          </p:cNvSpPr>
          <p:nvPr/>
        </p:nvSpPr>
        <p:spPr bwMode="auto">
          <a:xfrm>
            <a:off x="9339831" y="40798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47" name="Oval 199"/>
          <p:cNvSpPr>
            <a:spLocks noChangeArrowheads="1"/>
          </p:cNvSpPr>
          <p:nvPr/>
        </p:nvSpPr>
        <p:spPr bwMode="auto">
          <a:xfrm>
            <a:off x="9492231" y="40036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48" name="Oval 200"/>
          <p:cNvSpPr>
            <a:spLocks noChangeArrowheads="1"/>
          </p:cNvSpPr>
          <p:nvPr/>
        </p:nvSpPr>
        <p:spPr bwMode="auto">
          <a:xfrm>
            <a:off x="9492231" y="41560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49" name="Oval 201"/>
          <p:cNvSpPr>
            <a:spLocks noChangeArrowheads="1"/>
          </p:cNvSpPr>
          <p:nvPr/>
        </p:nvSpPr>
        <p:spPr bwMode="auto">
          <a:xfrm>
            <a:off x="9339831" y="42322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50" name="Oval 202"/>
          <p:cNvSpPr>
            <a:spLocks noChangeArrowheads="1"/>
          </p:cNvSpPr>
          <p:nvPr/>
        </p:nvSpPr>
        <p:spPr bwMode="auto">
          <a:xfrm>
            <a:off x="9644631" y="40798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51" name="Oval 203"/>
          <p:cNvSpPr>
            <a:spLocks noChangeArrowheads="1"/>
          </p:cNvSpPr>
          <p:nvPr/>
        </p:nvSpPr>
        <p:spPr bwMode="auto">
          <a:xfrm>
            <a:off x="9263631" y="40036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52" name="Oval 204"/>
          <p:cNvSpPr>
            <a:spLocks noChangeArrowheads="1"/>
          </p:cNvSpPr>
          <p:nvPr/>
        </p:nvSpPr>
        <p:spPr bwMode="auto">
          <a:xfrm>
            <a:off x="9111231" y="41560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53" name="Oval 205"/>
          <p:cNvSpPr>
            <a:spLocks noChangeArrowheads="1"/>
          </p:cNvSpPr>
          <p:nvPr/>
        </p:nvSpPr>
        <p:spPr bwMode="auto">
          <a:xfrm>
            <a:off x="9231881" y="4171961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54" name="Oval 206"/>
          <p:cNvSpPr>
            <a:spLocks noChangeArrowheads="1"/>
          </p:cNvSpPr>
          <p:nvPr/>
        </p:nvSpPr>
        <p:spPr bwMode="auto">
          <a:xfrm>
            <a:off x="9339831" y="36591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55" name="Oval 207"/>
          <p:cNvSpPr>
            <a:spLocks noChangeArrowheads="1"/>
          </p:cNvSpPr>
          <p:nvPr/>
        </p:nvSpPr>
        <p:spPr bwMode="auto">
          <a:xfrm>
            <a:off x="9111231" y="35067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56" name="Oval 208"/>
          <p:cNvSpPr>
            <a:spLocks noChangeArrowheads="1"/>
          </p:cNvSpPr>
          <p:nvPr/>
        </p:nvSpPr>
        <p:spPr bwMode="auto">
          <a:xfrm>
            <a:off x="9339831" y="3543311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57" name="Oval 209"/>
          <p:cNvSpPr>
            <a:spLocks noChangeArrowheads="1"/>
          </p:cNvSpPr>
          <p:nvPr/>
        </p:nvSpPr>
        <p:spPr bwMode="auto">
          <a:xfrm>
            <a:off x="9035031" y="36591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58" name="Oval 210"/>
          <p:cNvSpPr>
            <a:spLocks noChangeArrowheads="1"/>
          </p:cNvSpPr>
          <p:nvPr/>
        </p:nvSpPr>
        <p:spPr bwMode="auto">
          <a:xfrm>
            <a:off x="9187431" y="35829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59" name="Oval 211"/>
          <p:cNvSpPr>
            <a:spLocks noChangeArrowheads="1"/>
          </p:cNvSpPr>
          <p:nvPr/>
        </p:nvSpPr>
        <p:spPr bwMode="auto">
          <a:xfrm>
            <a:off x="9187431" y="37353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60" name="Oval 212"/>
          <p:cNvSpPr>
            <a:spLocks noChangeArrowheads="1"/>
          </p:cNvSpPr>
          <p:nvPr/>
        </p:nvSpPr>
        <p:spPr bwMode="auto">
          <a:xfrm>
            <a:off x="9035031" y="38115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61" name="Oval 213"/>
          <p:cNvSpPr>
            <a:spLocks noChangeArrowheads="1"/>
          </p:cNvSpPr>
          <p:nvPr/>
        </p:nvSpPr>
        <p:spPr bwMode="auto">
          <a:xfrm>
            <a:off x="9339831" y="36591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62" name="Oval 214"/>
          <p:cNvSpPr>
            <a:spLocks noChangeArrowheads="1"/>
          </p:cNvSpPr>
          <p:nvPr/>
        </p:nvSpPr>
        <p:spPr bwMode="auto">
          <a:xfrm>
            <a:off x="8958831" y="35829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63" name="Oval 215"/>
          <p:cNvSpPr>
            <a:spLocks noChangeArrowheads="1"/>
          </p:cNvSpPr>
          <p:nvPr/>
        </p:nvSpPr>
        <p:spPr bwMode="auto">
          <a:xfrm>
            <a:off x="8806431" y="37353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64" name="Oval 216"/>
          <p:cNvSpPr>
            <a:spLocks noChangeArrowheads="1"/>
          </p:cNvSpPr>
          <p:nvPr/>
        </p:nvSpPr>
        <p:spPr bwMode="auto">
          <a:xfrm>
            <a:off x="8927081" y="3751274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65" name="Oval 217"/>
          <p:cNvSpPr>
            <a:spLocks noChangeArrowheads="1"/>
          </p:cNvSpPr>
          <p:nvPr/>
        </p:nvSpPr>
        <p:spPr bwMode="auto">
          <a:xfrm>
            <a:off x="9720831" y="38115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66" name="Oval 218"/>
          <p:cNvSpPr>
            <a:spLocks noChangeArrowheads="1"/>
          </p:cNvSpPr>
          <p:nvPr/>
        </p:nvSpPr>
        <p:spPr bwMode="auto">
          <a:xfrm>
            <a:off x="9492231" y="36591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67" name="Oval 219"/>
          <p:cNvSpPr>
            <a:spLocks noChangeArrowheads="1"/>
          </p:cNvSpPr>
          <p:nvPr/>
        </p:nvSpPr>
        <p:spPr bwMode="auto">
          <a:xfrm>
            <a:off x="9720831" y="3695711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68" name="Oval 220"/>
          <p:cNvSpPr>
            <a:spLocks noChangeArrowheads="1"/>
          </p:cNvSpPr>
          <p:nvPr/>
        </p:nvSpPr>
        <p:spPr bwMode="auto">
          <a:xfrm>
            <a:off x="9416031" y="38115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69" name="Oval 221"/>
          <p:cNvSpPr>
            <a:spLocks noChangeArrowheads="1"/>
          </p:cNvSpPr>
          <p:nvPr/>
        </p:nvSpPr>
        <p:spPr bwMode="auto">
          <a:xfrm>
            <a:off x="9568431" y="37353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70" name="Oval 222"/>
          <p:cNvSpPr>
            <a:spLocks noChangeArrowheads="1"/>
          </p:cNvSpPr>
          <p:nvPr/>
        </p:nvSpPr>
        <p:spPr bwMode="auto">
          <a:xfrm>
            <a:off x="9568431" y="38877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71" name="Oval 223"/>
          <p:cNvSpPr>
            <a:spLocks noChangeArrowheads="1"/>
          </p:cNvSpPr>
          <p:nvPr/>
        </p:nvSpPr>
        <p:spPr bwMode="auto">
          <a:xfrm>
            <a:off x="9416031" y="39639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72" name="Oval 224"/>
          <p:cNvSpPr>
            <a:spLocks noChangeArrowheads="1"/>
          </p:cNvSpPr>
          <p:nvPr/>
        </p:nvSpPr>
        <p:spPr bwMode="auto">
          <a:xfrm>
            <a:off x="9720831" y="38115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73" name="Oval 225"/>
          <p:cNvSpPr>
            <a:spLocks noChangeArrowheads="1"/>
          </p:cNvSpPr>
          <p:nvPr/>
        </p:nvSpPr>
        <p:spPr bwMode="auto">
          <a:xfrm>
            <a:off x="9339831" y="37353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74" name="Oval 226"/>
          <p:cNvSpPr>
            <a:spLocks noChangeArrowheads="1"/>
          </p:cNvSpPr>
          <p:nvPr/>
        </p:nvSpPr>
        <p:spPr bwMode="auto">
          <a:xfrm>
            <a:off x="9187431" y="38877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75" name="Oval 227"/>
          <p:cNvSpPr>
            <a:spLocks noChangeArrowheads="1"/>
          </p:cNvSpPr>
          <p:nvPr/>
        </p:nvSpPr>
        <p:spPr bwMode="auto">
          <a:xfrm>
            <a:off x="9308081" y="3903674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76" name="Oval 228"/>
          <p:cNvSpPr>
            <a:spLocks noChangeArrowheads="1"/>
          </p:cNvSpPr>
          <p:nvPr/>
        </p:nvSpPr>
        <p:spPr bwMode="auto">
          <a:xfrm>
            <a:off x="9873231" y="44973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77" name="Oval 229"/>
          <p:cNvSpPr>
            <a:spLocks noChangeArrowheads="1"/>
          </p:cNvSpPr>
          <p:nvPr/>
        </p:nvSpPr>
        <p:spPr bwMode="auto">
          <a:xfrm>
            <a:off x="9644631" y="43449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78" name="Oval 230"/>
          <p:cNvSpPr>
            <a:spLocks noChangeArrowheads="1"/>
          </p:cNvSpPr>
          <p:nvPr/>
        </p:nvSpPr>
        <p:spPr bwMode="auto">
          <a:xfrm>
            <a:off x="9873231" y="4381511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79" name="Oval 231"/>
          <p:cNvSpPr>
            <a:spLocks noChangeArrowheads="1"/>
          </p:cNvSpPr>
          <p:nvPr/>
        </p:nvSpPr>
        <p:spPr bwMode="auto">
          <a:xfrm>
            <a:off x="9568431" y="44973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80" name="Oval 232"/>
          <p:cNvSpPr>
            <a:spLocks noChangeArrowheads="1"/>
          </p:cNvSpPr>
          <p:nvPr/>
        </p:nvSpPr>
        <p:spPr bwMode="auto">
          <a:xfrm>
            <a:off x="9720831" y="44211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81" name="Oval 233"/>
          <p:cNvSpPr>
            <a:spLocks noChangeArrowheads="1"/>
          </p:cNvSpPr>
          <p:nvPr/>
        </p:nvSpPr>
        <p:spPr bwMode="auto">
          <a:xfrm>
            <a:off x="9720831" y="45735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82" name="Oval 234"/>
          <p:cNvSpPr>
            <a:spLocks noChangeArrowheads="1"/>
          </p:cNvSpPr>
          <p:nvPr/>
        </p:nvSpPr>
        <p:spPr bwMode="auto">
          <a:xfrm>
            <a:off x="9873231" y="44973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83" name="Oval 235"/>
          <p:cNvSpPr>
            <a:spLocks noChangeArrowheads="1"/>
          </p:cNvSpPr>
          <p:nvPr/>
        </p:nvSpPr>
        <p:spPr bwMode="auto">
          <a:xfrm>
            <a:off x="9492231" y="44211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84" name="Oval 236"/>
          <p:cNvSpPr>
            <a:spLocks noChangeArrowheads="1"/>
          </p:cNvSpPr>
          <p:nvPr/>
        </p:nvSpPr>
        <p:spPr bwMode="auto">
          <a:xfrm>
            <a:off x="9339831" y="45735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85" name="Oval 237"/>
          <p:cNvSpPr>
            <a:spLocks noChangeArrowheads="1"/>
          </p:cNvSpPr>
          <p:nvPr/>
        </p:nvSpPr>
        <p:spPr bwMode="auto">
          <a:xfrm>
            <a:off x="9460481" y="4589474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86" name="Oval 238"/>
          <p:cNvSpPr>
            <a:spLocks noChangeArrowheads="1"/>
          </p:cNvSpPr>
          <p:nvPr/>
        </p:nvSpPr>
        <p:spPr bwMode="auto">
          <a:xfrm>
            <a:off x="10214544" y="41925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87" name="Oval 239"/>
          <p:cNvSpPr>
            <a:spLocks noChangeArrowheads="1"/>
          </p:cNvSpPr>
          <p:nvPr/>
        </p:nvSpPr>
        <p:spPr bwMode="auto">
          <a:xfrm>
            <a:off x="9985944" y="40401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88" name="Oval 240"/>
          <p:cNvSpPr>
            <a:spLocks noChangeArrowheads="1"/>
          </p:cNvSpPr>
          <p:nvPr/>
        </p:nvSpPr>
        <p:spPr bwMode="auto">
          <a:xfrm>
            <a:off x="10214544" y="4076711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89" name="Oval 241"/>
          <p:cNvSpPr>
            <a:spLocks noChangeArrowheads="1"/>
          </p:cNvSpPr>
          <p:nvPr/>
        </p:nvSpPr>
        <p:spPr bwMode="auto">
          <a:xfrm>
            <a:off x="9909744" y="41925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90" name="Oval 242"/>
          <p:cNvSpPr>
            <a:spLocks noChangeArrowheads="1"/>
          </p:cNvSpPr>
          <p:nvPr/>
        </p:nvSpPr>
        <p:spPr bwMode="auto">
          <a:xfrm>
            <a:off x="10062144" y="41163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91" name="Oval 243"/>
          <p:cNvSpPr>
            <a:spLocks noChangeArrowheads="1"/>
          </p:cNvSpPr>
          <p:nvPr/>
        </p:nvSpPr>
        <p:spPr bwMode="auto">
          <a:xfrm>
            <a:off x="10062144" y="42687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92" name="Oval 244"/>
          <p:cNvSpPr>
            <a:spLocks noChangeArrowheads="1"/>
          </p:cNvSpPr>
          <p:nvPr/>
        </p:nvSpPr>
        <p:spPr bwMode="auto">
          <a:xfrm>
            <a:off x="9909744" y="43449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93" name="Oval 245"/>
          <p:cNvSpPr>
            <a:spLocks noChangeArrowheads="1"/>
          </p:cNvSpPr>
          <p:nvPr/>
        </p:nvSpPr>
        <p:spPr bwMode="auto">
          <a:xfrm>
            <a:off x="10214544" y="41925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94" name="Oval 246"/>
          <p:cNvSpPr>
            <a:spLocks noChangeArrowheads="1"/>
          </p:cNvSpPr>
          <p:nvPr/>
        </p:nvSpPr>
        <p:spPr bwMode="auto">
          <a:xfrm>
            <a:off x="9833544" y="41163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95" name="Oval 247"/>
          <p:cNvSpPr>
            <a:spLocks noChangeArrowheads="1"/>
          </p:cNvSpPr>
          <p:nvPr/>
        </p:nvSpPr>
        <p:spPr bwMode="auto">
          <a:xfrm>
            <a:off x="9681144" y="42687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96" name="Oval 248"/>
          <p:cNvSpPr>
            <a:spLocks noChangeArrowheads="1"/>
          </p:cNvSpPr>
          <p:nvPr/>
        </p:nvSpPr>
        <p:spPr bwMode="auto">
          <a:xfrm>
            <a:off x="9801794" y="4284674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97" name="Oval 249"/>
          <p:cNvSpPr>
            <a:spLocks noChangeArrowheads="1"/>
          </p:cNvSpPr>
          <p:nvPr/>
        </p:nvSpPr>
        <p:spPr bwMode="auto">
          <a:xfrm>
            <a:off x="10178031" y="38115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98" name="Oval 250"/>
          <p:cNvSpPr>
            <a:spLocks noChangeArrowheads="1"/>
          </p:cNvSpPr>
          <p:nvPr/>
        </p:nvSpPr>
        <p:spPr bwMode="auto">
          <a:xfrm>
            <a:off x="9949431" y="36591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499" name="Oval 251"/>
          <p:cNvSpPr>
            <a:spLocks noChangeArrowheads="1"/>
          </p:cNvSpPr>
          <p:nvPr/>
        </p:nvSpPr>
        <p:spPr bwMode="auto">
          <a:xfrm>
            <a:off x="10178031" y="3695711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00" name="Oval 252"/>
          <p:cNvSpPr>
            <a:spLocks noChangeArrowheads="1"/>
          </p:cNvSpPr>
          <p:nvPr/>
        </p:nvSpPr>
        <p:spPr bwMode="auto">
          <a:xfrm>
            <a:off x="9873231" y="38115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01" name="Oval 253"/>
          <p:cNvSpPr>
            <a:spLocks noChangeArrowheads="1"/>
          </p:cNvSpPr>
          <p:nvPr/>
        </p:nvSpPr>
        <p:spPr bwMode="auto">
          <a:xfrm>
            <a:off x="10025631" y="37353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02" name="Oval 254"/>
          <p:cNvSpPr>
            <a:spLocks noChangeArrowheads="1"/>
          </p:cNvSpPr>
          <p:nvPr/>
        </p:nvSpPr>
        <p:spPr bwMode="auto">
          <a:xfrm>
            <a:off x="10025631" y="38877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03" name="Oval 255"/>
          <p:cNvSpPr>
            <a:spLocks noChangeArrowheads="1"/>
          </p:cNvSpPr>
          <p:nvPr/>
        </p:nvSpPr>
        <p:spPr bwMode="auto">
          <a:xfrm>
            <a:off x="9873231" y="39639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04" name="Oval 256"/>
          <p:cNvSpPr>
            <a:spLocks noChangeArrowheads="1"/>
          </p:cNvSpPr>
          <p:nvPr/>
        </p:nvSpPr>
        <p:spPr bwMode="auto">
          <a:xfrm>
            <a:off x="10178031" y="38115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05" name="Oval 257"/>
          <p:cNvSpPr>
            <a:spLocks noChangeArrowheads="1"/>
          </p:cNvSpPr>
          <p:nvPr/>
        </p:nvSpPr>
        <p:spPr bwMode="auto">
          <a:xfrm>
            <a:off x="9797031" y="37353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06" name="Oval 258"/>
          <p:cNvSpPr>
            <a:spLocks noChangeArrowheads="1"/>
          </p:cNvSpPr>
          <p:nvPr/>
        </p:nvSpPr>
        <p:spPr bwMode="auto">
          <a:xfrm>
            <a:off x="9644631" y="38877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07" name="Oval 259"/>
          <p:cNvSpPr>
            <a:spLocks noChangeArrowheads="1"/>
          </p:cNvSpPr>
          <p:nvPr/>
        </p:nvSpPr>
        <p:spPr bwMode="auto">
          <a:xfrm>
            <a:off x="9765281" y="3903674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08" name="Oval 260"/>
          <p:cNvSpPr>
            <a:spLocks noChangeArrowheads="1"/>
          </p:cNvSpPr>
          <p:nvPr/>
        </p:nvSpPr>
        <p:spPr bwMode="auto">
          <a:xfrm>
            <a:off x="7434831" y="43449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09" name="Oval 261"/>
          <p:cNvSpPr>
            <a:spLocks noChangeArrowheads="1"/>
          </p:cNvSpPr>
          <p:nvPr/>
        </p:nvSpPr>
        <p:spPr bwMode="auto">
          <a:xfrm>
            <a:off x="7206231" y="41925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10" name="Oval 262"/>
          <p:cNvSpPr>
            <a:spLocks noChangeArrowheads="1"/>
          </p:cNvSpPr>
          <p:nvPr/>
        </p:nvSpPr>
        <p:spPr bwMode="auto">
          <a:xfrm>
            <a:off x="7434831" y="4229111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11" name="Oval 263"/>
          <p:cNvSpPr>
            <a:spLocks noChangeArrowheads="1"/>
          </p:cNvSpPr>
          <p:nvPr/>
        </p:nvSpPr>
        <p:spPr bwMode="auto">
          <a:xfrm>
            <a:off x="7130031" y="43449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12" name="Oval 264"/>
          <p:cNvSpPr>
            <a:spLocks noChangeArrowheads="1"/>
          </p:cNvSpPr>
          <p:nvPr/>
        </p:nvSpPr>
        <p:spPr bwMode="auto">
          <a:xfrm>
            <a:off x="7282431" y="42687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13" name="Oval 265"/>
          <p:cNvSpPr>
            <a:spLocks noChangeArrowheads="1"/>
          </p:cNvSpPr>
          <p:nvPr/>
        </p:nvSpPr>
        <p:spPr bwMode="auto">
          <a:xfrm>
            <a:off x="7282431" y="44211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14" name="Oval 266"/>
          <p:cNvSpPr>
            <a:spLocks noChangeArrowheads="1"/>
          </p:cNvSpPr>
          <p:nvPr/>
        </p:nvSpPr>
        <p:spPr bwMode="auto">
          <a:xfrm>
            <a:off x="7130031" y="44973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15" name="Oval 267"/>
          <p:cNvSpPr>
            <a:spLocks noChangeArrowheads="1"/>
          </p:cNvSpPr>
          <p:nvPr/>
        </p:nvSpPr>
        <p:spPr bwMode="auto">
          <a:xfrm>
            <a:off x="7434831" y="43449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16" name="Oval 268"/>
          <p:cNvSpPr>
            <a:spLocks noChangeArrowheads="1"/>
          </p:cNvSpPr>
          <p:nvPr/>
        </p:nvSpPr>
        <p:spPr bwMode="auto">
          <a:xfrm>
            <a:off x="7053831" y="42687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17" name="Oval 269"/>
          <p:cNvSpPr>
            <a:spLocks noChangeArrowheads="1"/>
          </p:cNvSpPr>
          <p:nvPr/>
        </p:nvSpPr>
        <p:spPr bwMode="auto">
          <a:xfrm>
            <a:off x="6901431" y="44211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18" name="Oval 270"/>
          <p:cNvSpPr>
            <a:spLocks noChangeArrowheads="1"/>
          </p:cNvSpPr>
          <p:nvPr/>
        </p:nvSpPr>
        <p:spPr bwMode="auto">
          <a:xfrm>
            <a:off x="7022081" y="4437074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19" name="Oval 271"/>
          <p:cNvSpPr>
            <a:spLocks noChangeArrowheads="1"/>
          </p:cNvSpPr>
          <p:nvPr/>
        </p:nvSpPr>
        <p:spPr bwMode="auto">
          <a:xfrm>
            <a:off x="7815831" y="36226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20" name="Oval 272"/>
          <p:cNvSpPr>
            <a:spLocks noChangeArrowheads="1"/>
          </p:cNvSpPr>
          <p:nvPr/>
        </p:nvSpPr>
        <p:spPr bwMode="auto">
          <a:xfrm>
            <a:off x="7587231" y="34702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21" name="Oval 273"/>
          <p:cNvSpPr>
            <a:spLocks noChangeArrowheads="1"/>
          </p:cNvSpPr>
          <p:nvPr/>
        </p:nvSpPr>
        <p:spPr bwMode="auto">
          <a:xfrm>
            <a:off x="7815831" y="35067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22" name="Oval 274"/>
          <p:cNvSpPr>
            <a:spLocks noChangeArrowheads="1"/>
          </p:cNvSpPr>
          <p:nvPr/>
        </p:nvSpPr>
        <p:spPr bwMode="auto">
          <a:xfrm>
            <a:off x="7511031" y="36226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23" name="Oval 275"/>
          <p:cNvSpPr>
            <a:spLocks noChangeArrowheads="1"/>
          </p:cNvSpPr>
          <p:nvPr/>
        </p:nvSpPr>
        <p:spPr bwMode="auto">
          <a:xfrm>
            <a:off x="7663431" y="35464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24" name="Oval 276"/>
          <p:cNvSpPr>
            <a:spLocks noChangeArrowheads="1"/>
          </p:cNvSpPr>
          <p:nvPr/>
        </p:nvSpPr>
        <p:spPr bwMode="auto">
          <a:xfrm>
            <a:off x="7663431" y="36988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25" name="Oval 277"/>
          <p:cNvSpPr>
            <a:spLocks noChangeArrowheads="1"/>
          </p:cNvSpPr>
          <p:nvPr/>
        </p:nvSpPr>
        <p:spPr bwMode="auto">
          <a:xfrm>
            <a:off x="7511031" y="37750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26" name="Oval 278"/>
          <p:cNvSpPr>
            <a:spLocks noChangeArrowheads="1"/>
          </p:cNvSpPr>
          <p:nvPr/>
        </p:nvSpPr>
        <p:spPr bwMode="auto">
          <a:xfrm>
            <a:off x="7815831" y="36226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27" name="Oval 279"/>
          <p:cNvSpPr>
            <a:spLocks noChangeArrowheads="1"/>
          </p:cNvSpPr>
          <p:nvPr/>
        </p:nvSpPr>
        <p:spPr bwMode="auto">
          <a:xfrm>
            <a:off x="7434831" y="35464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28" name="Oval 280"/>
          <p:cNvSpPr>
            <a:spLocks noChangeArrowheads="1"/>
          </p:cNvSpPr>
          <p:nvPr/>
        </p:nvSpPr>
        <p:spPr bwMode="auto">
          <a:xfrm>
            <a:off x="7282431" y="36988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29" name="Oval 281"/>
          <p:cNvSpPr>
            <a:spLocks noChangeArrowheads="1"/>
          </p:cNvSpPr>
          <p:nvPr/>
        </p:nvSpPr>
        <p:spPr bwMode="auto">
          <a:xfrm>
            <a:off x="7403081" y="3714761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30" name="Oval 282"/>
          <p:cNvSpPr>
            <a:spLocks noChangeArrowheads="1"/>
          </p:cNvSpPr>
          <p:nvPr/>
        </p:nvSpPr>
        <p:spPr bwMode="auto">
          <a:xfrm>
            <a:off x="10290744" y="34702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31" name="Oval 283"/>
          <p:cNvSpPr>
            <a:spLocks noChangeArrowheads="1"/>
          </p:cNvSpPr>
          <p:nvPr/>
        </p:nvSpPr>
        <p:spPr bwMode="auto">
          <a:xfrm>
            <a:off x="10062144" y="33178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32" name="Oval 284"/>
          <p:cNvSpPr>
            <a:spLocks noChangeArrowheads="1"/>
          </p:cNvSpPr>
          <p:nvPr/>
        </p:nvSpPr>
        <p:spPr bwMode="auto">
          <a:xfrm>
            <a:off x="10290744" y="33543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33" name="Oval 285"/>
          <p:cNvSpPr>
            <a:spLocks noChangeArrowheads="1"/>
          </p:cNvSpPr>
          <p:nvPr/>
        </p:nvSpPr>
        <p:spPr bwMode="auto">
          <a:xfrm>
            <a:off x="9985944" y="34702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34" name="Oval 286"/>
          <p:cNvSpPr>
            <a:spLocks noChangeArrowheads="1"/>
          </p:cNvSpPr>
          <p:nvPr/>
        </p:nvSpPr>
        <p:spPr bwMode="auto">
          <a:xfrm>
            <a:off x="10138344" y="33940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35" name="Oval 287"/>
          <p:cNvSpPr>
            <a:spLocks noChangeArrowheads="1"/>
          </p:cNvSpPr>
          <p:nvPr/>
        </p:nvSpPr>
        <p:spPr bwMode="auto">
          <a:xfrm>
            <a:off x="10138344" y="35464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36" name="Oval 288"/>
          <p:cNvSpPr>
            <a:spLocks noChangeArrowheads="1"/>
          </p:cNvSpPr>
          <p:nvPr/>
        </p:nvSpPr>
        <p:spPr bwMode="auto">
          <a:xfrm>
            <a:off x="9985944" y="36226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37" name="Oval 289"/>
          <p:cNvSpPr>
            <a:spLocks noChangeArrowheads="1"/>
          </p:cNvSpPr>
          <p:nvPr/>
        </p:nvSpPr>
        <p:spPr bwMode="auto">
          <a:xfrm>
            <a:off x="10290744" y="34702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38" name="Oval 290"/>
          <p:cNvSpPr>
            <a:spLocks noChangeArrowheads="1"/>
          </p:cNvSpPr>
          <p:nvPr/>
        </p:nvSpPr>
        <p:spPr bwMode="auto">
          <a:xfrm>
            <a:off x="9909744" y="33940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39" name="Oval 291"/>
          <p:cNvSpPr>
            <a:spLocks noChangeArrowheads="1"/>
          </p:cNvSpPr>
          <p:nvPr/>
        </p:nvSpPr>
        <p:spPr bwMode="auto">
          <a:xfrm>
            <a:off x="9757344" y="35464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40" name="Oval 292"/>
          <p:cNvSpPr>
            <a:spLocks noChangeArrowheads="1"/>
          </p:cNvSpPr>
          <p:nvPr/>
        </p:nvSpPr>
        <p:spPr bwMode="auto">
          <a:xfrm>
            <a:off x="9877994" y="3562361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41" name="Oval 293"/>
          <p:cNvSpPr>
            <a:spLocks noChangeArrowheads="1"/>
          </p:cNvSpPr>
          <p:nvPr/>
        </p:nvSpPr>
        <p:spPr bwMode="auto">
          <a:xfrm>
            <a:off x="10559031" y="43846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42" name="Oval 294"/>
          <p:cNvSpPr>
            <a:spLocks noChangeArrowheads="1"/>
          </p:cNvSpPr>
          <p:nvPr/>
        </p:nvSpPr>
        <p:spPr bwMode="auto">
          <a:xfrm>
            <a:off x="10330431" y="42322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43" name="Oval 295"/>
          <p:cNvSpPr>
            <a:spLocks noChangeArrowheads="1"/>
          </p:cNvSpPr>
          <p:nvPr/>
        </p:nvSpPr>
        <p:spPr bwMode="auto">
          <a:xfrm>
            <a:off x="10559031" y="42687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44" name="Oval 296"/>
          <p:cNvSpPr>
            <a:spLocks noChangeArrowheads="1"/>
          </p:cNvSpPr>
          <p:nvPr/>
        </p:nvSpPr>
        <p:spPr bwMode="auto">
          <a:xfrm>
            <a:off x="10254231" y="43846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45" name="Oval 297"/>
          <p:cNvSpPr>
            <a:spLocks noChangeArrowheads="1"/>
          </p:cNvSpPr>
          <p:nvPr/>
        </p:nvSpPr>
        <p:spPr bwMode="auto">
          <a:xfrm>
            <a:off x="10406631" y="43084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46" name="Oval 298"/>
          <p:cNvSpPr>
            <a:spLocks noChangeArrowheads="1"/>
          </p:cNvSpPr>
          <p:nvPr/>
        </p:nvSpPr>
        <p:spPr bwMode="auto">
          <a:xfrm>
            <a:off x="10406631" y="44608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47" name="Oval 299"/>
          <p:cNvSpPr>
            <a:spLocks noChangeArrowheads="1"/>
          </p:cNvSpPr>
          <p:nvPr/>
        </p:nvSpPr>
        <p:spPr bwMode="auto">
          <a:xfrm>
            <a:off x="10254231" y="45370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48" name="Oval 300"/>
          <p:cNvSpPr>
            <a:spLocks noChangeArrowheads="1"/>
          </p:cNvSpPr>
          <p:nvPr/>
        </p:nvSpPr>
        <p:spPr bwMode="auto">
          <a:xfrm>
            <a:off x="10559031" y="43846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49" name="Oval 301"/>
          <p:cNvSpPr>
            <a:spLocks noChangeArrowheads="1"/>
          </p:cNvSpPr>
          <p:nvPr/>
        </p:nvSpPr>
        <p:spPr bwMode="auto">
          <a:xfrm>
            <a:off x="10178031" y="43084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50" name="Oval 302"/>
          <p:cNvSpPr>
            <a:spLocks noChangeArrowheads="1"/>
          </p:cNvSpPr>
          <p:nvPr/>
        </p:nvSpPr>
        <p:spPr bwMode="auto">
          <a:xfrm>
            <a:off x="10025631" y="4460886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51" name="Oval 303"/>
          <p:cNvSpPr>
            <a:spLocks noChangeArrowheads="1"/>
          </p:cNvSpPr>
          <p:nvPr/>
        </p:nvSpPr>
        <p:spPr bwMode="auto">
          <a:xfrm>
            <a:off x="10146281" y="4476761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53" name="Oval 305"/>
          <p:cNvSpPr>
            <a:spLocks noChangeArrowheads="1"/>
          </p:cNvSpPr>
          <p:nvPr/>
        </p:nvSpPr>
        <p:spPr bwMode="auto">
          <a:xfrm>
            <a:off x="10559031" y="38877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55" name="Oval 307"/>
          <p:cNvSpPr>
            <a:spLocks noChangeArrowheads="1"/>
          </p:cNvSpPr>
          <p:nvPr/>
        </p:nvSpPr>
        <p:spPr bwMode="auto">
          <a:xfrm>
            <a:off x="10482831" y="40401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56" name="Oval 308"/>
          <p:cNvSpPr>
            <a:spLocks noChangeArrowheads="1"/>
          </p:cNvSpPr>
          <p:nvPr/>
        </p:nvSpPr>
        <p:spPr bwMode="auto">
          <a:xfrm>
            <a:off x="10635231" y="39639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57" name="Oval 309"/>
          <p:cNvSpPr>
            <a:spLocks noChangeArrowheads="1"/>
          </p:cNvSpPr>
          <p:nvPr/>
        </p:nvSpPr>
        <p:spPr bwMode="auto">
          <a:xfrm>
            <a:off x="10635231" y="41163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58" name="Oval 310"/>
          <p:cNvSpPr>
            <a:spLocks noChangeArrowheads="1"/>
          </p:cNvSpPr>
          <p:nvPr/>
        </p:nvSpPr>
        <p:spPr bwMode="auto">
          <a:xfrm>
            <a:off x="10482831" y="41925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60" name="Oval 312"/>
          <p:cNvSpPr>
            <a:spLocks noChangeArrowheads="1"/>
          </p:cNvSpPr>
          <p:nvPr/>
        </p:nvSpPr>
        <p:spPr bwMode="auto">
          <a:xfrm>
            <a:off x="10406631" y="39639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61" name="Oval 313"/>
          <p:cNvSpPr>
            <a:spLocks noChangeArrowheads="1"/>
          </p:cNvSpPr>
          <p:nvPr/>
        </p:nvSpPr>
        <p:spPr bwMode="auto">
          <a:xfrm>
            <a:off x="10254231" y="41163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62" name="Oval 314"/>
          <p:cNvSpPr>
            <a:spLocks noChangeArrowheads="1"/>
          </p:cNvSpPr>
          <p:nvPr/>
        </p:nvSpPr>
        <p:spPr bwMode="auto">
          <a:xfrm>
            <a:off x="10374881" y="4132274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64" name="Oval 316"/>
          <p:cNvSpPr>
            <a:spLocks noChangeArrowheads="1"/>
          </p:cNvSpPr>
          <p:nvPr/>
        </p:nvSpPr>
        <p:spPr bwMode="auto">
          <a:xfrm>
            <a:off x="10595544" y="35067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66" name="Oval 318"/>
          <p:cNvSpPr>
            <a:spLocks noChangeArrowheads="1"/>
          </p:cNvSpPr>
          <p:nvPr/>
        </p:nvSpPr>
        <p:spPr bwMode="auto">
          <a:xfrm>
            <a:off x="10519344" y="36591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69" name="Oval 321"/>
          <p:cNvSpPr>
            <a:spLocks noChangeArrowheads="1"/>
          </p:cNvSpPr>
          <p:nvPr/>
        </p:nvSpPr>
        <p:spPr bwMode="auto">
          <a:xfrm>
            <a:off x="10519344" y="38115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71" name="Oval 323"/>
          <p:cNvSpPr>
            <a:spLocks noChangeArrowheads="1"/>
          </p:cNvSpPr>
          <p:nvPr/>
        </p:nvSpPr>
        <p:spPr bwMode="auto">
          <a:xfrm>
            <a:off x="10443144" y="35829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72" name="Oval 324"/>
          <p:cNvSpPr>
            <a:spLocks noChangeArrowheads="1"/>
          </p:cNvSpPr>
          <p:nvPr/>
        </p:nvSpPr>
        <p:spPr bwMode="auto">
          <a:xfrm>
            <a:off x="10290744" y="373539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573" name="Oval 325"/>
          <p:cNvSpPr>
            <a:spLocks noChangeArrowheads="1"/>
          </p:cNvSpPr>
          <p:nvPr/>
        </p:nvSpPr>
        <p:spPr bwMode="auto">
          <a:xfrm>
            <a:off x="10411394" y="3751274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631" name="Line 383"/>
          <p:cNvSpPr>
            <a:spLocks noChangeShapeType="1"/>
          </p:cNvSpPr>
          <p:nvPr/>
        </p:nvSpPr>
        <p:spPr bwMode="auto">
          <a:xfrm>
            <a:off x="6400800" y="5043578"/>
            <a:ext cx="152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632" name="Text Box 384"/>
          <p:cNvSpPr txBox="1">
            <a:spLocks noChangeArrowheads="1"/>
          </p:cNvSpPr>
          <p:nvPr/>
        </p:nvSpPr>
        <p:spPr bwMode="auto">
          <a:xfrm>
            <a:off x="6629400" y="4662578"/>
            <a:ext cx="106680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309633" name="Line 385"/>
          <p:cNvSpPr>
            <a:spLocks noChangeShapeType="1"/>
          </p:cNvSpPr>
          <p:nvPr/>
        </p:nvSpPr>
        <p:spPr bwMode="auto">
          <a:xfrm>
            <a:off x="6324600" y="3176650"/>
            <a:ext cx="152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309634" name="Text Box 386"/>
          <p:cNvSpPr txBox="1">
            <a:spLocks noChangeArrowheads="1"/>
          </p:cNvSpPr>
          <p:nvPr/>
        </p:nvSpPr>
        <p:spPr bwMode="auto">
          <a:xfrm>
            <a:off x="6259926" y="2795650"/>
            <a:ext cx="1828799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panose="020B0604020202020204" pitchFamily="34" charset="0"/>
              </a:rPr>
              <a:t>Range/Space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294744" y="3567603"/>
            <a:ext cx="6435805" cy="952820"/>
            <a:chOff x="3325907" y="3780545"/>
            <a:chExt cx="4880641" cy="952820"/>
          </a:xfrm>
        </p:grpSpPr>
        <p:sp>
          <p:nvSpPr>
            <p:cNvPr id="3" name="Freeform: Shape 2"/>
            <p:cNvSpPr/>
            <p:nvPr/>
          </p:nvSpPr>
          <p:spPr>
            <a:xfrm>
              <a:off x="3334871" y="4441371"/>
              <a:ext cx="4871677" cy="291994"/>
            </a:xfrm>
            <a:custGeom>
              <a:avLst/>
              <a:gdLst>
                <a:gd name="connsiteX0" fmla="*/ 0 w 4871677"/>
                <a:gd name="connsiteY0" fmla="*/ 0 h 291994"/>
                <a:gd name="connsiteX1" fmla="*/ 2720147 w 4871677"/>
                <a:gd name="connsiteY1" fmla="*/ 53789 h 291994"/>
                <a:gd name="connsiteX2" fmla="*/ 4871677 w 4871677"/>
                <a:gd name="connsiteY2" fmla="*/ 291994 h 291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71677" h="291994">
                  <a:moveTo>
                    <a:pt x="0" y="0"/>
                  </a:moveTo>
                  <a:cubicBezTo>
                    <a:pt x="954100" y="2561"/>
                    <a:pt x="1908201" y="5123"/>
                    <a:pt x="2720147" y="53789"/>
                  </a:cubicBezTo>
                  <a:cubicBezTo>
                    <a:pt x="3532093" y="102455"/>
                    <a:pt x="4201885" y="197224"/>
                    <a:pt x="4871677" y="291994"/>
                  </a:cubicBezTo>
                </a:path>
              </a:pathLst>
            </a:cu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90" name="Freeform: Shape 389"/>
            <p:cNvSpPr/>
            <p:nvPr/>
          </p:nvSpPr>
          <p:spPr>
            <a:xfrm flipV="1">
              <a:off x="3325907" y="3780545"/>
              <a:ext cx="4849905" cy="252296"/>
            </a:xfrm>
            <a:custGeom>
              <a:avLst/>
              <a:gdLst>
                <a:gd name="connsiteX0" fmla="*/ 0 w 4871677"/>
                <a:gd name="connsiteY0" fmla="*/ 0 h 291994"/>
                <a:gd name="connsiteX1" fmla="*/ 2720147 w 4871677"/>
                <a:gd name="connsiteY1" fmla="*/ 53789 h 291994"/>
                <a:gd name="connsiteX2" fmla="*/ 4871677 w 4871677"/>
                <a:gd name="connsiteY2" fmla="*/ 291994 h 291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71677" h="291994">
                  <a:moveTo>
                    <a:pt x="0" y="0"/>
                  </a:moveTo>
                  <a:cubicBezTo>
                    <a:pt x="954100" y="2561"/>
                    <a:pt x="1908201" y="5123"/>
                    <a:pt x="2720147" y="53789"/>
                  </a:cubicBezTo>
                  <a:cubicBezTo>
                    <a:pt x="3532093" y="102455"/>
                    <a:pt x="4201885" y="197224"/>
                    <a:pt x="4871677" y="291994"/>
                  </a:cubicBezTo>
                </a:path>
              </a:pathLst>
            </a:cu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targets</a:t>
            </a:r>
          </a:p>
        </p:txBody>
      </p:sp>
      <p:sp>
        <p:nvSpPr>
          <p:cNvPr id="430" name="Oval 85"/>
          <p:cNvSpPr>
            <a:spLocks noChangeArrowheads="1"/>
          </p:cNvSpPr>
          <p:nvPr/>
        </p:nvSpPr>
        <p:spPr bwMode="auto">
          <a:xfrm>
            <a:off x="3444197" y="37962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31" name="Oval 86"/>
          <p:cNvSpPr>
            <a:spLocks noChangeArrowheads="1"/>
          </p:cNvSpPr>
          <p:nvPr/>
        </p:nvSpPr>
        <p:spPr bwMode="auto">
          <a:xfrm>
            <a:off x="3215597" y="36438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32" name="Oval 87"/>
          <p:cNvSpPr>
            <a:spLocks noChangeArrowheads="1"/>
          </p:cNvSpPr>
          <p:nvPr/>
        </p:nvSpPr>
        <p:spPr bwMode="auto">
          <a:xfrm>
            <a:off x="3444197" y="36804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34" name="Oval 89"/>
          <p:cNvSpPr>
            <a:spLocks noChangeArrowheads="1"/>
          </p:cNvSpPr>
          <p:nvPr/>
        </p:nvSpPr>
        <p:spPr bwMode="auto">
          <a:xfrm>
            <a:off x="3291797" y="37200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35" name="Oval 90"/>
          <p:cNvSpPr>
            <a:spLocks noChangeArrowheads="1"/>
          </p:cNvSpPr>
          <p:nvPr/>
        </p:nvSpPr>
        <p:spPr bwMode="auto">
          <a:xfrm>
            <a:off x="3291797" y="38724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37" name="Oval 92"/>
          <p:cNvSpPr>
            <a:spLocks noChangeArrowheads="1"/>
          </p:cNvSpPr>
          <p:nvPr/>
        </p:nvSpPr>
        <p:spPr bwMode="auto">
          <a:xfrm>
            <a:off x="3444197" y="37962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41" name="Oval 96"/>
          <p:cNvSpPr>
            <a:spLocks noChangeArrowheads="1"/>
          </p:cNvSpPr>
          <p:nvPr/>
        </p:nvSpPr>
        <p:spPr bwMode="auto">
          <a:xfrm>
            <a:off x="3556910" y="41010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42" name="Oval 97"/>
          <p:cNvSpPr>
            <a:spLocks noChangeArrowheads="1"/>
          </p:cNvSpPr>
          <p:nvPr/>
        </p:nvSpPr>
        <p:spPr bwMode="auto">
          <a:xfrm>
            <a:off x="3328310" y="39486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43" name="Oval 98"/>
          <p:cNvSpPr>
            <a:spLocks noChangeArrowheads="1"/>
          </p:cNvSpPr>
          <p:nvPr/>
        </p:nvSpPr>
        <p:spPr bwMode="auto">
          <a:xfrm>
            <a:off x="3556910" y="39852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44" name="Oval 99"/>
          <p:cNvSpPr>
            <a:spLocks noChangeArrowheads="1"/>
          </p:cNvSpPr>
          <p:nvPr/>
        </p:nvSpPr>
        <p:spPr bwMode="auto">
          <a:xfrm>
            <a:off x="3252109" y="41010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45" name="Oval 100"/>
          <p:cNvSpPr>
            <a:spLocks noChangeArrowheads="1"/>
          </p:cNvSpPr>
          <p:nvPr/>
        </p:nvSpPr>
        <p:spPr bwMode="auto">
          <a:xfrm>
            <a:off x="3404510" y="40248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46" name="Oval 101"/>
          <p:cNvSpPr>
            <a:spLocks noChangeArrowheads="1"/>
          </p:cNvSpPr>
          <p:nvPr/>
        </p:nvSpPr>
        <p:spPr bwMode="auto">
          <a:xfrm>
            <a:off x="3404510" y="41772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47" name="Oval 102"/>
          <p:cNvSpPr>
            <a:spLocks noChangeArrowheads="1"/>
          </p:cNvSpPr>
          <p:nvPr/>
        </p:nvSpPr>
        <p:spPr bwMode="auto">
          <a:xfrm>
            <a:off x="3252109" y="42534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48" name="Oval 103"/>
          <p:cNvSpPr>
            <a:spLocks noChangeArrowheads="1"/>
          </p:cNvSpPr>
          <p:nvPr/>
        </p:nvSpPr>
        <p:spPr bwMode="auto">
          <a:xfrm>
            <a:off x="3556910" y="41010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52" name="Oval 107"/>
          <p:cNvSpPr>
            <a:spLocks noChangeArrowheads="1"/>
          </p:cNvSpPr>
          <p:nvPr/>
        </p:nvSpPr>
        <p:spPr bwMode="auto">
          <a:xfrm>
            <a:off x="4090310" y="37566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53" name="Oval 108"/>
          <p:cNvSpPr>
            <a:spLocks noChangeArrowheads="1"/>
          </p:cNvSpPr>
          <p:nvPr/>
        </p:nvSpPr>
        <p:spPr bwMode="auto">
          <a:xfrm>
            <a:off x="3861710" y="36042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54" name="Oval 109"/>
          <p:cNvSpPr>
            <a:spLocks noChangeArrowheads="1"/>
          </p:cNvSpPr>
          <p:nvPr/>
        </p:nvSpPr>
        <p:spPr bwMode="auto">
          <a:xfrm>
            <a:off x="4090310" y="3640714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55" name="Oval 110"/>
          <p:cNvSpPr>
            <a:spLocks noChangeArrowheads="1"/>
          </p:cNvSpPr>
          <p:nvPr/>
        </p:nvSpPr>
        <p:spPr bwMode="auto">
          <a:xfrm>
            <a:off x="3785510" y="37566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56" name="Oval 111"/>
          <p:cNvSpPr>
            <a:spLocks noChangeArrowheads="1"/>
          </p:cNvSpPr>
          <p:nvPr/>
        </p:nvSpPr>
        <p:spPr bwMode="auto">
          <a:xfrm>
            <a:off x="3937910" y="36804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57" name="Oval 112"/>
          <p:cNvSpPr>
            <a:spLocks noChangeArrowheads="1"/>
          </p:cNvSpPr>
          <p:nvPr/>
        </p:nvSpPr>
        <p:spPr bwMode="auto">
          <a:xfrm>
            <a:off x="3937910" y="38328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58" name="Oval 113"/>
          <p:cNvSpPr>
            <a:spLocks noChangeArrowheads="1"/>
          </p:cNvSpPr>
          <p:nvPr/>
        </p:nvSpPr>
        <p:spPr bwMode="auto">
          <a:xfrm>
            <a:off x="3785510" y="39090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59" name="Oval 114"/>
          <p:cNvSpPr>
            <a:spLocks noChangeArrowheads="1"/>
          </p:cNvSpPr>
          <p:nvPr/>
        </p:nvSpPr>
        <p:spPr bwMode="auto">
          <a:xfrm>
            <a:off x="4090310" y="37566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60" name="Oval 115"/>
          <p:cNvSpPr>
            <a:spLocks noChangeArrowheads="1"/>
          </p:cNvSpPr>
          <p:nvPr/>
        </p:nvSpPr>
        <p:spPr bwMode="auto">
          <a:xfrm>
            <a:off x="3709310" y="36804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61" name="Oval 116"/>
          <p:cNvSpPr>
            <a:spLocks noChangeArrowheads="1"/>
          </p:cNvSpPr>
          <p:nvPr/>
        </p:nvSpPr>
        <p:spPr bwMode="auto">
          <a:xfrm>
            <a:off x="3556910" y="38328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62" name="Oval 117"/>
          <p:cNvSpPr>
            <a:spLocks noChangeArrowheads="1"/>
          </p:cNvSpPr>
          <p:nvPr/>
        </p:nvSpPr>
        <p:spPr bwMode="auto">
          <a:xfrm>
            <a:off x="3677560" y="3848677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63" name="Oval 118"/>
          <p:cNvSpPr>
            <a:spLocks noChangeArrowheads="1"/>
          </p:cNvSpPr>
          <p:nvPr/>
        </p:nvSpPr>
        <p:spPr bwMode="auto">
          <a:xfrm>
            <a:off x="4053797" y="41772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64" name="Oval 119"/>
          <p:cNvSpPr>
            <a:spLocks noChangeArrowheads="1"/>
          </p:cNvSpPr>
          <p:nvPr/>
        </p:nvSpPr>
        <p:spPr bwMode="auto">
          <a:xfrm>
            <a:off x="3825197" y="40248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65" name="Oval 120"/>
          <p:cNvSpPr>
            <a:spLocks noChangeArrowheads="1"/>
          </p:cNvSpPr>
          <p:nvPr/>
        </p:nvSpPr>
        <p:spPr bwMode="auto">
          <a:xfrm>
            <a:off x="4053797" y="40614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66" name="Oval 121"/>
          <p:cNvSpPr>
            <a:spLocks noChangeArrowheads="1"/>
          </p:cNvSpPr>
          <p:nvPr/>
        </p:nvSpPr>
        <p:spPr bwMode="auto">
          <a:xfrm>
            <a:off x="3748997" y="41772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67" name="Oval 122"/>
          <p:cNvSpPr>
            <a:spLocks noChangeArrowheads="1"/>
          </p:cNvSpPr>
          <p:nvPr/>
        </p:nvSpPr>
        <p:spPr bwMode="auto">
          <a:xfrm>
            <a:off x="3901397" y="41010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68" name="Oval 123"/>
          <p:cNvSpPr>
            <a:spLocks noChangeArrowheads="1"/>
          </p:cNvSpPr>
          <p:nvPr/>
        </p:nvSpPr>
        <p:spPr bwMode="auto">
          <a:xfrm>
            <a:off x="3901397" y="42534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69" name="Oval 124"/>
          <p:cNvSpPr>
            <a:spLocks noChangeArrowheads="1"/>
          </p:cNvSpPr>
          <p:nvPr/>
        </p:nvSpPr>
        <p:spPr bwMode="auto">
          <a:xfrm>
            <a:off x="3748997" y="43296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70" name="Oval 125"/>
          <p:cNvSpPr>
            <a:spLocks noChangeArrowheads="1"/>
          </p:cNvSpPr>
          <p:nvPr/>
        </p:nvSpPr>
        <p:spPr bwMode="auto">
          <a:xfrm>
            <a:off x="4053797" y="41772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71" name="Oval 126"/>
          <p:cNvSpPr>
            <a:spLocks noChangeArrowheads="1"/>
          </p:cNvSpPr>
          <p:nvPr/>
        </p:nvSpPr>
        <p:spPr bwMode="auto">
          <a:xfrm>
            <a:off x="3672797" y="41010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72" name="Oval 127"/>
          <p:cNvSpPr>
            <a:spLocks noChangeArrowheads="1"/>
          </p:cNvSpPr>
          <p:nvPr/>
        </p:nvSpPr>
        <p:spPr bwMode="auto">
          <a:xfrm>
            <a:off x="3520397" y="42534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73" name="Oval 128"/>
          <p:cNvSpPr>
            <a:spLocks noChangeArrowheads="1"/>
          </p:cNvSpPr>
          <p:nvPr/>
        </p:nvSpPr>
        <p:spPr bwMode="auto">
          <a:xfrm>
            <a:off x="3641047" y="4269364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74" name="Oval 129"/>
          <p:cNvSpPr>
            <a:spLocks noChangeArrowheads="1"/>
          </p:cNvSpPr>
          <p:nvPr/>
        </p:nvSpPr>
        <p:spPr bwMode="auto">
          <a:xfrm>
            <a:off x="4510997" y="42900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75" name="Oval 130"/>
          <p:cNvSpPr>
            <a:spLocks noChangeArrowheads="1"/>
          </p:cNvSpPr>
          <p:nvPr/>
        </p:nvSpPr>
        <p:spPr bwMode="auto">
          <a:xfrm>
            <a:off x="4282397" y="41376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76" name="Oval 131"/>
          <p:cNvSpPr>
            <a:spLocks noChangeArrowheads="1"/>
          </p:cNvSpPr>
          <p:nvPr/>
        </p:nvSpPr>
        <p:spPr bwMode="auto">
          <a:xfrm>
            <a:off x="4510997" y="4174114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77" name="Oval 132"/>
          <p:cNvSpPr>
            <a:spLocks noChangeArrowheads="1"/>
          </p:cNvSpPr>
          <p:nvPr/>
        </p:nvSpPr>
        <p:spPr bwMode="auto">
          <a:xfrm>
            <a:off x="4206197" y="42900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78" name="Oval 133"/>
          <p:cNvSpPr>
            <a:spLocks noChangeArrowheads="1"/>
          </p:cNvSpPr>
          <p:nvPr/>
        </p:nvSpPr>
        <p:spPr bwMode="auto">
          <a:xfrm>
            <a:off x="4358597" y="42138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79" name="Oval 134"/>
          <p:cNvSpPr>
            <a:spLocks noChangeArrowheads="1"/>
          </p:cNvSpPr>
          <p:nvPr/>
        </p:nvSpPr>
        <p:spPr bwMode="auto">
          <a:xfrm>
            <a:off x="4358597" y="43662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80" name="Oval 135"/>
          <p:cNvSpPr>
            <a:spLocks noChangeArrowheads="1"/>
          </p:cNvSpPr>
          <p:nvPr/>
        </p:nvSpPr>
        <p:spPr bwMode="auto">
          <a:xfrm>
            <a:off x="4206197" y="44424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81" name="Oval 136"/>
          <p:cNvSpPr>
            <a:spLocks noChangeArrowheads="1"/>
          </p:cNvSpPr>
          <p:nvPr/>
        </p:nvSpPr>
        <p:spPr bwMode="auto">
          <a:xfrm>
            <a:off x="4510997" y="42900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82" name="Oval 137"/>
          <p:cNvSpPr>
            <a:spLocks noChangeArrowheads="1"/>
          </p:cNvSpPr>
          <p:nvPr/>
        </p:nvSpPr>
        <p:spPr bwMode="auto">
          <a:xfrm>
            <a:off x="4129997" y="42138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83" name="Oval 138"/>
          <p:cNvSpPr>
            <a:spLocks noChangeArrowheads="1"/>
          </p:cNvSpPr>
          <p:nvPr/>
        </p:nvSpPr>
        <p:spPr bwMode="auto">
          <a:xfrm>
            <a:off x="3977597" y="43662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84" name="Oval 139"/>
          <p:cNvSpPr>
            <a:spLocks noChangeArrowheads="1"/>
          </p:cNvSpPr>
          <p:nvPr/>
        </p:nvSpPr>
        <p:spPr bwMode="auto">
          <a:xfrm>
            <a:off x="4098247" y="4382077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85" name="Oval 140"/>
          <p:cNvSpPr>
            <a:spLocks noChangeArrowheads="1"/>
          </p:cNvSpPr>
          <p:nvPr/>
        </p:nvSpPr>
        <p:spPr bwMode="auto">
          <a:xfrm>
            <a:off x="4510997" y="39090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86" name="Oval 141"/>
          <p:cNvSpPr>
            <a:spLocks noChangeArrowheads="1"/>
          </p:cNvSpPr>
          <p:nvPr/>
        </p:nvSpPr>
        <p:spPr bwMode="auto">
          <a:xfrm>
            <a:off x="4282397" y="37566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87" name="Oval 142"/>
          <p:cNvSpPr>
            <a:spLocks noChangeArrowheads="1"/>
          </p:cNvSpPr>
          <p:nvPr/>
        </p:nvSpPr>
        <p:spPr bwMode="auto">
          <a:xfrm>
            <a:off x="4510997" y="3793114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88" name="Oval 143"/>
          <p:cNvSpPr>
            <a:spLocks noChangeArrowheads="1"/>
          </p:cNvSpPr>
          <p:nvPr/>
        </p:nvSpPr>
        <p:spPr bwMode="auto">
          <a:xfrm>
            <a:off x="4206197" y="39090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89" name="Oval 144"/>
          <p:cNvSpPr>
            <a:spLocks noChangeArrowheads="1"/>
          </p:cNvSpPr>
          <p:nvPr/>
        </p:nvSpPr>
        <p:spPr bwMode="auto">
          <a:xfrm>
            <a:off x="4358597" y="38328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90" name="Oval 145"/>
          <p:cNvSpPr>
            <a:spLocks noChangeArrowheads="1"/>
          </p:cNvSpPr>
          <p:nvPr/>
        </p:nvSpPr>
        <p:spPr bwMode="auto">
          <a:xfrm>
            <a:off x="4358597" y="39852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91" name="Oval 146"/>
          <p:cNvSpPr>
            <a:spLocks noChangeArrowheads="1"/>
          </p:cNvSpPr>
          <p:nvPr/>
        </p:nvSpPr>
        <p:spPr bwMode="auto">
          <a:xfrm>
            <a:off x="4206197" y="40614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92" name="Oval 147"/>
          <p:cNvSpPr>
            <a:spLocks noChangeArrowheads="1"/>
          </p:cNvSpPr>
          <p:nvPr/>
        </p:nvSpPr>
        <p:spPr bwMode="auto">
          <a:xfrm>
            <a:off x="4510997" y="39090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93" name="Oval 148"/>
          <p:cNvSpPr>
            <a:spLocks noChangeArrowheads="1"/>
          </p:cNvSpPr>
          <p:nvPr/>
        </p:nvSpPr>
        <p:spPr bwMode="auto">
          <a:xfrm>
            <a:off x="4129997" y="38328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94" name="Oval 149"/>
          <p:cNvSpPr>
            <a:spLocks noChangeArrowheads="1"/>
          </p:cNvSpPr>
          <p:nvPr/>
        </p:nvSpPr>
        <p:spPr bwMode="auto">
          <a:xfrm>
            <a:off x="3977597" y="39852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95" name="Oval 150"/>
          <p:cNvSpPr>
            <a:spLocks noChangeArrowheads="1"/>
          </p:cNvSpPr>
          <p:nvPr/>
        </p:nvSpPr>
        <p:spPr bwMode="auto">
          <a:xfrm>
            <a:off x="4098247" y="4001077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96" name="Oval 151"/>
          <p:cNvSpPr>
            <a:spLocks noChangeArrowheads="1"/>
          </p:cNvSpPr>
          <p:nvPr/>
        </p:nvSpPr>
        <p:spPr bwMode="auto">
          <a:xfrm>
            <a:off x="4699910" y="36804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97" name="Oval 152"/>
          <p:cNvSpPr>
            <a:spLocks noChangeArrowheads="1"/>
          </p:cNvSpPr>
          <p:nvPr/>
        </p:nvSpPr>
        <p:spPr bwMode="auto">
          <a:xfrm>
            <a:off x="4471310" y="35280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98" name="Oval 153"/>
          <p:cNvSpPr>
            <a:spLocks noChangeArrowheads="1"/>
          </p:cNvSpPr>
          <p:nvPr/>
        </p:nvSpPr>
        <p:spPr bwMode="auto">
          <a:xfrm>
            <a:off x="4699910" y="3564514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499" name="Oval 154"/>
          <p:cNvSpPr>
            <a:spLocks noChangeArrowheads="1"/>
          </p:cNvSpPr>
          <p:nvPr/>
        </p:nvSpPr>
        <p:spPr bwMode="auto">
          <a:xfrm>
            <a:off x="4395110" y="36804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00" name="Oval 155"/>
          <p:cNvSpPr>
            <a:spLocks noChangeArrowheads="1"/>
          </p:cNvSpPr>
          <p:nvPr/>
        </p:nvSpPr>
        <p:spPr bwMode="auto">
          <a:xfrm>
            <a:off x="4547510" y="36042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01" name="Oval 156"/>
          <p:cNvSpPr>
            <a:spLocks noChangeArrowheads="1"/>
          </p:cNvSpPr>
          <p:nvPr/>
        </p:nvSpPr>
        <p:spPr bwMode="auto">
          <a:xfrm>
            <a:off x="4547510" y="37566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03" name="Oval 158"/>
          <p:cNvSpPr>
            <a:spLocks noChangeArrowheads="1"/>
          </p:cNvSpPr>
          <p:nvPr/>
        </p:nvSpPr>
        <p:spPr bwMode="auto">
          <a:xfrm>
            <a:off x="4699910" y="36804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04" name="Oval 159"/>
          <p:cNvSpPr>
            <a:spLocks noChangeArrowheads="1"/>
          </p:cNvSpPr>
          <p:nvPr/>
        </p:nvSpPr>
        <p:spPr bwMode="auto">
          <a:xfrm>
            <a:off x="4318910" y="36042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05" name="Oval 160"/>
          <p:cNvSpPr>
            <a:spLocks noChangeArrowheads="1"/>
          </p:cNvSpPr>
          <p:nvPr/>
        </p:nvSpPr>
        <p:spPr bwMode="auto">
          <a:xfrm>
            <a:off x="4166510" y="37566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07" name="Oval 162"/>
          <p:cNvSpPr>
            <a:spLocks noChangeArrowheads="1"/>
          </p:cNvSpPr>
          <p:nvPr/>
        </p:nvSpPr>
        <p:spPr bwMode="auto">
          <a:xfrm>
            <a:off x="5004710" y="43296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08" name="Oval 163"/>
          <p:cNvSpPr>
            <a:spLocks noChangeArrowheads="1"/>
          </p:cNvSpPr>
          <p:nvPr/>
        </p:nvSpPr>
        <p:spPr bwMode="auto">
          <a:xfrm>
            <a:off x="4776110" y="41772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09" name="Oval 164"/>
          <p:cNvSpPr>
            <a:spLocks noChangeArrowheads="1"/>
          </p:cNvSpPr>
          <p:nvPr/>
        </p:nvSpPr>
        <p:spPr bwMode="auto">
          <a:xfrm>
            <a:off x="5004710" y="42138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10" name="Oval 165"/>
          <p:cNvSpPr>
            <a:spLocks noChangeArrowheads="1"/>
          </p:cNvSpPr>
          <p:nvPr/>
        </p:nvSpPr>
        <p:spPr bwMode="auto">
          <a:xfrm>
            <a:off x="4699910" y="43296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11" name="Oval 166"/>
          <p:cNvSpPr>
            <a:spLocks noChangeArrowheads="1"/>
          </p:cNvSpPr>
          <p:nvPr/>
        </p:nvSpPr>
        <p:spPr bwMode="auto">
          <a:xfrm>
            <a:off x="4852310" y="42534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12" name="Oval 167"/>
          <p:cNvSpPr>
            <a:spLocks noChangeArrowheads="1"/>
          </p:cNvSpPr>
          <p:nvPr/>
        </p:nvSpPr>
        <p:spPr bwMode="auto">
          <a:xfrm>
            <a:off x="4852310" y="44058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13" name="Oval 168"/>
          <p:cNvSpPr>
            <a:spLocks noChangeArrowheads="1"/>
          </p:cNvSpPr>
          <p:nvPr/>
        </p:nvSpPr>
        <p:spPr bwMode="auto">
          <a:xfrm>
            <a:off x="4699910" y="44820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14" name="Oval 169"/>
          <p:cNvSpPr>
            <a:spLocks noChangeArrowheads="1"/>
          </p:cNvSpPr>
          <p:nvPr/>
        </p:nvSpPr>
        <p:spPr bwMode="auto">
          <a:xfrm>
            <a:off x="5004710" y="43296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15" name="Oval 170"/>
          <p:cNvSpPr>
            <a:spLocks noChangeArrowheads="1"/>
          </p:cNvSpPr>
          <p:nvPr/>
        </p:nvSpPr>
        <p:spPr bwMode="auto">
          <a:xfrm>
            <a:off x="4623710" y="42534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16" name="Oval 171"/>
          <p:cNvSpPr>
            <a:spLocks noChangeArrowheads="1"/>
          </p:cNvSpPr>
          <p:nvPr/>
        </p:nvSpPr>
        <p:spPr bwMode="auto">
          <a:xfrm>
            <a:off x="4471310" y="44058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17" name="Oval 172"/>
          <p:cNvSpPr>
            <a:spLocks noChangeArrowheads="1"/>
          </p:cNvSpPr>
          <p:nvPr/>
        </p:nvSpPr>
        <p:spPr bwMode="auto">
          <a:xfrm>
            <a:off x="4591960" y="4421764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18" name="Oval 173"/>
          <p:cNvSpPr>
            <a:spLocks noChangeArrowheads="1"/>
          </p:cNvSpPr>
          <p:nvPr/>
        </p:nvSpPr>
        <p:spPr bwMode="auto">
          <a:xfrm>
            <a:off x="5044397" y="39852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19" name="Oval 174"/>
          <p:cNvSpPr>
            <a:spLocks noChangeArrowheads="1"/>
          </p:cNvSpPr>
          <p:nvPr/>
        </p:nvSpPr>
        <p:spPr bwMode="auto">
          <a:xfrm>
            <a:off x="4815797" y="38328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20" name="Oval 175"/>
          <p:cNvSpPr>
            <a:spLocks noChangeArrowheads="1"/>
          </p:cNvSpPr>
          <p:nvPr/>
        </p:nvSpPr>
        <p:spPr bwMode="auto">
          <a:xfrm>
            <a:off x="5044397" y="3869314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21" name="Oval 176"/>
          <p:cNvSpPr>
            <a:spLocks noChangeArrowheads="1"/>
          </p:cNvSpPr>
          <p:nvPr/>
        </p:nvSpPr>
        <p:spPr bwMode="auto">
          <a:xfrm>
            <a:off x="4739597" y="39852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22" name="Oval 177"/>
          <p:cNvSpPr>
            <a:spLocks noChangeArrowheads="1"/>
          </p:cNvSpPr>
          <p:nvPr/>
        </p:nvSpPr>
        <p:spPr bwMode="auto">
          <a:xfrm>
            <a:off x="4891997" y="39090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23" name="Oval 178"/>
          <p:cNvSpPr>
            <a:spLocks noChangeArrowheads="1"/>
          </p:cNvSpPr>
          <p:nvPr/>
        </p:nvSpPr>
        <p:spPr bwMode="auto">
          <a:xfrm>
            <a:off x="4891997" y="40614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24" name="Oval 179"/>
          <p:cNvSpPr>
            <a:spLocks noChangeArrowheads="1"/>
          </p:cNvSpPr>
          <p:nvPr/>
        </p:nvSpPr>
        <p:spPr bwMode="auto">
          <a:xfrm>
            <a:off x="4739597" y="41376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25" name="Oval 180"/>
          <p:cNvSpPr>
            <a:spLocks noChangeArrowheads="1"/>
          </p:cNvSpPr>
          <p:nvPr/>
        </p:nvSpPr>
        <p:spPr bwMode="auto">
          <a:xfrm>
            <a:off x="5044397" y="39852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26" name="Oval 181"/>
          <p:cNvSpPr>
            <a:spLocks noChangeArrowheads="1"/>
          </p:cNvSpPr>
          <p:nvPr/>
        </p:nvSpPr>
        <p:spPr bwMode="auto">
          <a:xfrm>
            <a:off x="4663397" y="39090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27" name="Oval 182"/>
          <p:cNvSpPr>
            <a:spLocks noChangeArrowheads="1"/>
          </p:cNvSpPr>
          <p:nvPr/>
        </p:nvSpPr>
        <p:spPr bwMode="auto">
          <a:xfrm>
            <a:off x="4510997" y="40614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28" name="Oval 183"/>
          <p:cNvSpPr>
            <a:spLocks noChangeArrowheads="1"/>
          </p:cNvSpPr>
          <p:nvPr/>
        </p:nvSpPr>
        <p:spPr bwMode="auto">
          <a:xfrm>
            <a:off x="4631647" y="4077277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29" name="Oval 184"/>
          <p:cNvSpPr>
            <a:spLocks noChangeArrowheads="1"/>
          </p:cNvSpPr>
          <p:nvPr/>
        </p:nvSpPr>
        <p:spPr bwMode="auto">
          <a:xfrm>
            <a:off x="5538110" y="44058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30" name="Oval 185"/>
          <p:cNvSpPr>
            <a:spLocks noChangeArrowheads="1"/>
          </p:cNvSpPr>
          <p:nvPr/>
        </p:nvSpPr>
        <p:spPr bwMode="auto">
          <a:xfrm>
            <a:off x="5309510" y="42534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31" name="Oval 186"/>
          <p:cNvSpPr>
            <a:spLocks noChangeArrowheads="1"/>
          </p:cNvSpPr>
          <p:nvPr/>
        </p:nvSpPr>
        <p:spPr bwMode="auto">
          <a:xfrm>
            <a:off x="5538110" y="42900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32" name="Oval 187"/>
          <p:cNvSpPr>
            <a:spLocks noChangeArrowheads="1"/>
          </p:cNvSpPr>
          <p:nvPr/>
        </p:nvSpPr>
        <p:spPr bwMode="auto">
          <a:xfrm>
            <a:off x="5233310" y="44058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33" name="Oval 188"/>
          <p:cNvSpPr>
            <a:spLocks noChangeArrowheads="1"/>
          </p:cNvSpPr>
          <p:nvPr/>
        </p:nvSpPr>
        <p:spPr bwMode="auto">
          <a:xfrm>
            <a:off x="5385710" y="43296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34" name="Oval 189"/>
          <p:cNvSpPr>
            <a:spLocks noChangeArrowheads="1"/>
          </p:cNvSpPr>
          <p:nvPr/>
        </p:nvSpPr>
        <p:spPr bwMode="auto">
          <a:xfrm>
            <a:off x="5385710" y="44820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35" name="Oval 190"/>
          <p:cNvSpPr>
            <a:spLocks noChangeArrowheads="1"/>
          </p:cNvSpPr>
          <p:nvPr/>
        </p:nvSpPr>
        <p:spPr bwMode="auto">
          <a:xfrm>
            <a:off x="5233310" y="45582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36" name="Oval 191"/>
          <p:cNvSpPr>
            <a:spLocks noChangeArrowheads="1"/>
          </p:cNvSpPr>
          <p:nvPr/>
        </p:nvSpPr>
        <p:spPr bwMode="auto">
          <a:xfrm>
            <a:off x="5538110" y="44058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37" name="Oval 192"/>
          <p:cNvSpPr>
            <a:spLocks noChangeArrowheads="1"/>
          </p:cNvSpPr>
          <p:nvPr/>
        </p:nvSpPr>
        <p:spPr bwMode="auto">
          <a:xfrm>
            <a:off x="5157110" y="43296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38" name="Oval 193"/>
          <p:cNvSpPr>
            <a:spLocks noChangeArrowheads="1"/>
          </p:cNvSpPr>
          <p:nvPr/>
        </p:nvSpPr>
        <p:spPr bwMode="auto">
          <a:xfrm>
            <a:off x="5004710" y="44820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39" name="Oval 194"/>
          <p:cNvSpPr>
            <a:spLocks noChangeArrowheads="1"/>
          </p:cNvSpPr>
          <p:nvPr/>
        </p:nvSpPr>
        <p:spPr bwMode="auto">
          <a:xfrm>
            <a:off x="5125360" y="4497964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40" name="Oval 195"/>
          <p:cNvSpPr>
            <a:spLocks noChangeArrowheads="1"/>
          </p:cNvSpPr>
          <p:nvPr/>
        </p:nvSpPr>
        <p:spPr bwMode="auto">
          <a:xfrm>
            <a:off x="5653997" y="41010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41" name="Oval 196"/>
          <p:cNvSpPr>
            <a:spLocks noChangeArrowheads="1"/>
          </p:cNvSpPr>
          <p:nvPr/>
        </p:nvSpPr>
        <p:spPr bwMode="auto">
          <a:xfrm>
            <a:off x="5425397" y="39486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42" name="Oval 197"/>
          <p:cNvSpPr>
            <a:spLocks noChangeArrowheads="1"/>
          </p:cNvSpPr>
          <p:nvPr/>
        </p:nvSpPr>
        <p:spPr bwMode="auto">
          <a:xfrm>
            <a:off x="5653997" y="39852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43" name="Oval 198"/>
          <p:cNvSpPr>
            <a:spLocks noChangeArrowheads="1"/>
          </p:cNvSpPr>
          <p:nvPr/>
        </p:nvSpPr>
        <p:spPr bwMode="auto">
          <a:xfrm>
            <a:off x="5349197" y="41010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44" name="Oval 199"/>
          <p:cNvSpPr>
            <a:spLocks noChangeArrowheads="1"/>
          </p:cNvSpPr>
          <p:nvPr/>
        </p:nvSpPr>
        <p:spPr bwMode="auto">
          <a:xfrm>
            <a:off x="5501597" y="40248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45" name="Oval 200"/>
          <p:cNvSpPr>
            <a:spLocks noChangeArrowheads="1"/>
          </p:cNvSpPr>
          <p:nvPr/>
        </p:nvSpPr>
        <p:spPr bwMode="auto">
          <a:xfrm>
            <a:off x="5501597" y="41772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46" name="Oval 201"/>
          <p:cNvSpPr>
            <a:spLocks noChangeArrowheads="1"/>
          </p:cNvSpPr>
          <p:nvPr/>
        </p:nvSpPr>
        <p:spPr bwMode="auto">
          <a:xfrm>
            <a:off x="5349197" y="42534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47" name="Oval 202"/>
          <p:cNvSpPr>
            <a:spLocks noChangeArrowheads="1"/>
          </p:cNvSpPr>
          <p:nvPr/>
        </p:nvSpPr>
        <p:spPr bwMode="auto">
          <a:xfrm>
            <a:off x="5653997" y="41010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48" name="Oval 203"/>
          <p:cNvSpPr>
            <a:spLocks noChangeArrowheads="1"/>
          </p:cNvSpPr>
          <p:nvPr/>
        </p:nvSpPr>
        <p:spPr bwMode="auto">
          <a:xfrm>
            <a:off x="5272997" y="40248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49" name="Oval 204"/>
          <p:cNvSpPr>
            <a:spLocks noChangeArrowheads="1"/>
          </p:cNvSpPr>
          <p:nvPr/>
        </p:nvSpPr>
        <p:spPr bwMode="auto">
          <a:xfrm>
            <a:off x="5120597" y="41772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50" name="Oval 205"/>
          <p:cNvSpPr>
            <a:spLocks noChangeArrowheads="1"/>
          </p:cNvSpPr>
          <p:nvPr/>
        </p:nvSpPr>
        <p:spPr bwMode="auto">
          <a:xfrm>
            <a:off x="5241247" y="4193164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51" name="Oval 206"/>
          <p:cNvSpPr>
            <a:spLocks noChangeArrowheads="1"/>
          </p:cNvSpPr>
          <p:nvPr/>
        </p:nvSpPr>
        <p:spPr bwMode="auto">
          <a:xfrm>
            <a:off x="5349197" y="36804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52" name="Oval 207"/>
          <p:cNvSpPr>
            <a:spLocks noChangeArrowheads="1"/>
          </p:cNvSpPr>
          <p:nvPr/>
        </p:nvSpPr>
        <p:spPr bwMode="auto">
          <a:xfrm>
            <a:off x="5120597" y="35280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53" name="Oval 208"/>
          <p:cNvSpPr>
            <a:spLocks noChangeArrowheads="1"/>
          </p:cNvSpPr>
          <p:nvPr/>
        </p:nvSpPr>
        <p:spPr bwMode="auto">
          <a:xfrm>
            <a:off x="5349197" y="3564514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54" name="Oval 209"/>
          <p:cNvSpPr>
            <a:spLocks noChangeArrowheads="1"/>
          </p:cNvSpPr>
          <p:nvPr/>
        </p:nvSpPr>
        <p:spPr bwMode="auto">
          <a:xfrm>
            <a:off x="5044397" y="36804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55" name="Oval 210"/>
          <p:cNvSpPr>
            <a:spLocks noChangeArrowheads="1"/>
          </p:cNvSpPr>
          <p:nvPr/>
        </p:nvSpPr>
        <p:spPr bwMode="auto">
          <a:xfrm>
            <a:off x="5196797" y="36042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56" name="Oval 211"/>
          <p:cNvSpPr>
            <a:spLocks noChangeArrowheads="1"/>
          </p:cNvSpPr>
          <p:nvPr/>
        </p:nvSpPr>
        <p:spPr bwMode="auto">
          <a:xfrm>
            <a:off x="5196797" y="37566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57" name="Oval 212"/>
          <p:cNvSpPr>
            <a:spLocks noChangeArrowheads="1"/>
          </p:cNvSpPr>
          <p:nvPr/>
        </p:nvSpPr>
        <p:spPr bwMode="auto">
          <a:xfrm>
            <a:off x="5044397" y="38328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58" name="Oval 213"/>
          <p:cNvSpPr>
            <a:spLocks noChangeArrowheads="1"/>
          </p:cNvSpPr>
          <p:nvPr/>
        </p:nvSpPr>
        <p:spPr bwMode="auto">
          <a:xfrm>
            <a:off x="5349197" y="36804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59" name="Oval 214"/>
          <p:cNvSpPr>
            <a:spLocks noChangeArrowheads="1"/>
          </p:cNvSpPr>
          <p:nvPr/>
        </p:nvSpPr>
        <p:spPr bwMode="auto">
          <a:xfrm>
            <a:off x="4968197" y="36042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60" name="Oval 215"/>
          <p:cNvSpPr>
            <a:spLocks noChangeArrowheads="1"/>
          </p:cNvSpPr>
          <p:nvPr/>
        </p:nvSpPr>
        <p:spPr bwMode="auto">
          <a:xfrm>
            <a:off x="4815797" y="37566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61" name="Oval 216"/>
          <p:cNvSpPr>
            <a:spLocks noChangeArrowheads="1"/>
          </p:cNvSpPr>
          <p:nvPr/>
        </p:nvSpPr>
        <p:spPr bwMode="auto">
          <a:xfrm>
            <a:off x="4936447" y="3772477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62" name="Oval 217"/>
          <p:cNvSpPr>
            <a:spLocks noChangeArrowheads="1"/>
          </p:cNvSpPr>
          <p:nvPr/>
        </p:nvSpPr>
        <p:spPr bwMode="auto">
          <a:xfrm>
            <a:off x="5730197" y="38328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63" name="Oval 218"/>
          <p:cNvSpPr>
            <a:spLocks noChangeArrowheads="1"/>
          </p:cNvSpPr>
          <p:nvPr/>
        </p:nvSpPr>
        <p:spPr bwMode="auto">
          <a:xfrm>
            <a:off x="5501597" y="36804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64" name="Oval 219"/>
          <p:cNvSpPr>
            <a:spLocks noChangeArrowheads="1"/>
          </p:cNvSpPr>
          <p:nvPr/>
        </p:nvSpPr>
        <p:spPr bwMode="auto">
          <a:xfrm>
            <a:off x="5730197" y="3716914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65" name="Oval 220"/>
          <p:cNvSpPr>
            <a:spLocks noChangeArrowheads="1"/>
          </p:cNvSpPr>
          <p:nvPr/>
        </p:nvSpPr>
        <p:spPr bwMode="auto">
          <a:xfrm>
            <a:off x="5425397" y="38328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66" name="Oval 221"/>
          <p:cNvSpPr>
            <a:spLocks noChangeArrowheads="1"/>
          </p:cNvSpPr>
          <p:nvPr/>
        </p:nvSpPr>
        <p:spPr bwMode="auto">
          <a:xfrm>
            <a:off x="5577797" y="37566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67" name="Oval 222"/>
          <p:cNvSpPr>
            <a:spLocks noChangeArrowheads="1"/>
          </p:cNvSpPr>
          <p:nvPr/>
        </p:nvSpPr>
        <p:spPr bwMode="auto">
          <a:xfrm>
            <a:off x="5577797" y="39090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68" name="Oval 223"/>
          <p:cNvSpPr>
            <a:spLocks noChangeArrowheads="1"/>
          </p:cNvSpPr>
          <p:nvPr/>
        </p:nvSpPr>
        <p:spPr bwMode="auto">
          <a:xfrm>
            <a:off x="5425397" y="39852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69" name="Oval 224"/>
          <p:cNvSpPr>
            <a:spLocks noChangeArrowheads="1"/>
          </p:cNvSpPr>
          <p:nvPr/>
        </p:nvSpPr>
        <p:spPr bwMode="auto">
          <a:xfrm>
            <a:off x="5730197" y="38328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70" name="Oval 225"/>
          <p:cNvSpPr>
            <a:spLocks noChangeArrowheads="1"/>
          </p:cNvSpPr>
          <p:nvPr/>
        </p:nvSpPr>
        <p:spPr bwMode="auto">
          <a:xfrm>
            <a:off x="5349197" y="37566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71" name="Oval 226"/>
          <p:cNvSpPr>
            <a:spLocks noChangeArrowheads="1"/>
          </p:cNvSpPr>
          <p:nvPr/>
        </p:nvSpPr>
        <p:spPr bwMode="auto">
          <a:xfrm>
            <a:off x="5196797" y="39090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72" name="Oval 227"/>
          <p:cNvSpPr>
            <a:spLocks noChangeArrowheads="1"/>
          </p:cNvSpPr>
          <p:nvPr/>
        </p:nvSpPr>
        <p:spPr bwMode="auto">
          <a:xfrm>
            <a:off x="5317447" y="3924877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73" name="Oval 228"/>
          <p:cNvSpPr>
            <a:spLocks noChangeArrowheads="1"/>
          </p:cNvSpPr>
          <p:nvPr/>
        </p:nvSpPr>
        <p:spPr bwMode="auto">
          <a:xfrm>
            <a:off x="5882597" y="45186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74" name="Oval 229"/>
          <p:cNvSpPr>
            <a:spLocks noChangeArrowheads="1"/>
          </p:cNvSpPr>
          <p:nvPr/>
        </p:nvSpPr>
        <p:spPr bwMode="auto">
          <a:xfrm>
            <a:off x="5653997" y="43662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75" name="Oval 230"/>
          <p:cNvSpPr>
            <a:spLocks noChangeArrowheads="1"/>
          </p:cNvSpPr>
          <p:nvPr/>
        </p:nvSpPr>
        <p:spPr bwMode="auto">
          <a:xfrm>
            <a:off x="5882597" y="4402714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76" name="Oval 231"/>
          <p:cNvSpPr>
            <a:spLocks noChangeArrowheads="1"/>
          </p:cNvSpPr>
          <p:nvPr/>
        </p:nvSpPr>
        <p:spPr bwMode="auto">
          <a:xfrm>
            <a:off x="5577797" y="45186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77" name="Oval 232"/>
          <p:cNvSpPr>
            <a:spLocks noChangeArrowheads="1"/>
          </p:cNvSpPr>
          <p:nvPr/>
        </p:nvSpPr>
        <p:spPr bwMode="auto">
          <a:xfrm>
            <a:off x="5730197" y="44424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78" name="Oval 233"/>
          <p:cNvSpPr>
            <a:spLocks noChangeArrowheads="1"/>
          </p:cNvSpPr>
          <p:nvPr/>
        </p:nvSpPr>
        <p:spPr bwMode="auto">
          <a:xfrm>
            <a:off x="5730197" y="45948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79" name="Oval 234"/>
          <p:cNvSpPr>
            <a:spLocks noChangeArrowheads="1"/>
          </p:cNvSpPr>
          <p:nvPr/>
        </p:nvSpPr>
        <p:spPr bwMode="auto">
          <a:xfrm>
            <a:off x="5882597" y="45186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80" name="Oval 235"/>
          <p:cNvSpPr>
            <a:spLocks noChangeArrowheads="1"/>
          </p:cNvSpPr>
          <p:nvPr/>
        </p:nvSpPr>
        <p:spPr bwMode="auto">
          <a:xfrm>
            <a:off x="5501597" y="44424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81" name="Oval 236"/>
          <p:cNvSpPr>
            <a:spLocks noChangeArrowheads="1"/>
          </p:cNvSpPr>
          <p:nvPr/>
        </p:nvSpPr>
        <p:spPr bwMode="auto">
          <a:xfrm>
            <a:off x="5349197" y="45948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82" name="Oval 237"/>
          <p:cNvSpPr>
            <a:spLocks noChangeArrowheads="1"/>
          </p:cNvSpPr>
          <p:nvPr/>
        </p:nvSpPr>
        <p:spPr bwMode="auto">
          <a:xfrm>
            <a:off x="5469847" y="4610677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83" name="Oval 238"/>
          <p:cNvSpPr>
            <a:spLocks noChangeArrowheads="1"/>
          </p:cNvSpPr>
          <p:nvPr/>
        </p:nvSpPr>
        <p:spPr bwMode="auto">
          <a:xfrm>
            <a:off x="6223910" y="42138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85" name="Oval 240"/>
          <p:cNvSpPr>
            <a:spLocks noChangeArrowheads="1"/>
          </p:cNvSpPr>
          <p:nvPr/>
        </p:nvSpPr>
        <p:spPr bwMode="auto">
          <a:xfrm>
            <a:off x="6223910" y="4097914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88" name="Oval 243"/>
          <p:cNvSpPr>
            <a:spLocks noChangeArrowheads="1"/>
          </p:cNvSpPr>
          <p:nvPr/>
        </p:nvSpPr>
        <p:spPr bwMode="auto">
          <a:xfrm>
            <a:off x="6071510" y="42900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89" name="Oval 244"/>
          <p:cNvSpPr>
            <a:spLocks noChangeArrowheads="1"/>
          </p:cNvSpPr>
          <p:nvPr/>
        </p:nvSpPr>
        <p:spPr bwMode="auto">
          <a:xfrm>
            <a:off x="5919110" y="43662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90" name="Oval 245"/>
          <p:cNvSpPr>
            <a:spLocks noChangeArrowheads="1"/>
          </p:cNvSpPr>
          <p:nvPr/>
        </p:nvSpPr>
        <p:spPr bwMode="auto">
          <a:xfrm>
            <a:off x="6223910" y="42138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91" name="Oval 246"/>
          <p:cNvSpPr>
            <a:spLocks noChangeArrowheads="1"/>
          </p:cNvSpPr>
          <p:nvPr/>
        </p:nvSpPr>
        <p:spPr bwMode="auto">
          <a:xfrm>
            <a:off x="5842910" y="41376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92" name="Oval 247"/>
          <p:cNvSpPr>
            <a:spLocks noChangeArrowheads="1"/>
          </p:cNvSpPr>
          <p:nvPr/>
        </p:nvSpPr>
        <p:spPr bwMode="auto">
          <a:xfrm>
            <a:off x="5690510" y="42900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93" name="Oval 248"/>
          <p:cNvSpPr>
            <a:spLocks noChangeArrowheads="1"/>
          </p:cNvSpPr>
          <p:nvPr/>
        </p:nvSpPr>
        <p:spPr bwMode="auto">
          <a:xfrm>
            <a:off x="5811160" y="4305877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94" name="Oval 249"/>
          <p:cNvSpPr>
            <a:spLocks noChangeArrowheads="1"/>
          </p:cNvSpPr>
          <p:nvPr/>
        </p:nvSpPr>
        <p:spPr bwMode="auto">
          <a:xfrm>
            <a:off x="6187397" y="38328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96" name="Oval 251"/>
          <p:cNvSpPr>
            <a:spLocks noChangeArrowheads="1"/>
          </p:cNvSpPr>
          <p:nvPr/>
        </p:nvSpPr>
        <p:spPr bwMode="auto">
          <a:xfrm>
            <a:off x="6187397" y="3716914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98" name="Oval 253"/>
          <p:cNvSpPr>
            <a:spLocks noChangeArrowheads="1"/>
          </p:cNvSpPr>
          <p:nvPr/>
        </p:nvSpPr>
        <p:spPr bwMode="auto">
          <a:xfrm>
            <a:off x="6034997" y="37566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599" name="Oval 254"/>
          <p:cNvSpPr>
            <a:spLocks noChangeArrowheads="1"/>
          </p:cNvSpPr>
          <p:nvPr/>
        </p:nvSpPr>
        <p:spPr bwMode="auto">
          <a:xfrm>
            <a:off x="6034997" y="39090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600" name="Oval 255"/>
          <p:cNvSpPr>
            <a:spLocks noChangeArrowheads="1"/>
          </p:cNvSpPr>
          <p:nvPr/>
        </p:nvSpPr>
        <p:spPr bwMode="auto">
          <a:xfrm>
            <a:off x="5882597" y="39852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601" name="Oval 256"/>
          <p:cNvSpPr>
            <a:spLocks noChangeArrowheads="1"/>
          </p:cNvSpPr>
          <p:nvPr/>
        </p:nvSpPr>
        <p:spPr bwMode="auto">
          <a:xfrm>
            <a:off x="6187397" y="38328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602" name="Oval 257"/>
          <p:cNvSpPr>
            <a:spLocks noChangeArrowheads="1"/>
          </p:cNvSpPr>
          <p:nvPr/>
        </p:nvSpPr>
        <p:spPr bwMode="auto">
          <a:xfrm>
            <a:off x="5806397" y="37566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603" name="Oval 258"/>
          <p:cNvSpPr>
            <a:spLocks noChangeArrowheads="1"/>
          </p:cNvSpPr>
          <p:nvPr/>
        </p:nvSpPr>
        <p:spPr bwMode="auto">
          <a:xfrm>
            <a:off x="5653997" y="39090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604" name="Oval 259"/>
          <p:cNvSpPr>
            <a:spLocks noChangeArrowheads="1"/>
          </p:cNvSpPr>
          <p:nvPr/>
        </p:nvSpPr>
        <p:spPr bwMode="auto">
          <a:xfrm>
            <a:off x="5774647" y="3924877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605" name="Oval 260"/>
          <p:cNvSpPr>
            <a:spLocks noChangeArrowheads="1"/>
          </p:cNvSpPr>
          <p:nvPr/>
        </p:nvSpPr>
        <p:spPr bwMode="auto">
          <a:xfrm>
            <a:off x="3444197" y="43662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606" name="Oval 261"/>
          <p:cNvSpPr>
            <a:spLocks noChangeArrowheads="1"/>
          </p:cNvSpPr>
          <p:nvPr/>
        </p:nvSpPr>
        <p:spPr bwMode="auto">
          <a:xfrm>
            <a:off x="3215597" y="42138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607" name="Oval 262"/>
          <p:cNvSpPr>
            <a:spLocks noChangeArrowheads="1"/>
          </p:cNvSpPr>
          <p:nvPr/>
        </p:nvSpPr>
        <p:spPr bwMode="auto">
          <a:xfrm>
            <a:off x="3444197" y="4250314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609" name="Oval 264"/>
          <p:cNvSpPr>
            <a:spLocks noChangeArrowheads="1"/>
          </p:cNvSpPr>
          <p:nvPr/>
        </p:nvSpPr>
        <p:spPr bwMode="auto">
          <a:xfrm>
            <a:off x="3291797" y="42900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610" name="Oval 265"/>
          <p:cNvSpPr>
            <a:spLocks noChangeArrowheads="1"/>
          </p:cNvSpPr>
          <p:nvPr/>
        </p:nvSpPr>
        <p:spPr bwMode="auto">
          <a:xfrm>
            <a:off x="3291797" y="44424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612" name="Oval 267"/>
          <p:cNvSpPr>
            <a:spLocks noChangeArrowheads="1"/>
          </p:cNvSpPr>
          <p:nvPr/>
        </p:nvSpPr>
        <p:spPr bwMode="auto">
          <a:xfrm>
            <a:off x="3444197" y="43662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616" name="Oval 271"/>
          <p:cNvSpPr>
            <a:spLocks noChangeArrowheads="1"/>
          </p:cNvSpPr>
          <p:nvPr/>
        </p:nvSpPr>
        <p:spPr bwMode="auto">
          <a:xfrm>
            <a:off x="3825197" y="36438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617" name="Oval 272"/>
          <p:cNvSpPr>
            <a:spLocks noChangeArrowheads="1"/>
          </p:cNvSpPr>
          <p:nvPr/>
        </p:nvSpPr>
        <p:spPr bwMode="auto">
          <a:xfrm>
            <a:off x="3596597" y="34914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618" name="Oval 273"/>
          <p:cNvSpPr>
            <a:spLocks noChangeArrowheads="1"/>
          </p:cNvSpPr>
          <p:nvPr/>
        </p:nvSpPr>
        <p:spPr bwMode="auto">
          <a:xfrm>
            <a:off x="3825197" y="35280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619" name="Oval 274"/>
          <p:cNvSpPr>
            <a:spLocks noChangeArrowheads="1"/>
          </p:cNvSpPr>
          <p:nvPr/>
        </p:nvSpPr>
        <p:spPr bwMode="auto">
          <a:xfrm>
            <a:off x="3520397" y="36438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620" name="Oval 275"/>
          <p:cNvSpPr>
            <a:spLocks noChangeArrowheads="1"/>
          </p:cNvSpPr>
          <p:nvPr/>
        </p:nvSpPr>
        <p:spPr bwMode="auto">
          <a:xfrm>
            <a:off x="3672797" y="35676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621" name="Oval 276"/>
          <p:cNvSpPr>
            <a:spLocks noChangeArrowheads="1"/>
          </p:cNvSpPr>
          <p:nvPr/>
        </p:nvSpPr>
        <p:spPr bwMode="auto">
          <a:xfrm>
            <a:off x="3672797" y="37200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622" name="Oval 277"/>
          <p:cNvSpPr>
            <a:spLocks noChangeArrowheads="1"/>
          </p:cNvSpPr>
          <p:nvPr/>
        </p:nvSpPr>
        <p:spPr bwMode="auto">
          <a:xfrm>
            <a:off x="3520397" y="37962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623" name="Oval 278"/>
          <p:cNvSpPr>
            <a:spLocks noChangeArrowheads="1"/>
          </p:cNvSpPr>
          <p:nvPr/>
        </p:nvSpPr>
        <p:spPr bwMode="auto">
          <a:xfrm>
            <a:off x="3825197" y="36438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624" name="Oval 279"/>
          <p:cNvSpPr>
            <a:spLocks noChangeArrowheads="1"/>
          </p:cNvSpPr>
          <p:nvPr/>
        </p:nvSpPr>
        <p:spPr bwMode="auto">
          <a:xfrm>
            <a:off x="3444197" y="35676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625" name="Oval 280"/>
          <p:cNvSpPr>
            <a:spLocks noChangeArrowheads="1"/>
          </p:cNvSpPr>
          <p:nvPr/>
        </p:nvSpPr>
        <p:spPr bwMode="auto">
          <a:xfrm>
            <a:off x="3291797" y="37200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626" name="Oval 281"/>
          <p:cNvSpPr>
            <a:spLocks noChangeArrowheads="1"/>
          </p:cNvSpPr>
          <p:nvPr/>
        </p:nvSpPr>
        <p:spPr bwMode="auto">
          <a:xfrm>
            <a:off x="3412447" y="3735964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627" name="Oval 282"/>
          <p:cNvSpPr>
            <a:spLocks noChangeArrowheads="1"/>
          </p:cNvSpPr>
          <p:nvPr/>
        </p:nvSpPr>
        <p:spPr bwMode="auto">
          <a:xfrm>
            <a:off x="6300110" y="34914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628" name="Oval 283"/>
          <p:cNvSpPr>
            <a:spLocks noChangeArrowheads="1"/>
          </p:cNvSpPr>
          <p:nvPr/>
        </p:nvSpPr>
        <p:spPr bwMode="auto">
          <a:xfrm>
            <a:off x="6071510" y="33390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629" name="Oval 284"/>
          <p:cNvSpPr>
            <a:spLocks noChangeArrowheads="1"/>
          </p:cNvSpPr>
          <p:nvPr/>
        </p:nvSpPr>
        <p:spPr bwMode="auto">
          <a:xfrm>
            <a:off x="6300110" y="33756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630" name="Oval 285"/>
          <p:cNvSpPr>
            <a:spLocks noChangeArrowheads="1"/>
          </p:cNvSpPr>
          <p:nvPr/>
        </p:nvSpPr>
        <p:spPr bwMode="auto">
          <a:xfrm>
            <a:off x="5995310" y="34914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631" name="Oval 286"/>
          <p:cNvSpPr>
            <a:spLocks noChangeArrowheads="1"/>
          </p:cNvSpPr>
          <p:nvPr/>
        </p:nvSpPr>
        <p:spPr bwMode="auto">
          <a:xfrm>
            <a:off x="6147710" y="34152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632" name="Oval 287"/>
          <p:cNvSpPr>
            <a:spLocks noChangeArrowheads="1"/>
          </p:cNvSpPr>
          <p:nvPr/>
        </p:nvSpPr>
        <p:spPr bwMode="auto">
          <a:xfrm>
            <a:off x="6147710" y="35676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633" name="Oval 288"/>
          <p:cNvSpPr>
            <a:spLocks noChangeArrowheads="1"/>
          </p:cNvSpPr>
          <p:nvPr/>
        </p:nvSpPr>
        <p:spPr bwMode="auto">
          <a:xfrm>
            <a:off x="5995310" y="36438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634" name="Oval 289"/>
          <p:cNvSpPr>
            <a:spLocks noChangeArrowheads="1"/>
          </p:cNvSpPr>
          <p:nvPr/>
        </p:nvSpPr>
        <p:spPr bwMode="auto">
          <a:xfrm>
            <a:off x="6300110" y="34914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635" name="Oval 290"/>
          <p:cNvSpPr>
            <a:spLocks noChangeArrowheads="1"/>
          </p:cNvSpPr>
          <p:nvPr/>
        </p:nvSpPr>
        <p:spPr bwMode="auto">
          <a:xfrm>
            <a:off x="5919110" y="34152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636" name="Oval 291"/>
          <p:cNvSpPr>
            <a:spLocks noChangeArrowheads="1"/>
          </p:cNvSpPr>
          <p:nvPr/>
        </p:nvSpPr>
        <p:spPr bwMode="auto">
          <a:xfrm>
            <a:off x="5766710" y="35676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637" name="Oval 292"/>
          <p:cNvSpPr>
            <a:spLocks noChangeArrowheads="1"/>
          </p:cNvSpPr>
          <p:nvPr/>
        </p:nvSpPr>
        <p:spPr bwMode="auto">
          <a:xfrm>
            <a:off x="5887360" y="3583564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638" name="Oval 293"/>
          <p:cNvSpPr>
            <a:spLocks noChangeArrowheads="1"/>
          </p:cNvSpPr>
          <p:nvPr/>
        </p:nvSpPr>
        <p:spPr bwMode="auto">
          <a:xfrm>
            <a:off x="6568397" y="44058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639" name="Oval 294"/>
          <p:cNvSpPr>
            <a:spLocks noChangeArrowheads="1"/>
          </p:cNvSpPr>
          <p:nvPr/>
        </p:nvSpPr>
        <p:spPr bwMode="auto">
          <a:xfrm>
            <a:off x="6339797" y="42534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640" name="Oval 295"/>
          <p:cNvSpPr>
            <a:spLocks noChangeArrowheads="1"/>
          </p:cNvSpPr>
          <p:nvPr/>
        </p:nvSpPr>
        <p:spPr bwMode="auto">
          <a:xfrm>
            <a:off x="6568397" y="42900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641" name="Oval 296"/>
          <p:cNvSpPr>
            <a:spLocks noChangeArrowheads="1"/>
          </p:cNvSpPr>
          <p:nvPr/>
        </p:nvSpPr>
        <p:spPr bwMode="auto">
          <a:xfrm>
            <a:off x="6263597" y="44058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642" name="Oval 297"/>
          <p:cNvSpPr>
            <a:spLocks noChangeArrowheads="1"/>
          </p:cNvSpPr>
          <p:nvPr/>
        </p:nvSpPr>
        <p:spPr bwMode="auto">
          <a:xfrm>
            <a:off x="6415997" y="43296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643" name="Oval 298"/>
          <p:cNvSpPr>
            <a:spLocks noChangeArrowheads="1"/>
          </p:cNvSpPr>
          <p:nvPr/>
        </p:nvSpPr>
        <p:spPr bwMode="auto">
          <a:xfrm>
            <a:off x="6415997" y="44820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644" name="Oval 299"/>
          <p:cNvSpPr>
            <a:spLocks noChangeArrowheads="1"/>
          </p:cNvSpPr>
          <p:nvPr/>
        </p:nvSpPr>
        <p:spPr bwMode="auto">
          <a:xfrm>
            <a:off x="6263597" y="45582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645" name="Oval 300"/>
          <p:cNvSpPr>
            <a:spLocks noChangeArrowheads="1"/>
          </p:cNvSpPr>
          <p:nvPr/>
        </p:nvSpPr>
        <p:spPr bwMode="auto">
          <a:xfrm>
            <a:off x="6568397" y="44058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646" name="Oval 301"/>
          <p:cNvSpPr>
            <a:spLocks noChangeArrowheads="1"/>
          </p:cNvSpPr>
          <p:nvPr/>
        </p:nvSpPr>
        <p:spPr bwMode="auto">
          <a:xfrm>
            <a:off x="6187397" y="43296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647" name="Oval 302"/>
          <p:cNvSpPr>
            <a:spLocks noChangeArrowheads="1"/>
          </p:cNvSpPr>
          <p:nvPr/>
        </p:nvSpPr>
        <p:spPr bwMode="auto">
          <a:xfrm>
            <a:off x="6034997" y="4482089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648" name="Oval 303"/>
          <p:cNvSpPr>
            <a:spLocks noChangeArrowheads="1"/>
          </p:cNvSpPr>
          <p:nvPr/>
        </p:nvSpPr>
        <p:spPr bwMode="auto">
          <a:xfrm>
            <a:off x="6155647" y="4497964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649" name="Oval 304"/>
          <p:cNvSpPr>
            <a:spLocks noChangeArrowheads="1"/>
          </p:cNvSpPr>
          <p:nvPr/>
        </p:nvSpPr>
        <p:spPr bwMode="auto">
          <a:xfrm>
            <a:off x="6796997" y="40614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650" name="Oval 305"/>
          <p:cNvSpPr>
            <a:spLocks noChangeArrowheads="1"/>
          </p:cNvSpPr>
          <p:nvPr/>
        </p:nvSpPr>
        <p:spPr bwMode="auto">
          <a:xfrm>
            <a:off x="6568397" y="39090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652" name="Oval 307"/>
          <p:cNvSpPr>
            <a:spLocks noChangeArrowheads="1"/>
          </p:cNvSpPr>
          <p:nvPr/>
        </p:nvSpPr>
        <p:spPr bwMode="auto">
          <a:xfrm>
            <a:off x="6492197" y="40614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655" name="Oval 310"/>
          <p:cNvSpPr>
            <a:spLocks noChangeArrowheads="1"/>
          </p:cNvSpPr>
          <p:nvPr/>
        </p:nvSpPr>
        <p:spPr bwMode="auto">
          <a:xfrm>
            <a:off x="6492197" y="42138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656" name="Oval 311"/>
          <p:cNvSpPr>
            <a:spLocks noChangeArrowheads="1"/>
          </p:cNvSpPr>
          <p:nvPr/>
        </p:nvSpPr>
        <p:spPr bwMode="auto">
          <a:xfrm>
            <a:off x="6796997" y="40614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657" name="Oval 312"/>
          <p:cNvSpPr>
            <a:spLocks noChangeArrowheads="1"/>
          </p:cNvSpPr>
          <p:nvPr/>
        </p:nvSpPr>
        <p:spPr bwMode="auto">
          <a:xfrm>
            <a:off x="6415997" y="39852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660" name="Oval 315"/>
          <p:cNvSpPr>
            <a:spLocks noChangeArrowheads="1"/>
          </p:cNvSpPr>
          <p:nvPr/>
        </p:nvSpPr>
        <p:spPr bwMode="auto">
          <a:xfrm>
            <a:off x="6833510" y="36804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661" name="Oval 316"/>
          <p:cNvSpPr>
            <a:spLocks noChangeArrowheads="1"/>
          </p:cNvSpPr>
          <p:nvPr/>
        </p:nvSpPr>
        <p:spPr bwMode="auto">
          <a:xfrm>
            <a:off x="6604910" y="35280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662" name="Oval 317"/>
          <p:cNvSpPr>
            <a:spLocks noChangeArrowheads="1"/>
          </p:cNvSpPr>
          <p:nvPr/>
        </p:nvSpPr>
        <p:spPr bwMode="auto">
          <a:xfrm>
            <a:off x="6833510" y="3564514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665" name="Oval 320"/>
          <p:cNvSpPr>
            <a:spLocks noChangeArrowheads="1"/>
          </p:cNvSpPr>
          <p:nvPr/>
        </p:nvSpPr>
        <p:spPr bwMode="auto">
          <a:xfrm>
            <a:off x="6681110" y="37566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667" name="Oval 322"/>
          <p:cNvSpPr>
            <a:spLocks noChangeArrowheads="1"/>
          </p:cNvSpPr>
          <p:nvPr/>
        </p:nvSpPr>
        <p:spPr bwMode="auto">
          <a:xfrm>
            <a:off x="6833510" y="36804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668" name="Oval 323"/>
          <p:cNvSpPr>
            <a:spLocks noChangeArrowheads="1"/>
          </p:cNvSpPr>
          <p:nvPr/>
        </p:nvSpPr>
        <p:spPr bwMode="auto">
          <a:xfrm>
            <a:off x="6452510" y="36042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669" name="Oval 324"/>
          <p:cNvSpPr>
            <a:spLocks noChangeArrowheads="1"/>
          </p:cNvSpPr>
          <p:nvPr/>
        </p:nvSpPr>
        <p:spPr bwMode="auto">
          <a:xfrm>
            <a:off x="6300110" y="3756602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sp>
        <p:nvSpPr>
          <p:cNvPr id="670" name="Oval 325"/>
          <p:cNvSpPr>
            <a:spLocks noChangeArrowheads="1"/>
          </p:cNvSpPr>
          <p:nvPr/>
        </p:nvSpPr>
        <p:spPr bwMode="auto">
          <a:xfrm>
            <a:off x="6420760" y="3772477"/>
            <a:ext cx="36513" cy="36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513186" y="4412466"/>
            <a:ext cx="838200" cy="165101"/>
            <a:chOff x="3861709" y="4847430"/>
            <a:chExt cx="838200" cy="165101"/>
          </a:xfrm>
        </p:grpSpPr>
        <p:sp>
          <p:nvSpPr>
            <p:cNvPr id="671" name="Oval 189"/>
            <p:cNvSpPr>
              <a:spLocks noChangeArrowheads="1"/>
            </p:cNvSpPr>
            <p:nvPr/>
          </p:nvSpPr>
          <p:spPr bwMode="auto">
            <a:xfrm>
              <a:off x="4014109" y="4847430"/>
              <a:ext cx="36513" cy="365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672" name="Oval 190"/>
            <p:cNvSpPr>
              <a:spLocks noChangeArrowheads="1"/>
            </p:cNvSpPr>
            <p:nvPr/>
          </p:nvSpPr>
          <p:spPr bwMode="auto">
            <a:xfrm>
              <a:off x="3861709" y="4923630"/>
              <a:ext cx="36513" cy="365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674" name="Oval 231"/>
            <p:cNvSpPr>
              <a:spLocks noChangeArrowheads="1"/>
            </p:cNvSpPr>
            <p:nvPr/>
          </p:nvSpPr>
          <p:spPr bwMode="auto">
            <a:xfrm>
              <a:off x="4206196" y="4883943"/>
              <a:ext cx="36513" cy="365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675" name="Oval 233"/>
            <p:cNvSpPr>
              <a:spLocks noChangeArrowheads="1"/>
            </p:cNvSpPr>
            <p:nvPr/>
          </p:nvSpPr>
          <p:spPr bwMode="auto">
            <a:xfrm>
              <a:off x="4358596" y="4960143"/>
              <a:ext cx="36513" cy="365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677" name="Oval 236"/>
            <p:cNvSpPr>
              <a:spLocks noChangeArrowheads="1"/>
            </p:cNvSpPr>
            <p:nvPr/>
          </p:nvSpPr>
          <p:spPr bwMode="auto">
            <a:xfrm>
              <a:off x="3977596" y="4960143"/>
              <a:ext cx="36513" cy="365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678" name="Oval 237"/>
            <p:cNvSpPr>
              <a:spLocks noChangeArrowheads="1"/>
            </p:cNvSpPr>
            <p:nvPr/>
          </p:nvSpPr>
          <p:spPr bwMode="auto">
            <a:xfrm>
              <a:off x="4098246" y="4976018"/>
              <a:ext cx="36513" cy="365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679" name="Oval 302"/>
            <p:cNvSpPr>
              <a:spLocks noChangeArrowheads="1"/>
            </p:cNvSpPr>
            <p:nvPr/>
          </p:nvSpPr>
          <p:spPr bwMode="auto">
            <a:xfrm>
              <a:off x="4663396" y="4847430"/>
              <a:ext cx="36513" cy="365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</p:grpSp>
      <p:grpSp>
        <p:nvGrpSpPr>
          <p:cNvPr id="681" name="Group 680"/>
          <p:cNvGrpSpPr/>
          <p:nvPr/>
        </p:nvGrpSpPr>
        <p:grpSpPr>
          <a:xfrm>
            <a:off x="6846435" y="3315464"/>
            <a:ext cx="838200" cy="165101"/>
            <a:chOff x="3861709" y="4847430"/>
            <a:chExt cx="838200" cy="165101"/>
          </a:xfrm>
        </p:grpSpPr>
        <p:sp>
          <p:nvSpPr>
            <p:cNvPr id="682" name="Oval 189"/>
            <p:cNvSpPr>
              <a:spLocks noChangeArrowheads="1"/>
            </p:cNvSpPr>
            <p:nvPr/>
          </p:nvSpPr>
          <p:spPr bwMode="auto">
            <a:xfrm>
              <a:off x="4014109" y="4847430"/>
              <a:ext cx="36513" cy="365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683" name="Oval 190"/>
            <p:cNvSpPr>
              <a:spLocks noChangeArrowheads="1"/>
            </p:cNvSpPr>
            <p:nvPr/>
          </p:nvSpPr>
          <p:spPr bwMode="auto">
            <a:xfrm>
              <a:off x="3861709" y="4923630"/>
              <a:ext cx="36513" cy="365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684" name="Oval 228"/>
            <p:cNvSpPr>
              <a:spLocks noChangeArrowheads="1"/>
            </p:cNvSpPr>
            <p:nvPr/>
          </p:nvSpPr>
          <p:spPr bwMode="auto">
            <a:xfrm>
              <a:off x="4510996" y="4883943"/>
              <a:ext cx="36513" cy="365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685" name="Oval 231"/>
            <p:cNvSpPr>
              <a:spLocks noChangeArrowheads="1"/>
            </p:cNvSpPr>
            <p:nvPr/>
          </p:nvSpPr>
          <p:spPr bwMode="auto">
            <a:xfrm>
              <a:off x="4206196" y="4883943"/>
              <a:ext cx="36513" cy="365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686" name="Oval 233"/>
            <p:cNvSpPr>
              <a:spLocks noChangeArrowheads="1"/>
            </p:cNvSpPr>
            <p:nvPr/>
          </p:nvSpPr>
          <p:spPr bwMode="auto">
            <a:xfrm>
              <a:off x="4358596" y="4960143"/>
              <a:ext cx="36513" cy="365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687" name="Oval 234"/>
            <p:cNvSpPr>
              <a:spLocks noChangeArrowheads="1"/>
            </p:cNvSpPr>
            <p:nvPr/>
          </p:nvSpPr>
          <p:spPr bwMode="auto">
            <a:xfrm>
              <a:off x="4510996" y="4883943"/>
              <a:ext cx="36513" cy="365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688" name="Oval 236"/>
            <p:cNvSpPr>
              <a:spLocks noChangeArrowheads="1"/>
            </p:cNvSpPr>
            <p:nvPr/>
          </p:nvSpPr>
          <p:spPr bwMode="auto">
            <a:xfrm>
              <a:off x="3977596" y="4960143"/>
              <a:ext cx="36513" cy="365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689" name="Oval 237"/>
            <p:cNvSpPr>
              <a:spLocks noChangeArrowheads="1"/>
            </p:cNvSpPr>
            <p:nvPr/>
          </p:nvSpPr>
          <p:spPr bwMode="auto">
            <a:xfrm>
              <a:off x="4098246" y="4976018"/>
              <a:ext cx="36513" cy="365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690" name="Oval 302"/>
            <p:cNvSpPr>
              <a:spLocks noChangeArrowheads="1"/>
            </p:cNvSpPr>
            <p:nvPr/>
          </p:nvSpPr>
          <p:spPr bwMode="auto">
            <a:xfrm>
              <a:off x="4663396" y="4847430"/>
              <a:ext cx="36513" cy="365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</p:grpSp>
      <p:sp>
        <p:nvSpPr>
          <p:cNvPr id="691" name="Freeform 72"/>
          <p:cNvSpPr>
            <a:spLocks/>
          </p:cNvSpPr>
          <p:nvPr/>
        </p:nvSpPr>
        <p:spPr bwMode="auto">
          <a:xfrm rot="10800000">
            <a:off x="2617709" y="3468853"/>
            <a:ext cx="605146" cy="936668"/>
          </a:xfrm>
          <a:custGeom>
            <a:avLst/>
            <a:gdLst>
              <a:gd name="T0" fmla="*/ 0 w 700"/>
              <a:gd name="T1" fmla="*/ 88 h 188"/>
              <a:gd name="T2" fmla="*/ 76 w 700"/>
              <a:gd name="T3" fmla="*/ 80 h 188"/>
              <a:gd name="T4" fmla="*/ 80 w 700"/>
              <a:gd name="T5" fmla="*/ 60 h 188"/>
              <a:gd name="T6" fmla="*/ 108 w 700"/>
              <a:gd name="T7" fmla="*/ 36 h 188"/>
              <a:gd name="T8" fmla="*/ 164 w 700"/>
              <a:gd name="T9" fmla="*/ 156 h 188"/>
              <a:gd name="T10" fmla="*/ 204 w 700"/>
              <a:gd name="T11" fmla="*/ 0 h 188"/>
              <a:gd name="T12" fmla="*/ 224 w 700"/>
              <a:gd name="T13" fmla="*/ 40 h 188"/>
              <a:gd name="T14" fmla="*/ 232 w 700"/>
              <a:gd name="T15" fmla="*/ 64 h 188"/>
              <a:gd name="T16" fmla="*/ 252 w 700"/>
              <a:gd name="T17" fmla="*/ 188 h 188"/>
              <a:gd name="T18" fmla="*/ 280 w 700"/>
              <a:gd name="T19" fmla="*/ 116 h 188"/>
              <a:gd name="T20" fmla="*/ 304 w 700"/>
              <a:gd name="T21" fmla="*/ 36 h 188"/>
              <a:gd name="T22" fmla="*/ 332 w 700"/>
              <a:gd name="T23" fmla="*/ 124 h 188"/>
              <a:gd name="T24" fmla="*/ 352 w 700"/>
              <a:gd name="T25" fmla="*/ 120 h 188"/>
              <a:gd name="T26" fmla="*/ 376 w 700"/>
              <a:gd name="T27" fmla="*/ 64 h 188"/>
              <a:gd name="T28" fmla="*/ 460 w 700"/>
              <a:gd name="T29" fmla="*/ 112 h 188"/>
              <a:gd name="T30" fmla="*/ 500 w 700"/>
              <a:gd name="T31" fmla="*/ 68 h 188"/>
              <a:gd name="T32" fmla="*/ 700 w 700"/>
              <a:gd name="T33" fmla="*/ 76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00" h="188">
                <a:moveTo>
                  <a:pt x="0" y="88"/>
                </a:moveTo>
                <a:cubicBezTo>
                  <a:pt x="24" y="80"/>
                  <a:pt x="52" y="88"/>
                  <a:pt x="76" y="80"/>
                </a:cubicBezTo>
                <a:cubicBezTo>
                  <a:pt x="82" y="78"/>
                  <a:pt x="78" y="66"/>
                  <a:pt x="80" y="60"/>
                </a:cubicBezTo>
                <a:cubicBezTo>
                  <a:pt x="85" y="46"/>
                  <a:pt x="95" y="44"/>
                  <a:pt x="108" y="36"/>
                </a:cubicBezTo>
                <a:cubicBezTo>
                  <a:pt x="151" y="50"/>
                  <a:pt x="107" y="137"/>
                  <a:pt x="164" y="156"/>
                </a:cubicBezTo>
                <a:cubicBezTo>
                  <a:pt x="188" y="120"/>
                  <a:pt x="160" y="29"/>
                  <a:pt x="204" y="0"/>
                </a:cubicBezTo>
                <a:cubicBezTo>
                  <a:pt x="212" y="12"/>
                  <a:pt x="218" y="27"/>
                  <a:pt x="224" y="40"/>
                </a:cubicBezTo>
                <a:cubicBezTo>
                  <a:pt x="227" y="48"/>
                  <a:pt x="232" y="64"/>
                  <a:pt x="232" y="64"/>
                </a:cubicBezTo>
                <a:cubicBezTo>
                  <a:pt x="236" y="104"/>
                  <a:pt x="239" y="150"/>
                  <a:pt x="252" y="188"/>
                </a:cubicBezTo>
                <a:cubicBezTo>
                  <a:pt x="287" y="179"/>
                  <a:pt x="266" y="144"/>
                  <a:pt x="280" y="116"/>
                </a:cubicBezTo>
                <a:cubicBezTo>
                  <a:pt x="281" y="106"/>
                  <a:pt x="274" y="26"/>
                  <a:pt x="304" y="36"/>
                </a:cubicBezTo>
                <a:cubicBezTo>
                  <a:pt x="314" y="65"/>
                  <a:pt x="323" y="93"/>
                  <a:pt x="332" y="124"/>
                </a:cubicBezTo>
                <a:cubicBezTo>
                  <a:pt x="339" y="123"/>
                  <a:pt x="348" y="125"/>
                  <a:pt x="352" y="120"/>
                </a:cubicBezTo>
                <a:cubicBezTo>
                  <a:pt x="368" y="102"/>
                  <a:pt x="346" y="74"/>
                  <a:pt x="376" y="64"/>
                </a:cubicBezTo>
                <a:cubicBezTo>
                  <a:pt x="414" y="78"/>
                  <a:pt x="428" y="91"/>
                  <a:pt x="460" y="112"/>
                </a:cubicBezTo>
                <a:cubicBezTo>
                  <a:pt x="487" y="105"/>
                  <a:pt x="478" y="83"/>
                  <a:pt x="500" y="68"/>
                </a:cubicBezTo>
                <a:cubicBezTo>
                  <a:pt x="633" y="79"/>
                  <a:pt x="567" y="76"/>
                  <a:pt x="700" y="76"/>
                </a:cubicBezTo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7D7D7D"/>
              </a:solidFill>
            </a:endParaRPr>
          </a:p>
        </p:txBody>
      </p:sp>
      <p:grpSp>
        <p:nvGrpSpPr>
          <p:cNvPr id="692" name="Group 691"/>
          <p:cNvGrpSpPr/>
          <p:nvPr/>
        </p:nvGrpSpPr>
        <p:grpSpPr>
          <a:xfrm>
            <a:off x="9813699" y="4628933"/>
            <a:ext cx="838200" cy="165101"/>
            <a:chOff x="3861709" y="4847430"/>
            <a:chExt cx="838200" cy="165101"/>
          </a:xfrm>
        </p:grpSpPr>
        <p:sp>
          <p:nvSpPr>
            <p:cNvPr id="693" name="Oval 189"/>
            <p:cNvSpPr>
              <a:spLocks noChangeArrowheads="1"/>
            </p:cNvSpPr>
            <p:nvPr/>
          </p:nvSpPr>
          <p:spPr bwMode="auto">
            <a:xfrm>
              <a:off x="4014109" y="4847430"/>
              <a:ext cx="36513" cy="365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694" name="Oval 190"/>
            <p:cNvSpPr>
              <a:spLocks noChangeArrowheads="1"/>
            </p:cNvSpPr>
            <p:nvPr/>
          </p:nvSpPr>
          <p:spPr bwMode="auto">
            <a:xfrm>
              <a:off x="3861709" y="4923630"/>
              <a:ext cx="36513" cy="365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695" name="Oval 231"/>
            <p:cNvSpPr>
              <a:spLocks noChangeArrowheads="1"/>
            </p:cNvSpPr>
            <p:nvPr/>
          </p:nvSpPr>
          <p:spPr bwMode="auto">
            <a:xfrm>
              <a:off x="4206196" y="4883943"/>
              <a:ext cx="36513" cy="365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696" name="Oval 233"/>
            <p:cNvSpPr>
              <a:spLocks noChangeArrowheads="1"/>
            </p:cNvSpPr>
            <p:nvPr/>
          </p:nvSpPr>
          <p:spPr bwMode="auto">
            <a:xfrm>
              <a:off x="4358596" y="4960143"/>
              <a:ext cx="36513" cy="365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697" name="Oval 236"/>
            <p:cNvSpPr>
              <a:spLocks noChangeArrowheads="1"/>
            </p:cNvSpPr>
            <p:nvPr/>
          </p:nvSpPr>
          <p:spPr bwMode="auto">
            <a:xfrm>
              <a:off x="3977596" y="4960143"/>
              <a:ext cx="36513" cy="365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698" name="Oval 237"/>
            <p:cNvSpPr>
              <a:spLocks noChangeArrowheads="1"/>
            </p:cNvSpPr>
            <p:nvPr/>
          </p:nvSpPr>
          <p:spPr bwMode="auto">
            <a:xfrm>
              <a:off x="4098246" y="4976018"/>
              <a:ext cx="36513" cy="365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699" name="Oval 302"/>
            <p:cNvSpPr>
              <a:spLocks noChangeArrowheads="1"/>
            </p:cNvSpPr>
            <p:nvPr/>
          </p:nvSpPr>
          <p:spPr bwMode="auto">
            <a:xfrm>
              <a:off x="4663396" y="4847430"/>
              <a:ext cx="36513" cy="365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</p:grpSp>
      <p:grpSp>
        <p:nvGrpSpPr>
          <p:cNvPr id="700" name="Group 699"/>
          <p:cNvGrpSpPr/>
          <p:nvPr/>
        </p:nvGrpSpPr>
        <p:grpSpPr>
          <a:xfrm>
            <a:off x="6586652" y="4449852"/>
            <a:ext cx="838200" cy="165101"/>
            <a:chOff x="3861709" y="4847430"/>
            <a:chExt cx="838200" cy="165101"/>
          </a:xfrm>
        </p:grpSpPr>
        <p:sp>
          <p:nvSpPr>
            <p:cNvPr id="701" name="Oval 189"/>
            <p:cNvSpPr>
              <a:spLocks noChangeArrowheads="1"/>
            </p:cNvSpPr>
            <p:nvPr/>
          </p:nvSpPr>
          <p:spPr bwMode="auto">
            <a:xfrm>
              <a:off x="4014109" y="4847430"/>
              <a:ext cx="36513" cy="365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702" name="Oval 190"/>
            <p:cNvSpPr>
              <a:spLocks noChangeArrowheads="1"/>
            </p:cNvSpPr>
            <p:nvPr/>
          </p:nvSpPr>
          <p:spPr bwMode="auto">
            <a:xfrm>
              <a:off x="3861709" y="4923630"/>
              <a:ext cx="36513" cy="365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703" name="Oval 231"/>
            <p:cNvSpPr>
              <a:spLocks noChangeArrowheads="1"/>
            </p:cNvSpPr>
            <p:nvPr/>
          </p:nvSpPr>
          <p:spPr bwMode="auto">
            <a:xfrm>
              <a:off x="4206196" y="4883943"/>
              <a:ext cx="36513" cy="365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704" name="Oval 233"/>
            <p:cNvSpPr>
              <a:spLocks noChangeArrowheads="1"/>
            </p:cNvSpPr>
            <p:nvPr/>
          </p:nvSpPr>
          <p:spPr bwMode="auto">
            <a:xfrm>
              <a:off x="4358596" y="4960143"/>
              <a:ext cx="36513" cy="365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705" name="Oval 236"/>
            <p:cNvSpPr>
              <a:spLocks noChangeArrowheads="1"/>
            </p:cNvSpPr>
            <p:nvPr/>
          </p:nvSpPr>
          <p:spPr bwMode="auto">
            <a:xfrm>
              <a:off x="3977596" y="4960143"/>
              <a:ext cx="36513" cy="365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706" name="Oval 237"/>
            <p:cNvSpPr>
              <a:spLocks noChangeArrowheads="1"/>
            </p:cNvSpPr>
            <p:nvPr/>
          </p:nvSpPr>
          <p:spPr bwMode="auto">
            <a:xfrm>
              <a:off x="4098246" y="4976018"/>
              <a:ext cx="36513" cy="365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707" name="Oval 302"/>
            <p:cNvSpPr>
              <a:spLocks noChangeArrowheads="1"/>
            </p:cNvSpPr>
            <p:nvPr/>
          </p:nvSpPr>
          <p:spPr bwMode="auto">
            <a:xfrm>
              <a:off x="4663396" y="4847430"/>
              <a:ext cx="36513" cy="365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</p:grpSp>
      <p:grpSp>
        <p:nvGrpSpPr>
          <p:cNvPr id="709" name="Group 708"/>
          <p:cNvGrpSpPr/>
          <p:nvPr/>
        </p:nvGrpSpPr>
        <p:grpSpPr>
          <a:xfrm>
            <a:off x="7921739" y="3305939"/>
            <a:ext cx="838200" cy="165101"/>
            <a:chOff x="3861709" y="4847430"/>
            <a:chExt cx="838200" cy="165101"/>
          </a:xfrm>
        </p:grpSpPr>
        <p:sp>
          <p:nvSpPr>
            <p:cNvPr id="710" name="Oval 189"/>
            <p:cNvSpPr>
              <a:spLocks noChangeArrowheads="1"/>
            </p:cNvSpPr>
            <p:nvPr/>
          </p:nvSpPr>
          <p:spPr bwMode="auto">
            <a:xfrm>
              <a:off x="4014109" y="4847430"/>
              <a:ext cx="36513" cy="365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711" name="Oval 190"/>
            <p:cNvSpPr>
              <a:spLocks noChangeArrowheads="1"/>
            </p:cNvSpPr>
            <p:nvPr/>
          </p:nvSpPr>
          <p:spPr bwMode="auto">
            <a:xfrm>
              <a:off x="3861709" y="4923630"/>
              <a:ext cx="36513" cy="365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712" name="Oval 231"/>
            <p:cNvSpPr>
              <a:spLocks noChangeArrowheads="1"/>
            </p:cNvSpPr>
            <p:nvPr/>
          </p:nvSpPr>
          <p:spPr bwMode="auto">
            <a:xfrm>
              <a:off x="4206196" y="4883943"/>
              <a:ext cx="36513" cy="365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713" name="Oval 233"/>
            <p:cNvSpPr>
              <a:spLocks noChangeArrowheads="1"/>
            </p:cNvSpPr>
            <p:nvPr/>
          </p:nvSpPr>
          <p:spPr bwMode="auto">
            <a:xfrm>
              <a:off x="4358596" y="4960143"/>
              <a:ext cx="36513" cy="365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714" name="Oval 236"/>
            <p:cNvSpPr>
              <a:spLocks noChangeArrowheads="1"/>
            </p:cNvSpPr>
            <p:nvPr/>
          </p:nvSpPr>
          <p:spPr bwMode="auto">
            <a:xfrm>
              <a:off x="3977596" y="4960143"/>
              <a:ext cx="36513" cy="365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715" name="Oval 237"/>
            <p:cNvSpPr>
              <a:spLocks noChangeArrowheads="1"/>
            </p:cNvSpPr>
            <p:nvPr/>
          </p:nvSpPr>
          <p:spPr bwMode="auto">
            <a:xfrm>
              <a:off x="4098246" y="4976018"/>
              <a:ext cx="36513" cy="365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  <p:sp>
          <p:nvSpPr>
            <p:cNvPr id="716" name="Oval 302"/>
            <p:cNvSpPr>
              <a:spLocks noChangeArrowheads="1"/>
            </p:cNvSpPr>
            <p:nvPr/>
          </p:nvSpPr>
          <p:spPr bwMode="auto">
            <a:xfrm>
              <a:off x="4663396" y="4847430"/>
              <a:ext cx="36513" cy="365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7D7D7D"/>
                </a:solidFill>
              </a:endParaRPr>
            </a:p>
          </p:txBody>
        </p:sp>
      </p:grp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STAR Seminar - 25 July 2019 - NCWCP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13</a:t>
            </a:fld>
            <a:endParaRPr lang="en-US"/>
          </a:p>
        </p:txBody>
      </p:sp>
      <p:sp>
        <p:nvSpPr>
          <p:cNvPr id="739" name="TextBox 738">
            <a:extLst>
              <a:ext uri="{FF2B5EF4-FFF2-40B4-BE49-F238E27FC236}">
                <a16:creationId xmlns:a16="http://schemas.microsoft.com/office/drawing/2014/main" id="{FE4747D5-42ED-4710-997A-1C177DB71743}"/>
              </a:ext>
            </a:extLst>
          </p:cNvPr>
          <p:cNvSpPr txBox="1"/>
          <p:nvPr/>
        </p:nvSpPr>
        <p:spPr>
          <a:xfrm>
            <a:off x="1068378" y="4382925"/>
            <a:ext cx="1614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Frequency shifts</a:t>
            </a:r>
          </a:p>
        </p:txBody>
      </p:sp>
      <p:grpSp>
        <p:nvGrpSpPr>
          <p:cNvPr id="741" name="Group 91">
            <a:extLst>
              <a:ext uri="{FF2B5EF4-FFF2-40B4-BE49-F238E27FC236}">
                <a16:creationId xmlns:a16="http://schemas.microsoft.com/office/drawing/2014/main" id="{E68166CB-9D18-415E-BE0D-F0A31714D9FB}"/>
              </a:ext>
            </a:extLst>
          </p:cNvPr>
          <p:cNvGrpSpPr>
            <a:grpSpLocks/>
          </p:cNvGrpSpPr>
          <p:nvPr/>
        </p:nvGrpSpPr>
        <p:grpSpPr bwMode="auto">
          <a:xfrm>
            <a:off x="1133079" y="4685220"/>
            <a:ext cx="4536147" cy="1111168"/>
            <a:chOff x="720" y="2448"/>
            <a:chExt cx="6744" cy="1240"/>
          </a:xfrm>
        </p:grpSpPr>
        <p:sp>
          <p:nvSpPr>
            <p:cNvPr id="742" name="Rectangle 92">
              <a:extLst>
                <a:ext uri="{FF2B5EF4-FFF2-40B4-BE49-F238E27FC236}">
                  <a16:creationId xmlns:a16="http://schemas.microsoft.com/office/drawing/2014/main" id="{1E993C9D-2557-40DF-BA8F-F5ACC02F61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2448"/>
              <a:ext cx="480" cy="384"/>
            </a:xfrm>
            <a:prstGeom prst="rect">
              <a:avLst/>
            </a:prstGeom>
            <a:noFill/>
            <a:ln w="254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743" name="Freeform 93">
              <a:extLst>
                <a:ext uri="{FF2B5EF4-FFF2-40B4-BE49-F238E27FC236}">
                  <a16:creationId xmlns:a16="http://schemas.microsoft.com/office/drawing/2014/main" id="{AD3B85FC-782A-4164-8685-CC2D289D80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" y="2544"/>
              <a:ext cx="349" cy="220"/>
            </a:xfrm>
            <a:custGeom>
              <a:avLst/>
              <a:gdLst>
                <a:gd name="T0" fmla="*/ 0 w 349"/>
                <a:gd name="T1" fmla="*/ 172 h 172"/>
                <a:gd name="T2" fmla="*/ 72 w 349"/>
                <a:gd name="T3" fmla="*/ 156 h 172"/>
                <a:gd name="T4" fmla="*/ 144 w 349"/>
                <a:gd name="T5" fmla="*/ 56 h 172"/>
                <a:gd name="T6" fmla="*/ 194 w 349"/>
                <a:gd name="T7" fmla="*/ 0 h 172"/>
                <a:gd name="T8" fmla="*/ 250 w 349"/>
                <a:gd name="T9" fmla="*/ 89 h 172"/>
                <a:gd name="T10" fmla="*/ 349 w 349"/>
                <a:gd name="T11" fmla="*/ 161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9" h="172">
                  <a:moveTo>
                    <a:pt x="0" y="172"/>
                  </a:moveTo>
                  <a:cubicBezTo>
                    <a:pt x="24" y="165"/>
                    <a:pt x="48" y="163"/>
                    <a:pt x="72" y="156"/>
                  </a:cubicBezTo>
                  <a:cubicBezTo>
                    <a:pt x="97" y="123"/>
                    <a:pt x="121" y="90"/>
                    <a:pt x="144" y="56"/>
                  </a:cubicBezTo>
                  <a:cubicBezTo>
                    <a:pt x="160" y="32"/>
                    <a:pt x="163" y="12"/>
                    <a:pt x="194" y="0"/>
                  </a:cubicBezTo>
                  <a:cubicBezTo>
                    <a:pt x="231" y="13"/>
                    <a:pt x="230" y="59"/>
                    <a:pt x="250" y="89"/>
                  </a:cubicBezTo>
                  <a:cubicBezTo>
                    <a:pt x="265" y="139"/>
                    <a:pt x="299" y="161"/>
                    <a:pt x="349" y="161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744" name="Rectangle 94">
              <a:extLst>
                <a:ext uri="{FF2B5EF4-FFF2-40B4-BE49-F238E27FC236}">
                  <a16:creationId xmlns:a16="http://schemas.microsoft.com/office/drawing/2014/main" id="{167A8F02-E58F-4345-A56E-733AEF613A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2448"/>
              <a:ext cx="480" cy="384"/>
            </a:xfrm>
            <a:prstGeom prst="rect">
              <a:avLst/>
            </a:prstGeom>
            <a:noFill/>
            <a:ln w="254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745" name="Freeform 95">
              <a:extLst>
                <a:ext uri="{FF2B5EF4-FFF2-40B4-BE49-F238E27FC236}">
                  <a16:creationId xmlns:a16="http://schemas.microsoft.com/office/drawing/2014/main" id="{D1E9D910-FD83-4C67-B3D1-C160058D8F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4" y="2592"/>
              <a:ext cx="349" cy="172"/>
            </a:xfrm>
            <a:custGeom>
              <a:avLst/>
              <a:gdLst>
                <a:gd name="T0" fmla="*/ 0 w 349"/>
                <a:gd name="T1" fmla="*/ 172 h 172"/>
                <a:gd name="T2" fmla="*/ 72 w 349"/>
                <a:gd name="T3" fmla="*/ 156 h 172"/>
                <a:gd name="T4" fmla="*/ 144 w 349"/>
                <a:gd name="T5" fmla="*/ 56 h 172"/>
                <a:gd name="T6" fmla="*/ 194 w 349"/>
                <a:gd name="T7" fmla="*/ 0 h 172"/>
                <a:gd name="T8" fmla="*/ 250 w 349"/>
                <a:gd name="T9" fmla="*/ 89 h 172"/>
                <a:gd name="T10" fmla="*/ 349 w 349"/>
                <a:gd name="T11" fmla="*/ 161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9" h="172">
                  <a:moveTo>
                    <a:pt x="0" y="172"/>
                  </a:moveTo>
                  <a:cubicBezTo>
                    <a:pt x="24" y="165"/>
                    <a:pt x="48" y="163"/>
                    <a:pt x="72" y="156"/>
                  </a:cubicBezTo>
                  <a:cubicBezTo>
                    <a:pt x="97" y="123"/>
                    <a:pt x="121" y="90"/>
                    <a:pt x="144" y="56"/>
                  </a:cubicBezTo>
                  <a:cubicBezTo>
                    <a:pt x="160" y="32"/>
                    <a:pt x="163" y="12"/>
                    <a:pt x="194" y="0"/>
                  </a:cubicBezTo>
                  <a:cubicBezTo>
                    <a:pt x="231" y="13"/>
                    <a:pt x="230" y="59"/>
                    <a:pt x="250" y="89"/>
                  </a:cubicBezTo>
                  <a:cubicBezTo>
                    <a:pt x="265" y="139"/>
                    <a:pt x="299" y="161"/>
                    <a:pt x="349" y="161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746" name="Rectangle 96">
              <a:extLst>
                <a:ext uri="{FF2B5EF4-FFF2-40B4-BE49-F238E27FC236}">
                  <a16:creationId xmlns:a16="http://schemas.microsoft.com/office/drawing/2014/main" id="{505C73EC-B197-42CC-92B4-E911D68CF5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2448"/>
              <a:ext cx="480" cy="384"/>
            </a:xfrm>
            <a:prstGeom prst="rect">
              <a:avLst/>
            </a:prstGeom>
            <a:noFill/>
            <a:ln w="254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747" name="Freeform 97">
              <a:extLst>
                <a:ext uri="{FF2B5EF4-FFF2-40B4-BE49-F238E27FC236}">
                  <a16:creationId xmlns:a16="http://schemas.microsoft.com/office/drawing/2014/main" id="{89FBA264-8AB1-4175-A848-45990AAAF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5" y="2543"/>
              <a:ext cx="349" cy="235"/>
            </a:xfrm>
            <a:custGeom>
              <a:avLst/>
              <a:gdLst>
                <a:gd name="T0" fmla="*/ 0 w 349"/>
                <a:gd name="T1" fmla="*/ 172 h 172"/>
                <a:gd name="T2" fmla="*/ 72 w 349"/>
                <a:gd name="T3" fmla="*/ 156 h 172"/>
                <a:gd name="T4" fmla="*/ 144 w 349"/>
                <a:gd name="T5" fmla="*/ 56 h 172"/>
                <a:gd name="T6" fmla="*/ 194 w 349"/>
                <a:gd name="T7" fmla="*/ 0 h 172"/>
                <a:gd name="T8" fmla="*/ 250 w 349"/>
                <a:gd name="T9" fmla="*/ 89 h 172"/>
                <a:gd name="T10" fmla="*/ 349 w 349"/>
                <a:gd name="T11" fmla="*/ 161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9" h="172">
                  <a:moveTo>
                    <a:pt x="0" y="172"/>
                  </a:moveTo>
                  <a:cubicBezTo>
                    <a:pt x="24" y="165"/>
                    <a:pt x="48" y="163"/>
                    <a:pt x="72" y="156"/>
                  </a:cubicBezTo>
                  <a:cubicBezTo>
                    <a:pt x="97" y="123"/>
                    <a:pt x="121" y="90"/>
                    <a:pt x="144" y="56"/>
                  </a:cubicBezTo>
                  <a:cubicBezTo>
                    <a:pt x="160" y="32"/>
                    <a:pt x="163" y="12"/>
                    <a:pt x="194" y="0"/>
                  </a:cubicBezTo>
                  <a:cubicBezTo>
                    <a:pt x="231" y="13"/>
                    <a:pt x="230" y="59"/>
                    <a:pt x="250" y="89"/>
                  </a:cubicBezTo>
                  <a:cubicBezTo>
                    <a:pt x="265" y="139"/>
                    <a:pt x="299" y="161"/>
                    <a:pt x="349" y="161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748" name="Rectangle 98">
              <a:extLst>
                <a:ext uri="{FF2B5EF4-FFF2-40B4-BE49-F238E27FC236}">
                  <a16:creationId xmlns:a16="http://schemas.microsoft.com/office/drawing/2014/main" id="{DFDAF139-4489-47A3-9DD4-500FBEBA06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448"/>
              <a:ext cx="480" cy="384"/>
            </a:xfrm>
            <a:prstGeom prst="rect">
              <a:avLst/>
            </a:prstGeom>
            <a:noFill/>
            <a:ln w="254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749" name="Freeform 99">
              <a:extLst>
                <a:ext uri="{FF2B5EF4-FFF2-40B4-BE49-F238E27FC236}">
                  <a16:creationId xmlns:a16="http://schemas.microsoft.com/office/drawing/2014/main" id="{C8281E3F-E363-4B51-997C-E46C25FF8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1" y="2634"/>
              <a:ext cx="349" cy="144"/>
            </a:xfrm>
            <a:custGeom>
              <a:avLst/>
              <a:gdLst>
                <a:gd name="T0" fmla="*/ 0 w 349"/>
                <a:gd name="T1" fmla="*/ 172 h 172"/>
                <a:gd name="T2" fmla="*/ 72 w 349"/>
                <a:gd name="T3" fmla="*/ 156 h 172"/>
                <a:gd name="T4" fmla="*/ 144 w 349"/>
                <a:gd name="T5" fmla="*/ 56 h 172"/>
                <a:gd name="T6" fmla="*/ 194 w 349"/>
                <a:gd name="T7" fmla="*/ 0 h 172"/>
                <a:gd name="T8" fmla="*/ 250 w 349"/>
                <a:gd name="T9" fmla="*/ 89 h 172"/>
                <a:gd name="T10" fmla="*/ 349 w 349"/>
                <a:gd name="T11" fmla="*/ 161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9" h="172">
                  <a:moveTo>
                    <a:pt x="0" y="172"/>
                  </a:moveTo>
                  <a:cubicBezTo>
                    <a:pt x="24" y="165"/>
                    <a:pt x="48" y="163"/>
                    <a:pt x="72" y="156"/>
                  </a:cubicBezTo>
                  <a:cubicBezTo>
                    <a:pt x="97" y="123"/>
                    <a:pt x="121" y="90"/>
                    <a:pt x="144" y="56"/>
                  </a:cubicBezTo>
                  <a:cubicBezTo>
                    <a:pt x="160" y="32"/>
                    <a:pt x="163" y="12"/>
                    <a:pt x="194" y="0"/>
                  </a:cubicBezTo>
                  <a:cubicBezTo>
                    <a:pt x="231" y="13"/>
                    <a:pt x="230" y="59"/>
                    <a:pt x="250" y="89"/>
                  </a:cubicBezTo>
                  <a:cubicBezTo>
                    <a:pt x="265" y="139"/>
                    <a:pt x="299" y="161"/>
                    <a:pt x="349" y="161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750" name="Oval 100">
              <a:extLst>
                <a:ext uri="{FF2B5EF4-FFF2-40B4-BE49-F238E27FC236}">
                  <a16:creationId xmlns:a16="http://schemas.microsoft.com/office/drawing/2014/main" id="{3BE0B1B0-2DFF-4B4E-9087-3F79C1DE9A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592"/>
              <a:ext cx="48" cy="48"/>
            </a:xfrm>
            <a:prstGeom prst="ellipse">
              <a:avLst/>
            </a:prstGeom>
            <a:solidFill>
              <a:srgbClr val="00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751" name="Oval 101">
              <a:extLst>
                <a:ext uri="{FF2B5EF4-FFF2-40B4-BE49-F238E27FC236}">
                  <a16:creationId xmlns:a16="http://schemas.microsoft.com/office/drawing/2014/main" id="{BC072B17-A641-4D2E-8E52-83AC557337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2592"/>
              <a:ext cx="48" cy="48"/>
            </a:xfrm>
            <a:prstGeom prst="ellipse">
              <a:avLst/>
            </a:prstGeom>
            <a:solidFill>
              <a:srgbClr val="00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752" name="Oval 102">
              <a:extLst>
                <a:ext uri="{FF2B5EF4-FFF2-40B4-BE49-F238E27FC236}">
                  <a16:creationId xmlns:a16="http://schemas.microsoft.com/office/drawing/2014/main" id="{973826E5-528E-4212-9B5A-0FB05EF5CF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592"/>
              <a:ext cx="48" cy="48"/>
            </a:xfrm>
            <a:prstGeom prst="ellipse">
              <a:avLst/>
            </a:prstGeom>
            <a:solidFill>
              <a:srgbClr val="00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753" name="Line 103">
              <a:extLst>
                <a:ext uri="{FF2B5EF4-FFF2-40B4-BE49-F238E27FC236}">
                  <a16:creationId xmlns:a16="http://schemas.microsoft.com/office/drawing/2014/main" id="{A9C4FE6C-CD62-4BF0-B825-47333AFE7F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40" y="2832"/>
              <a:ext cx="4197" cy="84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754" name="Line 104">
              <a:extLst>
                <a:ext uri="{FF2B5EF4-FFF2-40B4-BE49-F238E27FC236}">
                  <a16:creationId xmlns:a16="http://schemas.microsoft.com/office/drawing/2014/main" id="{EAE813FD-AC30-4E80-9848-6DE33104B2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586" y="2832"/>
              <a:ext cx="4325" cy="84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755" name="Line 105">
              <a:extLst>
                <a:ext uri="{FF2B5EF4-FFF2-40B4-BE49-F238E27FC236}">
                  <a16:creationId xmlns:a16="http://schemas.microsoft.com/office/drawing/2014/main" id="{085577B2-3E0B-46E4-9CAD-960127161E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213" y="2824"/>
              <a:ext cx="4420" cy="86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756" name="Line 106">
              <a:extLst>
                <a:ext uri="{FF2B5EF4-FFF2-40B4-BE49-F238E27FC236}">
                  <a16:creationId xmlns:a16="http://schemas.microsoft.com/office/drawing/2014/main" id="{06B28594-43EF-418C-9166-7E6EBE91278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758" y="2832"/>
              <a:ext cx="4706" cy="8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49328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9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9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01 0.01112 L 0.87852 0.008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26" y="-11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309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632" grpId="0"/>
      <p:bldP spid="309634" grpId="0"/>
      <p:bldP spid="7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638E2-4C16-43C5-B8BB-CC6D40C39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Doppler Wind Lidar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5E9498E-F75B-47FC-A540-8AAD836BAD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0180" y="1099229"/>
            <a:ext cx="5385778" cy="639992"/>
          </a:xfrm>
        </p:spPr>
        <p:txBody>
          <a:bodyPr/>
          <a:lstStyle/>
          <a:p>
            <a:r>
              <a:rPr lang="en-US" dirty="0"/>
              <a:t>What it does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148FE-57FD-4059-B126-A0E2F98CCD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0180" y="1935750"/>
            <a:ext cx="6336530" cy="418965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Provides direct measurements of LOS wind speed profiles</a:t>
            </a:r>
          </a:p>
          <a:p>
            <a:pPr lvl="1"/>
            <a:r>
              <a:rPr lang="en-US" dirty="0"/>
              <a:t>range-resolved – “sonde-like” – but  averaging &amp; accumulation along the curtain provides a more representative measurement for a grid cell than point samples</a:t>
            </a:r>
          </a:p>
          <a:p>
            <a:pPr lvl="1"/>
            <a:r>
              <a:rPr lang="en-US" dirty="0"/>
              <a:t>no tracking or multiple satellites or revisit time is required</a:t>
            </a:r>
          </a:p>
          <a:p>
            <a:pPr lvl="1"/>
            <a:r>
              <a:rPr lang="en-US" dirty="0"/>
              <a:t>Systems with molecular channels don’t require aerosol layers</a:t>
            </a:r>
          </a:p>
          <a:p>
            <a:r>
              <a:rPr lang="en-US" dirty="0"/>
              <a:t>Provides accurate &amp; precise observation to anchor other measurements and models</a:t>
            </a:r>
          </a:p>
          <a:p>
            <a:r>
              <a:rPr lang="en-US" dirty="0"/>
              <a:t>Multiple looks/scans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retrieve horizontal wind speed &amp; direction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446150B-2AC1-44E0-BFDF-7DBA13D37D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4949" y="1099229"/>
            <a:ext cx="4566872" cy="639992"/>
          </a:xfrm>
        </p:spPr>
        <p:txBody>
          <a:bodyPr/>
          <a:lstStyle/>
          <a:p>
            <a:r>
              <a:rPr lang="en-US" dirty="0"/>
              <a:t>What it doesn’t do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D4668D2-D8E1-4F98-9C8C-C5D76FDFEE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46710" y="1935750"/>
            <a:ext cx="4635111" cy="418965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See through thick clouds (same as CALIPSO)</a:t>
            </a:r>
          </a:p>
          <a:p>
            <a:r>
              <a:rPr lang="en-US" dirty="0"/>
              <a:t>From space</a:t>
            </a:r>
          </a:p>
          <a:p>
            <a:pPr lvl="1"/>
            <a:r>
              <a:rPr lang="en-US" dirty="0"/>
              <a:t>Provide a horizontal swath from space– profiles provided along orbit path</a:t>
            </a:r>
          </a:p>
          <a:p>
            <a:pPr lvl="1"/>
            <a:r>
              <a:rPr lang="en-US" dirty="0"/>
              <a:t>Provide frequent revisit times</a:t>
            </a:r>
          </a:p>
          <a:p>
            <a:pPr lvl="2"/>
            <a:r>
              <a:rPr lang="en-US" dirty="0"/>
              <a:t>Lots of coverage over 24 hours, but observations vary in location</a:t>
            </a:r>
          </a:p>
          <a:p>
            <a:pPr lvl="2"/>
            <a:r>
              <a:rPr lang="en-US" dirty="0"/>
              <a:t>A rate vs. a static variable</a:t>
            </a:r>
          </a:p>
          <a:p>
            <a:pPr lvl="1"/>
            <a:r>
              <a:rPr lang="en-US" dirty="0"/>
              <a:t>Measure small scale turbulence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3F9FF-DFF7-4171-9C5B-45E5959F9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STAR Seminar - 25 July 2019 - NCWCP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ADB6B4-2D5C-4524-BCE8-B568C64E2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075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945" y="237166"/>
            <a:ext cx="9154346" cy="740044"/>
          </a:xfrm>
        </p:spPr>
        <p:txBody>
          <a:bodyPr>
            <a:noAutofit/>
          </a:bodyPr>
          <a:lstStyle/>
          <a:p>
            <a:r>
              <a:rPr lang="en-US" sz="2600" dirty="0"/>
              <a:t>Atmospheric lidar return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34317" y="977211"/>
            <a:ext cx="11563515" cy="2782785"/>
          </a:xfrm>
        </p:spPr>
        <p:txBody>
          <a:bodyPr>
            <a:normAutofit fontScale="92500" lnSpcReduction="20000"/>
          </a:bodyPr>
          <a:lstStyle/>
          <a:p>
            <a:r>
              <a:rPr lang="en-US" sz="2300" dirty="0"/>
              <a:t>Elastic scatter aerosol/c</a:t>
            </a:r>
            <a:r>
              <a:rPr lang="en-US" sz="2400" dirty="0"/>
              <a:t>loud (“Mie”) returns – mostly lower troposphere</a:t>
            </a:r>
          </a:p>
          <a:p>
            <a:pPr lvl="1"/>
            <a:r>
              <a:rPr lang="en-US" sz="1984" dirty="0"/>
              <a:t>Narrow bandwidth (&lt; 100 MHz FWHM)</a:t>
            </a:r>
          </a:p>
          <a:p>
            <a:pPr lvl="1"/>
            <a:r>
              <a:rPr lang="en-US" sz="2000" dirty="0"/>
              <a:t>Easier to resolve precise frequency shifts, </a:t>
            </a:r>
          </a:p>
          <a:p>
            <a:pPr lvl="1"/>
            <a:r>
              <a:rPr lang="en-US" sz="2000" dirty="0"/>
              <a:t>Inconsistent opportunities – most are in the lower troposphere and cloud layers</a:t>
            </a:r>
            <a:endParaRPr lang="en-US" sz="1984" dirty="0"/>
          </a:p>
          <a:p>
            <a:pPr>
              <a:spcBef>
                <a:spcPts val="1200"/>
              </a:spcBef>
            </a:pPr>
            <a:r>
              <a:rPr lang="en-US" sz="2400" dirty="0"/>
              <a:t>Doppler broadened molecular (Rayleigh-Brillouin) returns</a:t>
            </a:r>
          </a:p>
          <a:p>
            <a:pPr lvl="1">
              <a:spcBef>
                <a:spcPts val="600"/>
              </a:spcBef>
            </a:pPr>
            <a:r>
              <a:rPr lang="en-US" sz="1984" dirty="0"/>
              <a:t>Wide bandwidth (~1-3 GHz FWHM, based on wavelength, atmospheric temperature, pressure, and composition)</a:t>
            </a:r>
          </a:p>
          <a:p>
            <a:pPr lvl="1"/>
            <a:r>
              <a:rPr lang="en-US" sz="1900" dirty="0"/>
              <a:t>Harder to resolve precise frequency shifts</a:t>
            </a:r>
          </a:p>
          <a:p>
            <a:pPr lvl="1"/>
            <a:r>
              <a:rPr lang="en-US" sz="1900" dirty="0"/>
              <a:t>Molecules are consistently available (best coverage)</a:t>
            </a:r>
            <a:endParaRPr lang="en-US" sz="240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3FAD542-A257-4720-A122-997ACD4DA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STAR Seminar - 25 July 2019 - NCWCP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6F8BA1D-B048-41F0-A20A-A9C5F0F54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3D47B14-12DF-43C7-BF4F-942099B2123F}"/>
              </a:ext>
            </a:extLst>
          </p:cNvPr>
          <p:cNvGrpSpPr/>
          <p:nvPr/>
        </p:nvGrpSpPr>
        <p:grpSpPr>
          <a:xfrm>
            <a:off x="5883393" y="3738177"/>
            <a:ext cx="6531949" cy="2675129"/>
            <a:chOff x="2032421" y="3910772"/>
            <a:chExt cx="6531949" cy="267512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BDBED4C-65CF-4270-829D-D033BE82A0CA}"/>
                </a:ext>
              </a:extLst>
            </p:cNvPr>
            <p:cNvGrpSpPr/>
            <p:nvPr/>
          </p:nvGrpSpPr>
          <p:grpSpPr>
            <a:xfrm>
              <a:off x="2032421" y="3910772"/>
              <a:ext cx="6389466" cy="2604044"/>
              <a:chOff x="2593311" y="3359444"/>
              <a:chExt cx="7028413" cy="2864448"/>
            </a:xfrm>
          </p:grpSpPr>
          <p:grpSp>
            <p:nvGrpSpPr>
              <p:cNvPr id="195" name="Group 194">
                <a:extLst>
                  <a:ext uri="{FF2B5EF4-FFF2-40B4-BE49-F238E27FC236}">
                    <a16:creationId xmlns:a16="http://schemas.microsoft.com/office/drawing/2014/main" id="{43F87973-74AA-4FD4-A3A5-3B6F20F8168B}"/>
                  </a:ext>
                </a:extLst>
              </p:cNvPr>
              <p:cNvGrpSpPr/>
              <p:nvPr/>
            </p:nvGrpSpPr>
            <p:grpSpPr>
              <a:xfrm>
                <a:off x="2593311" y="3364532"/>
                <a:ext cx="7028413" cy="2844077"/>
                <a:chOff x="2043125" y="2221136"/>
                <a:chExt cx="9354816" cy="3785466"/>
              </a:xfrm>
            </p:grpSpPr>
            <p:grpSp>
              <p:nvGrpSpPr>
                <p:cNvPr id="2077" name="Group 2076">
                  <a:extLst>
                    <a:ext uri="{FF2B5EF4-FFF2-40B4-BE49-F238E27FC236}">
                      <a16:creationId xmlns:a16="http://schemas.microsoft.com/office/drawing/2014/main" id="{E2C58EFF-0686-4A12-8D70-67F4479EDE25}"/>
                    </a:ext>
                  </a:extLst>
                </p:cNvPr>
                <p:cNvGrpSpPr/>
                <p:nvPr/>
              </p:nvGrpSpPr>
              <p:grpSpPr>
                <a:xfrm>
                  <a:off x="2043125" y="2221136"/>
                  <a:ext cx="9354816" cy="3785466"/>
                  <a:chOff x="1587500" y="1262063"/>
                  <a:chExt cx="10290296" cy="4164013"/>
                </a:xfrm>
              </p:grpSpPr>
              <p:sp>
                <p:nvSpPr>
                  <p:cNvPr id="178" name="Line 62">
                    <a:extLst>
                      <a:ext uri="{FF2B5EF4-FFF2-40B4-BE49-F238E27FC236}">
                        <a16:creationId xmlns:a16="http://schemas.microsoft.com/office/drawing/2014/main" id="{539E6A79-7C92-4834-96FA-B464F7A1128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87500" y="5426075"/>
                    <a:ext cx="9453563" cy="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79" name="Line 63">
                    <a:extLst>
                      <a:ext uri="{FF2B5EF4-FFF2-40B4-BE49-F238E27FC236}">
                        <a16:creationId xmlns:a16="http://schemas.microsoft.com/office/drawing/2014/main" id="{100324E4-95A8-402D-9C29-8D83EB638C0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87500" y="1262063"/>
                    <a:ext cx="9453563" cy="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0" name="Line 64">
                    <a:extLst>
                      <a:ext uri="{FF2B5EF4-FFF2-40B4-BE49-F238E27FC236}">
                        <a16:creationId xmlns:a16="http://schemas.microsoft.com/office/drawing/2014/main" id="{1E36A90E-44CA-4DA9-960B-4F3483B1B76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87500" y="5332413"/>
                    <a:ext cx="0" cy="93663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1" name="Line 65">
                    <a:extLst>
                      <a:ext uri="{FF2B5EF4-FFF2-40B4-BE49-F238E27FC236}">
                        <a16:creationId xmlns:a16="http://schemas.microsoft.com/office/drawing/2014/main" id="{7B0C2A73-E15C-4A63-A42B-2A7F7F86B92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33650" y="5332413"/>
                    <a:ext cx="0" cy="93663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2" name="Line 66">
                    <a:extLst>
                      <a:ext uri="{FF2B5EF4-FFF2-40B4-BE49-F238E27FC236}">
                        <a16:creationId xmlns:a16="http://schemas.microsoft.com/office/drawing/2014/main" id="{73C4B230-88EC-4175-BE00-252C8572657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78213" y="5332413"/>
                    <a:ext cx="0" cy="93663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3" name="Line 67">
                    <a:extLst>
                      <a:ext uri="{FF2B5EF4-FFF2-40B4-BE49-F238E27FC236}">
                        <a16:creationId xmlns:a16="http://schemas.microsoft.com/office/drawing/2014/main" id="{4192DA89-766C-4223-A9EE-800DFF37ECB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422775" y="5332413"/>
                    <a:ext cx="0" cy="93663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4" name="Line 68">
                    <a:extLst>
                      <a:ext uri="{FF2B5EF4-FFF2-40B4-BE49-F238E27FC236}">
                        <a16:creationId xmlns:a16="http://schemas.microsoft.com/office/drawing/2014/main" id="{F5C4EB51-0B1A-44C3-860C-4263855EAD4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368925" y="5332413"/>
                    <a:ext cx="0" cy="93663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5" name="Line 69">
                    <a:extLst>
                      <a:ext uri="{FF2B5EF4-FFF2-40B4-BE49-F238E27FC236}">
                        <a16:creationId xmlns:a16="http://schemas.microsoft.com/office/drawing/2014/main" id="{42BB1DDF-2BFE-4BE2-909A-0AFF251B226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313488" y="5332413"/>
                    <a:ext cx="0" cy="93663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6" name="Line 70">
                    <a:extLst>
                      <a:ext uri="{FF2B5EF4-FFF2-40B4-BE49-F238E27FC236}">
                        <a16:creationId xmlns:a16="http://schemas.microsoft.com/office/drawing/2014/main" id="{33CE71F6-A202-4D8C-A2FB-65F4D14944E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259638" y="5332413"/>
                    <a:ext cx="0" cy="93663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7" name="Line 71">
                    <a:extLst>
                      <a:ext uri="{FF2B5EF4-FFF2-40B4-BE49-F238E27FC236}">
                        <a16:creationId xmlns:a16="http://schemas.microsoft.com/office/drawing/2014/main" id="{3E3EB21C-D6C9-4FD2-849D-45CD8A9172A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204200" y="5332413"/>
                    <a:ext cx="0" cy="93663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8" name="Line 72">
                    <a:extLst>
                      <a:ext uri="{FF2B5EF4-FFF2-40B4-BE49-F238E27FC236}">
                        <a16:creationId xmlns:a16="http://schemas.microsoft.com/office/drawing/2014/main" id="{C0DBDF4F-14A6-40C4-96CC-204436E5FAC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9150350" y="5332413"/>
                    <a:ext cx="0" cy="93663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9" name="Line 73">
                    <a:extLst>
                      <a:ext uri="{FF2B5EF4-FFF2-40B4-BE49-F238E27FC236}">
                        <a16:creationId xmlns:a16="http://schemas.microsoft.com/office/drawing/2014/main" id="{66466A43-3CCE-4039-AE9E-7AB13A6B6B8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94913" y="5332413"/>
                    <a:ext cx="0" cy="93663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0" name="Line 74">
                    <a:extLst>
                      <a:ext uri="{FF2B5EF4-FFF2-40B4-BE49-F238E27FC236}">
                        <a16:creationId xmlns:a16="http://schemas.microsoft.com/office/drawing/2014/main" id="{1E964762-F859-4E4D-8B88-CBA8BCF1A3C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041063" y="5332413"/>
                    <a:ext cx="0" cy="93663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1" name="Line 75">
                    <a:extLst>
                      <a:ext uri="{FF2B5EF4-FFF2-40B4-BE49-F238E27FC236}">
                        <a16:creationId xmlns:a16="http://schemas.microsoft.com/office/drawing/2014/main" id="{440B4DC3-8281-4223-BC0D-90F5DE0E6E9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87500" y="1262063"/>
                    <a:ext cx="0" cy="9525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49" name="Line 76">
                    <a:extLst>
                      <a:ext uri="{FF2B5EF4-FFF2-40B4-BE49-F238E27FC236}">
                        <a16:creationId xmlns:a16="http://schemas.microsoft.com/office/drawing/2014/main" id="{A2DF56EE-6F28-41DD-9320-EBEC0F449FC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533650" y="1262063"/>
                    <a:ext cx="0" cy="9525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52" name="Line 77">
                    <a:extLst>
                      <a:ext uri="{FF2B5EF4-FFF2-40B4-BE49-F238E27FC236}">
                        <a16:creationId xmlns:a16="http://schemas.microsoft.com/office/drawing/2014/main" id="{306BCF04-E90C-41DE-AF4E-16D0606A354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478213" y="1262063"/>
                    <a:ext cx="0" cy="9525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53" name="Line 78">
                    <a:extLst>
                      <a:ext uri="{FF2B5EF4-FFF2-40B4-BE49-F238E27FC236}">
                        <a16:creationId xmlns:a16="http://schemas.microsoft.com/office/drawing/2014/main" id="{24265E0D-1667-413B-8172-CDF263F86B7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422775" y="1262063"/>
                    <a:ext cx="0" cy="9525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55" name="Line 79">
                    <a:extLst>
                      <a:ext uri="{FF2B5EF4-FFF2-40B4-BE49-F238E27FC236}">
                        <a16:creationId xmlns:a16="http://schemas.microsoft.com/office/drawing/2014/main" id="{D441D22E-8498-44F6-A96C-90D476066D8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368925" y="1262063"/>
                    <a:ext cx="0" cy="9525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57" name="Line 80">
                    <a:extLst>
                      <a:ext uri="{FF2B5EF4-FFF2-40B4-BE49-F238E27FC236}">
                        <a16:creationId xmlns:a16="http://schemas.microsoft.com/office/drawing/2014/main" id="{DE5BEDF4-7C01-4B65-A5A8-61BF58AE3B7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6313488" y="1262063"/>
                    <a:ext cx="0" cy="9525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58" name="Line 81">
                    <a:extLst>
                      <a:ext uri="{FF2B5EF4-FFF2-40B4-BE49-F238E27FC236}">
                        <a16:creationId xmlns:a16="http://schemas.microsoft.com/office/drawing/2014/main" id="{1980541F-C5F9-4C1B-ADAB-52607CB9019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259638" y="1262063"/>
                    <a:ext cx="0" cy="9525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59" name="Line 82">
                    <a:extLst>
                      <a:ext uri="{FF2B5EF4-FFF2-40B4-BE49-F238E27FC236}">
                        <a16:creationId xmlns:a16="http://schemas.microsoft.com/office/drawing/2014/main" id="{FDB0C565-BE27-4564-81E3-881BE5A0755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204200" y="1262063"/>
                    <a:ext cx="0" cy="9525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60" name="Line 83">
                    <a:extLst>
                      <a:ext uri="{FF2B5EF4-FFF2-40B4-BE49-F238E27FC236}">
                        <a16:creationId xmlns:a16="http://schemas.microsoft.com/office/drawing/2014/main" id="{026D54C4-6080-4723-9C78-4AABF5604B7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150350" y="1262063"/>
                    <a:ext cx="0" cy="9525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61" name="Line 84">
                    <a:extLst>
                      <a:ext uri="{FF2B5EF4-FFF2-40B4-BE49-F238E27FC236}">
                        <a16:creationId xmlns:a16="http://schemas.microsoft.com/office/drawing/2014/main" id="{47197867-78BE-4465-A0CF-5BC63D67F92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094913" y="1262063"/>
                    <a:ext cx="0" cy="9525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62" name="Line 85">
                    <a:extLst>
                      <a:ext uri="{FF2B5EF4-FFF2-40B4-BE49-F238E27FC236}">
                        <a16:creationId xmlns:a16="http://schemas.microsoft.com/office/drawing/2014/main" id="{2030CA7C-AE55-4256-85F7-D9C10382686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041063" y="1262063"/>
                    <a:ext cx="0" cy="9525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63" name="Line 86">
                    <a:extLst>
                      <a:ext uri="{FF2B5EF4-FFF2-40B4-BE49-F238E27FC236}">
                        <a16:creationId xmlns:a16="http://schemas.microsoft.com/office/drawing/2014/main" id="{6EA28C05-841E-4B24-A14E-C8AFAB7AD0E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87500" y="1262063"/>
                    <a:ext cx="0" cy="4164013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65" name="Line 87">
                    <a:extLst>
                      <a:ext uri="{FF2B5EF4-FFF2-40B4-BE49-F238E27FC236}">
                        <a16:creationId xmlns:a16="http://schemas.microsoft.com/office/drawing/2014/main" id="{A33094B7-3E49-4B0A-BD98-99CF3038736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041063" y="1262063"/>
                    <a:ext cx="0" cy="4164013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66" name="Line 88">
                    <a:extLst>
                      <a:ext uri="{FF2B5EF4-FFF2-40B4-BE49-F238E27FC236}">
                        <a16:creationId xmlns:a16="http://schemas.microsoft.com/office/drawing/2014/main" id="{7EF1A1B5-4DD3-488F-AF9C-91A28227794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87500" y="5426075"/>
                    <a:ext cx="95250" cy="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67" name="Line 89">
                    <a:extLst>
                      <a:ext uri="{FF2B5EF4-FFF2-40B4-BE49-F238E27FC236}">
                        <a16:creationId xmlns:a16="http://schemas.microsoft.com/office/drawing/2014/main" id="{EA79C561-3CC5-4A15-8EEB-666DD2DDF03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87500" y="4038600"/>
                    <a:ext cx="95250" cy="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68" name="Line 90">
                    <a:extLst>
                      <a:ext uri="{FF2B5EF4-FFF2-40B4-BE49-F238E27FC236}">
                        <a16:creationId xmlns:a16="http://schemas.microsoft.com/office/drawing/2014/main" id="{2385F034-7194-4CE1-BBF8-7EB57EFEBB3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87500" y="2651125"/>
                    <a:ext cx="95250" cy="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69" name="Line 91">
                    <a:extLst>
                      <a:ext uri="{FF2B5EF4-FFF2-40B4-BE49-F238E27FC236}">
                        <a16:creationId xmlns:a16="http://schemas.microsoft.com/office/drawing/2014/main" id="{43099D99-AB6D-40FE-AB51-54B98D43137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87500" y="1262063"/>
                    <a:ext cx="95250" cy="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70" name="Line 92">
                    <a:extLst>
                      <a:ext uri="{FF2B5EF4-FFF2-40B4-BE49-F238E27FC236}">
                        <a16:creationId xmlns:a16="http://schemas.microsoft.com/office/drawing/2014/main" id="{9D45DCB8-C3AE-4732-B1C4-8F201F365BE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945813" y="5426075"/>
                    <a:ext cx="95250" cy="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71" name="Line 93">
                    <a:extLst>
                      <a:ext uri="{FF2B5EF4-FFF2-40B4-BE49-F238E27FC236}">
                        <a16:creationId xmlns:a16="http://schemas.microsoft.com/office/drawing/2014/main" id="{DEF103E2-966E-45F9-ACEE-0FF22F07949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945813" y="4038600"/>
                    <a:ext cx="95250" cy="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72" name="Line 94">
                    <a:extLst>
                      <a:ext uri="{FF2B5EF4-FFF2-40B4-BE49-F238E27FC236}">
                        <a16:creationId xmlns:a16="http://schemas.microsoft.com/office/drawing/2014/main" id="{A578E2A7-66CE-4364-A5A4-C4B4B9C1724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945813" y="2651125"/>
                    <a:ext cx="95250" cy="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73" name="Line 95">
                    <a:extLst>
                      <a:ext uri="{FF2B5EF4-FFF2-40B4-BE49-F238E27FC236}">
                        <a16:creationId xmlns:a16="http://schemas.microsoft.com/office/drawing/2014/main" id="{F72AB546-1D77-4E25-A6D5-3374D35642F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945813" y="1262063"/>
                    <a:ext cx="95250" cy="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262626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74" name="Freeform 96">
                    <a:extLst>
                      <a:ext uri="{FF2B5EF4-FFF2-40B4-BE49-F238E27FC236}">
                        <a16:creationId xmlns:a16="http://schemas.microsoft.com/office/drawing/2014/main" id="{B3B9A048-3C46-4E97-8309-2917EACDB0E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90220" y="2651125"/>
                    <a:ext cx="9450388" cy="2773363"/>
                  </a:xfrm>
                  <a:custGeom>
                    <a:avLst/>
                    <a:gdLst>
                      <a:gd name="T0" fmla="*/ 92 w 5953"/>
                      <a:gd name="T1" fmla="*/ 1747 h 1747"/>
                      <a:gd name="T2" fmla="*/ 186 w 5953"/>
                      <a:gd name="T3" fmla="*/ 1746 h 1747"/>
                      <a:gd name="T4" fmla="*/ 280 w 5953"/>
                      <a:gd name="T5" fmla="*/ 1745 h 1747"/>
                      <a:gd name="T6" fmla="*/ 374 w 5953"/>
                      <a:gd name="T7" fmla="*/ 1743 h 1747"/>
                      <a:gd name="T8" fmla="*/ 467 w 5953"/>
                      <a:gd name="T9" fmla="*/ 1741 h 1747"/>
                      <a:gd name="T10" fmla="*/ 561 w 5953"/>
                      <a:gd name="T11" fmla="*/ 1737 h 1747"/>
                      <a:gd name="T12" fmla="*/ 655 w 5953"/>
                      <a:gd name="T13" fmla="*/ 1732 h 1747"/>
                      <a:gd name="T14" fmla="*/ 749 w 5953"/>
                      <a:gd name="T15" fmla="*/ 1724 h 1747"/>
                      <a:gd name="T16" fmla="*/ 843 w 5953"/>
                      <a:gd name="T17" fmla="*/ 1714 h 1747"/>
                      <a:gd name="T18" fmla="*/ 936 w 5953"/>
                      <a:gd name="T19" fmla="*/ 1701 h 1747"/>
                      <a:gd name="T20" fmla="*/ 1030 w 5953"/>
                      <a:gd name="T21" fmla="*/ 1683 h 1747"/>
                      <a:gd name="T22" fmla="*/ 1124 w 5953"/>
                      <a:gd name="T23" fmla="*/ 1659 h 1747"/>
                      <a:gd name="T24" fmla="*/ 1218 w 5953"/>
                      <a:gd name="T25" fmla="*/ 1629 h 1747"/>
                      <a:gd name="T26" fmla="*/ 1311 w 5953"/>
                      <a:gd name="T27" fmla="*/ 1591 h 1747"/>
                      <a:gd name="T28" fmla="*/ 1405 w 5953"/>
                      <a:gd name="T29" fmla="*/ 1543 h 1747"/>
                      <a:gd name="T30" fmla="*/ 1499 w 5953"/>
                      <a:gd name="T31" fmla="*/ 1485 h 1747"/>
                      <a:gd name="T32" fmla="*/ 1593 w 5953"/>
                      <a:gd name="T33" fmla="*/ 1416 h 1747"/>
                      <a:gd name="T34" fmla="*/ 1687 w 5953"/>
                      <a:gd name="T35" fmla="*/ 1335 h 1747"/>
                      <a:gd name="T36" fmla="*/ 1780 w 5953"/>
                      <a:gd name="T37" fmla="*/ 1243 h 1747"/>
                      <a:gd name="T38" fmla="*/ 1874 w 5953"/>
                      <a:gd name="T39" fmla="*/ 1139 h 1747"/>
                      <a:gd name="T40" fmla="*/ 1968 w 5953"/>
                      <a:gd name="T41" fmla="*/ 1025 h 1747"/>
                      <a:gd name="T42" fmla="*/ 2062 w 5953"/>
                      <a:gd name="T43" fmla="*/ 902 h 1747"/>
                      <a:gd name="T44" fmla="*/ 2155 w 5953"/>
                      <a:gd name="T45" fmla="*/ 773 h 1747"/>
                      <a:gd name="T46" fmla="*/ 2249 w 5953"/>
                      <a:gd name="T47" fmla="*/ 642 h 1747"/>
                      <a:gd name="T48" fmla="*/ 2343 w 5953"/>
                      <a:gd name="T49" fmla="*/ 513 h 1747"/>
                      <a:gd name="T50" fmla="*/ 2437 w 5953"/>
                      <a:gd name="T51" fmla="*/ 390 h 1747"/>
                      <a:gd name="T52" fmla="*/ 2531 w 5953"/>
                      <a:gd name="T53" fmla="*/ 276 h 1747"/>
                      <a:gd name="T54" fmla="*/ 2624 w 5953"/>
                      <a:gd name="T55" fmla="*/ 177 h 1747"/>
                      <a:gd name="T56" fmla="*/ 2718 w 5953"/>
                      <a:gd name="T57" fmla="*/ 98 h 1747"/>
                      <a:gd name="T58" fmla="*/ 2812 w 5953"/>
                      <a:gd name="T59" fmla="*/ 40 h 1747"/>
                      <a:gd name="T60" fmla="*/ 2906 w 5953"/>
                      <a:gd name="T61" fmla="*/ 7 h 1747"/>
                      <a:gd name="T62" fmla="*/ 2999 w 5953"/>
                      <a:gd name="T63" fmla="*/ 1 h 1747"/>
                      <a:gd name="T64" fmla="*/ 3093 w 5953"/>
                      <a:gd name="T65" fmla="*/ 21 h 1747"/>
                      <a:gd name="T66" fmla="*/ 3187 w 5953"/>
                      <a:gd name="T67" fmla="*/ 66 h 1747"/>
                      <a:gd name="T68" fmla="*/ 3281 w 5953"/>
                      <a:gd name="T69" fmla="*/ 135 h 1747"/>
                      <a:gd name="T70" fmla="*/ 3375 w 5953"/>
                      <a:gd name="T71" fmla="*/ 225 h 1747"/>
                      <a:gd name="T72" fmla="*/ 3468 w 5953"/>
                      <a:gd name="T73" fmla="*/ 332 h 1747"/>
                      <a:gd name="T74" fmla="*/ 3562 w 5953"/>
                      <a:gd name="T75" fmla="*/ 451 h 1747"/>
                      <a:gd name="T76" fmla="*/ 3656 w 5953"/>
                      <a:gd name="T77" fmla="*/ 578 h 1747"/>
                      <a:gd name="T78" fmla="*/ 3750 w 5953"/>
                      <a:gd name="T79" fmla="*/ 709 h 1747"/>
                      <a:gd name="T80" fmla="*/ 3843 w 5953"/>
                      <a:gd name="T81" fmla="*/ 839 h 1747"/>
                      <a:gd name="T82" fmla="*/ 3937 w 5953"/>
                      <a:gd name="T83" fmla="*/ 965 h 1747"/>
                      <a:gd name="T84" fmla="*/ 4031 w 5953"/>
                      <a:gd name="T85" fmla="*/ 1084 h 1747"/>
                      <a:gd name="T86" fmla="*/ 4125 w 5953"/>
                      <a:gd name="T87" fmla="*/ 1193 h 1747"/>
                      <a:gd name="T88" fmla="*/ 4219 w 5953"/>
                      <a:gd name="T89" fmla="*/ 1291 h 1747"/>
                      <a:gd name="T90" fmla="*/ 4312 w 5953"/>
                      <a:gd name="T91" fmla="*/ 1378 h 1747"/>
                      <a:gd name="T92" fmla="*/ 4406 w 5953"/>
                      <a:gd name="T93" fmla="*/ 1452 h 1747"/>
                      <a:gd name="T94" fmla="*/ 4500 w 5953"/>
                      <a:gd name="T95" fmla="*/ 1516 h 1747"/>
                      <a:gd name="T96" fmla="*/ 4594 w 5953"/>
                      <a:gd name="T97" fmla="*/ 1568 h 1747"/>
                      <a:gd name="T98" fmla="*/ 4687 w 5953"/>
                      <a:gd name="T99" fmla="*/ 1611 h 1747"/>
                      <a:gd name="T100" fmla="*/ 4781 w 5953"/>
                      <a:gd name="T101" fmla="*/ 1645 h 1747"/>
                      <a:gd name="T102" fmla="*/ 4875 w 5953"/>
                      <a:gd name="T103" fmla="*/ 1672 h 1747"/>
                      <a:gd name="T104" fmla="*/ 4969 w 5953"/>
                      <a:gd name="T105" fmla="*/ 1693 h 1747"/>
                      <a:gd name="T106" fmla="*/ 5063 w 5953"/>
                      <a:gd name="T107" fmla="*/ 1708 h 1747"/>
                      <a:gd name="T108" fmla="*/ 5156 w 5953"/>
                      <a:gd name="T109" fmla="*/ 1720 h 1747"/>
                      <a:gd name="T110" fmla="*/ 5250 w 5953"/>
                      <a:gd name="T111" fmla="*/ 1729 h 1747"/>
                      <a:gd name="T112" fmla="*/ 5344 w 5953"/>
                      <a:gd name="T113" fmla="*/ 1734 h 1747"/>
                      <a:gd name="T114" fmla="*/ 5438 w 5953"/>
                      <a:gd name="T115" fmla="*/ 1739 h 1747"/>
                      <a:gd name="T116" fmla="*/ 5532 w 5953"/>
                      <a:gd name="T117" fmla="*/ 1742 h 1747"/>
                      <a:gd name="T118" fmla="*/ 5625 w 5953"/>
                      <a:gd name="T119" fmla="*/ 1744 h 1747"/>
                      <a:gd name="T120" fmla="*/ 5719 w 5953"/>
                      <a:gd name="T121" fmla="*/ 1745 h 1747"/>
                      <a:gd name="T122" fmla="*/ 5813 w 5953"/>
                      <a:gd name="T123" fmla="*/ 1746 h 1747"/>
                      <a:gd name="T124" fmla="*/ 5907 w 5953"/>
                      <a:gd name="T125" fmla="*/ 1747 h 17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5953" h="1747">
                        <a:moveTo>
                          <a:pt x="0" y="1747"/>
                        </a:moveTo>
                        <a:lnTo>
                          <a:pt x="1" y="1747"/>
                        </a:lnTo>
                        <a:lnTo>
                          <a:pt x="3" y="1747"/>
                        </a:lnTo>
                        <a:lnTo>
                          <a:pt x="4" y="1747"/>
                        </a:lnTo>
                        <a:lnTo>
                          <a:pt x="6" y="1747"/>
                        </a:lnTo>
                        <a:lnTo>
                          <a:pt x="7" y="1747"/>
                        </a:lnTo>
                        <a:lnTo>
                          <a:pt x="9" y="1747"/>
                        </a:lnTo>
                        <a:lnTo>
                          <a:pt x="10" y="1747"/>
                        </a:lnTo>
                        <a:lnTo>
                          <a:pt x="12" y="1747"/>
                        </a:lnTo>
                        <a:lnTo>
                          <a:pt x="13" y="1747"/>
                        </a:lnTo>
                        <a:lnTo>
                          <a:pt x="15" y="1747"/>
                        </a:lnTo>
                        <a:lnTo>
                          <a:pt x="16" y="1747"/>
                        </a:lnTo>
                        <a:lnTo>
                          <a:pt x="18" y="1747"/>
                        </a:lnTo>
                        <a:lnTo>
                          <a:pt x="19" y="1747"/>
                        </a:lnTo>
                        <a:lnTo>
                          <a:pt x="20" y="1747"/>
                        </a:lnTo>
                        <a:lnTo>
                          <a:pt x="22" y="1747"/>
                        </a:lnTo>
                        <a:lnTo>
                          <a:pt x="24" y="1747"/>
                        </a:lnTo>
                        <a:lnTo>
                          <a:pt x="25" y="1747"/>
                        </a:lnTo>
                        <a:lnTo>
                          <a:pt x="27" y="1747"/>
                        </a:lnTo>
                        <a:lnTo>
                          <a:pt x="28" y="1747"/>
                        </a:lnTo>
                        <a:lnTo>
                          <a:pt x="30" y="1747"/>
                        </a:lnTo>
                        <a:lnTo>
                          <a:pt x="31" y="1747"/>
                        </a:lnTo>
                        <a:lnTo>
                          <a:pt x="32" y="1747"/>
                        </a:lnTo>
                        <a:lnTo>
                          <a:pt x="34" y="1747"/>
                        </a:lnTo>
                        <a:lnTo>
                          <a:pt x="35" y="1747"/>
                        </a:lnTo>
                        <a:lnTo>
                          <a:pt x="37" y="1747"/>
                        </a:lnTo>
                        <a:lnTo>
                          <a:pt x="39" y="1747"/>
                        </a:lnTo>
                        <a:lnTo>
                          <a:pt x="40" y="1747"/>
                        </a:lnTo>
                        <a:lnTo>
                          <a:pt x="41" y="1747"/>
                        </a:lnTo>
                        <a:lnTo>
                          <a:pt x="43" y="1747"/>
                        </a:lnTo>
                        <a:lnTo>
                          <a:pt x="44" y="1747"/>
                        </a:lnTo>
                        <a:lnTo>
                          <a:pt x="46" y="1747"/>
                        </a:lnTo>
                        <a:lnTo>
                          <a:pt x="47" y="1747"/>
                        </a:lnTo>
                        <a:lnTo>
                          <a:pt x="49" y="1747"/>
                        </a:lnTo>
                        <a:lnTo>
                          <a:pt x="51" y="1747"/>
                        </a:lnTo>
                        <a:lnTo>
                          <a:pt x="52" y="1747"/>
                        </a:lnTo>
                        <a:lnTo>
                          <a:pt x="53" y="1747"/>
                        </a:lnTo>
                        <a:lnTo>
                          <a:pt x="55" y="1747"/>
                        </a:lnTo>
                        <a:lnTo>
                          <a:pt x="56" y="1747"/>
                        </a:lnTo>
                        <a:lnTo>
                          <a:pt x="58" y="1747"/>
                        </a:lnTo>
                        <a:lnTo>
                          <a:pt x="59" y="1747"/>
                        </a:lnTo>
                        <a:lnTo>
                          <a:pt x="61" y="1747"/>
                        </a:lnTo>
                        <a:lnTo>
                          <a:pt x="62" y="1747"/>
                        </a:lnTo>
                        <a:lnTo>
                          <a:pt x="64" y="1747"/>
                        </a:lnTo>
                        <a:lnTo>
                          <a:pt x="65" y="1747"/>
                        </a:lnTo>
                        <a:lnTo>
                          <a:pt x="67" y="1747"/>
                        </a:lnTo>
                        <a:lnTo>
                          <a:pt x="68" y="1747"/>
                        </a:lnTo>
                        <a:lnTo>
                          <a:pt x="70" y="1747"/>
                        </a:lnTo>
                        <a:lnTo>
                          <a:pt x="71" y="1747"/>
                        </a:lnTo>
                        <a:lnTo>
                          <a:pt x="72" y="1747"/>
                        </a:lnTo>
                        <a:lnTo>
                          <a:pt x="74" y="1747"/>
                        </a:lnTo>
                        <a:lnTo>
                          <a:pt x="76" y="1747"/>
                        </a:lnTo>
                        <a:lnTo>
                          <a:pt x="77" y="1747"/>
                        </a:lnTo>
                        <a:lnTo>
                          <a:pt x="79" y="1747"/>
                        </a:lnTo>
                        <a:lnTo>
                          <a:pt x="80" y="1747"/>
                        </a:lnTo>
                        <a:lnTo>
                          <a:pt x="82" y="1747"/>
                        </a:lnTo>
                        <a:lnTo>
                          <a:pt x="83" y="1747"/>
                        </a:lnTo>
                        <a:lnTo>
                          <a:pt x="84" y="1747"/>
                        </a:lnTo>
                        <a:lnTo>
                          <a:pt x="86" y="1747"/>
                        </a:lnTo>
                        <a:lnTo>
                          <a:pt x="88" y="1747"/>
                        </a:lnTo>
                        <a:lnTo>
                          <a:pt x="89" y="1747"/>
                        </a:lnTo>
                        <a:lnTo>
                          <a:pt x="91" y="1747"/>
                        </a:lnTo>
                        <a:lnTo>
                          <a:pt x="92" y="1747"/>
                        </a:lnTo>
                        <a:lnTo>
                          <a:pt x="93" y="1747"/>
                        </a:lnTo>
                        <a:lnTo>
                          <a:pt x="95" y="1747"/>
                        </a:lnTo>
                        <a:lnTo>
                          <a:pt x="96" y="1747"/>
                        </a:lnTo>
                        <a:lnTo>
                          <a:pt x="98" y="1747"/>
                        </a:lnTo>
                        <a:lnTo>
                          <a:pt x="100" y="1747"/>
                        </a:lnTo>
                        <a:lnTo>
                          <a:pt x="101" y="1747"/>
                        </a:lnTo>
                        <a:lnTo>
                          <a:pt x="103" y="1747"/>
                        </a:lnTo>
                        <a:lnTo>
                          <a:pt x="104" y="1747"/>
                        </a:lnTo>
                        <a:lnTo>
                          <a:pt x="105" y="1747"/>
                        </a:lnTo>
                        <a:lnTo>
                          <a:pt x="107" y="1747"/>
                        </a:lnTo>
                        <a:lnTo>
                          <a:pt x="108" y="1747"/>
                        </a:lnTo>
                        <a:lnTo>
                          <a:pt x="110" y="1747"/>
                        </a:lnTo>
                        <a:lnTo>
                          <a:pt x="112" y="1747"/>
                        </a:lnTo>
                        <a:lnTo>
                          <a:pt x="113" y="1747"/>
                        </a:lnTo>
                        <a:lnTo>
                          <a:pt x="114" y="1746"/>
                        </a:lnTo>
                        <a:lnTo>
                          <a:pt x="116" y="1746"/>
                        </a:lnTo>
                        <a:lnTo>
                          <a:pt x="117" y="1746"/>
                        </a:lnTo>
                        <a:lnTo>
                          <a:pt x="119" y="1746"/>
                        </a:lnTo>
                        <a:lnTo>
                          <a:pt x="120" y="1746"/>
                        </a:lnTo>
                        <a:lnTo>
                          <a:pt x="122" y="1746"/>
                        </a:lnTo>
                        <a:lnTo>
                          <a:pt x="124" y="1746"/>
                        </a:lnTo>
                        <a:lnTo>
                          <a:pt x="125" y="1746"/>
                        </a:lnTo>
                        <a:lnTo>
                          <a:pt x="126" y="1746"/>
                        </a:lnTo>
                        <a:lnTo>
                          <a:pt x="128" y="1746"/>
                        </a:lnTo>
                        <a:lnTo>
                          <a:pt x="129" y="1746"/>
                        </a:lnTo>
                        <a:lnTo>
                          <a:pt x="131" y="1746"/>
                        </a:lnTo>
                        <a:lnTo>
                          <a:pt x="132" y="1746"/>
                        </a:lnTo>
                        <a:lnTo>
                          <a:pt x="134" y="1746"/>
                        </a:lnTo>
                        <a:lnTo>
                          <a:pt x="135" y="1746"/>
                        </a:lnTo>
                        <a:lnTo>
                          <a:pt x="137" y="1746"/>
                        </a:lnTo>
                        <a:lnTo>
                          <a:pt x="138" y="1746"/>
                        </a:lnTo>
                        <a:lnTo>
                          <a:pt x="140" y="1746"/>
                        </a:lnTo>
                        <a:lnTo>
                          <a:pt x="141" y="1746"/>
                        </a:lnTo>
                        <a:lnTo>
                          <a:pt x="143" y="1746"/>
                        </a:lnTo>
                        <a:lnTo>
                          <a:pt x="144" y="1746"/>
                        </a:lnTo>
                        <a:lnTo>
                          <a:pt x="145" y="1746"/>
                        </a:lnTo>
                        <a:lnTo>
                          <a:pt x="147" y="1746"/>
                        </a:lnTo>
                        <a:lnTo>
                          <a:pt x="149" y="1746"/>
                        </a:lnTo>
                        <a:lnTo>
                          <a:pt x="150" y="1746"/>
                        </a:lnTo>
                        <a:lnTo>
                          <a:pt x="152" y="1746"/>
                        </a:lnTo>
                        <a:lnTo>
                          <a:pt x="153" y="1746"/>
                        </a:lnTo>
                        <a:lnTo>
                          <a:pt x="155" y="1746"/>
                        </a:lnTo>
                        <a:lnTo>
                          <a:pt x="156" y="1746"/>
                        </a:lnTo>
                        <a:lnTo>
                          <a:pt x="157" y="1746"/>
                        </a:lnTo>
                        <a:lnTo>
                          <a:pt x="159" y="1746"/>
                        </a:lnTo>
                        <a:lnTo>
                          <a:pt x="161" y="1746"/>
                        </a:lnTo>
                        <a:lnTo>
                          <a:pt x="162" y="1746"/>
                        </a:lnTo>
                        <a:lnTo>
                          <a:pt x="164" y="1746"/>
                        </a:lnTo>
                        <a:lnTo>
                          <a:pt x="165" y="1746"/>
                        </a:lnTo>
                        <a:lnTo>
                          <a:pt x="166" y="1746"/>
                        </a:lnTo>
                        <a:lnTo>
                          <a:pt x="168" y="1746"/>
                        </a:lnTo>
                        <a:lnTo>
                          <a:pt x="169" y="1746"/>
                        </a:lnTo>
                        <a:lnTo>
                          <a:pt x="171" y="1746"/>
                        </a:lnTo>
                        <a:lnTo>
                          <a:pt x="173" y="1746"/>
                        </a:lnTo>
                        <a:lnTo>
                          <a:pt x="174" y="1746"/>
                        </a:lnTo>
                        <a:lnTo>
                          <a:pt x="176" y="1746"/>
                        </a:lnTo>
                        <a:lnTo>
                          <a:pt x="177" y="1746"/>
                        </a:lnTo>
                        <a:lnTo>
                          <a:pt x="178" y="1746"/>
                        </a:lnTo>
                        <a:lnTo>
                          <a:pt x="180" y="1746"/>
                        </a:lnTo>
                        <a:lnTo>
                          <a:pt x="181" y="1746"/>
                        </a:lnTo>
                        <a:lnTo>
                          <a:pt x="183" y="1746"/>
                        </a:lnTo>
                        <a:lnTo>
                          <a:pt x="184" y="1746"/>
                        </a:lnTo>
                        <a:lnTo>
                          <a:pt x="186" y="1746"/>
                        </a:lnTo>
                        <a:lnTo>
                          <a:pt x="187" y="1746"/>
                        </a:lnTo>
                        <a:lnTo>
                          <a:pt x="189" y="1746"/>
                        </a:lnTo>
                        <a:lnTo>
                          <a:pt x="190" y="1746"/>
                        </a:lnTo>
                        <a:lnTo>
                          <a:pt x="192" y="1746"/>
                        </a:lnTo>
                        <a:lnTo>
                          <a:pt x="193" y="1746"/>
                        </a:lnTo>
                        <a:lnTo>
                          <a:pt x="195" y="1746"/>
                        </a:lnTo>
                        <a:lnTo>
                          <a:pt x="196" y="1746"/>
                        </a:lnTo>
                        <a:lnTo>
                          <a:pt x="198" y="1746"/>
                        </a:lnTo>
                        <a:lnTo>
                          <a:pt x="199" y="1746"/>
                        </a:lnTo>
                        <a:lnTo>
                          <a:pt x="201" y="1746"/>
                        </a:lnTo>
                        <a:lnTo>
                          <a:pt x="202" y="1746"/>
                        </a:lnTo>
                        <a:lnTo>
                          <a:pt x="204" y="1746"/>
                        </a:lnTo>
                        <a:lnTo>
                          <a:pt x="205" y="1746"/>
                        </a:lnTo>
                        <a:lnTo>
                          <a:pt x="207" y="1746"/>
                        </a:lnTo>
                        <a:lnTo>
                          <a:pt x="208" y="1746"/>
                        </a:lnTo>
                        <a:lnTo>
                          <a:pt x="210" y="1746"/>
                        </a:lnTo>
                        <a:lnTo>
                          <a:pt x="211" y="1746"/>
                        </a:lnTo>
                        <a:lnTo>
                          <a:pt x="213" y="1746"/>
                        </a:lnTo>
                        <a:lnTo>
                          <a:pt x="214" y="1746"/>
                        </a:lnTo>
                        <a:lnTo>
                          <a:pt x="216" y="1746"/>
                        </a:lnTo>
                        <a:lnTo>
                          <a:pt x="217" y="1746"/>
                        </a:lnTo>
                        <a:lnTo>
                          <a:pt x="218" y="1746"/>
                        </a:lnTo>
                        <a:lnTo>
                          <a:pt x="220" y="1745"/>
                        </a:lnTo>
                        <a:lnTo>
                          <a:pt x="221" y="1745"/>
                        </a:lnTo>
                        <a:lnTo>
                          <a:pt x="223" y="1745"/>
                        </a:lnTo>
                        <a:lnTo>
                          <a:pt x="225" y="1745"/>
                        </a:lnTo>
                        <a:lnTo>
                          <a:pt x="226" y="1745"/>
                        </a:lnTo>
                        <a:lnTo>
                          <a:pt x="228" y="1745"/>
                        </a:lnTo>
                        <a:lnTo>
                          <a:pt x="229" y="1745"/>
                        </a:lnTo>
                        <a:lnTo>
                          <a:pt x="230" y="1745"/>
                        </a:lnTo>
                        <a:lnTo>
                          <a:pt x="232" y="1745"/>
                        </a:lnTo>
                        <a:lnTo>
                          <a:pt x="233" y="1745"/>
                        </a:lnTo>
                        <a:lnTo>
                          <a:pt x="235" y="1745"/>
                        </a:lnTo>
                        <a:lnTo>
                          <a:pt x="237" y="1745"/>
                        </a:lnTo>
                        <a:lnTo>
                          <a:pt x="238" y="1745"/>
                        </a:lnTo>
                        <a:lnTo>
                          <a:pt x="239" y="1745"/>
                        </a:lnTo>
                        <a:lnTo>
                          <a:pt x="241" y="1745"/>
                        </a:lnTo>
                        <a:lnTo>
                          <a:pt x="242" y="1745"/>
                        </a:lnTo>
                        <a:lnTo>
                          <a:pt x="244" y="1745"/>
                        </a:lnTo>
                        <a:lnTo>
                          <a:pt x="245" y="1745"/>
                        </a:lnTo>
                        <a:lnTo>
                          <a:pt x="247" y="1745"/>
                        </a:lnTo>
                        <a:lnTo>
                          <a:pt x="249" y="1745"/>
                        </a:lnTo>
                        <a:lnTo>
                          <a:pt x="250" y="1745"/>
                        </a:lnTo>
                        <a:lnTo>
                          <a:pt x="251" y="1745"/>
                        </a:lnTo>
                        <a:lnTo>
                          <a:pt x="253" y="1745"/>
                        </a:lnTo>
                        <a:lnTo>
                          <a:pt x="254" y="1745"/>
                        </a:lnTo>
                        <a:lnTo>
                          <a:pt x="256" y="1745"/>
                        </a:lnTo>
                        <a:lnTo>
                          <a:pt x="257" y="1745"/>
                        </a:lnTo>
                        <a:lnTo>
                          <a:pt x="259" y="1745"/>
                        </a:lnTo>
                        <a:lnTo>
                          <a:pt x="260" y="1745"/>
                        </a:lnTo>
                        <a:lnTo>
                          <a:pt x="262" y="1745"/>
                        </a:lnTo>
                        <a:lnTo>
                          <a:pt x="263" y="1745"/>
                        </a:lnTo>
                        <a:lnTo>
                          <a:pt x="265" y="1745"/>
                        </a:lnTo>
                        <a:lnTo>
                          <a:pt x="266" y="1745"/>
                        </a:lnTo>
                        <a:lnTo>
                          <a:pt x="268" y="1745"/>
                        </a:lnTo>
                        <a:lnTo>
                          <a:pt x="269" y="1745"/>
                        </a:lnTo>
                        <a:lnTo>
                          <a:pt x="271" y="1745"/>
                        </a:lnTo>
                        <a:lnTo>
                          <a:pt x="272" y="1745"/>
                        </a:lnTo>
                        <a:lnTo>
                          <a:pt x="274" y="1745"/>
                        </a:lnTo>
                        <a:lnTo>
                          <a:pt x="275" y="1745"/>
                        </a:lnTo>
                        <a:lnTo>
                          <a:pt x="277" y="1745"/>
                        </a:lnTo>
                        <a:lnTo>
                          <a:pt x="278" y="1745"/>
                        </a:lnTo>
                        <a:lnTo>
                          <a:pt x="280" y="1745"/>
                        </a:lnTo>
                        <a:lnTo>
                          <a:pt x="281" y="1745"/>
                        </a:lnTo>
                        <a:lnTo>
                          <a:pt x="282" y="1745"/>
                        </a:lnTo>
                        <a:lnTo>
                          <a:pt x="284" y="1745"/>
                        </a:lnTo>
                        <a:lnTo>
                          <a:pt x="286" y="1745"/>
                        </a:lnTo>
                        <a:lnTo>
                          <a:pt x="287" y="1745"/>
                        </a:lnTo>
                        <a:lnTo>
                          <a:pt x="289" y="1745"/>
                        </a:lnTo>
                        <a:lnTo>
                          <a:pt x="290" y="1745"/>
                        </a:lnTo>
                        <a:lnTo>
                          <a:pt x="292" y="1745"/>
                        </a:lnTo>
                        <a:lnTo>
                          <a:pt x="293" y="1745"/>
                        </a:lnTo>
                        <a:lnTo>
                          <a:pt x="294" y="1745"/>
                        </a:lnTo>
                        <a:lnTo>
                          <a:pt x="296" y="1745"/>
                        </a:lnTo>
                        <a:lnTo>
                          <a:pt x="298" y="1745"/>
                        </a:lnTo>
                        <a:lnTo>
                          <a:pt x="299" y="1745"/>
                        </a:lnTo>
                        <a:lnTo>
                          <a:pt x="301" y="1745"/>
                        </a:lnTo>
                        <a:lnTo>
                          <a:pt x="302" y="1745"/>
                        </a:lnTo>
                        <a:lnTo>
                          <a:pt x="303" y="1745"/>
                        </a:lnTo>
                        <a:lnTo>
                          <a:pt x="305" y="1745"/>
                        </a:lnTo>
                        <a:lnTo>
                          <a:pt x="306" y="1745"/>
                        </a:lnTo>
                        <a:lnTo>
                          <a:pt x="308" y="1745"/>
                        </a:lnTo>
                        <a:lnTo>
                          <a:pt x="310" y="1745"/>
                        </a:lnTo>
                        <a:lnTo>
                          <a:pt x="311" y="1745"/>
                        </a:lnTo>
                        <a:lnTo>
                          <a:pt x="312" y="1745"/>
                        </a:lnTo>
                        <a:lnTo>
                          <a:pt x="314" y="1745"/>
                        </a:lnTo>
                        <a:lnTo>
                          <a:pt x="315" y="1745"/>
                        </a:lnTo>
                        <a:lnTo>
                          <a:pt x="317" y="1745"/>
                        </a:lnTo>
                        <a:lnTo>
                          <a:pt x="318" y="1745"/>
                        </a:lnTo>
                        <a:lnTo>
                          <a:pt x="320" y="1744"/>
                        </a:lnTo>
                        <a:lnTo>
                          <a:pt x="322" y="1744"/>
                        </a:lnTo>
                        <a:lnTo>
                          <a:pt x="323" y="1744"/>
                        </a:lnTo>
                        <a:lnTo>
                          <a:pt x="324" y="1744"/>
                        </a:lnTo>
                        <a:lnTo>
                          <a:pt x="326" y="1744"/>
                        </a:lnTo>
                        <a:lnTo>
                          <a:pt x="327" y="1744"/>
                        </a:lnTo>
                        <a:lnTo>
                          <a:pt x="329" y="1744"/>
                        </a:lnTo>
                        <a:lnTo>
                          <a:pt x="330" y="1744"/>
                        </a:lnTo>
                        <a:lnTo>
                          <a:pt x="332" y="1744"/>
                        </a:lnTo>
                        <a:lnTo>
                          <a:pt x="333" y="1744"/>
                        </a:lnTo>
                        <a:lnTo>
                          <a:pt x="335" y="1744"/>
                        </a:lnTo>
                        <a:lnTo>
                          <a:pt x="336" y="1744"/>
                        </a:lnTo>
                        <a:lnTo>
                          <a:pt x="338" y="1744"/>
                        </a:lnTo>
                        <a:lnTo>
                          <a:pt x="339" y="1744"/>
                        </a:lnTo>
                        <a:lnTo>
                          <a:pt x="341" y="1744"/>
                        </a:lnTo>
                        <a:lnTo>
                          <a:pt x="342" y="1744"/>
                        </a:lnTo>
                        <a:lnTo>
                          <a:pt x="344" y="1744"/>
                        </a:lnTo>
                        <a:lnTo>
                          <a:pt x="345" y="1744"/>
                        </a:lnTo>
                        <a:lnTo>
                          <a:pt x="347" y="1744"/>
                        </a:lnTo>
                        <a:lnTo>
                          <a:pt x="348" y="1744"/>
                        </a:lnTo>
                        <a:lnTo>
                          <a:pt x="350" y="1744"/>
                        </a:lnTo>
                        <a:lnTo>
                          <a:pt x="351" y="1744"/>
                        </a:lnTo>
                        <a:lnTo>
                          <a:pt x="353" y="1744"/>
                        </a:lnTo>
                        <a:lnTo>
                          <a:pt x="354" y="1744"/>
                        </a:lnTo>
                        <a:lnTo>
                          <a:pt x="355" y="1744"/>
                        </a:lnTo>
                        <a:lnTo>
                          <a:pt x="357" y="1744"/>
                        </a:lnTo>
                        <a:lnTo>
                          <a:pt x="359" y="1744"/>
                        </a:lnTo>
                        <a:lnTo>
                          <a:pt x="360" y="1744"/>
                        </a:lnTo>
                        <a:lnTo>
                          <a:pt x="362" y="1744"/>
                        </a:lnTo>
                        <a:lnTo>
                          <a:pt x="363" y="1744"/>
                        </a:lnTo>
                        <a:lnTo>
                          <a:pt x="365" y="1744"/>
                        </a:lnTo>
                        <a:lnTo>
                          <a:pt x="366" y="1744"/>
                        </a:lnTo>
                        <a:lnTo>
                          <a:pt x="367" y="1744"/>
                        </a:lnTo>
                        <a:lnTo>
                          <a:pt x="369" y="1743"/>
                        </a:lnTo>
                        <a:lnTo>
                          <a:pt x="370" y="1743"/>
                        </a:lnTo>
                        <a:lnTo>
                          <a:pt x="372" y="1743"/>
                        </a:lnTo>
                        <a:lnTo>
                          <a:pt x="374" y="1743"/>
                        </a:lnTo>
                        <a:lnTo>
                          <a:pt x="375" y="1743"/>
                        </a:lnTo>
                        <a:lnTo>
                          <a:pt x="376" y="1743"/>
                        </a:lnTo>
                        <a:lnTo>
                          <a:pt x="378" y="1743"/>
                        </a:lnTo>
                        <a:lnTo>
                          <a:pt x="379" y="1743"/>
                        </a:lnTo>
                        <a:lnTo>
                          <a:pt x="381" y="1743"/>
                        </a:lnTo>
                        <a:lnTo>
                          <a:pt x="382" y="1743"/>
                        </a:lnTo>
                        <a:lnTo>
                          <a:pt x="384" y="1743"/>
                        </a:lnTo>
                        <a:lnTo>
                          <a:pt x="385" y="1743"/>
                        </a:lnTo>
                        <a:lnTo>
                          <a:pt x="387" y="1743"/>
                        </a:lnTo>
                        <a:lnTo>
                          <a:pt x="388" y="1743"/>
                        </a:lnTo>
                        <a:lnTo>
                          <a:pt x="390" y="1743"/>
                        </a:lnTo>
                        <a:lnTo>
                          <a:pt x="391" y="1743"/>
                        </a:lnTo>
                        <a:lnTo>
                          <a:pt x="393" y="1743"/>
                        </a:lnTo>
                        <a:lnTo>
                          <a:pt x="394" y="1743"/>
                        </a:lnTo>
                        <a:lnTo>
                          <a:pt x="396" y="1743"/>
                        </a:lnTo>
                        <a:lnTo>
                          <a:pt x="397" y="1743"/>
                        </a:lnTo>
                        <a:lnTo>
                          <a:pt x="399" y="1743"/>
                        </a:lnTo>
                        <a:lnTo>
                          <a:pt x="400" y="1743"/>
                        </a:lnTo>
                        <a:lnTo>
                          <a:pt x="402" y="1743"/>
                        </a:lnTo>
                        <a:lnTo>
                          <a:pt x="403" y="1743"/>
                        </a:lnTo>
                        <a:lnTo>
                          <a:pt x="405" y="1743"/>
                        </a:lnTo>
                        <a:lnTo>
                          <a:pt x="406" y="1743"/>
                        </a:lnTo>
                        <a:lnTo>
                          <a:pt x="407" y="1743"/>
                        </a:lnTo>
                        <a:lnTo>
                          <a:pt x="409" y="1743"/>
                        </a:lnTo>
                        <a:lnTo>
                          <a:pt x="411" y="1742"/>
                        </a:lnTo>
                        <a:lnTo>
                          <a:pt x="412" y="1742"/>
                        </a:lnTo>
                        <a:lnTo>
                          <a:pt x="414" y="1742"/>
                        </a:lnTo>
                        <a:lnTo>
                          <a:pt x="415" y="1742"/>
                        </a:lnTo>
                        <a:lnTo>
                          <a:pt x="417" y="1742"/>
                        </a:lnTo>
                        <a:lnTo>
                          <a:pt x="418" y="1742"/>
                        </a:lnTo>
                        <a:lnTo>
                          <a:pt x="419" y="1742"/>
                        </a:lnTo>
                        <a:lnTo>
                          <a:pt x="421" y="1742"/>
                        </a:lnTo>
                        <a:lnTo>
                          <a:pt x="423" y="1742"/>
                        </a:lnTo>
                        <a:lnTo>
                          <a:pt x="424" y="1742"/>
                        </a:lnTo>
                        <a:lnTo>
                          <a:pt x="426" y="1742"/>
                        </a:lnTo>
                        <a:lnTo>
                          <a:pt x="427" y="1742"/>
                        </a:lnTo>
                        <a:lnTo>
                          <a:pt x="428" y="1742"/>
                        </a:lnTo>
                        <a:lnTo>
                          <a:pt x="430" y="1742"/>
                        </a:lnTo>
                        <a:lnTo>
                          <a:pt x="431" y="1742"/>
                        </a:lnTo>
                        <a:lnTo>
                          <a:pt x="433" y="1742"/>
                        </a:lnTo>
                        <a:lnTo>
                          <a:pt x="435" y="1742"/>
                        </a:lnTo>
                        <a:lnTo>
                          <a:pt x="436" y="1742"/>
                        </a:lnTo>
                        <a:lnTo>
                          <a:pt x="438" y="1742"/>
                        </a:lnTo>
                        <a:lnTo>
                          <a:pt x="439" y="1742"/>
                        </a:lnTo>
                        <a:lnTo>
                          <a:pt x="440" y="1742"/>
                        </a:lnTo>
                        <a:lnTo>
                          <a:pt x="442" y="1742"/>
                        </a:lnTo>
                        <a:lnTo>
                          <a:pt x="443" y="1742"/>
                        </a:lnTo>
                        <a:lnTo>
                          <a:pt x="445" y="1741"/>
                        </a:lnTo>
                        <a:lnTo>
                          <a:pt x="447" y="1741"/>
                        </a:lnTo>
                        <a:lnTo>
                          <a:pt x="448" y="1741"/>
                        </a:lnTo>
                        <a:lnTo>
                          <a:pt x="449" y="1741"/>
                        </a:lnTo>
                        <a:lnTo>
                          <a:pt x="451" y="1741"/>
                        </a:lnTo>
                        <a:lnTo>
                          <a:pt x="452" y="1741"/>
                        </a:lnTo>
                        <a:lnTo>
                          <a:pt x="454" y="1741"/>
                        </a:lnTo>
                        <a:lnTo>
                          <a:pt x="455" y="1741"/>
                        </a:lnTo>
                        <a:lnTo>
                          <a:pt x="457" y="1741"/>
                        </a:lnTo>
                        <a:lnTo>
                          <a:pt x="458" y="1741"/>
                        </a:lnTo>
                        <a:lnTo>
                          <a:pt x="460" y="1741"/>
                        </a:lnTo>
                        <a:lnTo>
                          <a:pt x="461" y="1741"/>
                        </a:lnTo>
                        <a:lnTo>
                          <a:pt x="463" y="1741"/>
                        </a:lnTo>
                        <a:lnTo>
                          <a:pt x="464" y="1741"/>
                        </a:lnTo>
                        <a:lnTo>
                          <a:pt x="466" y="1741"/>
                        </a:lnTo>
                        <a:lnTo>
                          <a:pt x="467" y="1741"/>
                        </a:lnTo>
                        <a:lnTo>
                          <a:pt x="469" y="1741"/>
                        </a:lnTo>
                        <a:lnTo>
                          <a:pt x="470" y="1741"/>
                        </a:lnTo>
                        <a:lnTo>
                          <a:pt x="472" y="1741"/>
                        </a:lnTo>
                        <a:lnTo>
                          <a:pt x="473" y="1741"/>
                        </a:lnTo>
                        <a:lnTo>
                          <a:pt x="475" y="1741"/>
                        </a:lnTo>
                        <a:lnTo>
                          <a:pt x="476" y="1740"/>
                        </a:lnTo>
                        <a:lnTo>
                          <a:pt x="478" y="1740"/>
                        </a:lnTo>
                        <a:lnTo>
                          <a:pt x="479" y="1740"/>
                        </a:lnTo>
                        <a:lnTo>
                          <a:pt x="480" y="1740"/>
                        </a:lnTo>
                        <a:lnTo>
                          <a:pt x="482" y="1740"/>
                        </a:lnTo>
                        <a:lnTo>
                          <a:pt x="484" y="1740"/>
                        </a:lnTo>
                        <a:lnTo>
                          <a:pt x="485" y="1740"/>
                        </a:lnTo>
                        <a:lnTo>
                          <a:pt x="487" y="1740"/>
                        </a:lnTo>
                        <a:lnTo>
                          <a:pt x="488" y="1740"/>
                        </a:lnTo>
                        <a:lnTo>
                          <a:pt x="490" y="1740"/>
                        </a:lnTo>
                        <a:lnTo>
                          <a:pt x="491" y="1740"/>
                        </a:lnTo>
                        <a:lnTo>
                          <a:pt x="492" y="1740"/>
                        </a:lnTo>
                        <a:lnTo>
                          <a:pt x="494" y="1740"/>
                        </a:lnTo>
                        <a:lnTo>
                          <a:pt x="496" y="1740"/>
                        </a:lnTo>
                        <a:lnTo>
                          <a:pt x="497" y="1740"/>
                        </a:lnTo>
                        <a:lnTo>
                          <a:pt x="499" y="1740"/>
                        </a:lnTo>
                        <a:lnTo>
                          <a:pt x="500" y="1740"/>
                        </a:lnTo>
                        <a:lnTo>
                          <a:pt x="501" y="1740"/>
                        </a:lnTo>
                        <a:lnTo>
                          <a:pt x="503" y="1739"/>
                        </a:lnTo>
                        <a:lnTo>
                          <a:pt x="504" y="1739"/>
                        </a:lnTo>
                        <a:lnTo>
                          <a:pt x="506" y="1739"/>
                        </a:lnTo>
                        <a:lnTo>
                          <a:pt x="508" y="1739"/>
                        </a:lnTo>
                        <a:lnTo>
                          <a:pt x="509" y="1739"/>
                        </a:lnTo>
                        <a:lnTo>
                          <a:pt x="511" y="1739"/>
                        </a:lnTo>
                        <a:lnTo>
                          <a:pt x="512" y="1739"/>
                        </a:lnTo>
                        <a:lnTo>
                          <a:pt x="513" y="1739"/>
                        </a:lnTo>
                        <a:lnTo>
                          <a:pt x="515" y="1739"/>
                        </a:lnTo>
                        <a:lnTo>
                          <a:pt x="516" y="1739"/>
                        </a:lnTo>
                        <a:lnTo>
                          <a:pt x="518" y="1739"/>
                        </a:lnTo>
                        <a:lnTo>
                          <a:pt x="519" y="1739"/>
                        </a:lnTo>
                        <a:lnTo>
                          <a:pt x="521" y="1739"/>
                        </a:lnTo>
                        <a:lnTo>
                          <a:pt x="522" y="1739"/>
                        </a:lnTo>
                        <a:lnTo>
                          <a:pt x="524" y="1739"/>
                        </a:lnTo>
                        <a:lnTo>
                          <a:pt x="525" y="1739"/>
                        </a:lnTo>
                        <a:lnTo>
                          <a:pt x="527" y="1738"/>
                        </a:lnTo>
                        <a:lnTo>
                          <a:pt x="528" y="1738"/>
                        </a:lnTo>
                        <a:lnTo>
                          <a:pt x="530" y="1738"/>
                        </a:lnTo>
                        <a:lnTo>
                          <a:pt x="531" y="1738"/>
                        </a:lnTo>
                        <a:lnTo>
                          <a:pt x="533" y="1738"/>
                        </a:lnTo>
                        <a:lnTo>
                          <a:pt x="534" y="1738"/>
                        </a:lnTo>
                        <a:lnTo>
                          <a:pt x="536" y="1738"/>
                        </a:lnTo>
                        <a:lnTo>
                          <a:pt x="537" y="1738"/>
                        </a:lnTo>
                        <a:lnTo>
                          <a:pt x="539" y="1738"/>
                        </a:lnTo>
                        <a:lnTo>
                          <a:pt x="540" y="1738"/>
                        </a:lnTo>
                        <a:lnTo>
                          <a:pt x="542" y="1738"/>
                        </a:lnTo>
                        <a:lnTo>
                          <a:pt x="543" y="1738"/>
                        </a:lnTo>
                        <a:lnTo>
                          <a:pt x="545" y="1738"/>
                        </a:lnTo>
                        <a:lnTo>
                          <a:pt x="546" y="1738"/>
                        </a:lnTo>
                        <a:lnTo>
                          <a:pt x="548" y="1738"/>
                        </a:lnTo>
                        <a:lnTo>
                          <a:pt x="549" y="1738"/>
                        </a:lnTo>
                        <a:lnTo>
                          <a:pt x="551" y="1737"/>
                        </a:lnTo>
                        <a:lnTo>
                          <a:pt x="552" y="1737"/>
                        </a:lnTo>
                        <a:lnTo>
                          <a:pt x="553" y="1737"/>
                        </a:lnTo>
                        <a:lnTo>
                          <a:pt x="555" y="1737"/>
                        </a:lnTo>
                        <a:lnTo>
                          <a:pt x="556" y="1737"/>
                        </a:lnTo>
                        <a:lnTo>
                          <a:pt x="558" y="1737"/>
                        </a:lnTo>
                        <a:lnTo>
                          <a:pt x="560" y="1737"/>
                        </a:lnTo>
                        <a:lnTo>
                          <a:pt x="561" y="1737"/>
                        </a:lnTo>
                        <a:lnTo>
                          <a:pt x="563" y="1737"/>
                        </a:lnTo>
                        <a:lnTo>
                          <a:pt x="564" y="1737"/>
                        </a:lnTo>
                        <a:lnTo>
                          <a:pt x="565" y="1737"/>
                        </a:lnTo>
                        <a:lnTo>
                          <a:pt x="567" y="1737"/>
                        </a:lnTo>
                        <a:lnTo>
                          <a:pt x="568" y="1737"/>
                        </a:lnTo>
                        <a:lnTo>
                          <a:pt x="570" y="1737"/>
                        </a:lnTo>
                        <a:lnTo>
                          <a:pt x="572" y="1736"/>
                        </a:lnTo>
                        <a:lnTo>
                          <a:pt x="573" y="1736"/>
                        </a:lnTo>
                        <a:lnTo>
                          <a:pt x="574" y="1736"/>
                        </a:lnTo>
                        <a:lnTo>
                          <a:pt x="576" y="1736"/>
                        </a:lnTo>
                        <a:lnTo>
                          <a:pt x="577" y="1736"/>
                        </a:lnTo>
                        <a:lnTo>
                          <a:pt x="579" y="1736"/>
                        </a:lnTo>
                        <a:lnTo>
                          <a:pt x="580" y="1736"/>
                        </a:lnTo>
                        <a:lnTo>
                          <a:pt x="582" y="1736"/>
                        </a:lnTo>
                        <a:lnTo>
                          <a:pt x="584" y="1736"/>
                        </a:lnTo>
                        <a:lnTo>
                          <a:pt x="585" y="1736"/>
                        </a:lnTo>
                        <a:lnTo>
                          <a:pt x="586" y="1736"/>
                        </a:lnTo>
                        <a:lnTo>
                          <a:pt x="588" y="1736"/>
                        </a:lnTo>
                        <a:lnTo>
                          <a:pt x="589" y="1735"/>
                        </a:lnTo>
                        <a:lnTo>
                          <a:pt x="591" y="1735"/>
                        </a:lnTo>
                        <a:lnTo>
                          <a:pt x="592" y="1735"/>
                        </a:lnTo>
                        <a:lnTo>
                          <a:pt x="594" y="1735"/>
                        </a:lnTo>
                        <a:lnTo>
                          <a:pt x="595" y="1735"/>
                        </a:lnTo>
                        <a:lnTo>
                          <a:pt x="597" y="1735"/>
                        </a:lnTo>
                        <a:lnTo>
                          <a:pt x="598" y="1735"/>
                        </a:lnTo>
                        <a:lnTo>
                          <a:pt x="600" y="1735"/>
                        </a:lnTo>
                        <a:lnTo>
                          <a:pt x="601" y="1735"/>
                        </a:lnTo>
                        <a:lnTo>
                          <a:pt x="603" y="1735"/>
                        </a:lnTo>
                        <a:lnTo>
                          <a:pt x="604" y="1735"/>
                        </a:lnTo>
                        <a:lnTo>
                          <a:pt x="605" y="1735"/>
                        </a:lnTo>
                        <a:lnTo>
                          <a:pt x="607" y="1734"/>
                        </a:lnTo>
                        <a:lnTo>
                          <a:pt x="609" y="1734"/>
                        </a:lnTo>
                        <a:lnTo>
                          <a:pt x="610" y="1734"/>
                        </a:lnTo>
                        <a:lnTo>
                          <a:pt x="612" y="1734"/>
                        </a:lnTo>
                        <a:lnTo>
                          <a:pt x="613" y="1734"/>
                        </a:lnTo>
                        <a:lnTo>
                          <a:pt x="615" y="1734"/>
                        </a:lnTo>
                        <a:lnTo>
                          <a:pt x="616" y="1734"/>
                        </a:lnTo>
                        <a:lnTo>
                          <a:pt x="617" y="1734"/>
                        </a:lnTo>
                        <a:lnTo>
                          <a:pt x="619" y="1734"/>
                        </a:lnTo>
                        <a:lnTo>
                          <a:pt x="621" y="1734"/>
                        </a:lnTo>
                        <a:lnTo>
                          <a:pt x="622" y="1734"/>
                        </a:lnTo>
                        <a:lnTo>
                          <a:pt x="624" y="1734"/>
                        </a:lnTo>
                        <a:lnTo>
                          <a:pt x="625" y="1734"/>
                        </a:lnTo>
                        <a:lnTo>
                          <a:pt x="626" y="1734"/>
                        </a:lnTo>
                        <a:lnTo>
                          <a:pt x="628" y="1734"/>
                        </a:lnTo>
                        <a:lnTo>
                          <a:pt x="629" y="1734"/>
                        </a:lnTo>
                        <a:lnTo>
                          <a:pt x="631" y="1734"/>
                        </a:lnTo>
                        <a:lnTo>
                          <a:pt x="633" y="1733"/>
                        </a:lnTo>
                        <a:lnTo>
                          <a:pt x="634" y="1733"/>
                        </a:lnTo>
                        <a:lnTo>
                          <a:pt x="636" y="1733"/>
                        </a:lnTo>
                        <a:lnTo>
                          <a:pt x="637" y="1733"/>
                        </a:lnTo>
                        <a:lnTo>
                          <a:pt x="638" y="1733"/>
                        </a:lnTo>
                        <a:lnTo>
                          <a:pt x="640" y="1733"/>
                        </a:lnTo>
                        <a:lnTo>
                          <a:pt x="641" y="1733"/>
                        </a:lnTo>
                        <a:lnTo>
                          <a:pt x="643" y="1733"/>
                        </a:lnTo>
                        <a:lnTo>
                          <a:pt x="645" y="1733"/>
                        </a:lnTo>
                        <a:lnTo>
                          <a:pt x="646" y="1733"/>
                        </a:lnTo>
                        <a:lnTo>
                          <a:pt x="647" y="1733"/>
                        </a:lnTo>
                        <a:lnTo>
                          <a:pt x="649" y="1732"/>
                        </a:lnTo>
                        <a:lnTo>
                          <a:pt x="650" y="1732"/>
                        </a:lnTo>
                        <a:lnTo>
                          <a:pt x="652" y="1732"/>
                        </a:lnTo>
                        <a:lnTo>
                          <a:pt x="653" y="1732"/>
                        </a:lnTo>
                        <a:lnTo>
                          <a:pt x="655" y="1732"/>
                        </a:lnTo>
                        <a:lnTo>
                          <a:pt x="657" y="1732"/>
                        </a:lnTo>
                        <a:lnTo>
                          <a:pt x="658" y="1732"/>
                        </a:lnTo>
                        <a:lnTo>
                          <a:pt x="659" y="1732"/>
                        </a:lnTo>
                        <a:lnTo>
                          <a:pt x="661" y="1732"/>
                        </a:lnTo>
                        <a:lnTo>
                          <a:pt x="662" y="1731"/>
                        </a:lnTo>
                        <a:lnTo>
                          <a:pt x="664" y="1731"/>
                        </a:lnTo>
                        <a:lnTo>
                          <a:pt x="665" y="1731"/>
                        </a:lnTo>
                        <a:lnTo>
                          <a:pt x="667" y="1731"/>
                        </a:lnTo>
                        <a:lnTo>
                          <a:pt x="668" y="1731"/>
                        </a:lnTo>
                        <a:lnTo>
                          <a:pt x="670" y="1731"/>
                        </a:lnTo>
                        <a:lnTo>
                          <a:pt x="671" y="1731"/>
                        </a:lnTo>
                        <a:lnTo>
                          <a:pt x="673" y="1731"/>
                        </a:lnTo>
                        <a:lnTo>
                          <a:pt x="674" y="1731"/>
                        </a:lnTo>
                        <a:lnTo>
                          <a:pt x="676" y="1731"/>
                        </a:lnTo>
                        <a:lnTo>
                          <a:pt x="677" y="1730"/>
                        </a:lnTo>
                        <a:lnTo>
                          <a:pt x="678" y="1730"/>
                        </a:lnTo>
                        <a:lnTo>
                          <a:pt x="680" y="1730"/>
                        </a:lnTo>
                        <a:lnTo>
                          <a:pt x="682" y="1730"/>
                        </a:lnTo>
                        <a:lnTo>
                          <a:pt x="683" y="1730"/>
                        </a:lnTo>
                        <a:lnTo>
                          <a:pt x="685" y="1730"/>
                        </a:lnTo>
                        <a:lnTo>
                          <a:pt x="686" y="1730"/>
                        </a:lnTo>
                        <a:lnTo>
                          <a:pt x="688" y="1730"/>
                        </a:lnTo>
                        <a:lnTo>
                          <a:pt x="689" y="1730"/>
                        </a:lnTo>
                        <a:lnTo>
                          <a:pt x="690" y="1729"/>
                        </a:lnTo>
                        <a:lnTo>
                          <a:pt x="692" y="1729"/>
                        </a:lnTo>
                        <a:lnTo>
                          <a:pt x="694" y="1729"/>
                        </a:lnTo>
                        <a:lnTo>
                          <a:pt x="695" y="1729"/>
                        </a:lnTo>
                        <a:lnTo>
                          <a:pt x="697" y="1729"/>
                        </a:lnTo>
                        <a:lnTo>
                          <a:pt x="698" y="1729"/>
                        </a:lnTo>
                        <a:lnTo>
                          <a:pt x="699" y="1729"/>
                        </a:lnTo>
                        <a:lnTo>
                          <a:pt x="701" y="1729"/>
                        </a:lnTo>
                        <a:lnTo>
                          <a:pt x="702" y="1728"/>
                        </a:lnTo>
                        <a:lnTo>
                          <a:pt x="704" y="1728"/>
                        </a:lnTo>
                        <a:lnTo>
                          <a:pt x="705" y="1728"/>
                        </a:lnTo>
                        <a:lnTo>
                          <a:pt x="707" y="1728"/>
                        </a:lnTo>
                        <a:lnTo>
                          <a:pt x="709" y="1728"/>
                        </a:lnTo>
                        <a:lnTo>
                          <a:pt x="710" y="1728"/>
                        </a:lnTo>
                        <a:lnTo>
                          <a:pt x="711" y="1728"/>
                        </a:lnTo>
                        <a:lnTo>
                          <a:pt x="713" y="1728"/>
                        </a:lnTo>
                        <a:lnTo>
                          <a:pt x="714" y="1727"/>
                        </a:lnTo>
                        <a:lnTo>
                          <a:pt x="716" y="1727"/>
                        </a:lnTo>
                        <a:lnTo>
                          <a:pt x="717" y="1727"/>
                        </a:lnTo>
                        <a:lnTo>
                          <a:pt x="719" y="1727"/>
                        </a:lnTo>
                        <a:lnTo>
                          <a:pt x="720" y="1727"/>
                        </a:lnTo>
                        <a:lnTo>
                          <a:pt x="722" y="1727"/>
                        </a:lnTo>
                        <a:lnTo>
                          <a:pt x="723" y="1727"/>
                        </a:lnTo>
                        <a:lnTo>
                          <a:pt x="725" y="1727"/>
                        </a:lnTo>
                        <a:lnTo>
                          <a:pt x="726" y="1726"/>
                        </a:lnTo>
                        <a:lnTo>
                          <a:pt x="728" y="1726"/>
                        </a:lnTo>
                        <a:lnTo>
                          <a:pt x="729" y="1726"/>
                        </a:lnTo>
                        <a:lnTo>
                          <a:pt x="731" y="1726"/>
                        </a:lnTo>
                        <a:lnTo>
                          <a:pt x="732" y="1726"/>
                        </a:lnTo>
                        <a:lnTo>
                          <a:pt x="734" y="1726"/>
                        </a:lnTo>
                        <a:lnTo>
                          <a:pt x="735" y="1726"/>
                        </a:lnTo>
                        <a:lnTo>
                          <a:pt x="737" y="1725"/>
                        </a:lnTo>
                        <a:lnTo>
                          <a:pt x="738" y="1725"/>
                        </a:lnTo>
                        <a:lnTo>
                          <a:pt x="740" y="1725"/>
                        </a:lnTo>
                        <a:lnTo>
                          <a:pt x="741" y="1725"/>
                        </a:lnTo>
                        <a:lnTo>
                          <a:pt x="742" y="1725"/>
                        </a:lnTo>
                        <a:lnTo>
                          <a:pt x="744" y="1725"/>
                        </a:lnTo>
                        <a:lnTo>
                          <a:pt x="746" y="1725"/>
                        </a:lnTo>
                        <a:lnTo>
                          <a:pt x="747" y="1725"/>
                        </a:lnTo>
                        <a:lnTo>
                          <a:pt x="749" y="1724"/>
                        </a:lnTo>
                        <a:lnTo>
                          <a:pt x="750" y="1724"/>
                        </a:lnTo>
                        <a:lnTo>
                          <a:pt x="751" y="1724"/>
                        </a:lnTo>
                        <a:lnTo>
                          <a:pt x="753" y="1724"/>
                        </a:lnTo>
                        <a:lnTo>
                          <a:pt x="754" y="1724"/>
                        </a:lnTo>
                        <a:lnTo>
                          <a:pt x="756" y="1724"/>
                        </a:lnTo>
                        <a:lnTo>
                          <a:pt x="758" y="1724"/>
                        </a:lnTo>
                        <a:lnTo>
                          <a:pt x="759" y="1723"/>
                        </a:lnTo>
                        <a:lnTo>
                          <a:pt x="761" y="1723"/>
                        </a:lnTo>
                        <a:lnTo>
                          <a:pt x="762" y="1723"/>
                        </a:lnTo>
                        <a:lnTo>
                          <a:pt x="763" y="1723"/>
                        </a:lnTo>
                        <a:lnTo>
                          <a:pt x="765" y="1723"/>
                        </a:lnTo>
                        <a:lnTo>
                          <a:pt x="766" y="1723"/>
                        </a:lnTo>
                        <a:lnTo>
                          <a:pt x="768" y="1723"/>
                        </a:lnTo>
                        <a:lnTo>
                          <a:pt x="770" y="1723"/>
                        </a:lnTo>
                        <a:lnTo>
                          <a:pt x="771" y="1723"/>
                        </a:lnTo>
                        <a:lnTo>
                          <a:pt x="772" y="1723"/>
                        </a:lnTo>
                        <a:lnTo>
                          <a:pt x="774" y="1722"/>
                        </a:lnTo>
                        <a:lnTo>
                          <a:pt x="775" y="1722"/>
                        </a:lnTo>
                        <a:lnTo>
                          <a:pt x="777" y="1722"/>
                        </a:lnTo>
                        <a:lnTo>
                          <a:pt x="778" y="1722"/>
                        </a:lnTo>
                        <a:lnTo>
                          <a:pt x="780" y="1722"/>
                        </a:lnTo>
                        <a:lnTo>
                          <a:pt x="782" y="1722"/>
                        </a:lnTo>
                        <a:lnTo>
                          <a:pt x="783" y="1721"/>
                        </a:lnTo>
                        <a:lnTo>
                          <a:pt x="784" y="1721"/>
                        </a:lnTo>
                        <a:lnTo>
                          <a:pt x="786" y="1721"/>
                        </a:lnTo>
                        <a:lnTo>
                          <a:pt x="787" y="1721"/>
                        </a:lnTo>
                        <a:lnTo>
                          <a:pt x="789" y="1721"/>
                        </a:lnTo>
                        <a:lnTo>
                          <a:pt x="790" y="1721"/>
                        </a:lnTo>
                        <a:lnTo>
                          <a:pt x="792" y="1720"/>
                        </a:lnTo>
                        <a:lnTo>
                          <a:pt x="793" y="1720"/>
                        </a:lnTo>
                        <a:lnTo>
                          <a:pt x="795" y="1720"/>
                        </a:lnTo>
                        <a:lnTo>
                          <a:pt x="796" y="1720"/>
                        </a:lnTo>
                        <a:lnTo>
                          <a:pt x="798" y="1720"/>
                        </a:lnTo>
                        <a:lnTo>
                          <a:pt x="799" y="1720"/>
                        </a:lnTo>
                        <a:lnTo>
                          <a:pt x="801" y="1719"/>
                        </a:lnTo>
                        <a:lnTo>
                          <a:pt x="802" y="1719"/>
                        </a:lnTo>
                        <a:lnTo>
                          <a:pt x="803" y="1719"/>
                        </a:lnTo>
                        <a:lnTo>
                          <a:pt x="805" y="1719"/>
                        </a:lnTo>
                        <a:lnTo>
                          <a:pt x="807" y="1719"/>
                        </a:lnTo>
                        <a:lnTo>
                          <a:pt x="808" y="1719"/>
                        </a:lnTo>
                        <a:lnTo>
                          <a:pt x="810" y="1718"/>
                        </a:lnTo>
                        <a:lnTo>
                          <a:pt x="811" y="1718"/>
                        </a:lnTo>
                        <a:lnTo>
                          <a:pt x="813" y="1718"/>
                        </a:lnTo>
                        <a:lnTo>
                          <a:pt x="814" y="1718"/>
                        </a:lnTo>
                        <a:lnTo>
                          <a:pt x="815" y="1718"/>
                        </a:lnTo>
                        <a:lnTo>
                          <a:pt x="817" y="1718"/>
                        </a:lnTo>
                        <a:lnTo>
                          <a:pt x="819" y="1717"/>
                        </a:lnTo>
                        <a:lnTo>
                          <a:pt x="820" y="1717"/>
                        </a:lnTo>
                        <a:lnTo>
                          <a:pt x="822" y="1717"/>
                        </a:lnTo>
                        <a:lnTo>
                          <a:pt x="823" y="1717"/>
                        </a:lnTo>
                        <a:lnTo>
                          <a:pt x="824" y="1717"/>
                        </a:lnTo>
                        <a:lnTo>
                          <a:pt x="826" y="1716"/>
                        </a:lnTo>
                        <a:lnTo>
                          <a:pt x="827" y="1716"/>
                        </a:lnTo>
                        <a:lnTo>
                          <a:pt x="829" y="1716"/>
                        </a:lnTo>
                        <a:lnTo>
                          <a:pt x="831" y="1716"/>
                        </a:lnTo>
                        <a:lnTo>
                          <a:pt x="832" y="1716"/>
                        </a:lnTo>
                        <a:lnTo>
                          <a:pt x="834" y="1716"/>
                        </a:lnTo>
                        <a:lnTo>
                          <a:pt x="835" y="1715"/>
                        </a:lnTo>
                        <a:lnTo>
                          <a:pt x="836" y="1715"/>
                        </a:lnTo>
                        <a:lnTo>
                          <a:pt x="838" y="1715"/>
                        </a:lnTo>
                        <a:lnTo>
                          <a:pt x="839" y="1715"/>
                        </a:lnTo>
                        <a:lnTo>
                          <a:pt x="841" y="1715"/>
                        </a:lnTo>
                        <a:lnTo>
                          <a:pt x="843" y="1714"/>
                        </a:lnTo>
                        <a:lnTo>
                          <a:pt x="844" y="1714"/>
                        </a:lnTo>
                        <a:lnTo>
                          <a:pt x="845" y="1714"/>
                        </a:lnTo>
                        <a:lnTo>
                          <a:pt x="847" y="1714"/>
                        </a:lnTo>
                        <a:lnTo>
                          <a:pt x="848" y="1714"/>
                        </a:lnTo>
                        <a:lnTo>
                          <a:pt x="850" y="1713"/>
                        </a:lnTo>
                        <a:lnTo>
                          <a:pt x="851" y="1713"/>
                        </a:lnTo>
                        <a:lnTo>
                          <a:pt x="853" y="1713"/>
                        </a:lnTo>
                        <a:lnTo>
                          <a:pt x="854" y="1713"/>
                        </a:lnTo>
                        <a:lnTo>
                          <a:pt x="856" y="1713"/>
                        </a:lnTo>
                        <a:lnTo>
                          <a:pt x="857" y="1712"/>
                        </a:lnTo>
                        <a:lnTo>
                          <a:pt x="859" y="1712"/>
                        </a:lnTo>
                        <a:lnTo>
                          <a:pt x="860" y="1712"/>
                        </a:lnTo>
                        <a:lnTo>
                          <a:pt x="862" y="1712"/>
                        </a:lnTo>
                        <a:lnTo>
                          <a:pt x="863" y="1712"/>
                        </a:lnTo>
                        <a:lnTo>
                          <a:pt x="865" y="1712"/>
                        </a:lnTo>
                        <a:lnTo>
                          <a:pt x="866" y="1712"/>
                        </a:lnTo>
                        <a:lnTo>
                          <a:pt x="868" y="1711"/>
                        </a:lnTo>
                        <a:lnTo>
                          <a:pt x="869" y="1711"/>
                        </a:lnTo>
                        <a:lnTo>
                          <a:pt x="871" y="1711"/>
                        </a:lnTo>
                        <a:lnTo>
                          <a:pt x="872" y="1711"/>
                        </a:lnTo>
                        <a:lnTo>
                          <a:pt x="874" y="1711"/>
                        </a:lnTo>
                        <a:lnTo>
                          <a:pt x="875" y="1710"/>
                        </a:lnTo>
                        <a:lnTo>
                          <a:pt x="876" y="1710"/>
                        </a:lnTo>
                        <a:lnTo>
                          <a:pt x="878" y="1710"/>
                        </a:lnTo>
                        <a:lnTo>
                          <a:pt x="880" y="1710"/>
                        </a:lnTo>
                        <a:lnTo>
                          <a:pt x="881" y="1710"/>
                        </a:lnTo>
                        <a:lnTo>
                          <a:pt x="883" y="1709"/>
                        </a:lnTo>
                        <a:lnTo>
                          <a:pt x="884" y="1709"/>
                        </a:lnTo>
                        <a:lnTo>
                          <a:pt x="886" y="1709"/>
                        </a:lnTo>
                        <a:lnTo>
                          <a:pt x="887" y="1709"/>
                        </a:lnTo>
                        <a:lnTo>
                          <a:pt x="888" y="1708"/>
                        </a:lnTo>
                        <a:lnTo>
                          <a:pt x="890" y="1708"/>
                        </a:lnTo>
                        <a:lnTo>
                          <a:pt x="891" y="1708"/>
                        </a:lnTo>
                        <a:lnTo>
                          <a:pt x="893" y="1708"/>
                        </a:lnTo>
                        <a:lnTo>
                          <a:pt x="895" y="1708"/>
                        </a:lnTo>
                        <a:lnTo>
                          <a:pt x="896" y="1707"/>
                        </a:lnTo>
                        <a:lnTo>
                          <a:pt x="897" y="1707"/>
                        </a:lnTo>
                        <a:lnTo>
                          <a:pt x="899" y="1707"/>
                        </a:lnTo>
                        <a:lnTo>
                          <a:pt x="900" y="1707"/>
                        </a:lnTo>
                        <a:lnTo>
                          <a:pt x="902" y="1706"/>
                        </a:lnTo>
                        <a:lnTo>
                          <a:pt x="903" y="1706"/>
                        </a:lnTo>
                        <a:lnTo>
                          <a:pt x="905" y="1706"/>
                        </a:lnTo>
                        <a:lnTo>
                          <a:pt x="907" y="1706"/>
                        </a:lnTo>
                        <a:lnTo>
                          <a:pt x="908" y="1705"/>
                        </a:lnTo>
                        <a:lnTo>
                          <a:pt x="909" y="1705"/>
                        </a:lnTo>
                        <a:lnTo>
                          <a:pt x="911" y="1705"/>
                        </a:lnTo>
                        <a:lnTo>
                          <a:pt x="912" y="1705"/>
                        </a:lnTo>
                        <a:lnTo>
                          <a:pt x="914" y="1704"/>
                        </a:lnTo>
                        <a:lnTo>
                          <a:pt x="915" y="1704"/>
                        </a:lnTo>
                        <a:lnTo>
                          <a:pt x="917" y="1704"/>
                        </a:lnTo>
                        <a:lnTo>
                          <a:pt x="918" y="1704"/>
                        </a:lnTo>
                        <a:lnTo>
                          <a:pt x="920" y="1703"/>
                        </a:lnTo>
                        <a:lnTo>
                          <a:pt x="921" y="1703"/>
                        </a:lnTo>
                        <a:lnTo>
                          <a:pt x="923" y="1703"/>
                        </a:lnTo>
                        <a:lnTo>
                          <a:pt x="924" y="1703"/>
                        </a:lnTo>
                        <a:lnTo>
                          <a:pt x="926" y="1702"/>
                        </a:lnTo>
                        <a:lnTo>
                          <a:pt x="927" y="1702"/>
                        </a:lnTo>
                        <a:lnTo>
                          <a:pt x="928" y="1702"/>
                        </a:lnTo>
                        <a:lnTo>
                          <a:pt x="930" y="1702"/>
                        </a:lnTo>
                        <a:lnTo>
                          <a:pt x="932" y="1701"/>
                        </a:lnTo>
                        <a:lnTo>
                          <a:pt x="933" y="1701"/>
                        </a:lnTo>
                        <a:lnTo>
                          <a:pt x="935" y="1701"/>
                        </a:lnTo>
                        <a:lnTo>
                          <a:pt x="936" y="1701"/>
                        </a:lnTo>
                        <a:lnTo>
                          <a:pt x="938" y="1701"/>
                        </a:lnTo>
                        <a:lnTo>
                          <a:pt x="939" y="1701"/>
                        </a:lnTo>
                        <a:lnTo>
                          <a:pt x="940" y="1700"/>
                        </a:lnTo>
                        <a:lnTo>
                          <a:pt x="942" y="1700"/>
                        </a:lnTo>
                        <a:lnTo>
                          <a:pt x="944" y="1700"/>
                        </a:lnTo>
                        <a:lnTo>
                          <a:pt x="945" y="1700"/>
                        </a:lnTo>
                        <a:lnTo>
                          <a:pt x="947" y="1699"/>
                        </a:lnTo>
                        <a:lnTo>
                          <a:pt x="948" y="1699"/>
                        </a:lnTo>
                        <a:lnTo>
                          <a:pt x="949" y="1699"/>
                        </a:lnTo>
                        <a:lnTo>
                          <a:pt x="951" y="1699"/>
                        </a:lnTo>
                        <a:lnTo>
                          <a:pt x="952" y="1698"/>
                        </a:lnTo>
                        <a:lnTo>
                          <a:pt x="954" y="1698"/>
                        </a:lnTo>
                        <a:lnTo>
                          <a:pt x="956" y="1698"/>
                        </a:lnTo>
                        <a:lnTo>
                          <a:pt x="957" y="1697"/>
                        </a:lnTo>
                        <a:lnTo>
                          <a:pt x="959" y="1697"/>
                        </a:lnTo>
                        <a:lnTo>
                          <a:pt x="960" y="1697"/>
                        </a:lnTo>
                        <a:lnTo>
                          <a:pt x="961" y="1697"/>
                        </a:lnTo>
                        <a:lnTo>
                          <a:pt x="963" y="1696"/>
                        </a:lnTo>
                        <a:lnTo>
                          <a:pt x="964" y="1696"/>
                        </a:lnTo>
                        <a:lnTo>
                          <a:pt x="966" y="1696"/>
                        </a:lnTo>
                        <a:lnTo>
                          <a:pt x="968" y="1695"/>
                        </a:lnTo>
                        <a:lnTo>
                          <a:pt x="969" y="1695"/>
                        </a:lnTo>
                        <a:lnTo>
                          <a:pt x="970" y="1695"/>
                        </a:lnTo>
                        <a:lnTo>
                          <a:pt x="972" y="1695"/>
                        </a:lnTo>
                        <a:lnTo>
                          <a:pt x="973" y="1694"/>
                        </a:lnTo>
                        <a:lnTo>
                          <a:pt x="975" y="1694"/>
                        </a:lnTo>
                        <a:lnTo>
                          <a:pt x="976" y="1694"/>
                        </a:lnTo>
                        <a:lnTo>
                          <a:pt x="978" y="1693"/>
                        </a:lnTo>
                        <a:lnTo>
                          <a:pt x="980" y="1693"/>
                        </a:lnTo>
                        <a:lnTo>
                          <a:pt x="981" y="1693"/>
                        </a:lnTo>
                        <a:lnTo>
                          <a:pt x="982" y="1693"/>
                        </a:lnTo>
                        <a:lnTo>
                          <a:pt x="984" y="1692"/>
                        </a:lnTo>
                        <a:lnTo>
                          <a:pt x="985" y="1692"/>
                        </a:lnTo>
                        <a:lnTo>
                          <a:pt x="987" y="1692"/>
                        </a:lnTo>
                        <a:lnTo>
                          <a:pt x="988" y="1691"/>
                        </a:lnTo>
                        <a:lnTo>
                          <a:pt x="990" y="1691"/>
                        </a:lnTo>
                        <a:lnTo>
                          <a:pt x="991" y="1691"/>
                        </a:lnTo>
                        <a:lnTo>
                          <a:pt x="993" y="1690"/>
                        </a:lnTo>
                        <a:lnTo>
                          <a:pt x="994" y="1690"/>
                        </a:lnTo>
                        <a:lnTo>
                          <a:pt x="996" y="1690"/>
                        </a:lnTo>
                        <a:lnTo>
                          <a:pt x="997" y="1690"/>
                        </a:lnTo>
                        <a:lnTo>
                          <a:pt x="999" y="1690"/>
                        </a:lnTo>
                        <a:lnTo>
                          <a:pt x="1000" y="1689"/>
                        </a:lnTo>
                        <a:lnTo>
                          <a:pt x="1001" y="1689"/>
                        </a:lnTo>
                        <a:lnTo>
                          <a:pt x="1003" y="1689"/>
                        </a:lnTo>
                        <a:lnTo>
                          <a:pt x="1005" y="1688"/>
                        </a:lnTo>
                        <a:lnTo>
                          <a:pt x="1006" y="1688"/>
                        </a:lnTo>
                        <a:lnTo>
                          <a:pt x="1008" y="1688"/>
                        </a:lnTo>
                        <a:lnTo>
                          <a:pt x="1009" y="1687"/>
                        </a:lnTo>
                        <a:lnTo>
                          <a:pt x="1011" y="1687"/>
                        </a:lnTo>
                        <a:lnTo>
                          <a:pt x="1012" y="1687"/>
                        </a:lnTo>
                        <a:lnTo>
                          <a:pt x="1013" y="1686"/>
                        </a:lnTo>
                        <a:lnTo>
                          <a:pt x="1015" y="1686"/>
                        </a:lnTo>
                        <a:lnTo>
                          <a:pt x="1017" y="1686"/>
                        </a:lnTo>
                        <a:lnTo>
                          <a:pt x="1018" y="1685"/>
                        </a:lnTo>
                        <a:lnTo>
                          <a:pt x="1020" y="1685"/>
                        </a:lnTo>
                        <a:lnTo>
                          <a:pt x="1021" y="1685"/>
                        </a:lnTo>
                        <a:lnTo>
                          <a:pt x="1022" y="1684"/>
                        </a:lnTo>
                        <a:lnTo>
                          <a:pt x="1024" y="1684"/>
                        </a:lnTo>
                        <a:lnTo>
                          <a:pt x="1025" y="1684"/>
                        </a:lnTo>
                        <a:lnTo>
                          <a:pt x="1027" y="1683"/>
                        </a:lnTo>
                        <a:lnTo>
                          <a:pt x="1029" y="1683"/>
                        </a:lnTo>
                        <a:lnTo>
                          <a:pt x="1030" y="1683"/>
                        </a:lnTo>
                        <a:lnTo>
                          <a:pt x="1032" y="1682"/>
                        </a:lnTo>
                        <a:lnTo>
                          <a:pt x="1033" y="1682"/>
                        </a:lnTo>
                        <a:lnTo>
                          <a:pt x="1034" y="1682"/>
                        </a:lnTo>
                        <a:lnTo>
                          <a:pt x="1036" y="1681"/>
                        </a:lnTo>
                        <a:lnTo>
                          <a:pt x="1037" y="1681"/>
                        </a:lnTo>
                        <a:lnTo>
                          <a:pt x="1039" y="1681"/>
                        </a:lnTo>
                        <a:lnTo>
                          <a:pt x="1040" y="1680"/>
                        </a:lnTo>
                        <a:lnTo>
                          <a:pt x="1042" y="1680"/>
                        </a:lnTo>
                        <a:lnTo>
                          <a:pt x="1043" y="1680"/>
                        </a:lnTo>
                        <a:lnTo>
                          <a:pt x="1045" y="1680"/>
                        </a:lnTo>
                        <a:lnTo>
                          <a:pt x="1046" y="1679"/>
                        </a:lnTo>
                        <a:lnTo>
                          <a:pt x="1048" y="1679"/>
                        </a:lnTo>
                        <a:lnTo>
                          <a:pt x="1049" y="1679"/>
                        </a:lnTo>
                        <a:lnTo>
                          <a:pt x="1051" y="1678"/>
                        </a:lnTo>
                        <a:lnTo>
                          <a:pt x="1052" y="1678"/>
                        </a:lnTo>
                        <a:lnTo>
                          <a:pt x="1054" y="1678"/>
                        </a:lnTo>
                        <a:lnTo>
                          <a:pt x="1055" y="1677"/>
                        </a:lnTo>
                        <a:lnTo>
                          <a:pt x="1057" y="1677"/>
                        </a:lnTo>
                        <a:lnTo>
                          <a:pt x="1058" y="1676"/>
                        </a:lnTo>
                        <a:lnTo>
                          <a:pt x="1060" y="1676"/>
                        </a:lnTo>
                        <a:lnTo>
                          <a:pt x="1061" y="1676"/>
                        </a:lnTo>
                        <a:lnTo>
                          <a:pt x="1063" y="1675"/>
                        </a:lnTo>
                        <a:lnTo>
                          <a:pt x="1064" y="1675"/>
                        </a:lnTo>
                        <a:lnTo>
                          <a:pt x="1066" y="1675"/>
                        </a:lnTo>
                        <a:lnTo>
                          <a:pt x="1067" y="1674"/>
                        </a:lnTo>
                        <a:lnTo>
                          <a:pt x="1069" y="1674"/>
                        </a:lnTo>
                        <a:lnTo>
                          <a:pt x="1070" y="1673"/>
                        </a:lnTo>
                        <a:lnTo>
                          <a:pt x="1072" y="1673"/>
                        </a:lnTo>
                        <a:lnTo>
                          <a:pt x="1073" y="1673"/>
                        </a:lnTo>
                        <a:lnTo>
                          <a:pt x="1074" y="1672"/>
                        </a:lnTo>
                        <a:lnTo>
                          <a:pt x="1076" y="1672"/>
                        </a:lnTo>
                        <a:lnTo>
                          <a:pt x="1077" y="1672"/>
                        </a:lnTo>
                        <a:lnTo>
                          <a:pt x="1079" y="1671"/>
                        </a:lnTo>
                        <a:lnTo>
                          <a:pt x="1081" y="1671"/>
                        </a:lnTo>
                        <a:lnTo>
                          <a:pt x="1082" y="1670"/>
                        </a:lnTo>
                        <a:lnTo>
                          <a:pt x="1084" y="1670"/>
                        </a:lnTo>
                        <a:lnTo>
                          <a:pt x="1085" y="1670"/>
                        </a:lnTo>
                        <a:lnTo>
                          <a:pt x="1086" y="1669"/>
                        </a:lnTo>
                        <a:lnTo>
                          <a:pt x="1088" y="1669"/>
                        </a:lnTo>
                        <a:lnTo>
                          <a:pt x="1089" y="1669"/>
                        </a:lnTo>
                        <a:lnTo>
                          <a:pt x="1091" y="1668"/>
                        </a:lnTo>
                        <a:lnTo>
                          <a:pt x="1093" y="1668"/>
                        </a:lnTo>
                        <a:lnTo>
                          <a:pt x="1094" y="1668"/>
                        </a:lnTo>
                        <a:lnTo>
                          <a:pt x="1095" y="1667"/>
                        </a:lnTo>
                        <a:lnTo>
                          <a:pt x="1097" y="1667"/>
                        </a:lnTo>
                        <a:lnTo>
                          <a:pt x="1098" y="1666"/>
                        </a:lnTo>
                        <a:lnTo>
                          <a:pt x="1100" y="1666"/>
                        </a:lnTo>
                        <a:lnTo>
                          <a:pt x="1101" y="1666"/>
                        </a:lnTo>
                        <a:lnTo>
                          <a:pt x="1103" y="1665"/>
                        </a:lnTo>
                        <a:lnTo>
                          <a:pt x="1105" y="1665"/>
                        </a:lnTo>
                        <a:lnTo>
                          <a:pt x="1106" y="1664"/>
                        </a:lnTo>
                        <a:lnTo>
                          <a:pt x="1107" y="1664"/>
                        </a:lnTo>
                        <a:lnTo>
                          <a:pt x="1109" y="1663"/>
                        </a:lnTo>
                        <a:lnTo>
                          <a:pt x="1110" y="1663"/>
                        </a:lnTo>
                        <a:lnTo>
                          <a:pt x="1112" y="1663"/>
                        </a:lnTo>
                        <a:lnTo>
                          <a:pt x="1113" y="1662"/>
                        </a:lnTo>
                        <a:lnTo>
                          <a:pt x="1115" y="1662"/>
                        </a:lnTo>
                        <a:lnTo>
                          <a:pt x="1116" y="1661"/>
                        </a:lnTo>
                        <a:lnTo>
                          <a:pt x="1118" y="1661"/>
                        </a:lnTo>
                        <a:lnTo>
                          <a:pt x="1119" y="1660"/>
                        </a:lnTo>
                        <a:lnTo>
                          <a:pt x="1121" y="1660"/>
                        </a:lnTo>
                        <a:lnTo>
                          <a:pt x="1122" y="1659"/>
                        </a:lnTo>
                        <a:lnTo>
                          <a:pt x="1124" y="1659"/>
                        </a:lnTo>
                        <a:lnTo>
                          <a:pt x="1125" y="1659"/>
                        </a:lnTo>
                        <a:lnTo>
                          <a:pt x="1126" y="1658"/>
                        </a:lnTo>
                        <a:lnTo>
                          <a:pt x="1128" y="1658"/>
                        </a:lnTo>
                        <a:lnTo>
                          <a:pt x="1130" y="1658"/>
                        </a:lnTo>
                        <a:lnTo>
                          <a:pt x="1131" y="1657"/>
                        </a:lnTo>
                        <a:lnTo>
                          <a:pt x="1133" y="1657"/>
                        </a:lnTo>
                        <a:lnTo>
                          <a:pt x="1134" y="1656"/>
                        </a:lnTo>
                        <a:lnTo>
                          <a:pt x="1136" y="1656"/>
                        </a:lnTo>
                        <a:lnTo>
                          <a:pt x="1137" y="1655"/>
                        </a:lnTo>
                        <a:lnTo>
                          <a:pt x="1138" y="1655"/>
                        </a:lnTo>
                        <a:lnTo>
                          <a:pt x="1140" y="1655"/>
                        </a:lnTo>
                        <a:lnTo>
                          <a:pt x="1142" y="1654"/>
                        </a:lnTo>
                        <a:lnTo>
                          <a:pt x="1143" y="1654"/>
                        </a:lnTo>
                        <a:lnTo>
                          <a:pt x="1145" y="1653"/>
                        </a:lnTo>
                        <a:lnTo>
                          <a:pt x="1146" y="1653"/>
                        </a:lnTo>
                        <a:lnTo>
                          <a:pt x="1147" y="1652"/>
                        </a:lnTo>
                        <a:lnTo>
                          <a:pt x="1149" y="1652"/>
                        </a:lnTo>
                        <a:lnTo>
                          <a:pt x="1150" y="1651"/>
                        </a:lnTo>
                        <a:lnTo>
                          <a:pt x="1152" y="1651"/>
                        </a:lnTo>
                        <a:lnTo>
                          <a:pt x="1154" y="1650"/>
                        </a:lnTo>
                        <a:lnTo>
                          <a:pt x="1155" y="1650"/>
                        </a:lnTo>
                        <a:lnTo>
                          <a:pt x="1157" y="1649"/>
                        </a:lnTo>
                        <a:lnTo>
                          <a:pt x="1158" y="1649"/>
                        </a:lnTo>
                        <a:lnTo>
                          <a:pt x="1159" y="1648"/>
                        </a:lnTo>
                        <a:lnTo>
                          <a:pt x="1161" y="1648"/>
                        </a:lnTo>
                        <a:lnTo>
                          <a:pt x="1162" y="1647"/>
                        </a:lnTo>
                        <a:lnTo>
                          <a:pt x="1164" y="1647"/>
                        </a:lnTo>
                        <a:lnTo>
                          <a:pt x="1166" y="1647"/>
                        </a:lnTo>
                        <a:lnTo>
                          <a:pt x="1167" y="1646"/>
                        </a:lnTo>
                        <a:lnTo>
                          <a:pt x="1168" y="1646"/>
                        </a:lnTo>
                        <a:lnTo>
                          <a:pt x="1170" y="1645"/>
                        </a:lnTo>
                        <a:lnTo>
                          <a:pt x="1171" y="1645"/>
                        </a:lnTo>
                        <a:lnTo>
                          <a:pt x="1173" y="1644"/>
                        </a:lnTo>
                        <a:lnTo>
                          <a:pt x="1174" y="1644"/>
                        </a:lnTo>
                        <a:lnTo>
                          <a:pt x="1176" y="1643"/>
                        </a:lnTo>
                        <a:lnTo>
                          <a:pt x="1178" y="1643"/>
                        </a:lnTo>
                        <a:lnTo>
                          <a:pt x="1179" y="1642"/>
                        </a:lnTo>
                        <a:lnTo>
                          <a:pt x="1180" y="1642"/>
                        </a:lnTo>
                        <a:lnTo>
                          <a:pt x="1182" y="1641"/>
                        </a:lnTo>
                        <a:lnTo>
                          <a:pt x="1183" y="1641"/>
                        </a:lnTo>
                        <a:lnTo>
                          <a:pt x="1185" y="1640"/>
                        </a:lnTo>
                        <a:lnTo>
                          <a:pt x="1186" y="1640"/>
                        </a:lnTo>
                        <a:lnTo>
                          <a:pt x="1188" y="1639"/>
                        </a:lnTo>
                        <a:lnTo>
                          <a:pt x="1189" y="1639"/>
                        </a:lnTo>
                        <a:lnTo>
                          <a:pt x="1191" y="1638"/>
                        </a:lnTo>
                        <a:lnTo>
                          <a:pt x="1192" y="1638"/>
                        </a:lnTo>
                        <a:lnTo>
                          <a:pt x="1194" y="1637"/>
                        </a:lnTo>
                        <a:lnTo>
                          <a:pt x="1195" y="1637"/>
                        </a:lnTo>
                        <a:lnTo>
                          <a:pt x="1197" y="1636"/>
                        </a:lnTo>
                        <a:lnTo>
                          <a:pt x="1198" y="1636"/>
                        </a:lnTo>
                        <a:lnTo>
                          <a:pt x="1199" y="1635"/>
                        </a:lnTo>
                        <a:lnTo>
                          <a:pt x="1201" y="1635"/>
                        </a:lnTo>
                        <a:lnTo>
                          <a:pt x="1203" y="1634"/>
                        </a:lnTo>
                        <a:lnTo>
                          <a:pt x="1204" y="1634"/>
                        </a:lnTo>
                        <a:lnTo>
                          <a:pt x="1206" y="1633"/>
                        </a:lnTo>
                        <a:lnTo>
                          <a:pt x="1207" y="1633"/>
                        </a:lnTo>
                        <a:lnTo>
                          <a:pt x="1209" y="1632"/>
                        </a:lnTo>
                        <a:lnTo>
                          <a:pt x="1210" y="1632"/>
                        </a:lnTo>
                        <a:lnTo>
                          <a:pt x="1211" y="1631"/>
                        </a:lnTo>
                        <a:lnTo>
                          <a:pt x="1213" y="1630"/>
                        </a:lnTo>
                        <a:lnTo>
                          <a:pt x="1215" y="1630"/>
                        </a:lnTo>
                        <a:lnTo>
                          <a:pt x="1216" y="1629"/>
                        </a:lnTo>
                        <a:lnTo>
                          <a:pt x="1218" y="1629"/>
                        </a:lnTo>
                        <a:lnTo>
                          <a:pt x="1219" y="1628"/>
                        </a:lnTo>
                        <a:lnTo>
                          <a:pt x="1220" y="1628"/>
                        </a:lnTo>
                        <a:lnTo>
                          <a:pt x="1222" y="1627"/>
                        </a:lnTo>
                        <a:lnTo>
                          <a:pt x="1223" y="1626"/>
                        </a:lnTo>
                        <a:lnTo>
                          <a:pt x="1225" y="1626"/>
                        </a:lnTo>
                        <a:lnTo>
                          <a:pt x="1226" y="1626"/>
                        </a:lnTo>
                        <a:lnTo>
                          <a:pt x="1228" y="1625"/>
                        </a:lnTo>
                        <a:lnTo>
                          <a:pt x="1230" y="1625"/>
                        </a:lnTo>
                        <a:lnTo>
                          <a:pt x="1231" y="1624"/>
                        </a:lnTo>
                        <a:lnTo>
                          <a:pt x="1232" y="1623"/>
                        </a:lnTo>
                        <a:lnTo>
                          <a:pt x="1234" y="1623"/>
                        </a:lnTo>
                        <a:lnTo>
                          <a:pt x="1235" y="1622"/>
                        </a:lnTo>
                        <a:lnTo>
                          <a:pt x="1237" y="1622"/>
                        </a:lnTo>
                        <a:lnTo>
                          <a:pt x="1238" y="1621"/>
                        </a:lnTo>
                        <a:lnTo>
                          <a:pt x="1240" y="1620"/>
                        </a:lnTo>
                        <a:lnTo>
                          <a:pt x="1241" y="1620"/>
                        </a:lnTo>
                        <a:lnTo>
                          <a:pt x="1243" y="1619"/>
                        </a:lnTo>
                        <a:lnTo>
                          <a:pt x="1244" y="1619"/>
                        </a:lnTo>
                        <a:lnTo>
                          <a:pt x="1246" y="1618"/>
                        </a:lnTo>
                        <a:lnTo>
                          <a:pt x="1247" y="1617"/>
                        </a:lnTo>
                        <a:lnTo>
                          <a:pt x="1249" y="1617"/>
                        </a:lnTo>
                        <a:lnTo>
                          <a:pt x="1250" y="1616"/>
                        </a:lnTo>
                        <a:lnTo>
                          <a:pt x="1252" y="1616"/>
                        </a:lnTo>
                        <a:lnTo>
                          <a:pt x="1253" y="1615"/>
                        </a:lnTo>
                        <a:lnTo>
                          <a:pt x="1255" y="1615"/>
                        </a:lnTo>
                        <a:lnTo>
                          <a:pt x="1256" y="1614"/>
                        </a:lnTo>
                        <a:lnTo>
                          <a:pt x="1258" y="1614"/>
                        </a:lnTo>
                        <a:lnTo>
                          <a:pt x="1259" y="1613"/>
                        </a:lnTo>
                        <a:lnTo>
                          <a:pt x="1261" y="1612"/>
                        </a:lnTo>
                        <a:lnTo>
                          <a:pt x="1262" y="1612"/>
                        </a:lnTo>
                        <a:lnTo>
                          <a:pt x="1263" y="1611"/>
                        </a:lnTo>
                        <a:lnTo>
                          <a:pt x="1265" y="1610"/>
                        </a:lnTo>
                        <a:lnTo>
                          <a:pt x="1267" y="1610"/>
                        </a:lnTo>
                        <a:lnTo>
                          <a:pt x="1268" y="1609"/>
                        </a:lnTo>
                        <a:lnTo>
                          <a:pt x="1270" y="1609"/>
                        </a:lnTo>
                        <a:lnTo>
                          <a:pt x="1271" y="1608"/>
                        </a:lnTo>
                        <a:lnTo>
                          <a:pt x="1272" y="1607"/>
                        </a:lnTo>
                        <a:lnTo>
                          <a:pt x="1274" y="1607"/>
                        </a:lnTo>
                        <a:lnTo>
                          <a:pt x="1275" y="1606"/>
                        </a:lnTo>
                        <a:lnTo>
                          <a:pt x="1277" y="1605"/>
                        </a:lnTo>
                        <a:lnTo>
                          <a:pt x="1279" y="1605"/>
                        </a:lnTo>
                        <a:lnTo>
                          <a:pt x="1280" y="1604"/>
                        </a:lnTo>
                        <a:lnTo>
                          <a:pt x="1282" y="1604"/>
                        </a:lnTo>
                        <a:lnTo>
                          <a:pt x="1283" y="1603"/>
                        </a:lnTo>
                        <a:lnTo>
                          <a:pt x="1284" y="1603"/>
                        </a:lnTo>
                        <a:lnTo>
                          <a:pt x="1286" y="1602"/>
                        </a:lnTo>
                        <a:lnTo>
                          <a:pt x="1287" y="1601"/>
                        </a:lnTo>
                        <a:lnTo>
                          <a:pt x="1289" y="1601"/>
                        </a:lnTo>
                        <a:lnTo>
                          <a:pt x="1291" y="1600"/>
                        </a:lnTo>
                        <a:lnTo>
                          <a:pt x="1292" y="1599"/>
                        </a:lnTo>
                        <a:lnTo>
                          <a:pt x="1293" y="1598"/>
                        </a:lnTo>
                        <a:lnTo>
                          <a:pt x="1295" y="1598"/>
                        </a:lnTo>
                        <a:lnTo>
                          <a:pt x="1296" y="1597"/>
                        </a:lnTo>
                        <a:lnTo>
                          <a:pt x="1298" y="1596"/>
                        </a:lnTo>
                        <a:lnTo>
                          <a:pt x="1299" y="1596"/>
                        </a:lnTo>
                        <a:lnTo>
                          <a:pt x="1301" y="1595"/>
                        </a:lnTo>
                        <a:lnTo>
                          <a:pt x="1303" y="1594"/>
                        </a:lnTo>
                        <a:lnTo>
                          <a:pt x="1304" y="1594"/>
                        </a:lnTo>
                        <a:lnTo>
                          <a:pt x="1305" y="1593"/>
                        </a:lnTo>
                        <a:lnTo>
                          <a:pt x="1307" y="1593"/>
                        </a:lnTo>
                        <a:lnTo>
                          <a:pt x="1308" y="1592"/>
                        </a:lnTo>
                        <a:lnTo>
                          <a:pt x="1310" y="1591"/>
                        </a:lnTo>
                        <a:lnTo>
                          <a:pt x="1311" y="1591"/>
                        </a:lnTo>
                        <a:lnTo>
                          <a:pt x="1313" y="1590"/>
                        </a:lnTo>
                        <a:lnTo>
                          <a:pt x="1314" y="1589"/>
                        </a:lnTo>
                        <a:lnTo>
                          <a:pt x="1316" y="1588"/>
                        </a:lnTo>
                        <a:lnTo>
                          <a:pt x="1317" y="1588"/>
                        </a:lnTo>
                        <a:lnTo>
                          <a:pt x="1319" y="1587"/>
                        </a:lnTo>
                        <a:lnTo>
                          <a:pt x="1320" y="1586"/>
                        </a:lnTo>
                        <a:lnTo>
                          <a:pt x="1322" y="1586"/>
                        </a:lnTo>
                        <a:lnTo>
                          <a:pt x="1323" y="1585"/>
                        </a:lnTo>
                        <a:lnTo>
                          <a:pt x="1324" y="1584"/>
                        </a:lnTo>
                        <a:lnTo>
                          <a:pt x="1326" y="1583"/>
                        </a:lnTo>
                        <a:lnTo>
                          <a:pt x="1328" y="1583"/>
                        </a:lnTo>
                        <a:lnTo>
                          <a:pt x="1329" y="1582"/>
                        </a:lnTo>
                        <a:lnTo>
                          <a:pt x="1331" y="1582"/>
                        </a:lnTo>
                        <a:lnTo>
                          <a:pt x="1332" y="1581"/>
                        </a:lnTo>
                        <a:lnTo>
                          <a:pt x="1334" y="1580"/>
                        </a:lnTo>
                        <a:lnTo>
                          <a:pt x="1335" y="1579"/>
                        </a:lnTo>
                        <a:lnTo>
                          <a:pt x="1336" y="1579"/>
                        </a:lnTo>
                        <a:lnTo>
                          <a:pt x="1338" y="1578"/>
                        </a:lnTo>
                        <a:lnTo>
                          <a:pt x="1340" y="1577"/>
                        </a:lnTo>
                        <a:lnTo>
                          <a:pt x="1341" y="1576"/>
                        </a:lnTo>
                        <a:lnTo>
                          <a:pt x="1343" y="1576"/>
                        </a:lnTo>
                        <a:lnTo>
                          <a:pt x="1344" y="1575"/>
                        </a:lnTo>
                        <a:lnTo>
                          <a:pt x="1345" y="1574"/>
                        </a:lnTo>
                        <a:lnTo>
                          <a:pt x="1347" y="1573"/>
                        </a:lnTo>
                        <a:lnTo>
                          <a:pt x="1348" y="1573"/>
                        </a:lnTo>
                        <a:lnTo>
                          <a:pt x="1350" y="1572"/>
                        </a:lnTo>
                        <a:lnTo>
                          <a:pt x="1352" y="1571"/>
                        </a:lnTo>
                        <a:lnTo>
                          <a:pt x="1353" y="1571"/>
                        </a:lnTo>
                        <a:lnTo>
                          <a:pt x="1355" y="1570"/>
                        </a:lnTo>
                        <a:lnTo>
                          <a:pt x="1356" y="1569"/>
                        </a:lnTo>
                        <a:lnTo>
                          <a:pt x="1357" y="1568"/>
                        </a:lnTo>
                        <a:lnTo>
                          <a:pt x="1359" y="1568"/>
                        </a:lnTo>
                        <a:lnTo>
                          <a:pt x="1360" y="1567"/>
                        </a:lnTo>
                        <a:lnTo>
                          <a:pt x="1362" y="1566"/>
                        </a:lnTo>
                        <a:lnTo>
                          <a:pt x="1364" y="1565"/>
                        </a:lnTo>
                        <a:lnTo>
                          <a:pt x="1365" y="1564"/>
                        </a:lnTo>
                        <a:lnTo>
                          <a:pt x="1366" y="1564"/>
                        </a:lnTo>
                        <a:lnTo>
                          <a:pt x="1368" y="1563"/>
                        </a:lnTo>
                        <a:lnTo>
                          <a:pt x="1369" y="1562"/>
                        </a:lnTo>
                        <a:lnTo>
                          <a:pt x="1371" y="1561"/>
                        </a:lnTo>
                        <a:lnTo>
                          <a:pt x="1372" y="1561"/>
                        </a:lnTo>
                        <a:lnTo>
                          <a:pt x="1374" y="1560"/>
                        </a:lnTo>
                        <a:lnTo>
                          <a:pt x="1375" y="1559"/>
                        </a:lnTo>
                        <a:lnTo>
                          <a:pt x="1377" y="1558"/>
                        </a:lnTo>
                        <a:lnTo>
                          <a:pt x="1378" y="1558"/>
                        </a:lnTo>
                        <a:lnTo>
                          <a:pt x="1380" y="1557"/>
                        </a:lnTo>
                        <a:lnTo>
                          <a:pt x="1381" y="1556"/>
                        </a:lnTo>
                        <a:lnTo>
                          <a:pt x="1383" y="1555"/>
                        </a:lnTo>
                        <a:lnTo>
                          <a:pt x="1384" y="1554"/>
                        </a:lnTo>
                        <a:lnTo>
                          <a:pt x="1386" y="1554"/>
                        </a:lnTo>
                        <a:lnTo>
                          <a:pt x="1387" y="1553"/>
                        </a:lnTo>
                        <a:lnTo>
                          <a:pt x="1389" y="1552"/>
                        </a:lnTo>
                        <a:lnTo>
                          <a:pt x="1390" y="1551"/>
                        </a:lnTo>
                        <a:lnTo>
                          <a:pt x="1392" y="1550"/>
                        </a:lnTo>
                        <a:lnTo>
                          <a:pt x="1393" y="1550"/>
                        </a:lnTo>
                        <a:lnTo>
                          <a:pt x="1395" y="1549"/>
                        </a:lnTo>
                        <a:lnTo>
                          <a:pt x="1396" y="1548"/>
                        </a:lnTo>
                        <a:lnTo>
                          <a:pt x="1397" y="1547"/>
                        </a:lnTo>
                        <a:lnTo>
                          <a:pt x="1399" y="1546"/>
                        </a:lnTo>
                        <a:lnTo>
                          <a:pt x="1401" y="1546"/>
                        </a:lnTo>
                        <a:lnTo>
                          <a:pt x="1402" y="1545"/>
                        </a:lnTo>
                        <a:lnTo>
                          <a:pt x="1404" y="1544"/>
                        </a:lnTo>
                        <a:lnTo>
                          <a:pt x="1405" y="1543"/>
                        </a:lnTo>
                        <a:lnTo>
                          <a:pt x="1407" y="1542"/>
                        </a:lnTo>
                        <a:lnTo>
                          <a:pt x="1408" y="1541"/>
                        </a:lnTo>
                        <a:lnTo>
                          <a:pt x="1409" y="1540"/>
                        </a:lnTo>
                        <a:lnTo>
                          <a:pt x="1411" y="1539"/>
                        </a:lnTo>
                        <a:lnTo>
                          <a:pt x="1412" y="1539"/>
                        </a:lnTo>
                        <a:lnTo>
                          <a:pt x="1414" y="1538"/>
                        </a:lnTo>
                        <a:lnTo>
                          <a:pt x="1416" y="1537"/>
                        </a:lnTo>
                        <a:lnTo>
                          <a:pt x="1417" y="1536"/>
                        </a:lnTo>
                        <a:lnTo>
                          <a:pt x="1418" y="1535"/>
                        </a:lnTo>
                        <a:lnTo>
                          <a:pt x="1420" y="1535"/>
                        </a:lnTo>
                        <a:lnTo>
                          <a:pt x="1421" y="1534"/>
                        </a:lnTo>
                        <a:lnTo>
                          <a:pt x="1423" y="1533"/>
                        </a:lnTo>
                        <a:lnTo>
                          <a:pt x="1424" y="1532"/>
                        </a:lnTo>
                        <a:lnTo>
                          <a:pt x="1426" y="1531"/>
                        </a:lnTo>
                        <a:lnTo>
                          <a:pt x="1428" y="1530"/>
                        </a:lnTo>
                        <a:lnTo>
                          <a:pt x="1429" y="1529"/>
                        </a:lnTo>
                        <a:lnTo>
                          <a:pt x="1430" y="1528"/>
                        </a:lnTo>
                        <a:lnTo>
                          <a:pt x="1432" y="1528"/>
                        </a:lnTo>
                        <a:lnTo>
                          <a:pt x="1433" y="1527"/>
                        </a:lnTo>
                        <a:lnTo>
                          <a:pt x="1435" y="1526"/>
                        </a:lnTo>
                        <a:lnTo>
                          <a:pt x="1436" y="1525"/>
                        </a:lnTo>
                        <a:lnTo>
                          <a:pt x="1438" y="1524"/>
                        </a:lnTo>
                        <a:lnTo>
                          <a:pt x="1439" y="1523"/>
                        </a:lnTo>
                        <a:lnTo>
                          <a:pt x="1441" y="1522"/>
                        </a:lnTo>
                        <a:lnTo>
                          <a:pt x="1442" y="1521"/>
                        </a:lnTo>
                        <a:lnTo>
                          <a:pt x="1444" y="1520"/>
                        </a:lnTo>
                        <a:lnTo>
                          <a:pt x="1445" y="1519"/>
                        </a:lnTo>
                        <a:lnTo>
                          <a:pt x="1447" y="1518"/>
                        </a:lnTo>
                        <a:lnTo>
                          <a:pt x="1448" y="1517"/>
                        </a:lnTo>
                        <a:lnTo>
                          <a:pt x="1449" y="1517"/>
                        </a:lnTo>
                        <a:lnTo>
                          <a:pt x="1451" y="1516"/>
                        </a:lnTo>
                        <a:lnTo>
                          <a:pt x="1453" y="1515"/>
                        </a:lnTo>
                        <a:lnTo>
                          <a:pt x="1454" y="1514"/>
                        </a:lnTo>
                        <a:lnTo>
                          <a:pt x="1456" y="1513"/>
                        </a:lnTo>
                        <a:lnTo>
                          <a:pt x="1457" y="1512"/>
                        </a:lnTo>
                        <a:lnTo>
                          <a:pt x="1459" y="1511"/>
                        </a:lnTo>
                        <a:lnTo>
                          <a:pt x="1460" y="1510"/>
                        </a:lnTo>
                        <a:lnTo>
                          <a:pt x="1461" y="1509"/>
                        </a:lnTo>
                        <a:lnTo>
                          <a:pt x="1463" y="1508"/>
                        </a:lnTo>
                        <a:lnTo>
                          <a:pt x="1465" y="1507"/>
                        </a:lnTo>
                        <a:lnTo>
                          <a:pt x="1466" y="1506"/>
                        </a:lnTo>
                        <a:lnTo>
                          <a:pt x="1468" y="1506"/>
                        </a:lnTo>
                        <a:lnTo>
                          <a:pt x="1469" y="1505"/>
                        </a:lnTo>
                        <a:lnTo>
                          <a:pt x="1470" y="1504"/>
                        </a:lnTo>
                        <a:lnTo>
                          <a:pt x="1472" y="1503"/>
                        </a:lnTo>
                        <a:lnTo>
                          <a:pt x="1473" y="1502"/>
                        </a:lnTo>
                        <a:lnTo>
                          <a:pt x="1475" y="1501"/>
                        </a:lnTo>
                        <a:lnTo>
                          <a:pt x="1477" y="1500"/>
                        </a:lnTo>
                        <a:lnTo>
                          <a:pt x="1478" y="1499"/>
                        </a:lnTo>
                        <a:lnTo>
                          <a:pt x="1480" y="1498"/>
                        </a:lnTo>
                        <a:lnTo>
                          <a:pt x="1481" y="1497"/>
                        </a:lnTo>
                        <a:lnTo>
                          <a:pt x="1482" y="1496"/>
                        </a:lnTo>
                        <a:lnTo>
                          <a:pt x="1484" y="1495"/>
                        </a:lnTo>
                        <a:lnTo>
                          <a:pt x="1485" y="1494"/>
                        </a:lnTo>
                        <a:lnTo>
                          <a:pt x="1487" y="1493"/>
                        </a:lnTo>
                        <a:lnTo>
                          <a:pt x="1489" y="1492"/>
                        </a:lnTo>
                        <a:lnTo>
                          <a:pt x="1490" y="1491"/>
                        </a:lnTo>
                        <a:lnTo>
                          <a:pt x="1491" y="1490"/>
                        </a:lnTo>
                        <a:lnTo>
                          <a:pt x="1493" y="1489"/>
                        </a:lnTo>
                        <a:lnTo>
                          <a:pt x="1494" y="1488"/>
                        </a:lnTo>
                        <a:lnTo>
                          <a:pt x="1496" y="1487"/>
                        </a:lnTo>
                        <a:lnTo>
                          <a:pt x="1497" y="1486"/>
                        </a:lnTo>
                        <a:lnTo>
                          <a:pt x="1499" y="1485"/>
                        </a:lnTo>
                        <a:lnTo>
                          <a:pt x="1501" y="1484"/>
                        </a:lnTo>
                        <a:lnTo>
                          <a:pt x="1502" y="1483"/>
                        </a:lnTo>
                        <a:lnTo>
                          <a:pt x="1503" y="1482"/>
                        </a:lnTo>
                        <a:lnTo>
                          <a:pt x="1505" y="1481"/>
                        </a:lnTo>
                        <a:lnTo>
                          <a:pt x="1506" y="1480"/>
                        </a:lnTo>
                        <a:lnTo>
                          <a:pt x="1508" y="1479"/>
                        </a:lnTo>
                        <a:lnTo>
                          <a:pt x="1509" y="1478"/>
                        </a:lnTo>
                        <a:lnTo>
                          <a:pt x="1511" y="1477"/>
                        </a:lnTo>
                        <a:lnTo>
                          <a:pt x="1512" y="1476"/>
                        </a:lnTo>
                        <a:lnTo>
                          <a:pt x="1514" y="1475"/>
                        </a:lnTo>
                        <a:lnTo>
                          <a:pt x="1515" y="1474"/>
                        </a:lnTo>
                        <a:lnTo>
                          <a:pt x="1517" y="1473"/>
                        </a:lnTo>
                        <a:lnTo>
                          <a:pt x="1518" y="1472"/>
                        </a:lnTo>
                        <a:lnTo>
                          <a:pt x="1520" y="1471"/>
                        </a:lnTo>
                        <a:lnTo>
                          <a:pt x="1521" y="1470"/>
                        </a:lnTo>
                        <a:lnTo>
                          <a:pt x="1522" y="1469"/>
                        </a:lnTo>
                        <a:lnTo>
                          <a:pt x="1524" y="1468"/>
                        </a:lnTo>
                        <a:lnTo>
                          <a:pt x="1526" y="1467"/>
                        </a:lnTo>
                        <a:lnTo>
                          <a:pt x="1527" y="1465"/>
                        </a:lnTo>
                        <a:lnTo>
                          <a:pt x="1529" y="1464"/>
                        </a:lnTo>
                        <a:lnTo>
                          <a:pt x="1530" y="1463"/>
                        </a:lnTo>
                        <a:lnTo>
                          <a:pt x="1532" y="1463"/>
                        </a:lnTo>
                        <a:lnTo>
                          <a:pt x="1533" y="1461"/>
                        </a:lnTo>
                        <a:lnTo>
                          <a:pt x="1534" y="1460"/>
                        </a:lnTo>
                        <a:lnTo>
                          <a:pt x="1536" y="1459"/>
                        </a:lnTo>
                        <a:lnTo>
                          <a:pt x="1538" y="1458"/>
                        </a:lnTo>
                        <a:lnTo>
                          <a:pt x="1539" y="1457"/>
                        </a:lnTo>
                        <a:lnTo>
                          <a:pt x="1541" y="1456"/>
                        </a:lnTo>
                        <a:lnTo>
                          <a:pt x="1542" y="1455"/>
                        </a:lnTo>
                        <a:lnTo>
                          <a:pt x="1543" y="1454"/>
                        </a:lnTo>
                        <a:lnTo>
                          <a:pt x="1545" y="1452"/>
                        </a:lnTo>
                        <a:lnTo>
                          <a:pt x="1546" y="1452"/>
                        </a:lnTo>
                        <a:lnTo>
                          <a:pt x="1548" y="1451"/>
                        </a:lnTo>
                        <a:lnTo>
                          <a:pt x="1550" y="1449"/>
                        </a:lnTo>
                        <a:lnTo>
                          <a:pt x="1551" y="1448"/>
                        </a:lnTo>
                        <a:lnTo>
                          <a:pt x="1553" y="1447"/>
                        </a:lnTo>
                        <a:lnTo>
                          <a:pt x="1554" y="1446"/>
                        </a:lnTo>
                        <a:lnTo>
                          <a:pt x="1555" y="1445"/>
                        </a:lnTo>
                        <a:lnTo>
                          <a:pt x="1557" y="1444"/>
                        </a:lnTo>
                        <a:lnTo>
                          <a:pt x="1558" y="1443"/>
                        </a:lnTo>
                        <a:lnTo>
                          <a:pt x="1560" y="1442"/>
                        </a:lnTo>
                        <a:lnTo>
                          <a:pt x="1561" y="1441"/>
                        </a:lnTo>
                        <a:lnTo>
                          <a:pt x="1563" y="1439"/>
                        </a:lnTo>
                        <a:lnTo>
                          <a:pt x="1564" y="1438"/>
                        </a:lnTo>
                        <a:lnTo>
                          <a:pt x="1566" y="1437"/>
                        </a:lnTo>
                        <a:lnTo>
                          <a:pt x="1567" y="1436"/>
                        </a:lnTo>
                        <a:lnTo>
                          <a:pt x="1569" y="1435"/>
                        </a:lnTo>
                        <a:lnTo>
                          <a:pt x="1570" y="1434"/>
                        </a:lnTo>
                        <a:lnTo>
                          <a:pt x="1572" y="1432"/>
                        </a:lnTo>
                        <a:lnTo>
                          <a:pt x="1573" y="1431"/>
                        </a:lnTo>
                        <a:lnTo>
                          <a:pt x="1575" y="1430"/>
                        </a:lnTo>
                        <a:lnTo>
                          <a:pt x="1576" y="1429"/>
                        </a:lnTo>
                        <a:lnTo>
                          <a:pt x="1578" y="1428"/>
                        </a:lnTo>
                        <a:lnTo>
                          <a:pt x="1579" y="1427"/>
                        </a:lnTo>
                        <a:lnTo>
                          <a:pt x="1581" y="1426"/>
                        </a:lnTo>
                        <a:lnTo>
                          <a:pt x="1582" y="1424"/>
                        </a:lnTo>
                        <a:lnTo>
                          <a:pt x="1584" y="1423"/>
                        </a:lnTo>
                        <a:lnTo>
                          <a:pt x="1585" y="1422"/>
                        </a:lnTo>
                        <a:lnTo>
                          <a:pt x="1587" y="1421"/>
                        </a:lnTo>
                        <a:lnTo>
                          <a:pt x="1588" y="1420"/>
                        </a:lnTo>
                        <a:lnTo>
                          <a:pt x="1590" y="1419"/>
                        </a:lnTo>
                        <a:lnTo>
                          <a:pt x="1591" y="1417"/>
                        </a:lnTo>
                        <a:lnTo>
                          <a:pt x="1593" y="1416"/>
                        </a:lnTo>
                        <a:lnTo>
                          <a:pt x="1594" y="1415"/>
                        </a:lnTo>
                        <a:lnTo>
                          <a:pt x="1595" y="1414"/>
                        </a:lnTo>
                        <a:lnTo>
                          <a:pt x="1597" y="1413"/>
                        </a:lnTo>
                        <a:lnTo>
                          <a:pt x="1598" y="1411"/>
                        </a:lnTo>
                        <a:lnTo>
                          <a:pt x="1600" y="1410"/>
                        </a:lnTo>
                        <a:lnTo>
                          <a:pt x="1602" y="1409"/>
                        </a:lnTo>
                        <a:lnTo>
                          <a:pt x="1603" y="1408"/>
                        </a:lnTo>
                        <a:lnTo>
                          <a:pt x="1605" y="1407"/>
                        </a:lnTo>
                        <a:lnTo>
                          <a:pt x="1606" y="1405"/>
                        </a:lnTo>
                        <a:lnTo>
                          <a:pt x="1607" y="1404"/>
                        </a:lnTo>
                        <a:lnTo>
                          <a:pt x="1609" y="1403"/>
                        </a:lnTo>
                        <a:lnTo>
                          <a:pt x="1610" y="1402"/>
                        </a:lnTo>
                        <a:lnTo>
                          <a:pt x="1612" y="1400"/>
                        </a:lnTo>
                        <a:lnTo>
                          <a:pt x="1614" y="1399"/>
                        </a:lnTo>
                        <a:lnTo>
                          <a:pt x="1615" y="1398"/>
                        </a:lnTo>
                        <a:lnTo>
                          <a:pt x="1616" y="1397"/>
                        </a:lnTo>
                        <a:lnTo>
                          <a:pt x="1618" y="1396"/>
                        </a:lnTo>
                        <a:lnTo>
                          <a:pt x="1619" y="1394"/>
                        </a:lnTo>
                        <a:lnTo>
                          <a:pt x="1621" y="1393"/>
                        </a:lnTo>
                        <a:lnTo>
                          <a:pt x="1622" y="1392"/>
                        </a:lnTo>
                        <a:lnTo>
                          <a:pt x="1624" y="1390"/>
                        </a:lnTo>
                        <a:lnTo>
                          <a:pt x="1626" y="1389"/>
                        </a:lnTo>
                        <a:lnTo>
                          <a:pt x="1627" y="1388"/>
                        </a:lnTo>
                        <a:lnTo>
                          <a:pt x="1628" y="1387"/>
                        </a:lnTo>
                        <a:lnTo>
                          <a:pt x="1630" y="1386"/>
                        </a:lnTo>
                        <a:lnTo>
                          <a:pt x="1631" y="1384"/>
                        </a:lnTo>
                        <a:lnTo>
                          <a:pt x="1633" y="1383"/>
                        </a:lnTo>
                        <a:lnTo>
                          <a:pt x="1634" y="1382"/>
                        </a:lnTo>
                        <a:lnTo>
                          <a:pt x="1636" y="1380"/>
                        </a:lnTo>
                        <a:lnTo>
                          <a:pt x="1637" y="1379"/>
                        </a:lnTo>
                        <a:lnTo>
                          <a:pt x="1639" y="1378"/>
                        </a:lnTo>
                        <a:lnTo>
                          <a:pt x="1640" y="1377"/>
                        </a:lnTo>
                        <a:lnTo>
                          <a:pt x="1642" y="1376"/>
                        </a:lnTo>
                        <a:lnTo>
                          <a:pt x="1643" y="1374"/>
                        </a:lnTo>
                        <a:lnTo>
                          <a:pt x="1645" y="1373"/>
                        </a:lnTo>
                        <a:lnTo>
                          <a:pt x="1646" y="1372"/>
                        </a:lnTo>
                        <a:lnTo>
                          <a:pt x="1648" y="1370"/>
                        </a:lnTo>
                        <a:lnTo>
                          <a:pt x="1649" y="1369"/>
                        </a:lnTo>
                        <a:lnTo>
                          <a:pt x="1651" y="1367"/>
                        </a:lnTo>
                        <a:lnTo>
                          <a:pt x="1652" y="1366"/>
                        </a:lnTo>
                        <a:lnTo>
                          <a:pt x="1654" y="1365"/>
                        </a:lnTo>
                        <a:lnTo>
                          <a:pt x="1655" y="1364"/>
                        </a:lnTo>
                        <a:lnTo>
                          <a:pt x="1657" y="1362"/>
                        </a:lnTo>
                        <a:lnTo>
                          <a:pt x="1658" y="1361"/>
                        </a:lnTo>
                        <a:lnTo>
                          <a:pt x="1659" y="1360"/>
                        </a:lnTo>
                        <a:lnTo>
                          <a:pt x="1661" y="1358"/>
                        </a:lnTo>
                        <a:lnTo>
                          <a:pt x="1663" y="1357"/>
                        </a:lnTo>
                        <a:lnTo>
                          <a:pt x="1664" y="1356"/>
                        </a:lnTo>
                        <a:lnTo>
                          <a:pt x="1666" y="1355"/>
                        </a:lnTo>
                        <a:lnTo>
                          <a:pt x="1667" y="1353"/>
                        </a:lnTo>
                        <a:lnTo>
                          <a:pt x="1668" y="1352"/>
                        </a:lnTo>
                        <a:lnTo>
                          <a:pt x="1670" y="1350"/>
                        </a:lnTo>
                        <a:lnTo>
                          <a:pt x="1671" y="1349"/>
                        </a:lnTo>
                        <a:lnTo>
                          <a:pt x="1673" y="1348"/>
                        </a:lnTo>
                        <a:lnTo>
                          <a:pt x="1675" y="1346"/>
                        </a:lnTo>
                        <a:lnTo>
                          <a:pt x="1676" y="1345"/>
                        </a:lnTo>
                        <a:lnTo>
                          <a:pt x="1678" y="1344"/>
                        </a:lnTo>
                        <a:lnTo>
                          <a:pt x="1679" y="1342"/>
                        </a:lnTo>
                        <a:lnTo>
                          <a:pt x="1680" y="1341"/>
                        </a:lnTo>
                        <a:lnTo>
                          <a:pt x="1682" y="1340"/>
                        </a:lnTo>
                        <a:lnTo>
                          <a:pt x="1683" y="1338"/>
                        </a:lnTo>
                        <a:lnTo>
                          <a:pt x="1685" y="1337"/>
                        </a:lnTo>
                        <a:lnTo>
                          <a:pt x="1687" y="1335"/>
                        </a:lnTo>
                        <a:lnTo>
                          <a:pt x="1688" y="1334"/>
                        </a:lnTo>
                        <a:lnTo>
                          <a:pt x="1689" y="1333"/>
                        </a:lnTo>
                        <a:lnTo>
                          <a:pt x="1691" y="1331"/>
                        </a:lnTo>
                        <a:lnTo>
                          <a:pt x="1692" y="1330"/>
                        </a:lnTo>
                        <a:lnTo>
                          <a:pt x="1694" y="1329"/>
                        </a:lnTo>
                        <a:lnTo>
                          <a:pt x="1695" y="1327"/>
                        </a:lnTo>
                        <a:lnTo>
                          <a:pt x="1697" y="1326"/>
                        </a:lnTo>
                        <a:lnTo>
                          <a:pt x="1699" y="1324"/>
                        </a:lnTo>
                        <a:lnTo>
                          <a:pt x="1700" y="1323"/>
                        </a:lnTo>
                        <a:lnTo>
                          <a:pt x="1701" y="1322"/>
                        </a:lnTo>
                        <a:lnTo>
                          <a:pt x="1703" y="1320"/>
                        </a:lnTo>
                        <a:lnTo>
                          <a:pt x="1704" y="1319"/>
                        </a:lnTo>
                        <a:lnTo>
                          <a:pt x="1706" y="1317"/>
                        </a:lnTo>
                        <a:lnTo>
                          <a:pt x="1707" y="1316"/>
                        </a:lnTo>
                        <a:lnTo>
                          <a:pt x="1709" y="1314"/>
                        </a:lnTo>
                        <a:lnTo>
                          <a:pt x="1710" y="1313"/>
                        </a:lnTo>
                        <a:lnTo>
                          <a:pt x="1712" y="1312"/>
                        </a:lnTo>
                        <a:lnTo>
                          <a:pt x="1713" y="1310"/>
                        </a:lnTo>
                        <a:lnTo>
                          <a:pt x="1715" y="1309"/>
                        </a:lnTo>
                        <a:lnTo>
                          <a:pt x="1716" y="1307"/>
                        </a:lnTo>
                        <a:lnTo>
                          <a:pt x="1718" y="1306"/>
                        </a:lnTo>
                        <a:lnTo>
                          <a:pt x="1719" y="1304"/>
                        </a:lnTo>
                        <a:lnTo>
                          <a:pt x="1721" y="1303"/>
                        </a:lnTo>
                        <a:lnTo>
                          <a:pt x="1722" y="1301"/>
                        </a:lnTo>
                        <a:lnTo>
                          <a:pt x="1724" y="1300"/>
                        </a:lnTo>
                        <a:lnTo>
                          <a:pt x="1725" y="1299"/>
                        </a:lnTo>
                        <a:lnTo>
                          <a:pt x="1727" y="1297"/>
                        </a:lnTo>
                        <a:lnTo>
                          <a:pt x="1728" y="1296"/>
                        </a:lnTo>
                        <a:lnTo>
                          <a:pt x="1730" y="1294"/>
                        </a:lnTo>
                        <a:lnTo>
                          <a:pt x="1731" y="1293"/>
                        </a:lnTo>
                        <a:lnTo>
                          <a:pt x="1732" y="1291"/>
                        </a:lnTo>
                        <a:lnTo>
                          <a:pt x="1734" y="1290"/>
                        </a:lnTo>
                        <a:lnTo>
                          <a:pt x="1736" y="1289"/>
                        </a:lnTo>
                        <a:lnTo>
                          <a:pt x="1737" y="1287"/>
                        </a:lnTo>
                        <a:lnTo>
                          <a:pt x="1739" y="1285"/>
                        </a:lnTo>
                        <a:lnTo>
                          <a:pt x="1740" y="1284"/>
                        </a:lnTo>
                        <a:lnTo>
                          <a:pt x="1742" y="1282"/>
                        </a:lnTo>
                        <a:lnTo>
                          <a:pt x="1743" y="1281"/>
                        </a:lnTo>
                        <a:lnTo>
                          <a:pt x="1744" y="1279"/>
                        </a:lnTo>
                        <a:lnTo>
                          <a:pt x="1746" y="1278"/>
                        </a:lnTo>
                        <a:lnTo>
                          <a:pt x="1747" y="1277"/>
                        </a:lnTo>
                        <a:lnTo>
                          <a:pt x="1749" y="1275"/>
                        </a:lnTo>
                        <a:lnTo>
                          <a:pt x="1751" y="1273"/>
                        </a:lnTo>
                        <a:lnTo>
                          <a:pt x="1752" y="1272"/>
                        </a:lnTo>
                        <a:lnTo>
                          <a:pt x="1753" y="1270"/>
                        </a:lnTo>
                        <a:lnTo>
                          <a:pt x="1755" y="1269"/>
                        </a:lnTo>
                        <a:lnTo>
                          <a:pt x="1756" y="1268"/>
                        </a:lnTo>
                        <a:lnTo>
                          <a:pt x="1758" y="1266"/>
                        </a:lnTo>
                        <a:lnTo>
                          <a:pt x="1759" y="1264"/>
                        </a:lnTo>
                        <a:lnTo>
                          <a:pt x="1761" y="1263"/>
                        </a:lnTo>
                        <a:lnTo>
                          <a:pt x="1762" y="1261"/>
                        </a:lnTo>
                        <a:lnTo>
                          <a:pt x="1764" y="1260"/>
                        </a:lnTo>
                        <a:lnTo>
                          <a:pt x="1765" y="1258"/>
                        </a:lnTo>
                        <a:lnTo>
                          <a:pt x="1767" y="1257"/>
                        </a:lnTo>
                        <a:lnTo>
                          <a:pt x="1768" y="1255"/>
                        </a:lnTo>
                        <a:lnTo>
                          <a:pt x="1770" y="1254"/>
                        </a:lnTo>
                        <a:lnTo>
                          <a:pt x="1771" y="1252"/>
                        </a:lnTo>
                        <a:lnTo>
                          <a:pt x="1773" y="1251"/>
                        </a:lnTo>
                        <a:lnTo>
                          <a:pt x="1774" y="1249"/>
                        </a:lnTo>
                        <a:lnTo>
                          <a:pt x="1776" y="1247"/>
                        </a:lnTo>
                        <a:lnTo>
                          <a:pt x="1777" y="1246"/>
                        </a:lnTo>
                        <a:lnTo>
                          <a:pt x="1779" y="1245"/>
                        </a:lnTo>
                        <a:lnTo>
                          <a:pt x="1780" y="1243"/>
                        </a:lnTo>
                        <a:lnTo>
                          <a:pt x="1782" y="1241"/>
                        </a:lnTo>
                        <a:lnTo>
                          <a:pt x="1783" y="1240"/>
                        </a:lnTo>
                        <a:lnTo>
                          <a:pt x="1784" y="1238"/>
                        </a:lnTo>
                        <a:lnTo>
                          <a:pt x="1786" y="1236"/>
                        </a:lnTo>
                        <a:lnTo>
                          <a:pt x="1788" y="1235"/>
                        </a:lnTo>
                        <a:lnTo>
                          <a:pt x="1789" y="1234"/>
                        </a:lnTo>
                        <a:lnTo>
                          <a:pt x="1791" y="1232"/>
                        </a:lnTo>
                        <a:lnTo>
                          <a:pt x="1792" y="1230"/>
                        </a:lnTo>
                        <a:lnTo>
                          <a:pt x="1794" y="1229"/>
                        </a:lnTo>
                        <a:lnTo>
                          <a:pt x="1795" y="1227"/>
                        </a:lnTo>
                        <a:lnTo>
                          <a:pt x="1796" y="1225"/>
                        </a:lnTo>
                        <a:lnTo>
                          <a:pt x="1798" y="1224"/>
                        </a:lnTo>
                        <a:lnTo>
                          <a:pt x="1800" y="1222"/>
                        </a:lnTo>
                        <a:lnTo>
                          <a:pt x="1801" y="1221"/>
                        </a:lnTo>
                        <a:lnTo>
                          <a:pt x="1803" y="1219"/>
                        </a:lnTo>
                        <a:lnTo>
                          <a:pt x="1804" y="1217"/>
                        </a:lnTo>
                        <a:lnTo>
                          <a:pt x="1805" y="1216"/>
                        </a:lnTo>
                        <a:lnTo>
                          <a:pt x="1807" y="1214"/>
                        </a:lnTo>
                        <a:lnTo>
                          <a:pt x="1808" y="1213"/>
                        </a:lnTo>
                        <a:lnTo>
                          <a:pt x="1810" y="1211"/>
                        </a:lnTo>
                        <a:lnTo>
                          <a:pt x="1812" y="1209"/>
                        </a:lnTo>
                        <a:lnTo>
                          <a:pt x="1813" y="1208"/>
                        </a:lnTo>
                        <a:lnTo>
                          <a:pt x="1815" y="1206"/>
                        </a:lnTo>
                        <a:lnTo>
                          <a:pt x="1816" y="1204"/>
                        </a:lnTo>
                        <a:lnTo>
                          <a:pt x="1817" y="1203"/>
                        </a:lnTo>
                        <a:lnTo>
                          <a:pt x="1819" y="1201"/>
                        </a:lnTo>
                        <a:lnTo>
                          <a:pt x="1820" y="1200"/>
                        </a:lnTo>
                        <a:lnTo>
                          <a:pt x="1822" y="1198"/>
                        </a:lnTo>
                        <a:lnTo>
                          <a:pt x="1824" y="1196"/>
                        </a:lnTo>
                        <a:lnTo>
                          <a:pt x="1825" y="1195"/>
                        </a:lnTo>
                        <a:lnTo>
                          <a:pt x="1826" y="1193"/>
                        </a:lnTo>
                        <a:lnTo>
                          <a:pt x="1828" y="1192"/>
                        </a:lnTo>
                        <a:lnTo>
                          <a:pt x="1829" y="1190"/>
                        </a:lnTo>
                        <a:lnTo>
                          <a:pt x="1831" y="1188"/>
                        </a:lnTo>
                        <a:lnTo>
                          <a:pt x="1832" y="1186"/>
                        </a:lnTo>
                        <a:lnTo>
                          <a:pt x="1834" y="1185"/>
                        </a:lnTo>
                        <a:lnTo>
                          <a:pt x="1835" y="1183"/>
                        </a:lnTo>
                        <a:lnTo>
                          <a:pt x="1837" y="1182"/>
                        </a:lnTo>
                        <a:lnTo>
                          <a:pt x="1838" y="1180"/>
                        </a:lnTo>
                        <a:lnTo>
                          <a:pt x="1840" y="1178"/>
                        </a:lnTo>
                        <a:lnTo>
                          <a:pt x="1841" y="1176"/>
                        </a:lnTo>
                        <a:lnTo>
                          <a:pt x="1843" y="1175"/>
                        </a:lnTo>
                        <a:lnTo>
                          <a:pt x="1844" y="1173"/>
                        </a:lnTo>
                        <a:lnTo>
                          <a:pt x="1846" y="1171"/>
                        </a:lnTo>
                        <a:lnTo>
                          <a:pt x="1847" y="1170"/>
                        </a:lnTo>
                        <a:lnTo>
                          <a:pt x="1849" y="1168"/>
                        </a:lnTo>
                        <a:lnTo>
                          <a:pt x="1850" y="1166"/>
                        </a:lnTo>
                        <a:lnTo>
                          <a:pt x="1852" y="1165"/>
                        </a:lnTo>
                        <a:lnTo>
                          <a:pt x="1853" y="1163"/>
                        </a:lnTo>
                        <a:lnTo>
                          <a:pt x="1855" y="1161"/>
                        </a:lnTo>
                        <a:lnTo>
                          <a:pt x="1856" y="1160"/>
                        </a:lnTo>
                        <a:lnTo>
                          <a:pt x="1857" y="1158"/>
                        </a:lnTo>
                        <a:lnTo>
                          <a:pt x="1859" y="1156"/>
                        </a:lnTo>
                        <a:lnTo>
                          <a:pt x="1861" y="1154"/>
                        </a:lnTo>
                        <a:lnTo>
                          <a:pt x="1862" y="1153"/>
                        </a:lnTo>
                        <a:lnTo>
                          <a:pt x="1864" y="1151"/>
                        </a:lnTo>
                        <a:lnTo>
                          <a:pt x="1865" y="1149"/>
                        </a:lnTo>
                        <a:lnTo>
                          <a:pt x="1867" y="1148"/>
                        </a:lnTo>
                        <a:lnTo>
                          <a:pt x="1868" y="1146"/>
                        </a:lnTo>
                        <a:lnTo>
                          <a:pt x="1869" y="1144"/>
                        </a:lnTo>
                        <a:lnTo>
                          <a:pt x="1871" y="1142"/>
                        </a:lnTo>
                        <a:lnTo>
                          <a:pt x="1873" y="1140"/>
                        </a:lnTo>
                        <a:lnTo>
                          <a:pt x="1874" y="1139"/>
                        </a:lnTo>
                        <a:lnTo>
                          <a:pt x="1876" y="1137"/>
                        </a:lnTo>
                        <a:lnTo>
                          <a:pt x="1877" y="1135"/>
                        </a:lnTo>
                        <a:lnTo>
                          <a:pt x="1878" y="1134"/>
                        </a:lnTo>
                        <a:lnTo>
                          <a:pt x="1880" y="1132"/>
                        </a:lnTo>
                        <a:lnTo>
                          <a:pt x="1881" y="1130"/>
                        </a:lnTo>
                        <a:lnTo>
                          <a:pt x="1883" y="1128"/>
                        </a:lnTo>
                        <a:lnTo>
                          <a:pt x="1885" y="1127"/>
                        </a:lnTo>
                        <a:lnTo>
                          <a:pt x="1886" y="1125"/>
                        </a:lnTo>
                        <a:lnTo>
                          <a:pt x="1888" y="1123"/>
                        </a:lnTo>
                        <a:lnTo>
                          <a:pt x="1889" y="1121"/>
                        </a:lnTo>
                        <a:lnTo>
                          <a:pt x="1890" y="1119"/>
                        </a:lnTo>
                        <a:lnTo>
                          <a:pt x="1892" y="1118"/>
                        </a:lnTo>
                        <a:lnTo>
                          <a:pt x="1893" y="1116"/>
                        </a:lnTo>
                        <a:lnTo>
                          <a:pt x="1895" y="1114"/>
                        </a:lnTo>
                        <a:lnTo>
                          <a:pt x="1896" y="1113"/>
                        </a:lnTo>
                        <a:lnTo>
                          <a:pt x="1898" y="1111"/>
                        </a:lnTo>
                        <a:lnTo>
                          <a:pt x="1899" y="1109"/>
                        </a:lnTo>
                        <a:lnTo>
                          <a:pt x="1901" y="1107"/>
                        </a:lnTo>
                        <a:lnTo>
                          <a:pt x="1902" y="1106"/>
                        </a:lnTo>
                        <a:lnTo>
                          <a:pt x="1904" y="1104"/>
                        </a:lnTo>
                        <a:lnTo>
                          <a:pt x="1905" y="1102"/>
                        </a:lnTo>
                        <a:lnTo>
                          <a:pt x="1907" y="1100"/>
                        </a:lnTo>
                        <a:lnTo>
                          <a:pt x="1908" y="1098"/>
                        </a:lnTo>
                        <a:lnTo>
                          <a:pt x="1910" y="1096"/>
                        </a:lnTo>
                        <a:lnTo>
                          <a:pt x="1911" y="1095"/>
                        </a:lnTo>
                        <a:lnTo>
                          <a:pt x="1913" y="1093"/>
                        </a:lnTo>
                        <a:lnTo>
                          <a:pt x="1914" y="1091"/>
                        </a:lnTo>
                        <a:lnTo>
                          <a:pt x="1916" y="1089"/>
                        </a:lnTo>
                        <a:lnTo>
                          <a:pt x="1917" y="1087"/>
                        </a:lnTo>
                        <a:lnTo>
                          <a:pt x="1919" y="1085"/>
                        </a:lnTo>
                        <a:lnTo>
                          <a:pt x="1920" y="1084"/>
                        </a:lnTo>
                        <a:lnTo>
                          <a:pt x="1922" y="1082"/>
                        </a:lnTo>
                        <a:lnTo>
                          <a:pt x="1923" y="1080"/>
                        </a:lnTo>
                        <a:lnTo>
                          <a:pt x="1925" y="1078"/>
                        </a:lnTo>
                        <a:lnTo>
                          <a:pt x="1926" y="1076"/>
                        </a:lnTo>
                        <a:lnTo>
                          <a:pt x="1928" y="1075"/>
                        </a:lnTo>
                        <a:lnTo>
                          <a:pt x="1929" y="1073"/>
                        </a:lnTo>
                        <a:lnTo>
                          <a:pt x="1930" y="1071"/>
                        </a:lnTo>
                        <a:lnTo>
                          <a:pt x="1932" y="1069"/>
                        </a:lnTo>
                        <a:lnTo>
                          <a:pt x="1933" y="1067"/>
                        </a:lnTo>
                        <a:lnTo>
                          <a:pt x="1935" y="1065"/>
                        </a:lnTo>
                        <a:lnTo>
                          <a:pt x="1937" y="1064"/>
                        </a:lnTo>
                        <a:lnTo>
                          <a:pt x="1938" y="1062"/>
                        </a:lnTo>
                        <a:lnTo>
                          <a:pt x="1940" y="1060"/>
                        </a:lnTo>
                        <a:lnTo>
                          <a:pt x="1941" y="1058"/>
                        </a:lnTo>
                        <a:lnTo>
                          <a:pt x="1942" y="1056"/>
                        </a:lnTo>
                        <a:lnTo>
                          <a:pt x="1944" y="1054"/>
                        </a:lnTo>
                        <a:lnTo>
                          <a:pt x="1945" y="1052"/>
                        </a:lnTo>
                        <a:lnTo>
                          <a:pt x="1947" y="1051"/>
                        </a:lnTo>
                        <a:lnTo>
                          <a:pt x="1949" y="1049"/>
                        </a:lnTo>
                        <a:lnTo>
                          <a:pt x="1950" y="1047"/>
                        </a:lnTo>
                        <a:lnTo>
                          <a:pt x="1951" y="1045"/>
                        </a:lnTo>
                        <a:lnTo>
                          <a:pt x="1953" y="1043"/>
                        </a:lnTo>
                        <a:lnTo>
                          <a:pt x="1954" y="1041"/>
                        </a:lnTo>
                        <a:lnTo>
                          <a:pt x="1956" y="1040"/>
                        </a:lnTo>
                        <a:lnTo>
                          <a:pt x="1957" y="1038"/>
                        </a:lnTo>
                        <a:lnTo>
                          <a:pt x="1959" y="1036"/>
                        </a:lnTo>
                        <a:lnTo>
                          <a:pt x="1961" y="1034"/>
                        </a:lnTo>
                        <a:lnTo>
                          <a:pt x="1962" y="1032"/>
                        </a:lnTo>
                        <a:lnTo>
                          <a:pt x="1963" y="1030"/>
                        </a:lnTo>
                        <a:lnTo>
                          <a:pt x="1965" y="1029"/>
                        </a:lnTo>
                        <a:lnTo>
                          <a:pt x="1966" y="1027"/>
                        </a:lnTo>
                        <a:lnTo>
                          <a:pt x="1968" y="1025"/>
                        </a:lnTo>
                        <a:lnTo>
                          <a:pt x="1969" y="1023"/>
                        </a:lnTo>
                        <a:lnTo>
                          <a:pt x="1971" y="1021"/>
                        </a:lnTo>
                        <a:lnTo>
                          <a:pt x="1972" y="1019"/>
                        </a:lnTo>
                        <a:lnTo>
                          <a:pt x="1974" y="1017"/>
                        </a:lnTo>
                        <a:lnTo>
                          <a:pt x="1975" y="1015"/>
                        </a:lnTo>
                        <a:lnTo>
                          <a:pt x="1977" y="1013"/>
                        </a:lnTo>
                        <a:lnTo>
                          <a:pt x="1978" y="1011"/>
                        </a:lnTo>
                        <a:lnTo>
                          <a:pt x="1980" y="1009"/>
                        </a:lnTo>
                        <a:lnTo>
                          <a:pt x="1981" y="1008"/>
                        </a:lnTo>
                        <a:lnTo>
                          <a:pt x="1982" y="1006"/>
                        </a:lnTo>
                        <a:lnTo>
                          <a:pt x="1984" y="1004"/>
                        </a:lnTo>
                        <a:lnTo>
                          <a:pt x="1986" y="1002"/>
                        </a:lnTo>
                        <a:lnTo>
                          <a:pt x="1987" y="1000"/>
                        </a:lnTo>
                        <a:lnTo>
                          <a:pt x="1989" y="998"/>
                        </a:lnTo>
                        <a:lnTo>
                          <a:pt x="1990" y="996"/>
                        </a:lnTo>
                        <a:lnTo>
                          <a:pt x="1992" y="994"/>
                        </a:lnTo>
                        <a:lnTo>
                          <a:pt x="1993" y="992"/>
                        </a:lnTo>
                        <a:lnTo>
                          <a:pt x="1994" y="990"/>
                        </a:lnTo>
                        <a:lnTo>
                          <a:pt x="1996" y="988"/>
                        </a:lnTo>
                        <a:lnTo>
                          <a:pt x="1998" y="987"/>
                        </a:lnTo>
                        <a:lnTo>
                          <a:pt x="1999" y="985"/>
                        </a:lnTo>
                        <a:lnTo>
                          <a:pt x="2001" y="983"/>
                        </a:lnTo>
                        <a:lnTo>
                          <a:pt x="2002" y="981"/>
                        </a:lnTo>
                        <a:lnTo>
                          <a:pt x="2003" y="979"/>
                        </a:lnTo>
                        <a:lnTo>
                          <a:pt x="2005" y="977"/>
                        </a:lnTo>
                        <a:lnTo>
                          <a:pt x="2006" y="975"/>
                        </a:lnTo>
                        <a:lnTo>
                          <a:pt x="2008" y="973"/>
                        </a:lnTo>
                        <a:lnTo>
                          <a:pt x="2010" y="971"/>
                        </a:lnTo>
                        <a:lnTo>
                          <a:pt x="2011" y="969"/>
                        </a:lnTo>
                        <a:lnTo>
                          <a:pt x="2013" y="967"/>
                        </a:lnTo>
                        <a:lnTo>
                          <a:pt x="2014" y="965"/>
                        </a:lnTo>
                        <a:lnTo>
                          <a:pt x="2015" y="963"/>
                        </a:lnTo>
                        <a:lnTo>
                          <a:pt x="2017" y="961"/>
                        </a:lnTo>
                        <a:lnTo>
                          <a:pt x="2018" y="959"/>
                        </a:lnTo>
                        <a:lnTo>
                          <a:pt x="2020" y="957"/>
                        </a:lnTo>
                        <a:lnTo>
                          <a:pt x="2022" y="955"/>
                        </a:lnTo>
                        <a:lnTo>
                          <a:pt x="2023" y="954"/>
                        </a:lnTo>
                        <a:lnTo>
                          <a:pt x="2024" y="952"/>
                        </a:lnTo>
                        <a:lnTo>
                          <a:pt x="2026" y="950"/>
                        </a:lnTo>
                        <a:lnTo>
                          <a:pt x="2027" y="947"/>
                        </a:lnTo>
                        <a:lnTo>
                          <a:pt x="2029" y="945"/>
                        </a:lnTo>
                        <a:lnTo>
                          <a:pt x="2030" y="944"/>
                        </a:lnTo>
                        <a:lnTo>
                          <a:pt x="2032" y="942"/>
                        </a:lnTo>
                        <a:lnTo>
                          <a:pt x="2034" y="940"/>
                        </a:lnTo>
                        <a:lnTo>
                          <a:pt x="2035" y="938"/>
                        </a:lnTo>
                        <a:lnTo>
                          <a:pt x="2036" y="936"/>
                        </a:lnTo>
                        <a:lnTo>
                          <a:pt x="2038" y="934"/>
                        </a:lnTo>
                        <a:lnTo>
                          <a:pt x="2039" y="932"/>
                        </a:lnTo>
                        <a:lnTo>
                          <a:pt x="2041" y="930"/>
                        </a:lnTo>
                        <a:lnTo>
                          <a:pt x="2042" y="928"/>
                        </a:lnTo>
                        <a:lnTo>
                          <a:pt x="2044" y="926"/>
                        </a:lnTo>
                        <a:lnTo>
                          <a:pt x="2045" y="924"/>
                        </a:lnTo>
                        <a:lnTo>
                          <a:pt x="2047" y="922"/>
                        </a:lnTo>
                        <a:lnTo>
                          <a:pt x="2048" y="920"/>
                        </a:lnTo>
                        <a:lnTo>
                          <a:pt x="2050" y="918"/>
                        </a:lnTo>
                        <a:lnTo>
                          <a:pt x="2051" y="916"/>
                        </a:lnTo>
                        <a:lnTo>
                          <a:pt x="2053" y="914"/>
                        </a:lnTo>
                        <a:lnTo>
                          <a:pt x="2054" y="912"/>
                        </a:lnTo>
                        <a:lnTo>
                          <a:pt x="2055" y="910"/>
                        </a:lnTo>
                        <a:lnTo>
                          <a:pt x="2057" y="908"/>
                        </a:lnTo>
                        <a:lnTo>
                          <a:pt x="2059" y="906"/>
                        </a:lnTo>
                        <a:lnTo>
                          <a:pt x="2060" y="904"/>
                        </a:lnTo>
                        <a:lnTo>
                          <a:pt x="2062" y="902"/>
                        </a:lnTo>
                        <a:lnTo>
                          <a:pt x="2063" y="900"/>
                        </a:lnTo>
                        <a:lnTo>
                          <a:pt x="2065" y="898"/>
                        </a:lnTo>
                        <a:lnTo>
                          <a:pt x="2066" y="896"/>
                        </a:lnTo>
                        <a:lnTo>
                          <a:pt x="2067" y="894"/>
                        </a:lnTo>
                        <a:lnTo>
                          <a:pt x="2069" y="892"/>
                        </a:lnTo>
                        <a:lnTo>
                          <a:pt x="2071" y="890"/>
                        </a:lnTo>
                        <a:lnTo>
                          <a:pt x="2072" y="888"/>
                        </a:lnTo>
                        <a:lnTo>
                          <a:pt x="2074" y="886"/>
                        </a:lnTo>
                        <a:lnTo>
                          <a:pt x="2075" y="884"/>
                        </a:lnTo>
                        <a:lnTo>
                          <a:pt x="2076" y="882"/>
                        </a:lnTo>
                        <a:lnTo>
                          <a:pt x="2078" y="880"/>
                        </a:lnTo>
                        <a:lnTo>
                          <a:pt x="2079" y="878"/>
                        </a:lnTo>
                        <a:lnTo>
                          <a:pt x="2081" y="876"/>
                        </a:lnTo>
                        <a:lnTo>
                          <a:pt x="2082" y="874"/>
                        </a:lnTo>
                        <a:lnTo>
                          <a:pt x="2084" y="872"/>
                        </a:lnTo>
                        <a:lnTo>
                          <a:pt x="2086" y="870"/>
                        </a:lnTo>
                        <a:lnTo>
                          <a:pt x="2087" y="868"/>
                        </a:lnTo>
                        <a:lnTo>
                          <a:pt x="2088" y="866"/>
                        </a:lnTo>
                        <a:lnTo>
                          <a:pt x="2090" y="864"/>
                        </a:lnTo>
                        <a:lnTo>
                          <a:pt x="2091" y="862"/>
                        </a:lnTo>
                        <a:lnTo>
                          <a:pt x="2093" y="859"/>
                        </a:lnTo>
                        <a:lnTo>
                          <a:pt x="2094" y="857"/>
                        </a:lnTo>
                        <a:lnTo>
                          <a:pt x="2096" y="856"/>
                        </a:lnTo>
                        <a:lnTo>
                          <a:pt x="2097" y="854"/>
                        </a:lnTo>
                        <a:lnTo>
                          <a:pt x="2099" y="851"/>
                        </a:lnTo>
                        <a:lnTo>
                          <a:pt x="2100" y="849"/>
                        </a:lnTo>
                        <a:lnTo>
                          <a:pt x="2102" y="847"/>
                        </a:lnTo>
                        <a:lnTo>
                          <a:pt x="2103" y="846"/>
                        </a:lnTo>
                        <a:lnTo>
                          <a:pt x="2105" y="843"/>
                        </a:lnTo>
                        <a:lnTo>
                          <a:pt x="2106" y="841"/>
                        </a:lnTo>
                        <a:lnTo>
                          <a:pt x="2108" y="839"/>
                        </a:lnTo>
                        <a:lnTo>
                          <a:pt x="2109" y="837"/>
                        </a:lnTo>
                        <a:lnTo>
                          <a:pt x="2111" y="835"/>
                        </a:lnTo>
                        <a:lnTo>
                          <a:pt x="2112" y="833"/>
                        </a:lnTo>
                        <a:lnTo>
                          <a:pt x="2114" y="831"/>
                        </a:lnTo>
                        <a:lnTo>
                          <a:pt x="2115" y="829"/>
                        </a:lnTo>
                        <a:lnTo>
                          <a:pt x="2117" y="827"/>
                        </a:lnTo>
                        <a:lnTo>
                          <a:pt x="2118" y="825"/>
                        </a:lnTo>
                        <a:lnTo>
                          <a:pt x="2119" y="823"/>
                        </a:lnTo>
                        <a:lnTo>
                          <a:pt x="2121" y="821"/>
                        </a:lnTo>
                        <a:lnTo>
                          <a:pt x="2123" y="819"/>
                        </a:lnTo>
                        <a:lnTo>
                          <a:pt x="2124" y="817"/>
                        </a:lnTo>
                        <a:lnTo>
                          <a:pt x="2126" y="815"/>
                        </a:lnTo>
                        <a:lnTo>
                          <a:pt x="2127" y="813"/>
                        </a:lnTo>
                        <a:lnTo>
                          <a:pt x="2128" y="811"/>
                        </a:lnTo>
                        <a:lnTo>
                          <a:pt x="2130" y="809"/>
                        </a:lnTo>
                        <a:lnTo>
                          <a:pt x="2131" y="806"/>
                        </a:lnTo>
                        <a:lnTo>
                          <a:pt x="2133" y="804"/>
                        </a:lnTo>
                        <a:lnTo>
                          <a:pt x="2135" y="803"/>
                        </a:lnTo>
                        <a:lnTo>
                          <a:pt x="2136" y="800"/>
                        </a:lnTo>
                        <a:lnTo>
                          <a:pt x="2138" y="798"/>
                        </a:lnTo>
                        <a:lnTo>
                          <a:pt x="2139" y="796"/>
                        </a:lnTo>
                        <a:lnTo>
                          <a:pt x="2140" y="794"/>
                        </a:lnTo>
                        <a:lnTo>
                          <a:pt x="2142" y="792"/>
                        </a:lnTo>
                        <a:lnTo>
                          <a:pt x="2143" y="790"/>
                        </a:lnTo>
                        <a:lnTo>
                          <a:pt x="2145" y="788"/>
                        </a:lnTo>
                        <a:lnTo>
                          <a:pt x="2147" y="786"/>
                        </a:lnTo>
                        <a:lnTo>
                          <a:pt x="2148" y="784"/>
                        </a:lnTo>
                        <a:lnTo>
                          <a:pt x="2149" y="782"/>
                        </a:lnTo>
                        <a:lnTo>
                          <a:pt x="2151" y="780"/>
                        </a:lnTo>
                        <a:lnTo>
                          <a:pt x="2152" y="778"/>
                        </a:lnTo>
                        <a:lnTo>
                          <a:pt x="2154" y="776"/>
                        </a:lnTo>
                        <a:lnTo>
                          <a:pt x="2155" y="773"/>
                        </a:lnTo>
                        <a:lnTo>
                          <a:pt x="2157" y="771"/>
                        </a:lnTo>
                        <a:lnTo>
                          <a:pt x="2159" y="770"/>
                        </a:lnTo>
                        <a:lnTo>
                          <a:pt x="2160" y="767"/>
                        </a:lnTo>
                        <a:lnTo>
                          <a:pt x="2161" y="765"/>
                        </a:lnTo>
                        <a:lnTo>
                          <a:pt x="2163" y="763"/>
                        </a:lnTo>
                        <a:lnTo>
                          <a:pt x="2164" y="761"/>
                        </a:lnTo>
                        <a:lnTo>
                          <a:pt x="2166" y="759"/>
                        </a:lnTo>
                        <a:lnTo>
                          <a:pt x="2167" y="757"/>
                        </a:lnTo>
                        <a:lnTo>
                          <a:pt x="2169" y="755"/>
                        </a:lnTo>
                        <a:lnTo>
                          <a:pt x="2170" y="753"/>
                        </a:lnTo>
                        <a:lnTo>
                          <a:pt x="2172" y="751"/>
                        </a:lnTo>
                        <a:lnTo>
                          <a:pt x="2173" y="749"/>
                        </a:lnTo>
                        <a:lnTo>
                          <a:pt x="2175" y="747"/>
                        </a:lnTo>
                        <a:lnTo>
                          <a:pt x="2176" y="745"/>
                        </a:lnTo>
                        <a:lnTo>
                          <a:pt x="2178" y="742"/>
                        </a:lnTo>
                        <a:lnTo>
                          <a:pt x="2179" y="740"/>
                        </a:lnTo>
                        <a:lnTo>
                          <a:pt x="2180" y="738"/>
                        </a:lnTo>
                        <a:lnTo>
                          <a:pt x="2182" y="736"/>
                        </a:lnTo>
                        <a:lnTo>
                          <a:pt x="2184" y="734"/>
                        </a:lnTo>
                        <a:lnTo>
                          <a:pt x="2185" y="732"/>
                        </a:lnTo>
                        <a:lnTo>
                          <a:pt x="2187" y="730"/>
                        </a:lnTo>
                        <a:lnTo>
                          <a:pt x="2188" y="728"/>
                        </a:lnTo>
                        <a:lnTo>
                          <a:pt x="2190" y="726"/>
                        </a:lnTo>
                        <a:lnTo>
                          <a:pt x="2191" y="724"/>
                        </a:lnTo>
                        <a:lnTo>
                          <a:pt x="2192" y="722"/>
                        </a:lnTo>
                        <a:lnTo>
                          <a:pt x="2194" y="719"/>
                        </a:lnTo>
                        <a:lnTo>
                          <a:pt x="2196" y="717"/>
                        </a:lnTo>
                        <a:lnTo>
                          <a:pt x="2197" y="716"/>
                        </a:lnTo>
                        <a:lnTo>
                          <a:pt x="2199" y="713"/>
                        </a:lnTo>
                        <a:lnTo>
                          <a:pt x="2200" y="711"/>
                        </a:lnTo>
                        <a:lnTo>
                          <a:pt x="2201" y="709"/>
                        </a:lnTo>
                        <a:lnTo>
                          <a:pt x="2203" y="707"/>
                        </a:lnTo>
                        <a:lnTo>
                          <a:pt x="2204" y="705"/>
                        </a:lnTo>
                        <a:lnTo>
                          <a:pt x="2206" y="703"/>
                        </a:lnTo>
                        <a:lnTo>
                          <a:pt x="2208" y="701"/>
                        </a:lnTo>
                        <a:lnTo>
                          <a:pt x="2209" y="699"/>
                        </a:lnTo>
                        <a:lnTo>
                          <a:pt x="2211" y="697"/>
                        </a:lnTo>
                        <a:lnTo>
                          <a:pt x="2212" y="695"/>
                        </a:lnTo>
                        <a:lnTo>
                          <a:pt x="2213" y="693"/>
                        </a:lnTo>
                        <a:lnTo>
                          <a:pt x="2215" y="691"/>
                        </a:lnTo>
                        <a:lnTo>
                          <a:pt x="2216" y="688"/>
                        </a:lnTo>
                        <a:lnTo>
                          <a:pt x="2218" y="686"/>
                        </a:lnTo>
                        <a:lnTo>
                          <a:pt x="2220" y="684"/>
                        </a:lnTo>
                        <a:lnTo>
                          <a:pt x="2221" y="682"/>
                        </a:lnTo>
                        <a:lnTo>
                          <a:pt x="2222" y="680"/>
                        </a:lnTo>
                        <a:lnTo>
                          <a:pt x="2224" y="678"/>
                        </a:lnTo>
                        <a:lnTo>
                          <a:pt x="2225" y="676"/>
                        </a:lnTo>
                        <a:lnTo>
                          <a:pt x="2227" y="674"/>
                        </a:lnTo>
                        <a:lnTo>
                          <a:pt x="2228" y="672"/>
                        </a:lnTo>
                        <a:lnTo>
                          <a:pt x="2230" y="670"/>
                        </a:lnTo>
                        <a:lnTo>
                          <a:pt x="2231" y="668"/>
                        </a:lnTo>
                        <a:lnTo>
                          <a:pt x="2233" y="665"/>
                        </a:lnTo>
                        <a:lnTo>
                          <a:pt x="2234" y="663"/>
                        </a:lnTo>
                        <a:lnTo>
                          <a:pt x="2236" y="662"/>
                        </a:lnTo>
                        <a:lnTo>
                          <a:pt x="2237" y="659"/>
                        </a:lnTo>
                        <a:lnTo>
                          <a:pt x="2239" y="657"/>
                        </a:lnTo>
                        <a:lnTo>
                          <a:pt x="2240" y="655"/>
                        </a:lnTo>
                        <a:lnTo>
                          <a:pt x="2242" y="653"/>
                        </a:lnTo>
                        <a:lnTo>
                          <a:pt x="2243" y="651"/>
                        </a:lnTo>
                        <a:lnTo>
                          <a:pt x="2245" y="649"/>
                        </a:lnTo>
                        <a:lnTo>
                          <a:pt x="2246" y="647"/>
                        </a:lnTo>
                        <a:lnTo>
                          <a:pt x="2248" y="645"/>
                        </a:lnTo>
                        <a:lnTo>
                          <a:pt x="2249" y="642"/>
                        </a:lnTo>
                        <a:lnTo>
                          <a:pt x="2251" y="641"/>
                        </a:lnTo>
                        <a:lnTo>
                          <a:pt x="2252" y="639"/>
                        </a:lnTo>
                        <a:lnTo>
                          <a:pt x="2253" y="636"/>
                        </a:lnTo>
                        <a:lnTo>
                          <a:pt x="2255" y="634"/>
                        </a:lnTo>
                        <a:lnTo>
                          <a:pt x="2257" y="632"/>
                        </a:lnTo>
                        <a:lnTo>
                          <a:pt x="2258" y="630"/>
                        </a:lnTo>
                        <a:lnTo>
                          <a:pt x="2260" y="628"/>
                        </a:lnTo>
                        <a:lnTo>
                          <a:pt x="2261" y="626"/>
                        </a:lnTo>
                        <a:lnTo>
                          <a:pt x="2263" y="624"/>
                        </a:lnTo>
                        <a:lnTo>
                          <a:pt x="2264" y="622"/>
                        </a:lnTo>
                        <a:lnTo>
                          <a:pt x="2265" y="620"/>
                        </a:lnTo>
                        <a:lnTo>
                          <a:pt x="2267" y="618"/>
                        </a:lnTo>
                        <a:lnTo>
                          <a:pt x="2268" y="616"/>
                        </a:lnTo>
                        <a:lnTo>
                          <a:pt x="2270" y="614"/>
                        </a:lnTo>
                        <a:lnTo>
                          <a:pt x="2272" y="611"/>
                        </a:lnTo>
                        <a:lnTo>
                          <a:pt x="2273" y="609"/>
                        </a:lnTo>
                        <a:lnTo>
                          <a:pt x="2274" y="608"/>
                        </a:lnTo>
                        <a:lnTo>
                          <a:pt x="2276" y="605"/>
                        </a:lnTo>
                        <a:lnTo>
                          <a:pt x="2277" y="603"/>
                        </a:lnTo>
                        <a:lnTo>
                          <a:pt x="2279" y="601"/>
                        </a:lnTo>
                        <a:lnTo>
                          <a:pt x="2280" y="599"/>
                        </a:lnTo>
                        <a:lnTo>
                          <a:pt x="2282" y="597"/>
                        </a:lnTo>
                        <a:lnTo>
                          <a:pt x="2284" y="595"/>
                        </a:lnTo>
                        <a:lnTo>
                          <a:pt x="2285" y="593"/>
                        </a:lnTo>
                        <a:lnTo>
                          <a:pt x="2286" y="591"/>
                        </a:lnTo>
                        <a:lnTo>
                          <a:pt x="2288" y="589"/>
                        </a:lnTo>
                        <a:lnTo>
                          <a:pt x="2289" y="587"/>
                        </a:lnTo>
                        <a:lnTo>
                          <a:pt x="2291" y="585"/>
                        </a:lnTo>
                        <a:lnTo>
                          <a:pt x="2292" y="583"/>
                        </a:lnTo>
                        <a:lnTo>
                          <a:pt x="2294" y="580"/>
                        </a:lnTo>
                        <a:lnTo>
                          <a:pt x="2295" y="578"/>
                        </a:lnTo>
                        <a:lnTo>
                          <a:pt x="2297" y="576"/>
                        </a:lnTo>
                        <a:lnTo>
                          <a:pt x="2298" y="575"/>
                        </a:lnTo>
                        <a:lnTo>
                          <a:pt x="2300" y="572"/>
                        </a:lnTo>
                        <a:lnTo>
                          <a:pt x="2301" y="570"/>
                        </a:lnTo>
                        <a:lnTo>
                          <a:pt x="2303" y="568"/>
                        </a:lnTo>
                        <a:lnTo>
                          <a:pt x="2304" y="566"/>
                        </a:lnTo>
                        <a:lnTo>
                          <a:pt x="2305" y="564"/>
                        </a:lnTo>
                        <a:lnTo>
                          <a:pt x="2307" y="562"/>
                        </a:lnTo>
                        <a:lnTo>
                          <a:pt x="2309" y="560"/>
                        </a:lnTo>
                        <a:lnTo>
                          <a:pt x="2310" y="558"/>
                        </a:lnTo>
                        <a:lnTo>
                          <a:pt x="2312" y="556"/>
                        </a:lnTo>
                        <a:lnTo>
                          <a:pt x="2313" y="554"/>
                        </a:lnTo>
                        <a:lnTo>
                          <a:pt x="2315" y="552"/>
                        </a:lnTo>
                        <a:lnTo>
                          <a:pt x="2316" y="550"/>
                        </a:lnTo>
                        <a:lnTo>
                          <a:pt x="2317" y="548"/>
                        </a:lnTo>
                        <a:lnTo>
                          <a:pt x="2319" y="546"/>
                        </a:lnTo>
                        <a:lnTo>
                          <a:pt x="2321" y="543"/>
                        </a:lnTo>
                        <a:lnTo>
                          <a:pt x="2322" y="542"/>
                        </a:lnTo>
                        <a:lnTo>
                          <a:pt x="2324" y="540"/>
                        </a:lnTo>
                        <a:lnTo>
                          <a:pt x="2325" y="537"/>
                        </a:lnTo>
                        <a:lnTo>
                          <a:pt x="2326" y="535"/>
                        </a:lnTo>
                        <a:lnTo>
                          <a:pt x="2328" y="533"/>
                        </a:lnTo>
                        <a:lnTo>
                          <a:pt x="2329" y="532"/>
                        </a:lnTo>
                        <a:lnTo>
                          <a:pt x="2331" y="529"/>
                        </a:lnTo>
                        <a:lnTo>
                          <a:pt x="2333" y="527"/>
                        </a:lnTo>
                        <a:lnTo>
                          <a:pt x="2334" y="525"/>
                        </a:lnTo>
                        <a:lnTo>
                          <a:pt x="2336" y="523"/>
                        </a:lnTo>
                        <a:lnTo>
                          <a:pt x="2337" y="521"/>
                        </a:lnTo>
                        <a:lnTo>
                          <a:pt x="2338" y="519"/>
                        </a:lnTo>
                        <a:lnTo>
                          <a:pt x="2340" y="517"/>
                        </a:lnTo>
                        <a:lnTo>
                          <a:pt x="2341" y="515"/>
                        </a:lnTo>
                        <a:lnTo>
                          <a:pt x="2343" y="513"/>
                        </a:lnTo>
                        <a:lnTo>
                          <a:pt x="2345" y="511"/>
                        </a:lnTo>
                        <a:lnTo>
                          <a:pt x="2346" y="509"/>
                        </a:lnTo>
                        <a:lnTo>
                          <a:pt x="2347" y="507"/>
                        </a:lnTo>
                        <a:lnTo>
                          <a:pt x="2349" y="505"/>
                        </a:lnTo>
                        <a:lnTo>
                          <a:pt x="2350" y="503"/>
                        </a:lnTo>
                        <a:lnTo>
                          <a:pt x="2352" y="501"/>
                        </a:lnTo>
                        <a:lnTo>
                          <a:pt x="2353" y="499"/>
                        </a:lnTo>
                        <a:lnTo>
                          <a:pt x="2355" y="497"/>
                        </a:lnTo>
                        <a:lnTo>
                          <a:pt x="2357" y="495"/>
                        </a:lnTo>
                        <a:lnTo>
                          <a:pt x="2358" y="493"/>
                        </a:lnTo>
                        <a:lnTo>
                          <a:pt x="2359" y="491"/>
                        </a:lnTo>
                        <a:lnTo>
                          <a:pt x="2361" y="489"/>
                        </a:lnTo>
                        <a:lnTo>
                          <a:pt x="2362" y="487"/>
                        </a:lnTo>
                        <a:lnTo>
                          <a:pt x="2364" y="485"/>
                        </a:lnTo>
                        <a:lnTo>
                          <a:pt x="2365" y="483"/>
                        </a:lnTo>
                        <a:lnTo>
                          <a:pt x="2367" y="481"/>
                        </a:lnTo>
                        <a:lnTo>
                          <a:pt x="2368" y="479"/>
                        </a:lnTo>
                        <a:lnTo>
                          <a:pt x="2370" y="477"/>
                        </a:lnTo>
                        <a:lnTo>
                          <a:pt x="2371" y="475"/>
                        </a:lnTo>
                        <a:lnTo>
                          <a:pt x="2373" y="473"/>
                        </a:lnTo>
                        <a:lnTo>
                          <a:pt x="2374" y="471"/>
                        </a:lnTo>
                        <a:lnTo>
                          <a:pt x="2376" y="469"/>
                        </a:lnTo>
                        <a:lnTo>
                          <a:pt x="2377" y="467"/>
                        </a:lnTo>
                        <a:lnTo>
                          <a:pt x="2378" y="465"/>
                        </a:lnTo>
                        <a:lnTo>
                          <a:pt x="2380" y="463"/>
                        </a:lnTo>
                        <a:lnTo>
                          <a:pt x="2382" y="461"/>
                        </a:lnTo>
                        <a:lnTo>
                          <a:pt x="2383" y="459"/>
                        </a:lnTo>
                        <a:lnTo>
                          <a:pt x="2385" y="457"/>
                        </a:lnTo>
                        <a:lnTo>
                          <a:pt x="2386" y="455"/>
                        </a:lnTo>
                        <a:lnTo>
                          <a:pt x="2388" y="453"/>
                        </a:lnTo>
                        <a:lnTo>
                          <a:pt x="2389" y="451"/>
                        </a:lnTo>
                        <a:lnTo>
                          <a:pt x="2390" y="449"/>
                        </a:lnTo>
                        <a:lnTo>
                          <a:pt x="2392" y="447"/>
                        </a:lnTo>
                        <a:lnTo>
                          <a:pt x="2394" y="446"/>
                        </a:lnTo>
                        <a:lnTo>
                          <a:pt x="2395" y="444"/>
                        </a:lnTo>
                        <a:lnTo>
                          <a:pt x="2397" y="442"/>
                        </a:lnTo>
                        <a:lnTo>
                          <a:pt x="2398" y="439"/>
                        </a:lnTo>
                        <a:lnTo>
                          <a:pt x="2399" y="437"/>
                        </a:lnTo>
                        <a:lnTo>
                          <a:pt x="2401" y="435"/>
                        </a:lnTo>
                        <a:lnTo>
                          <a:pt x="2402" y="434"/>
                        </a:lnTo>
                        <a:lnTo>
                          <a:pt x="2404" y="432"/>
                        </a:lnTo>
                        <a:lnTo>
                          <a:pt x="2406" y="430"/>
                        </a:lnTo>
                        <a:lnTo>
                          <a:pt x="2407" y="428"/>
                        </a:lnTo>
                        <a:lnTo>
                          <a:pt x="2409" y="426"/>
                        </a:lnTo>
                        <a:lnTo>
                          <a:pt x="2410" y="424"/>
                        </a:lnTo>
                        <a:lnTo>
                          <a:pt x="2411" y="422"/>
                        </a:lnTo>
                        <a:lnTo>
                          <a:pt x="2413" y="420"/>
                        </a:lnTo>
                        <a:lnTo>
                          <a:pt x="2414" y="418"/>
                        </a:lnTo>
                        <a:lnTo>
                          <a:pt x="2416" y="416"/>
                        </a:lnTo>
                        <a:lnTo>
                          <a:pt x="2417" y="414"/>
                        </a:lnTo>
                        <a:lnTo>
                          <a:pt x="2419" y="413"/>
                        </a:lnTo>
                        <a:lnTo>
                          <a:pt x="2420" y="411"/>
                        </a:lnTo>
                        <a:lnTo>
                          <a:pt x="2422" y="409"/>
                        </a:lnTo>
                        <a:lnTo>
                          <a:pt x="2423" y="407"/>
                        </a:lnTo>
                        <a:lnTo>
                          <a:pt x="2425" y="405"/>
                        </a:lnTo>
                        <a:lnTo>
                          <a:pt x="2426" y="403"/>
                        </a:lnTo>
                        <a:lnTo>
                          <a:pt x="2428" y="401"/>
                        </a:lnTo>
                        <a:lnTo>
                          <a:pt x="2429" y="399"/>
                        </a:lnTo>
                        <a:lnTo>
                          <a:pt x="2431" y="397"/>
                        </a:lnTo>
                        <a:lnTo>
                          <a:pt x="2432" y="395"/>
                        </a:lnTo>
                        <a:lnTo>
                          <a:pt x="2434" y="393"/>
                        </a:lnTo>
                        <a:lnTo>
                          <a:pt x="2435" y="392"/>
                        </a:lnTo>
                        <a:lnTo>
                          <a:pt x="2437" y="390"/>
                        </a:lnTo>
                        <a:lnTo>
                          <a:pt x="2438" y="388"/>
                        </a:lnTo>
                        <a:lnTo>
                          <a:pt x="2440" y="386"/>
                        </a:lnTo>
                        <a:lnTo>
                          <a:pt x="2441" y="384"/>
                        </a:lnTo>
                        <a:lnTo>
                          <a:pt x="2443" y="382"/>
                        </a:lnTo>
                        <a:lnTo>
                          <a:pt x="2444" y="380"/>
                        </a:lnTo>
                        <a:lnTo>
                          <a:pt x="2446" y="378"/>
                        </a:lnTo>
                        <a:lnTo>
                          <a:pt x="2447" y="376"/>
                        </a:lnTo>
                        <a:lnTo>
                          <a:pt x="2449" y="374"/>
                        </a:lnTo>
                        <a:lnTo>
                          <a:pt x="2450" y="372"/>
                        </a:lnTo>
                        <a:lnTo>
                          <a:pt x="2451" y="370"/>
                        </a:lnTo>
                        <a:lnTo>
                          <a:pt x="2453" y="369"/>
                        </a:lnTo>
                        <a:lnTo>
                          <a:pt x="2454" y="367"/>
                        </a:lnTo>
                        <a:lnTo>
                          <a:pt x="2456" y="365"/>
                        </a:lnTo>
                        <a:lnTo>
                          <a:pt x="2458" y="363"/>
                        </a:lnTo>
                        <a:lnTo>
                          <a:pt x="2459" y="361"/>
                        </a:lnTo>
                        <a:lnTo>
                          <a:pt x="2461" y="360"/>
                        </a:lnTo>
                        <a:lnTo>
                          <a:pt x="2462" y="358"/>
                        </a:lnTo>
                        <a:lnTo>
                          <a:pt x="2463" y="356"/>
                        </a:lnTo>
                        <a:lnTo>
                          <a:pt x="2465" y="354"/>
                        </a:lnTo>
                        <a:lnTo>
                          <a:pt x="2466" y="352"/>
                        </a:lnTo>
                        <a:lnTo>
                          <a:pt x="2468" y="350"/>
                        </a:lnTo>
                        <a:lnTo>
                          <a:pt x="2470" y="349"/>
                        </a:lnTo>
                        <a:lnTo>
                          <a:pt x="2471" y="347"/>
                        </a:lnTo>
                        <a:lnTo>
                          <a:pt x="2472" y="345"/>
                        </a:lnTo>
                        <a:lnTo>
                          <a:pt x="2474" y="343"/>
                        </a:lnTo>
                        <a:lnTo>
                          <a:pt x="2475" y="341"/>
                        </a:lnTo>
                        <a:lnTo>
                          <a:pt x="2477" y="339"/>
                        </a:lnTo>
                        <a:lnTo>
                          <a:pt x="2478" y="338"/>
                        </a:lnTo>
                        <a:lnTo>
                          <a:pt x="2480" y="336"/>
                        </a:lnTo>
                        <a:lnTo>
                          <a:pt x="2482" y="334"/>
                        </a:lnTo>
                        <a:lnTo>
                          <a:pt x="2483" y="332"/>
                        </a:lnTo>
                        <a:lnTo>
                          <a:pt x="2484" y="330"/>
                        </a:lnTo>
                        <a:lnTo>
                          <a:pt x="2486" y="328"/>
                        </a:lnTo>
                        <a:lnTo>
                          <a:pt x="2487" y="327"/>
                        </a:lnTo>
                        <a:lnTo>
                          <a:pt x="2489" y="325"/>
                        </a:lnTo>
                        <a:lnTo>
                          <a:pt x="2490" y="323"/>
                        </a:lnTo>
                        <a:lnTo>
                          <a:pt x="2492" y="321"/>
                        </a:lnTo>
                        <a:lnTo>
                          <a:pt x="2493" y="319"/>
                        </a:lnTo>
                        <a:lnTo>
                          <a:pt x="2495" y="318"/>
                        </a:lnTo>
                        <a:lnTo>
                          <a:pt x="2496" y="316"/>
                        </a:lnTo>
                        <a:lnTo>
                          <a:pt x="2498" y="314"/>
                        </a:lnTo>
                        <a:lnTo>
                          <a:pt x="2499" y="312"/>
                        </a:lnTo>
                        <a:lnTo>
                          <a:pt x="2501" y="311"/>
                        </a:lnTo>
                        <a:lnTo>
                          <a:pt x="2502" y="309"/>
                        </a:lnTo>
                        <a:lnTo>
                          <a:pt x="2503" y="307"/>
                        </a:lnTo>
                        <a:lnTo>
                          <a:pt x="2505" y="305"/>
                        </a:lnTo>
                        <a:lnTo>
                          <a:pt x="2507" y="304"/>
                        </a:lnTo>
                        <a:lnTo>
                          <a:pt x="2508" y="302"/>
                        </a:lnTo>
                        <a:lnTo>
                          <a:pt x="2510" y="300"/>
                        </a:lnTo>
                        <a:lnTo>
                          <a:pt x="2511" y="298"/>
                        </a:lnTo>
                        <a:lnTo>
                          <a:pt x="2513" y="296"/>
                        </a:lnTo>
                        <a:lnTo>
                          <a:pt x="2514" y="295"/>
                        </a:lnTo>
                        <a:lnTo>
                          <a:pt x="2515" y="293"/>
                        </a:lnTo>
                        <a:lnTo>
                          <a:pt x="2517" y="292"/>
                        </a:lnTo>
                        <a:lnTo>
                          <a:pt x="2519" y="290"/>
                        </a:lnTo>
                        <a:lnTo>
                          <a:pt x="2520" y="288"/>
                        </a:lnTo>
                        <a:lnTo>
                          <a:pt x="2522" y="286"/>
                        </a:lnTo>
                        <a:lnTo>
                          <a:pt x="2523" y="284"/>
                        </a:lnTo>
                        <a:lnTo>
                          <a:pt x="2524" y="283"/>
                        </a:lnTo>
                        <a:lnTo>
                          <a:pt x="2526" y="281"/>
                        </a:lnTo>
                        <a:lnTo>
                          <a:pt x="2527" y="279"/>
                        </a:lnTo>
                        <a:lnTo>
                          <a:pt x="2529" y="278"/>
                        </a:lnTo>
                        <a:lnTo>
                          <a:pt x="2531" y="276"/>
                        </a:lnTo>
                        <a:lnTo>
                          <a:pt x="2532" y="274"/>
                        </a:lnTo>
                        <a:lnTo>
                          <a:pt x="2534" y="273"/>
                        </a:lnTo>
                        <a:lnTo>
                          <a:pt x="2535" y="271"/>
                        </a:lnTo>
                        <a:lnTo>
                          <a:pt x="2536" y="269"/>
                        </a:lnTo>
                        <a:lnTo>
                          <a:pt x="2538" y="268"/>
                        </a:lnTo>
                        <a:lnTo>
                          <a:pt x="2539" y="266"/>
                        </a:lnTo>
                        <a:lnTo>
                          <a:pt x="2541" y="264"/>
                        </a:lnTo>
                        <a:lnTo>
                          <a:pt x="2543" y="262"/>
                        </a:lnTo>
                        <a:lnTo>
                          <a:pt x="2544" y="261"/>
                        </a:lnTo>
                        <a:lnTo>
                          <a:pt x="2545" y="259"/>
                        </a:lnTo>
                        <a:lnTo>
                          <a:pt x="2547" y="258"/>
                        </a:lnTo>
                        <a:lnTo>
                          <a:pt x="2548" y="256"/>
                        </a:lnTo>
                        <a:lnTo>
                          <a:pt x="2550" y="254"/>
                        </a:lnTo>
                        <a:lnTo>
                          <a:pt x="2551" y="252"/>
                        </a:lnTo>
                        <a:lnTo>
                          <a:pt x="2553" y="251"/>
                        </a:lnTo>
                        <a:lnTo>
                          <a:pt x="2555" y="250"/>
                        </a:lnTo>
                        <a:lnTo>
                          <a:pt x="2556" y="248"/>
                        </a:lnTo>
                        <a:lnTo>
                          <a:pt x="2557" y="246"/>
                        </a:lnTo>
                        <a:lnTo>
                          <a:pt x="2559" y="244"/>
                        </a:lnTo>
                        <a:lnTo>
                          <a:pt x="2560" y="243"/>
                        </a:lnTo>
                        <a:lnTo>
                          <a:pt x="2562" y="241"/>
                        </a:lnTo>
                        <a:lnTo>
                          <a:pt x="2563" y="240"/>
                        </a:lnTo>
                        <a:lnTo>
                          <a:pt x="2565" y="238"/>
                        </a:lnTo>
                        <a:lnTo>
                          <a:pt x="2566" y="237"/>
                        </a:lnTo>
                        <a:lnTo>
                          <a:pt x="2568" y="235"/>
                        </a:lnTo>
                        <a:lnTo>
                          <a:pt x="2569" y="233"/>
                        </a:lnTo>
                        <a:lnTo>
                          <a:pt x="2571" y="232"/>
                        </a:lnTo>
                        <a:lnTo>
                          <a:pt x="2572" y="230"/>
                        </a:lnTo>
                        <a:lnTo>
                          <a:pt x="2574" y="229"/>
                        </a:lnTo>
                        <a:lnTo>
                          <a:pt x="2575" y="227"/>
                        </a:lnTo>
                        <a:lnTo>
                          <a:pt x="2576" y="225"/>
                        </a:lnTo>
                        <a:lnTo>
                          <a:pt x="2578" y="224"/>
                        </a:lnTo>
                        <a:lnTo>
                          <a:pt x="2580" y="222"/>
                        </a:lnTo>
                        <a:lnTo>
                          <a:pt x="2581" y="221"/>
                        </a:lnTo>
                        <a:lnTo>
                          <a:pt x="2583" y="219"/>
                        </a:lnTo>
                        <a:lnTo>
                          <a:pt x="2584" y="218"/>
                        </a:lnTo>
                        <a:lnTo>
                          <a:pt x="2586" y="216"/>
                        </a:lnTo>
                        <a:lnTo>
                          <a:pt x="2587" y="215"/>
                        </a:lnTo>
                        <a:lnTo>
                          <a:pt x="2588" y="213"/>
                        </a:lnTo>
                        <a:lnTo>
                          <a:pt x="2590" y="211"/>
                        </a:lnTo>
                        <a:lnTo>
                          <a:pt x="2592" y="210"/>
                        </a:lnTo>
                        <a:lnTo>
                          <a:pt x="2593" y="208"/>
                        </a:lnTo>
                        <a:lnTo>
                          <a:pt x="2595" y="207"/>
                        </a:lnTo>
                        <a:lnTo>
                          <a:pt x="2596" y="205"/>
                        </a:lnTo>
                        <a:lnTo>
                          <a:pt x="2597" y="204"/>
                        </a:lnTo>
                        <a:lnTo>
                          <a:pt x="2599" y="202"/>
                        </a:lnTo>
                        <a:lnTo>
                          <a:pt x="2600" y="201"/>
                        </a:lnTo>
                        <a:lnTo>
                          <a:pt x="2602" y="199"/>
                        </a:lnTo>
                        <a:lnTo>
                          <a:pt x="2603" y="198"/>
                        </a:lnTo>
                        <a:lnTo>
                          <a:pt x="2605" y="197"/>
                        </a:lnTo>
                        <a:lnTo>
                          <a:pt x="2607" y="195"/>
                        </a:lnTo>
                        <a:lnTo>
                          <a:pt x="2608" y="193"/>
                        </a:lnTo>
                        <a:lnTo>
                          <a:pt x="2609" y="192"/>
                        </a:lnTo>
                        <a:lnTo>
                          <a:pt x="2611" y="190"/>
                        </a:lnTo>
                        <a:lnTo>
                          <a:pt x="2612" y="189"/>
                        </a:lnTo>
                        <a:lnTo>
                          <a:pt x="2614" y="187"/>
                        </a:lnTo>
                        <a:lnTo>
                          <a:pt x="2615" y="186"/>
                        </a:lnTo>
                        <a:lnTo>
                          <a:pt x="2617" y="185"/>
                        </a:lnTo>
                        <a:lnTo>
                          <a:pt x="2618" y="183"/>
                        </a:lnTo>
                        <a:lnTo>
                          <a:pt x="2620" y="182"/>
                        </a:lnTo>
                        <a:lnTo>
                          <a:pt x="2621" y="180"/>
                        </a:lnTo>
                        <a:lnTo>
                          <a:pt x="2623" y="179"/>
                        </a:lnTo>
                        <a:lnTo>
                          <a:pt x="2624" y="177"/>
                        </a:lnTo>
                        <a:lnTo>
                          <a:pt x="2626" y="176"/>
                        </a:lnTo>
                        <a:lnTo>
                          <a:pt x="2627" y="175"/>
                        </a:lnTo>
                        <a:lnTo>
                          <a:pt x="2629" y="173"/>
                        </a:lnTo>
                        <a:lnTo>
                          <a:pt x="2630" y="172"/>
                        </a:lnTo>
                        <a:lnTo>
                          <a:pt x="2632" y="170"/>
                        </a:lnTo>
                        <a:lnTo>
                          <a:pt x="2633" y="169"/>
                        </a:lnTo>
                        <a:lnTo>
                          <a:pt x="2635" y="167"/>
                        </a:lnTo>
                        <a:lnTo>
                          <a:pt x="2636" y="166"/>
                        </a:lnTo>
                        <a:lnTo>
                          <a:pt x="2638" y="165"/>
                        </a:lnTo>
                        <a:lnTo>
                          <a:pt x="2639" y="163"/>
                        </a:lnTo>
                        <a:lnTo>
                          <a:pt x="2640" y="162"/>
                        </a:lnTo>
                        <a:lnTo>
                          <a:pt x="2642" y="161"/>
                        </a:lnTo>
                        <a:lnTo>
                          <a:pt x="2644" y="159"/>
                        </a:lnTo>
                        <a:lnTo>
                          <a:pt x="2645" y="158"/>
                        </a:lnTo>
                        <a:lnTo>
                          <a:pt x="2647" y="156"/>
                        </a:lnTo>
                        <a:lnTo>
                          <a:pt x="2648" y="155"/>
                        </a:lnTo>
                        <a:lnTo>
                          <a:pt x="2649" y="154"/>
                        </a:lnTo>
                        <a:lnTo>
                          <a:pt x="2651" y="153"/>
                        </a:lnTo>
                        <a:lnTo>
                          <a:pt x="2652" y="151"/>
                        </a:lnTo>
                        <a:lnTo>
                          <a:pt x="2654" y="150"/>
                        </a:lnTo>
                        <a:lnTo>
                          <a:pt x="2656" y="148"/>
                        </a:lnTo>
                        <a:lnTo>
                          <a:pt x="2657" y="147"/>
                        </a:lnTo>
                        <a:lnTo>
                          <a:pt x="2659" y="146"/>
                        </a:lnTo>
                        <a:lnTo>
                          <a:pt x="2660" y="144"/>
                        </a:lnTo>
                        <a:lnTo>
                          <a:pt x="2661" y="143"/>
                        </a:lnTo>
                        <a:lnTo>
                          <a:pt x="2663" y="142"/>
                        </a:lnTo>
                        <a:lnTo>
                          <a:pt x="2664" y="141"/>
                        </a:lnTo>
                        <a:lnTo>
                          <a:pt x="2666" y="139"/>
                        </a:lnTo>
                        <a:lnTo>
                          <a:pt x="2668" y="138"/>
                        </a:lnTo>
                        <a:lnTo>
                          <a:pt x="2669" y="137"/>
                        </a:lnTo>
                        <a:lnTo>
                          <a:pt x="2670" y="135"/>
                        </a:lnTo>
                        <a:lnTo>
                          <a:pt x="2672" y="134"/>
                        </a:lnTo>
                        <a:lnTo>
                          <a:pt x="2673" y="133"/>
                        </a:lnTo>
                        <a:lnTo>
                          <a:pt x="2675" y="132"/>
                        </a:lnTo>
                        <a:lnTo>
                          <a:pt x="2676" y="131"/>
                        </a:lnTo>
                        <a:lnTo>
                          <a:pt x="2678" y="129"/>
                        </a:lnTo>
                        <a:lnTo>
                          <a:pt x="2680" y="128"/>
                        </a:lnTo>
                        <a:lnTo>
                          <a:pt x="2681" y="127"/>
                        </a:lnTo>
                        <a:lnTo>
                          <a:pt x="2682" y="125"/>
                        </a:lnTo>
                        <a:lnTo>
                          <a:pt x="2684" y="124"/>
                        </a:lnTo>
                        <a:lnTo>
                          <a:pt x="2685" y="123"/>
                        </a:lnTo>
                        <a:lnTo>
                          <a:pt x="2687" y="122"/>
                        </a:lnTo>
                        <a:lnTo>
                          <a:pt x="2688" y="121"/>
                        </a:lnTo>
                        <a:lnTo>
                          <a:pt x="2690" y="119"/>
                        </a:lnTo>
                        <a:lnTo>
                          <a:pt x="2691" y="118"/>
                        </a:lnTo>
                        <a:lnTo>
                          <a:pt x="2693" y="117"/>
                        </a:lnTo>
                        <a:lnTo>
                          <a:pt x="2694" y="116"/>
                        </a:lnTo>
                        <a:lnTo>
                          <a:pt x="2696" y="114"/>
                        </a:lnTo>
                        <a:lnTo>
                          <a:pt x="2697" y="113"/>
                        </a:lnTo>
                        <a:lnTo>
                          <a:pt x="2699" y="112"/>
                        </a:lnTo>
                        <a:lnTo>
                          <a:pt x="2700" y="111"/>
                        </a:lnTo>
                        <a:lnTo>
                          <a:pt x="2701" y="110"/>
                        </a:lnTo>
                        <a:lnTo>
                          <a:pt x="2703" y="109"/>
                        </a:lnTo>
                        <a:lnTo>
                          <a:pt x="2705" y="108"/>
                        </a:lnTo>
                        <a:lnTo>
                          <a:pt x="2706" y="106"/>
                        </a:lnTo>
                        <a:lnTo>
                          <a:pt x="2708" y="105"/>
                        </a:lnTo>
                        <a:lnTo>
                          <a:pt x="2709" y="104"/>
                        </a:lnTo>
                        <a:lnTo>
                          <a:pt x="2711" y="103"/>
                        </a:lnTo>
                        <a:lnTo>
                          <a:pt x="2712" y="102"/>
                        </a:lnTo>
                        <a:lnTo>
                          <a:pt x="2713" y="101"/>
                        </a:lnTo>
                        <a:lnTo>
                          <a:pt x="2715" y="100"/>
                        </a:lnTo>
                        <a:lnTo>
                          <a:pt x="2717" y="99"/>
                        </a:lnTo>
                        <a:lnTo>
                          <a:pt x="2718" y="98"/>
                        </a:lnTo>
                        <a:lnTo>
                          <a:pt x="2720" y="96"/>
                        </a:lnTo>
                        <a:lnTo>
                          <a:pt x="2721" y="95"/>
                        </a:lnTo>
                        <a:lnTo>
                          <a:pt x="2722" y="94"/>
                        </a:lnTo>
                        <a:lnTo>
                          <a:pt x="2724" y="93"/>
                        </a:lnTo>
                        <a:lnTo>
                          <a:pt x="2725" y="92"/>
                        </a:lnTo>
                        <a:lnTo>
                          <a:pt x="2727" y="91"/>
                        </a:lnTo>
                        <a:lnTo>
                          <a:pt x="2729" y="90"/>
                        </a:lnTo>
                        <a:lnTo>
                          <a:pt x="2730" y="89"/>
                        </a:lnTo>
                        <a:lnTo>
                          <a:pt x="2732" y="88"/>
                        </a:lnTo>
                        <a:lnTo>
                          <a:pt x="2733" y="87"/>
                        </a:lnTo>
                        <a:lnTo>
                          <a:pt x="2734" y="86"/>
                        </a:lnTo>
                        <a:lnTo>
                          <a:pt x="2736" y="85"/>
                        </a:lnTo>
                        <a:lnTo>
                          <a:pt x="2737" y="84"/>
                        </a:lnTo>
                        <a:lnTo>
                          <a:pt x="2739" y="83"/>
                        </a:lnTo>
                        <a:lnTo>
                          <a:pt x="2741" y="81"/>
                        </a:lnTo>
                        <a:lnTo>
                          <a:pt x="2742" y="80"/>
                        </a:lnTo>
                        <a:lnTo>
                          <a:pt x="2743" y="79"/>
                        </a:lnTo>
                        <a:lnTo>
                          <a:pt x="2745" y="78"/>
                        </a:lnTo>
                        <a:lnTo>
                          <a:pt x="2746" y="78"/>
                        </a:lnTo>
                        <a:lnTo>
                          <a:pt x="2748" y="77"/>
                        </a:lnTo>
                        <a:lnTo>
                          <a:pt x="2749" y="76"/>
                        </a:lnTo>
                        <a:lnTo>
                          <a:pt x="2751" y="75"/>
                        </a:lnTo>
                        <a:lnTo>
                          <a:pt x="2752" y="74"/>
                        </a:lnTo>
                        <a:lnTo>
                          <a:pt x="2754" y="73"/>
                        </a:lnTo>
                        <a:lnTo>
                          <a:pt x="2755" y="72"/>
                        </a:lnTo>
                        <a:lnTo>
                          <a:pt x="2757" y="71"/>
                        </a:lnTo>
                        <a:lnTo>
                          <a:pt x="2758" y="70"/>
                        </a:lnTo>
                        <a:lnTo>
                          <a:pt x="2760" y="69"/>
                        </a:lnTo>
                        <a:lnTo>
                          <a:pt x="2761" y="68"/>
                        </a:lnTo>
                        <a:lnTo>
                          <a:pt x="2763" y="67"/>
                        </a:lnTo>
                        <a:lnTo>
                          <a:pt x="2764" y="66"/>
                        </a:lnTo>
                        <a:lnTo>
                          <a:pt x="2766" y="65"/>
                        </a:lnTo>
                        <a:lnTo>
                          <a:pt x="2767" y="64"/>
                        </a:lnTo>
                        <a:lnTo>
                          <a:pt x="2769" y="63"/>
                        </a:lnTo>
                        <a:lnTo>
                          <a:pt x="2770" y="63"/>
                        </a:lnTo>
                        <a:lnTo>
                          <a:pt x="2772" y="62"/>
                        </a:lnTo>
                        <a:lnTo>
                          <a:pt x="2773" y="61"/>
                        </a:lnTo>
                        <a:lnTo>
                          <a:pt x="2774" y="60"/>
                        </a:lnTo>
                        <a:lnTo>
                          <a:pt x="2776" y="59"/>
                        </a:lnTo>
                        <a:lnTo>
                          <a:pt x="2778" y="58"/>
                        </a:lnTo>
                        <a:lnTo>
                          <a:pt x="2779" y="57"/>
                        </a:lnTo>
                        <a:lnTo>
                          <a:pt x="2781" y="57"/>
                        </a:lnTo>
                        <a:lnTo>
                          <a:pt x="2782" y="56"/>
                        </a:lnTo>
                        <a:lnTo>
                          <a:pt x="2784" y="55"/>
                        </a:lnTo>
                        <a:lnTo>
                          <a:pt x="2785" y="54"/>
                        </a:lnTo>
                        <a:lnTo>
                          <a:pt x="2786" y="53"/>
                        </a:lnTo>
                        <a:lnTo>
                          <a:pt x="2788" y="52"/>
                        </a:lnTo>
                        <a:lnTo>
                          <a:pt x="2789" y="51"/>
                        </a:lnTo>
                        <a:lnTo>
                          <a:pt x="2791" y="51"/>
                        </a:lnTo>
                        <a:lnTo>
                          <a:pt x="2793" y="50"/>
                        </a:lnTo>
                        <a:lnTo>
                          <a:pt x="2794" y="49"/>
                        </a:lnTo>
                        <a:lnTo>
                          <a:pt x="2795" y="48"/>
                        </a:lnTo>
                        <a:lnTo>
                          <a:pt x="2797" y="47"/>
                        </a:lnTo>
                        <a:lnTo>
                          <a:pt x="2798" y="46"/>
                        </a:lnTo>
                        <a:lnTo>
                          <a:pt x="2800" y="46"/>
                        </a:lnTo>
                        <a:lnTo>
                          <a:pt x="2801" y="45"/>
                        </a:lnTo>
                        <a:lnTo>
                          <a:pt x="2803" y="44"/>
                        </a:lnTo>
                        <a:lnTo>
                          <a:pt x="2805" y="44"/>
                        </a:lnTo>
                        <a:lnTo>
                          <a:pt x="2806" y="43"/>
                        </a:lnTo>
                        <a:lnTo>
                          <a:pt x="2807" y="42"/>
                        </a:lnTo>
                        <a:lnTo>
                          <a:pt x="2809" y="41"/>
                        </a:lnTo>
                        <a:lnTo>
                          <a:pt x="2810" y="41"/>
                        </a:lnTo>
                        <a:lnTo>
                          <a:pt x="2812" y="40"/>
                        </a:lnTo>
                        <a:lnTo>
                          <a:pt x="2813" y="39"/>
                        </a:lnTo>
                        <a:lnTo>
                          <a:pt x="2815" y="38"/>
                        </a:lnTo>
                        <a:lnTo>
                          <a:pt x="2816" y="38"/>
                        </a:lnTo>
                        <a:lnTo>
                          <a:pt x="2818" y="37"/>
                        </a:lnTo>
                        <a:lnTo>
                          <a:pt x="2819" y="36"/>
                        </a:lnTo>
                        <a:lnTo>
                          <a:pt x="2821" y="35"/>
                        </a:lnTo>
                        <a:lnTo>
                          <a:pt x="2822" y="35"/>
                        </a:lnTo>
                        <a:lnTo>
                          <a:pt x="2824" y="34"/>
                        </a:lnTo>
                        <a:lnTo>
                          <a:pt x="2825" y="34"/>
                        </a:lnTo>
                        <a:lnTo>
                          <a:pt x="2826" y="33"/>
                        </a:lnTo>
                        <a:lnTo>
                          <a:pt x="2828" y="32"/>
                        </a:lnTo>
                        <a:lnTo>
                          <a:pt x="2830" y="32"/>
                        </a:lnTo>
                        <a:lnTo>
                          <a:pt x="2831" y="31"/>
                        </a:lnTo>
                        <a:lnTo>
                          <a:pt x="2833" y="30"/>
                        </a:lnTo>
                        <a:lnTo>
                          <a:pt x="2834" y="30"/>
                        </a:lnTo>
                        <a:lnTo>
                          <a:pt x="2836" y="29"/>
                        </a:lnTo>
                        <a:lnTo>
                          <a:pt x="2837" y="28"/>
                        </a:lnTo>
                        <a:lnTo>
                          <a:pt x="2838" y="28"/>
                        </a:lnTo>
                        <a:lnTo>
                          <a:pt x="2840" y="27"/>
                        </a:lnTo>
                        <a:lnTo>
                          <a:pt x="2842" y="26"/>
                        </a:lnTo>
                        <a:lnTo>
                          <a:pt x="2843" y="26"/>
                        </a:lnTo>
                        <a:lnTo>
                          <a:pt x="2845" y="25"/>
                        </a:lnTo>
                        <a:lnTo>
                          <a:pt x="2846" y="25"/>
                        </a:lnTo>
                        <a:lnTo>
                          <a:pt x="2847" y="24"/>
                        </a:lnTo>
                        <a:lnTo>
                          <a:pt x="2849" y="24"/>
                        </a:lnTo>
                        <a:lnTo>
                          <a:pt x="2850" y="23"/>
                        </a:lnTo>
                        <a:lnTo>
                          <a:pt x="2852" y="23"/>
                        </a:lnTo>
                        <a:lnTo>
                          <a:pt x="2854" y="22"/>
                        </a:lnTo>
                        <a:lnTo>
                          <a:pt x="2855" y="22"/>
                        </a:lnTo>
                        <a:lnTo>
                          <a:pt x="2857" y="21"/>
                        </a:lnTo>
                        <a:lnTo>
                          <a:pt x="2858" y="21"/>
                        </a:lnTo>
                        <a:lnTo>
                          <a:pt x="2859" y="20"/>
                        </a:lnTo>
                        <a:lnTo>
                          <a:pt x="2861" y="19"/>
                        </a:lnTo>
                        <a:lnTo>
                          <a:pt x="2862" y="19"/>
                        </a:lnTo>
                        <a:lnTo>
                          <a:pt x="2864" y="18"/>
                        </a:lnTo>
                        <a:lnTo>
                          <a:pt x="2866" y="18"/>
                        </a:lnTo>
                        <a:lnTo>
                          <a:pt x="2867" y="17"/>
                        </a:lnTo>
                        <a:lnTo>
                          <a:pt x="2868" y="17"/>
                        </a:lnTo>
                        <a:lnTo>
                          <a:pt x="2870" y="16"/>
                        </a:lnTo>
                        <a:lnTo>
                          <a:pt x="2871" y="16"/>
                        </a:lnTo>
                        <a:lnTo>
                          <a:pt x="2873" y="15"/>
                        </a:lnTo>
                        <a:lnTo>
                          <a:pt x="2874" y="15"/>
                        </a:lnTo>
                        <a:lnTo>
                          <a:pt x="2876" y="14"/>
                        </a:lnTo>
                        <a:lnTo>
                          <a:pt x="2878" y="14"/>
                        </a:lnTo>
                        <a:lnTo>
                          <a:pt x="2879" y="13"/>
                        </a:lnTo>
                        <a:lnTo>
                          <a:pt x="2880" y="13"/>
                        </a:lnTo>
                        <a:lnTo>
                          <a:pt x="2882" y="13"/>
                        </a:lnTo>
                        <a:lnTo>
                          <a:pt x="2883" y="13"/>
                        </a:lnTo>
                        <a:lnTo>
                          <a:pt x="2885" y="12"/>
                        </a:lnTo>
                        <a:lnTo>
                          <a:pt x="2886" y="12"/>
                        </a:lnTo>
                        <a:lnTo>
                          <a:pt x="2888" y="11"/>
                        </a:lnTo>
                        <a:lnTo>
                          <a:pt x="2889" y="11"/>
                        </a:lnTo>
                        <a:lnTo>
                          <a:pt x="2891" y="11"/>
                        </a:lnTo>
                        <a:lnTo>
                          <a:pt x="2892" y="10"/>
                        </a:lnTo>
                        <a:lnTo>
                          <a:pt x="2894" y="10"/>
                        </a:lnTo>
                        <a:lnTo>
                          <a:pt x="2895" y="9"/>
                        </a:lnTo>
                        <a:lnTo>
                          <a:pt x="2897" y="9"/>
                        </a:lnTo>
                        <a:lnTo>
                          <a:pt x="2898" y="9"/>
                        </a:lnTo>
                        <a:lnTo>
                          <a:pt x="2899" y="8"/>
                        </a:lnTo>
                        <a:lnTo>
                          <a:pt x="2901" y="8"/>
                        </a:lnTo>
                        <a:lnTo>
                          <a:pt x="2903" y="8"/>
                        </a:lnTo>
                        <a:lnTo>
                          <a:pt x="2904" y="7"/>
                        </a:lnTo>
                        <a:lnTo>
                          <a:pt x="2906" y="7"/>
                        </a:lnTo>
                        <a:lnTo>
                          <a:pt x="2907" y="7"/>
                        </a:lnTo>
                        <a:lnTo>
                          <a:pt x="2909" y="6"/>
                        </a:lnTo>
                        <a:lnTo>
                          <a:pt x="2910" y="6"/>
                        </a:lnTo>
                        <a:lnTo>
                          <a:pt x="2911" y="6"/>
                        </a:lnTo>
                        <a:lnTo>
                          <a:pt x="2913" y="5"/>
                        </a:lnTo>
                        <a:lnTo>
                          <a:pt x="2915" y="5"/>
                        </a:lnTo>
                        <a:lnTo>
                          <a:pt x="2916" y="5"/>
                        </a:lnTo>
                        <a:lnTo>
                          <a:pt x="2918" y="5"/>
                        </a:lnTo>
                        <a:lnTo>
                          <a:pt x="2919" y="4"/>
                        </a:lnTo>
                        <a:lnTo>
                          <a:pt x="2920" y="4"/>
                        </a:lnTo>
                        <a:lnTo>
                          <a:pt x="2922" y="4"/>
                        </a:lnTo>
                        <a:lnTo>
                          <a:pt x="2923" y="3"/>
                        </a:lnTo>
                        <a:lnTo>
                          <a:pt x="2925" y="3"/>
                        </a:lnTo>
                        <a:lnTo>
                          <a:pt x="2927" y="3"/>
                        </a:lnTo>
                        <a:lnTo>
                          <a:pt x="2928" y="3"/>
                        </a:lnTo>
                        <a:lnTo>
                          <a:pt x="2930" y="3"/>
                        </a:lnTo>
                        <a:lnTo>
                          <a:pt x="2931" y="2"/>
                        </a:lnTo>
                        <a:lnTo>
                          <a:pt x="2932" y="2"/>
                        </a:lnTo>
                        <a:lnTo>
                          <a:pt x="2934" y="2"/>
                        </a:lnTo>
                        <a:lnTo>
                          <a:pt x="2935" y="2"/>
                        </a:lnTo>
                        <a:lnTo>
                          <a:pt x="2937" y="2"/>
                        </a:lnTo>
                        <a:lnTo>
                          <a:pt x="2938" y="2"/>
                        </a:lnTo>
                        <a:lnTo>
                          <a:pt x="2940" y="2"/>
                        </a:lnTo>
                        <a:lnTo>
                          <a:pt x="2941" y="2"/>
                        </a:lnTo>
                        <a:lnTo>
                          <a:pt x="2943" y="1"/>
                        </a:lnTo>
                        <a:lnTo>
                          <a:pt x="2944" y="1"/>
                        </a:lnTo>
                        <a:lnTo>
                          <a:pt x="2946" y="1"/>
                        </a:lnTo>
                        <a:lnTo>
                          <a:pt x="2947" y="1"/>
                        </a:lnTo>
                        <a:lnTo>
                          <a:pt x="2949" y="1"/>
                        </a:lnTo>
                        <a:lnTo>
                          <a:pt x="2950" y="1"/>
                        </a:lnTo>
                        <a:lnTo>
                          <a:pt x="2952" y="1"/>
                        </a:lnTo>
                        <a:lnTo>
                          <a:pt x="2953" y="0"/>
                        </a:lnTo>
                        <a:lnTo>
                          <a:pt x="2955" y="0"/>
                        </a:lnTo>
                        <a:lnTo>
                          <a:pt x="2956" y="0"/>
                        </a:lnTo>
                        <a:lnTo>
                          <a:pt x="2958" y="0"/>
                        </a:lnTo>
                        <a:lnTo>
                          <a:pt x="2959" y="0"/>
                        </a:lnTo>
                        <a:lnTo>
                          <a:pt x="2961" y="0"/>
                        </a:lnTo>
                        <a:lnTo>
                          <a:pt x="2962" y="0"/>
                        </a:lnTo>
                        <a:lnTo>
                          <a:pt x="2964" y="0"/>
                        </a:lnTo>
                        <a:lnTo>
                          <a:pt x="2965" y="0"/>
                        </a:lnTo>
                        <a:lnTo>
                          <a:pt x="2967" y="0"/>
                        </a:lnTo>
                        <a:lnTo>
                          <a:pt x="2968" y="0"/>
                        </a:lnTo>
                        <a:lnTo>
                          <a:pt x="2970" y="0"/>
                        </a:lnTo>
                        <a:lnTo>
                          <a:pt x="2971" y="0"/>
                        </a:lnTo>
                        <a:lnTo>
                          <a:pt x="2972" y="0"/>
                        </a:lnTo>
                        <a:lnTo>
                          <a:pt x="2974" y="0"/>
                        </a:lnTo>
                        <a:lnTo>
                          <a:pt x="2975" y="0"/>
                        </a:lnTo>
                        <a:lnTo>
                          <a:pt x="2977" y="0"/>
                        </a:lnTo>
                        <a:lnTo>
                          <a:pt x="2979" y="0"/>
                        </a:lnTo>
                        <a:lnTo>
                          <a:pt x="2980" y="0"/>
                        </a:lnTo>
                        <a:lnTo>
                          <a:pt x="2982" y="0"/>
                        </a:lnTo>
                        <a:lnTo>
                          <a:pt x="2983" y="0"/>
                        </a:lnTo>
                        <a:lnTo>
                          <a:pt x="2984" y="0"/>
                        </a:lnTo>
                        <a:lnTo>
                          <a:pt x="2986" y="0"/>
                        </a:lnTo>
                        <a:lnTo>
                          <a:pt x="2987" y="0"/>
                        </a:lnTo>
                        <a:lnTo>
                          <a:pt x="2989" y="0"/>
                        </a:lnTo>
                        <a:lnTo>
                          <a:pt x="2991" y="0"/>
                        </a:lnTo>
                        <a:lnTo>
                          <a:pt x="2992" y="0"/>
                        </a:lnTo>
                        <a:lnTo>
                          <a:pt x="2993" y="0"/>
                        </a:lnTo>
                        <a:lnTo>
                          <a:pt x="2995" y="0"/>
                        </a:lnTo>
                        <a:lnTo>
                          <a:pt x="2996" y="0"/>
                        </a:lnTo>
                        <a:lnTo>
                          <a:pt x="2998" y="0"/>
                        </a:lnTo>
                        <a:lnTo>
                          <a:pt x="2999" y="1"/>
                        </a:lnTo>
                        <a:lnTo>
                          <a:pt x="3001" y="1"/>
                        </a:lnTo>
                        <a:lnTo>
                          <a:pt x="3003" y="1"/>
                        </a:lnTo>
                        <a:lnTo>
                          <a:pt x="3004" y="1"/>
                        </a:lnTo>
                        <a:lnTo>
                          <a:pt x="3005" y="1"/>
                        </a:lnTo>
                        <a:lnTo>
                          <a:pt x="3007" y="1"/>
                        </a:lnTo>
                        <a:lnTo>
                          <a:pt x="3008" y="1"/>
                        </a:lnTo>
                        <a:lnTo>
                          <a:pt x="3010" y="2"/>
                        </a:lnTo>
                        <a:lnTo>
                          <a:pt x="3011" y="2"/>
                        </a:lnTo>
                        <a:lnTo>
                          <a:pt x="3013" y="2"/>
                        </a:lnTo>
                        <a:lnTo>
                          <a:pt x="3014" y="2"/>
                        </a:lnTo>
                        <a:lnTo>
                          <a:pt x="3016" y="2"/>
                        </a:lnTo>
                        <a:lnTo>
                          <a:pt x="3017" y="2"/>
                        </a:lnTo>
                        <a:lnTo>
                          <a:pt x="3019" y="2"/>
                        </a:lnTo>
                        <a:lnTo>
                          <a:pt x="3020" y="2"/>
                        </a:lnTo>
                        <a:lnTo>
                          <a:pt x="3022" y="3"/>
                        </a:lnTo>
                        <a:lnTo>
                          <a:pt x="3023" y="3"/>
                        </a:lnTo>
                        <a:lnTo>
                          <a:pt x="3025" y="3"/>
                        </a:lnTo>
                        <a:lnTo>
                          <a:pt x="3026" y="3"/>
                        </a:lnTo>
                        <a:lnTo>
                          <a:pt x="3028" y="3"/>
                        </a:lnTo>
                        <a:lnTo>
                          <a:pt x="3029" y="4"/>
                        </a:lnTo>
                        <a:lnTo>
                          <a:pt x="3031" y="4"/>
                        </a:lnTo>
                        <a:lnTo>
                          <a:pt x="3032" y="4"/>
                        </a:lnTo>
                        <a:lnTo>
                          <a:pt x="3034" y="5"/>
                        </a:lnTo>
                        <a:lnTo>
                          <a:pt x="3035" y="5"/>
                        </a:lnTo>
                        <a:lnTo>
                          <a:pt x="3036" y="5"/>
                        </a:lnTo>
                        <a:lnTo>
                          <a:pt x="3038" y="5"/>
                        </a:lnTo>
                        <a:lnTo>
                          <a:pt x="3040" y="6"/>
                        </a:lnTo>
                        <a:lnTo>
                          <a:pt x="3041" y="6"/>
                        </a:lnTo>
                        <a:lnTo>
                          <a:pt x="3043" y="6"/>
                        </a:lnTo>
                        <a:lnTo>
                          <a:pt x="3044" y="7"/>
                        </a:lnTo>
                        <a:lnTo>
                          <a:pt x="3045" y="7"/>
                        </a:lnTo>
                        <a:lnTo>
                          <a:pt x="3047" y="7"/>
                        </a:lnTo>
                        <a:lnTo>
                          <a:pt x="3048" y="8"/>
                        </a:lnTo>
                        <a:lnTo>
                          <a:pt x="3050" y="8"/>
                        </a:lnTo>
                        <a:lnTo>
                          <a:pt x="3052" y="8"/>
                        </a:lnTo>
                        <a:lnTo>
                          <a:pt x="3053" y="9"/>
                        </a:lnTo>
                        <a:lnTo>
                          <a:pt x="3055" y="9"/>
                        </a:lnTo>
                        <a:lnTo>
                          <a:pt x="3056" y="9"/>
                        </a:lnTo>
                        <a:lnTo>
                          <a:pt x="3057" y="10"/>
                        </a:lnTo>
                        <a:lnTo>
                          <a:pt x="3059" y="10"/>
                        </a:lnTo>
                        <a:lnTo>
                          <a:pt x="3060" y="11"/>
                        </a:lnTo>
                        <a:lnTo>
                          <a:pt x="3062" y="11"/>
                        </a:lnTo>
                        <a:lnTo>
                          <a:pt x="3064" y="11"/>
                        </a:lnTo>
                        <a:lnTo>
                          <a:pt x="3065" y="12"/>
                        </a:lnTo>
                        <a:lnTo>
                          <a:pt x="3066" y="12"/>
                        </a:lnTo>
                        <a:lnTo>
                          <a:pt x="3068" y="13"/>
                        </a:lnTo>
                        <a:lnTo>
                          <a:pt x="3069" y="13"/>
                        </a:lnTo>
                        <a:lnTo>
                          <a:pt x="3071" y="13"/>
                        </a:lnTo>
                        <a:lnTo>
                          <a:pt x="3072" y="13"/>
                        </a:lnTo>
                        <a:lnTo>
                          <a:pt x="3074" y="14"/>
                        </a:lnTo>
                        <a:lnTo>
                          <a:pt x="3076" y="14"/>
                        </a:lnTo>
                        <a:lnTo>
                          <a:pt x="3077" y="15"/>
                        </a:lnTo>
                        <a:lnTo>
                          <a:pt x="3078" y="15"/>
                        </a:lnTo>
                        <a:lnTo>
                          <a:pt x="3080" y="16"/>
                        </a:lnTo>
                        <a:lnTo>
                          <a:pt x="3081" y="16"/>
                        </a:lnTo>
                        <a:lnTo>
                          <a:pt x="3083" y="17"/>
                        </a:lnTo>
                        <a:lnTo>
                          <a:pt x="3084" y="17"/>
                        </a:lnTo>
                        <a:lnTo>
                          <a:pt x="3086" y="18"/>
                        </a:lnTo>
                        <a:lnTo>
                          <a:pt x="3087" y="18"/>
                        </a:lnTo>
                        <a:lnTo>
                          <a:pt x="3089" y="19"/>
                        </a:lnTo>
                        <a:lnTo>
                          <a:pt x="3090" y="19"/>
                        </a:lnTo>
                        <a:lnTo>
                          <a:pt x="3092" y="20"/>
                        </a:lnTo>
                        <a:lnTo>
                          <a:pt x="3093" y="21"/>
                        </a:lnTo>
                        <a:lnTo>
                          <a:pt x="3095" y="21"/>
                        </a:lnTo>
                        <a:lnTo>
                          <a:pt x="3096" y="22"/>
                        </a:lnTo>
                        <a:lnTo>
                          <a:pt x="3098" y="22"/>
                        </a:lnTo>
                        <a:lnTo>
                          <a:pt x="3099" y="23"/>
                        </a:lnTo>
                        <a:lnTo>
                          <a:pt x="3101" y="23"/>
                        </a:lnTo>
                        <a:lnTo>
                          <a:pt x="3102" y="24"/>
                        </a:lnTo>
                        <a:lnTo>
                          <a:pt x="3104" y="24"/>
                        </a:lnTo>
                        <a:lnTo>
                          <a:pt x="3105" y="25"/>
                        </a:lnTo>
                        <a:lnTo>
                          <a:pt x="3107" y="25"/>
                        </a:lnTo>
                        <a:lnTo>
                          <a:pt x="3108" y="26"/>
                        </a:lnTo>
                        <a:lnTo>
                          <a:pt x="3109" y="26"/>
                        </a:lnTo>
                        <a:lnTo>
                          <a:pt x="3111" y="27"/>
                        </a:lnTo>
                        <a:lnTo>
                          <a:pt x="3113" y="28"/>
                        </a:lnTo>
                        <a:lnTo>
                          <a:pt x="3114" y="28"/>
                        </a:lnTo>
                        <a:lnTo>
                          <a:pt x="3116" y="29"/>
                        </a:lnTo>
                        <a:lnTo>
                          <a:pt x="3117" y="30"/>
                        </a:lnTo>
                        <a:lnTo>
                          <a:pt x="3118" y="30"/>
                        </a:lnTo>
                        <a:lnTo>
                          <a:pt x="3120" y="31"/>
                        </a:lnTo>
                        <a:lnTo>
                          <a:pt x="3121" y="32"/>
                        </a:lnTo>
                        <a:lnTo>
                          <a:pt x="3123" y="32"/>
                        </a:lnTo>
                        <a:lnTo>
                          <a:pt x="3124" y="33"/>
                        </a:lnTo>
                        <a:lnTo>
                          <a:pt x="3126" y="34"/>
                        </a:lnTo>
                        <a:lnTo>
                          <a:pt x="3128" y="34"/>
                        </a:lnTo>
                        <a:lnTo>
                          <a:pt x="3129" y="35"/>
                        </a:lnTo>
                        <a:lnTo>
                          <a:pt x="3130" y="35"/>
                        </a:lnTo>
                        <a:lnTo>
                          <a:pt x="3132" y="36"/>
                        </a:lnTo>
                        <a:lnTo>
                          <a:pt x="3133" y="37"/>
                        </a:lnTo>
                        <a:lnTo>
                          <a:pt x="3135" y="38"/>
                        </a:lnTo>
                        <a:lnTo>
                          <a:pt x="3136" y="38"/>
                        </a:lnTo>
                        <a:lnTo>
                          <a:pt x="3138" y="39"/>
                        </a:lnTo>
                        <a:lnTo>
                          <a:pt x="3139" y="40"/>
                        </a:lnTo>
                        <a:lnTo>
                          <a:pt x="3141" y="41"/>
                        </a:lnTo>
                        <a:lnTo>
                          <a:pt x="3142" y="41"/>
                        </a:lnTo>
                        <a:lnTo>
                          <a:pt x="3144" y="42"/>
                        </a:lnTo>
                        <a:lnTo>
                          <a:pt x="3145" y="43"/>
                        </a:lnTo>
                        <a:lnTo>
                          <a:pt x="3147" y="44"/>
                        </a:lnTo>
                        <a:lnTo>
                          <a:pt x="3148" y="44"/>
                        </a:lnTo>
                        <a:lnTo>
                          <a:pt x="3150" y="45"/>
                        </a:lnTo>
                        <a:lnTo>
                          <a:pt x="3151" y="46"/>
                        </a:lnTo>
                        <a:lnTo>
                          <a:pt x="3153" y="46"/>
                        </a:lnTo>
                        <a:lnTo>
                          <a:pt x="3154" y="47"/>
                        </a:lnTo>
                        <a:lnTo>
                          <a:pt x="3156" y="48"/>
                        </a:lnTo>
                        <a:lnTo>
                          <a:pt x="3157" y="49"/>
                        </a:lnTo>
                        <a:lnTo>
                          <a:pt x="3159" y="50"/>
                        </a:lnTo>
                        <a:lnTo>
                          <a:pt x="3160" y="51"/>
                        </a:lnTo>
                        <a:lnTo>
                          <a:pt x="3161" y="51"/>
                        </a:lnTo>
                        <a:lnTo>
                          <a:pt x="3163" y="52"/>
                        </a:lnTo>
                        <a:lnTo>
                          <a:pt x="3165" y="53"/>
                        </a:lnTo>
                        <a:lnTo>
                          <a:pt x="3166" y="54"/>
                        </a:lnTo>
                        <a:lnTo>
                          <a:pt x="3168" y="55"/>
                        </a:lnTo>
                        <a:lnTo>
                          <a:pt x="3169" y="56"/>
                        </a:lnTo>
                        <a:lnTo>
                          <a:pt x="3171" y="57"/>
                        </a:lnTo>
                        <a:lnTo>
                          <a:pt x="3172" y="57"/>
                        </a:lnTo>
                        <a:lnTo>
                          <a:pt x="3173" y="58"/>
                        </a:lnTo>
                        <a:lnTo>
                          <a:pt x="3175" y="59"/>
                        </a:lnTo>
                        <a:lnTo>
                          <a:pt x="3177" y="60"/>
                        </a:lnTo>
                        <a:lnTo>
                          <a:pt x="3178" y="61"/>
                        </a:lnTo>
                        <a:lnTo>
                          <a:pt x="3180" y="62"/>
                        </a:lnTo>
                        <a:lnTo>
                          <a:pt x="3181" y="63"/>
                        </a:lnTo>
                        <a:lnTo>
                          <a:pt x="3182" y="63"/>
                        </a:lnTo>
                        <a:lnTo>
                          <a:pt x="3184" y="64"/>
                        </a:lnTo>
                        <a:lnTo>
                          <a:pt x="3185" y="65"/>
                        </a:lnTo>
                        <a:lnTo>
                          <a:pt x="3187" y="66"/>
                        </a:lnTo>
                        <a:lnTo>
                          <a:pt x="3189" y="67"/>
                        </a:lnTo>
                        <a:lnTo>
                          <a:pt x="3190" y="68"/>
                        </a:lnTo>
                        <a:lnTo>
                          <a:pt x="3191" y="69"/>
                        </a:lnTo>
                        <a:lnTo>
                          <a:pt x="3193" y="70"/>
                        </a:lnTo>
                        <a:lnTo>
                          <a:pt x="3194" y="71"/>
                        </a:lnTo>
                        <a:lnTo>
                          <a:pt x="3196" y="72"/>
                        </a:lnTo>
                        <a:lnTo>
                          <a:pt x="3197" y="73"/>
                        </a:lnTo>
                        <a:lnTo>
                          <a:pt x="3199" y="74"/>
                        </a:lnTo>
                        <a:lnTo>
                          <a:pt x="3201" y="75"/>
                        </a:lnTo>
                        <a:lnTo>
                          <a:pt x="3202" y="76"/>
                        </a:lnTo>
                        <a:lnTo>
                          <a:pt x="3203" y="77"/>
                        </a:lnTo>
                        <a:lnTo>
                          <a:pt x="3205" y="78"/>
                        </a:lnTo>
                        <a:lnTo>
                          <a:pt x="3206" y="78"/>
                        </a:lnTo>
                        <a:lnTo>
                          <a:pt x="3208" y="79"/>
                        </a:lnTo>
                        <a:lnTo>
                          <a:pt x="3209" y="80"/>
                        </a:lnTo>
                        <a:lnTo>
                          <a:pt x="3211" y="81"/>
                        </a:lnTo>
                        <a:lnTo>
                          <a:pt x="3212" y="83"/>
                        </a:lnTo>
                        <a:lnTo>
                          <a:pt x="3214" y="84"/>
                        </a:lnTo>
                        <a:lnTo>
                          <a:pt x="3215" y="85"/>
                        </a:lnTo>
                        <a:lnTo>
                          <a:pt x="3217" y="86"/>
                        </a:lnTo>
                        <a:lnTo>
                          <a:pt x="3218" y="87"/>
                        </a:lnTo>
                        <a:lnTo>
                          <a:pt x="3220" y="88"/>
                        </a:lnTo>
                        <a:lnTo>
                          <a:pt x="3221" y="89"/>
                        </a:lnTo>
                        <a:lnTo>
                          <a:pt x="3223" y="90"/>
                        </a:lnTo>
                        <a:lnTo>
                          <a:pt x="3224" y="91"/>
                        </a:lnTo>
                        <a:lnTo>
                          <a:pt x="3226" y="92"/>
                        </a:lnTo>
                        <a:lnTo>
                          <a:pt x="3227" y="93"/>
                        </a:lnTo>
                        <a:lnTo>
                          <a:pt x="3229" y="94"/>
                        </a:lnTo>
                        <a:lnTo>
                          <a:pt x="3230" y="95"/>
                        </a:lnTo>
                        <a:lnTo>
                          <a:pt x="3232" y="96"/>
                        </a:lnTo>
                        <a:lnTo>
                          <a:pt x="3233" y="98"/>
                        </a:lnTo>
                        <a:lnTo>
                          <a:pt x="3234" y="99"/>
                        </a:lnTo>
                        <a:lnTo>
                          <a:pt x="3236" y="100"/>
                        </a:lnTo>
                        <a:lnTo>
                          <a:pt x="3238" y="101"/>
                        </a:lnTo>
                        <a:lnTo>
                          <a:pt x="3239" y="102"/>
                        </a:lnTo>
                        <a:lnTo>
                          <a:pt x="3241" y="103"/>
                        </a:lnTo>
                        <a:lnTo>
                          <a:pt x="3242" y="104"/>
                        </a:lnTo>
                        <a:lnTo>
                          <a:pt x="3244" y="105"/>
                        </a:lnTo>
                        <a:lnTo>
                          <a:pt x="3245" y="106"/>
                        </a:lnTo>
                        <a:lnTo>
                          <a:pt x="3246" y="108"/>
                        </a:lnTo>
                        <a:lnTo>
                          <a:pt x="3248" y="109"/>
                        </a:lnTo>
                        <a:lnTo>
                          <a:pt x="3250" y="110"/>
                        </a:lnTo>
                        <a:lnTo>
                          <a:pt x="3251" y="111"/>
                        </a:lnTo>
                        <a:lnTo>
                          <a:pt x="3253" y="112"/>
                        </a:lnTo>
                        <a:lnTo>
                          <a:pt x="3254" y="113"/>
                        </a:lnTo>
                        <a:lnTo>
                          <a:pt x="3255" y="114"/>
                        </a:lnTo>
                        <a:lnTo>
                          <a:pt x="3257" y="116"/>
                        </a:lnTo>
                        <a:lnTo>
                          <a:pt x="3258" y="117"/>
                        </a:lnTo>
                        <a:lnTo>
                          <a:pt x="3260" y="118"/>
                        </a:lnTo>
                        <a:lnTo>
                          <a:pt x="3262" y="119"/>
                        </a:lnTo>
                        <a:lnTo>
                          <a:pt x="3263" y="121"/>
                        </a:lnTo>
                        <a:lnTo>
                          <a:pt x="3265" y="122"/>
                        </a:lnTo>
                        <a:lnTo>
                          <a:pt x="3266" y="123"/>
                        </a:lnTo>
                        <a:lnTo>
                          <a:pt x="3267" y="124"/>
                        </a:lnTo>
                        <a:lnTo>
                          <a:pt x="3269" y="125"/>
                        </a:lnTo>
                        <a:lnTo>
                          <a:pt x="3270" y="127"/>
                        </a:lnTo>
                        <a:lnTo>
                          <a:pt x="3272" y="128"/>
                        </a:lnTo>
                        <a:lnTo>
                          <a:pt x="3273" y="129"/>
                        </a:lnTo>
                        <a:lnTo>
                          <a:pt x="3275" y="131"/>
                        </a:lnTo>
                        <a:lnTo>
                          <a:pt x="3276" y="132"/>
                        </a:lnTo>
                        <a:lnTo>
                          <a:pt x="3278" y="133"/>
                        </a:lnTo>
                        <a:lnTo>
                          <a:pt x="3279" y="134"/>
                        </a:lnTo>
                        <a:lnTo>
                          <a:pt x="3281" y="135"/>
                        </a:lnTo>
                        <a:lnTo>
                          <a:pt x="3282" y="137"/>
                        </a:lnTo>
                        <a:lnTo>
                          <a:pt x="3284" y="138"/>
                        </a:lnTo>
                        <a:lnTo>
                          <a:pt x="3285" y="139"/>
                        </a:lnTo>
                        <a:lnTo>
                          <a:pt x="3287" y="141"/>
                        </a:lnTo>
                        <a:lnTo>
                          <a:pt x="3288" y="142"/>
                        </a:lnTo>
                        <a:lnTo>
                          <a:pt x="3290" y="143"/>
                        </a:lnTo>
                        <a:lnTo>
                          <a:pt x="3291" y="144"/>
                        </a:lnTo>
                        <a:lnTo>
                          <a:pt x="3293" y="146"/>
                        </a:lnTo>
                        <a:lnTo>
                          <a:pt x="3294" y="147"/>
                        </a:lnTo>
                        <a:lnTo>
                          <a:pt x="3296" y="148"/>
                        </a:lnTo>
                        <a:lnTo>
                          <a:pt x="3297" y="150"/>
                        </a:lnTo>
                        <a:lnTo>
                          <a:pt x="3299" y="151"/>
                        </a:lnTo>
                        <a:lnTo>
                          <a:pt x="3300" y="153"/>
                        </a:lnTo>
                        <a:lnTo>
                          <a:pt x="3302" y="154"/>
                        </a:lnTo>
                        <a:lnTo>
                          <a:pt x="3303" y="155"/>
                        </a:lnTo>
                        <a:lnTo>
                          <a:pt x="3305" y="156"/>
                        </a:lnTo>
                        <a:lnTo>
                          <a:pt x="3306" y="158"/>
                        </a:lnTo>
                        <a:lnTo>
                          <a:pt x="3307" y="159"/>
                        </a:lnTo>
                        <a:lnTo>
                          <a:pt x="3309" y="161"/>
                        </a:lnTo>
                        <a:lnTo>
                          <a:pt x="3310" y="162"/>
                        </a:lnTo>
                        <a:lnTo>
                          <a:pt x="3312" y="163"/>
                        </a:lnTo>
                        <a:lnTo>
                          <a:pt x="3314" y="165"/>
                        </a:lnTo>
                        <a:lnTo>
                          <a:pt x="3315" y="166"/>
                        </a:lnTo>
                        <a:lnTo>
                          <a:pt x="3317" y="167"/>
                        </a:lnTo>
                        <a:lnTo>
                          <a:pt x="3318" y="169"/>
                        </a:lnTo>
                        <a:lnTo>
                          <a:pt x="3319" y="170"/>
                        </a:lnTo>
                        <a:lnTo>
                          <a:pt x="3321" y="172"/>
                        </a:lnTo>
                        <a:lnTo>
                          <a:pt x="3322" y="173"/>
                        </a:lnTo>
                        <a:lnTo>
                          <a:pt x="3324" y="175"/>
                        </a:lnTo>
                        <a:lnTo>
                          <a:pt x="3326" y="176"/>
                        </a:lnTo>
                        <a:lnTo>
                          <a:pt x="3327" y="177"/>
                        </a:lnTo>
                        <a:lnTo>
                          <a:pt x="3328" y="179"/>
                        </a:lnTo>
                        <a:lnTo>
                          <a:pt x="3330" y="180"/>
                        </a:lnTo>
                        <a:lnTo>
                          <a:pt x="3331" y="182"/>
                        </a:lnTo>
                        <a:lnTo>
                          <a:pt x="3333" y="183"/>
                        </a:lnTo>
                        <a:lnTo>
                          <a:pt x="3334" y="185"/>
                        </a:lnTo>
                        <a:lnTo>
                          <a:pt x="3336" y="186"/>
                        </a:lnTo>
                        <a:lnTo>
                          <a:pt x="3338" y="187"/>
                        </a:lnTo>
                        <a:lnTo>
                          <a:pt x="3339" y="189"/>
                        </a:lnTo>
                        <a:lnTo>
                          <a:pt x="3340" y="190"/>
                        </a:lnTo>
                        <a:lnTo>
                          <a:pt x="3342" y="192"/>
                        </a:lnTo>
                        <a:lnTo>
                          <a:pt x="3343" y="193"/>
                        </a:lnTo>
                        <a:lnTo>
                          <a:pt x="3345" y="195"/>
                        </a:lnTo>
                        <a:lnTo>
                          <a:pt x="3346" y="197"/>
                        </a:lnTo>
                        <a:lnTo>
                          <a:pt x="3348" y="198"/>
                        </a:lnTo>
                        <a:lnTo>
                          <a:pt x="3349" y="199"/>
                        </a:lnTo>
                        <a:lnTo>
                          <a:pt x="3351" y="201"/>
                        </a:lnTo>
                        <a:lnTo>
                          <a:pt x="3352" y="202"/>
                        </a:lnTo>
                        <a:lnTo>
                          <a:pt x="3354" y="204"/>
                        </a:lnTo>
                        <a:lnTo>
                          <a:pt x="3355" y="205"/>
                        </a:lnTo>
                        <a:lnTo>
                          <a:pt x="3357" y="207"/>
                        </a:lnTo>
                        <a:lnTo>
                          <a:pt x="3358" y="208"/>
                        </a:lnTo>
                        <a:lnTo>
                          <a:pt x="3359" y="210"/>
                        </a:lnTo>
                        <a:lnTo>
                          <a:pt x="3361" y="211"/>
                        </a:lnTo>
                        <a:lnTo>
                          <a:pt x="3363" y="213"/>
                        </a:lnTo>
                        <a:lnTo>
                          <a:pt x="3364" y="215"/>
                        </a:lnTo>
                        <a:lnTo>
                          <a:pt x="3366" y="216"/>
                        </a:lnTo>
                        <a:lnTo>
                          <a:pt x="3367" y="218"/>
                        </a:lnTo>
                        <a:lnTo>
                          <a:pt x="3369" y="219"/>
                        </a:lnTo>
                        <a:lnTo>
                          <a:pt x="3370" y="221"/>
                        </a:lnTo>
                        <a:lnTo>
                          <a:pt x="3371" y="222"/>
                        </a:lnTo>
                        <a:lnTo>
                          <a:pt x="3373" y="224"/>
                        </a:lnTo>
                        <a:lnTo>
                          <a:pt x="3375" y="225"/>
                        </a:lnTo>
                        <a:lnTo>
                          <a:pt x="3376" y="227"/>
                        </a:lnTo>
                        <a:lnTo>
                          <a:pt x="3378" y="229"/>
                        </a:lnTo>
                        <a:lnTo>
                          <a:pt x="3379" y="230"/>
                        </a:lnTo>
                        <a:lnTo>
                          <a:pt x="3380" y="232"/>
                        </a:lnTo>
                        <a:lnTo>
                          <a:pt x="3382" y="233"/>
                        </a:lnTo>
                        <a:lnTo>
                          <a:pt x="3383" y="235"/>
                        </a:lnTo>
                        <a:lnTo>
                          <a:pt x="3385" y="237"/>
                        </a:lnTo>
                        <a:lnTo>
                          <a:pt x="3387" y="238"/>
                        </a:lnTo>
                        <a:lnTo>
                          <a:pt x="3388" y="240"/>
                        </a:lnTo>
                        <a:lnTo>
                          <a:pt x="3390" y="241"/>
                        </a:lnTo>
                        <a:lnTo>
                          <a:pt x="3391" y="243"/>
                        </a:lnTo>
                        <a:lnTo>
                          <a:pt x="3392" y="244"/>
                        </a:lnTo>
                        <a:lnTo>
                          <a:pt x="3394" y="246"/>
                        </a:lnTo>
                        <a:lnTo>
                          <a:pt x="3395" y="248"/>
                        </a:lnTo>
                        <a:lnTo>
                          <a:pt x="3397" y="250"/>
                        </a:lnTo>
                        <a:lnTo>
                          <a:pt x="3399" y="251"/>
                        </a:lnTo>
                        <a:lnTo>
                          <a:pt x="3400" y="252"/>
                        </a:lnTo>
                        <a:lnTo>
                          <a:pt x="3401" y="254"/>
                        </a:lnTo>
                        <a:lnTo>
                          <a:pt x="3403" y="256"/>
                        </a:lnTo>
                        <a:lnTo>
                          <a:pt x="3404" y="258"/>
                        </a:lnTo>
                        <a:lnTo>
                          <a:pt x="3406" y="259"/>
                        </a:lnTo>
                        <a:lnTo>
                          <a:pt x="3407" y="261"/>
                        </a:lnTo>
                        <a:lnTo>
                          <a:pt x="3409" y="262"/>
                        </a:lnTo>
                        <a:lnTo>
                          <a:pt x="3411" y="264"/>
                        </a:lnTo>
                        <a:lnTo>
                          <a:pt x="3412" y="266"/>
                        </a:lnTo>
                        <a:lnTo>
                          <a:pt x="3413" y="268"/>
                        </a:lnTo>
                        <a:lnTo>
                          <a:pt x="3415" y="269"/>
                        </a:lnTo>
                        <a:lnTo>
                          <a:pt x="3416" y="271"/>
                        </a:lnTo>
                        <a:lnTo>
                          <a:pt x="3418" y="273"/>
                        </a:lnTo>
                        <a:lnTo>
                          <a:pt x="3419" y="274"/>
                        </a:lnTo>
                        <a:lnTo>
                          <a:pt x="3421" y="276"/>
                        </a:lnTo>
                        <a:lnTo>
                          <a:pt x="3422" y="278"/>
                        </a:lnTo>
                        <a:lnTo>
                          <a:pt x="3424" y="279"/>
                        </a:lnTo>
                        <a:lnTo>
                          <a:pt x="3425" y="281"/>
                        </a:lnTo>
                        <a:lnTo>
                          <a:pt x="3427" y="283"/>
                        </a:lnTo>
                        <a:lnTo>
                          <a:pt x="3428" y="284"/>
                        </a:lnTo>
                        <a:lnTo>
                          <a:pt x="3430" y="286"/>
                        </a:lnTo>
                        <a:lnTo>
                          <a:pt x="3431" y="288"/>
                        </a:lnTo>
                        <a:lnTo>
                          <a:pt x="3432" y="290"/>
                        </a:lnTo>
                        <a:lnTo>
                          <a:pt x="3434" y="292"/>
                        </a:lnTo>
                        <a:lnTo>
                          <a:pt x="3436" y="293"/>
                        </a:lnTo>
                        <a:lnTo>
                          <a:pt x="3437" y="295"/>
                        </a:lnTo>
                        <a:lnTo>
                          <a:pt x="3439" y="296"/>
                        </a:lnTo>
                        <a:lnTo>
                          <a:pt x="3440" y="298"/>
                        </a:lnTo>
                        <a:lnTo>
                          <a:pt x="3442" y="300"/>
                        </a:lnTo>
                        <a:lnTo>
                          <a:pt x="3443" y="302"/>
                        </a:lnTo>
                        <a:lnTo>
                          <a:pt x="3444" y="304"/>
                        </a:lnTo>
                        <a:lnTo>
                          <a:pt x="3446" y="305"/>
                        </a:lnTo>
                        <a:lnTo>
                          <a:pt x="3448" y="307"/>
                        </a:lnTo>
                        <a:lnTo>
                          <a:pt x="3449" y="309"/>
                        </a:lnTo>
                        <a:lnTo>
                          <a:pt x="3451" y="311"/>
                        </a:lnTo>
                        <a:lnTo>
                          <a:pt x="3452" y="312"/>
                        </a:lnTo>
                        <a:lnTo>
                          <a:pt x="3453" y="314"/>
                        </a:lnTo>
                        <a:lnTo>
                          <a:pt x="3455" y="316"/>
                        </a:lnTo>
                        <a:lnTo>
                          <a:pt x="3456" y="318"/>
                        </a:lnTo>
                        <a:lnTo>
                          <a:pt x="3458" y="319"/>
                        </a:lnTo>
                        <a:lnTo>
                          <a:pt x="3459" y="321"/>
                        </a:lnTo>
                        <a:lnTo>
                          <a:pt x="3461" y="323"/>
                        </a:lnTo>
                        <a:lnTo>
                          <a:pt x="3463" y="325"/>
                        </a:lnTo>
                        <a:lnTo>
                          <a:pt x="3464" y="327"/>
                        </a:lnTo>
                        <a:lnTo>
                          <a:pt x="3465" y="328"/>
                        </a:lnTo>
                        <a:lnTo>
                          <a:pt x="3467" y="330"/>
                        </a:lnTo>
                        <a:lnTo>
                          <a:pt x="3468" y="332"/>
                        </a:lnTo>
                        <a:lnTo>
                          <a:pt x="3470" y="334"/>
                        </a:lnTo>
                        <a:lnTo>
                          <a:pt x="3471" y="336"/>
                        </a:lnTo>
                        <a:lnTo>
                          <a:pt x="3473" y="338"/>
                        </a:lnTo>
                        <a:lnTo>
                          <a:pt x="3474" y="339"/>
                        </a:lnTo>
                        <a:lnTo>
                          <a:pt x="3476" y="341"/>
                        </a:lnTo>
                        <a:lnTo>
                          <a:pt x="3477" y="343"/>
                        </a:lnTo>
                        <a:lnTo>
                          <a:pt x="3479" y="345"/>
                        </a:lnTo>
                        <a:lnTo>
                          <a:pt x="3480" y="347"/>
                        </a:lnTo>
                        <a:lnTo>
                          <a:pt x="3482" y="349"/>
                        </a:lnTo>
                        <a:lnTo>
                          <a:pt x="3483" y="350"/>
                        </a:lnTo>
                        <a:lnTo>
                          <a:pt x="3485" y="352"/>
                        </a:lnTo>
                        <a:lnTo>
                          <a:pt x="3486" y="354"/>
                        </a:lnTo>
                        <a:lnTo>
                          <a:pt x="3488" y="356"/>
                        </a:lnTo>
                        <a:lnTo>
                          <a:pt x="3489" y="358"/>
                        </a:lnTo>
                        <a:lnTo>
                          <a:pt x="3491" y="360"/>
                        </a:lnTo>
                        <a:lnTo>
                          <a:pt x="3492" y="361"/>
                        </a:lnTo>
                        <a:lnTo>
                          <a:pt x="3494" y="363"/>
                        </a:lnTo>
                        <a:lnTo>
                          <a:pt x="3495" y="365"/>
                        </a:lnTo>
                        <a:lnTo>
                          <a:pt x="3496" y="367"/>
                        </a:lnTo>
                        <a:lnTo>
                          <a:pt x="3498" y="369"/>
                        </a:lnTo>
                        <a:lnTo>
                          <a:pt x="3500" y="370"/>
                        </a:lnTo>
                        <a:lnTo>
                          <a:pt x="3501" y="372"/>
                        </a:lnTo>
                        <a:lnTo>
                          <a:pt x="3503" y="374"/>
                        </a:lnTo>
                        <a:lnTo>
                          <a:pt x="3504" y="376"/>
                        </a:lnTo>
                        <a:lnTo>
                          <a:pt x="3505" y="378"/>
                        </a:lnTo>
                        <a:lnTo>
                          <a:pt x="3507" y="380"/>
                        </a:lnTo>
                        <a:lnTo>
                          <a:pt x="3508" y="382"/>
                        </a:lnTo>
                        <a:lnTo>
                          <a:pt x="3510" y="384"/>
                        </a:lnTo>
                        <a:lnTo>
                          <a:pt x="3512" y="386"/>
                        </a:lnTo>
                        <a:lnTo>
                          <a:pt x="3513" y="388"/>
                        </a:lnTo>
                        <a:lnTo>
                          <a:pt x="3515" y="390"/>
                        </a:lnTo>
                        <a:lnTo>
                          <a:pt x="3516" y="392"/>
                        </a:lnTo>
                        <a:lnTo>
                          <a:pt x="3517" y="393"/>
                        </a:lnTo>
                        <a:lnTo>
                          <a:pt x="3519" y="395"/>
                        </a:lnTo>
                        <a:lnTo>
                          <a:pt x="3520" y="397"/>
                        </a:lnTo>
                        <a:lnTo>
                          <a:pt x="3522" y="399"/>
                        </a:lnTo>
                        <a:lnTo>
                          <a:pt x="3524" y="401"/>
                        </a:lnTo>
                        <a:lnTo>
                          <a:pt x="3525" y="403"/>
                        </a:lnTo>
                        <a:lnTo>
                          <a:pt x="3526" y="405"/>
                        </a:lnTo>
                        <a:lnTo>
                          <a:pt x="3528" y="407"/>
                        </a:lnTo>
                        <a:lnTo>
                          <a:pt x="3529" y="409"/>
                        </a:lnTo>
                        <a:lnTo>
                          <a:pt x="3531" y="411"/>
                        </a:lnTo>
                        <a:lnTo>
                          <a:pt x="3532" y="413"/>
                        </a:lnTo>
                        <a:lnTo>
                          <a:pt x="3534" y="414"/>
                        </a:lnTo>
                        <a:lnTo>
                          <a:pt x="3536" y="416"/>
                        </a:lnTo>
                        <a:lnTo>
                          <a:pt x="3537" y="418"/>
                        </a:lnTo>
                        <a:lnTo>
                          <a:pt x="3538" y="420"/>
                        </a:lnTo>
                        <a:lnTo>
                          <a:pt x="3540" y="422"/>
                        </a:lnTo>
                        <a:lnTo>
                          <a:pt x="3541" y="424"/>
                        </a:lnTo>
                        <a:lnTo>
                          <a:pt x="3543" y="426"/>
                        </a:lnTo>
                        <a:lnTo>
                          <a:pt x="3544" y="428"/>
                        </a:lnTo>
                        <a:lnTo>
                          <a:pt x="3546" y="430"/>
                        </a:lnTo>
                        <a:lnTo>
                          <a:pt x="3547" y="432"/>
                        </a:lnTo>
                        <a:lnTo>
                          <a:pt x="3549" y="434"/>
                        </a:lnTo>
                        <a:lnTo>
                          <a:pt x="3550" y="435"/>
                        </a:lnTo>
                        <a:lnTo>
                          <a:pt x="3552" y="437"/>
                        </a:lnTo>
                        <a:lnTo>
                          <a:pt x="3553" y="439"/>
                        </a:lnTo>
                        <a:lnTo>
                          <a:pt x="3555" y="442"/>
                        </a:lnTo>
                        <a:lnTo>
                          <a:pt x="3556" y="444"/>
                        </a:lnTo>
                        <a:lnTo>
                          <a:pt x="3557" y="446"/>
                        </a:lnTo>
                        <a:lnTo>
                          <a:pt x="3559" y="447"/>
                        </a:lnTo>
                        <a:lnTo>
                          <a:pt x="3561" y="449"/>
                        </a:lnTo>
                        <a:lnTo>
                          <a:pt x="3562" y="451"/>
                        </a:lnTo>
                        <a:lnTo>
                          <a:pt x="3564" y="453"/>
                        </a:lnTo>
                        <a:lnTo>
                          <a:pt x="3565" y="455"/>
                        </a:lnTo>
                        <a:lnTo>
                          <a:pt x="3567" y="457"/>
                        </a:lnTo>
                        <a:lnTo>
                          <a:pt x="3568" y="459"/>
                        </a:lnTo>
                        <a:lnTo>
                          <a:pt x="3569" y="461"/>
                        </a:lnTo>
                        <a:lnTo>
                          <a:pt x="3571" y="463"/>
                        </a:lnTo>
                        <a:lnTo>
                          <a:pt x="3573" y="465"/>
                        </a:lnTo>
                        <a:lnTo>
                          <a:pt x="3574" y="467"/>
                        </a:lnTo>
                        <a:lnTo>
                          <a:pt x="3576" y="469"/>
                        </a:lnTo>
                        <a:lnTo>
                          <a:pt x="3577" y="471"/>
                        </a:lnTo>
                        <a:lnTo>
                          <a:pt x="3578" y="473"/>
                        </a:lnTo>
                        <a:lnTo>
                          <a:pt x="3580" y="475"/>
                        </a:lnTo>
                        <a:lnTo>
                          <a:pt x="3581" y="477"/>
                        </a:lnTo>
                        <a:lnTo>
                          <a:pt x="3583" y="479"/>
                        </a:lnTo>
                        <a:lnTo>
                          <a:pt x="3585" y="481"/>
                        </a:lnTo>
                        <a:lnTo>
                          <a:pt x="3586" y="483"/>
                        </a:lnTo>
                        <a:lnTo>
                          <a:pt x="3588" y="485"/>
                        </a:lnTo>
                        <a:lnTo>
                          <a:pt x="3589" y="487"/>
                        </a:lnTo>
                        <a:lnTo>
                          <a:pt x="3590" y="489"/>
                        </a:lnTo>
                        <a:lnTo>
                          <a:pt x="3592" y="491"/>
                        </a:lnTo>
                        <a:lnTo>
                          <a:pt x="3593" y="493"/>
                        </a:lnTo>
                        <a:lnTo>
                          <a:pt x="3595" y="495"/>
                        </a:lnTo>
                        <a:lnTo>
                          <a:pt x="3597" y="497"/>
                        </a:lnTo>
                        <a:lnTo>
                          <a:pt x="3598" y="499"/>
                        </a:lnTo>
                        <a:lnTo>
                          <a:pt x="3599" y="501"/>
                        </a:lnTo>
                        <a:lnTo>
                          <a:pt x="3601" y="503"/>
                        </a:lnTo>
                        <a:lnTo>
                          <a:pt x="3602" y="505"/>
                        </a:lnTo>
                        <a:lnTo>
                          <a:pt x="3604" y="507"/>
                        </a:lnTo>
                        <a:lnTo>
                          <a:pt x="3605" y="509"/>
                        </a:lnTo>
                        <a:lnTo>
                          <a:pt x="3607" y="511"/>
                        </a:lnTo>
                        <a:lnTo>
                          <a:pt x="3608" y="513"/>
                        </a:lnTo>
                        <a:lnTo>
                          <a:pt x="3610" y="515"/>
                        </a:lnTo>
                        <a:lnTo>
                          <a:pt x="3611" y="517"/>
                        </a:lnTo>
                        <a:lnTo>
                          <a:pt x="3613" y="519"/>
                        </a:lnTo>
                        <a:lnTo>
                          <a:pt x="3614" y="521"/>
                        </a:lnTo>
                        <a:lnTo>
                          <a:pt x="3616" y="523"/>
                        </a:lnTo>
                        <a:lnTo>
                          <a:pt x="3617" y="525"/>
                        </a:lnTo>
                        <a:lnTo>
                          <a:pt x="3619" y="527"/>
                        </a:lnTo>
                        <a:lnTo>
                          <a:pt x="3620" y="529"/>
                        </a:lnTo>
                        <a:lnTo>
                          <a:pt x="3622" y="532"/>
                        </a:lnTo>
                        <a:lnTo>
                          <a:pt x="3623" y="533"/>
                        </a:lnTo>
                        <a:lnTo>
                          <a:pt x="3625" y="535"/>
                        </a:lnTo>
                        <a:lnTo>
                          <a:pt x="3626" y="537"/>
                        </a:lnTo>
                        <a:lnTo>
                          <a:pt x="3628" y="540"/>
                        </a:lnTo>
                        <a:lnTo>
                          <a:pt x="3629" y="542"/>
                        </a:lnTo>
                        <a:lnTo>
                          <a:pt x="3630" y="543"/>
                        </a:lnTo>
                        <a:lnTo>
                          <a:pt x="3632" y="546"/>
                        </a:lnTo>
                        <a:lnTo>
                          <a:pt x="3634" y="548"/>
                        </a:lnTo>
                        <a:lnTo>
                          <a:pt x="3635" y="550"/>
                        </a:lnTo>
                        <a:lnTo>
                          <a:pt x="3637" y="552"/>
                        </a:lnTo>
                        <a:lnTo>
                          <a:pt x="3638" y="554"/>
                        </a:lnTo>
                        <a:lnTo>
                          <a:pt x="3640" y="556"/>
                        </a:lnTo>
                        <a:lnTo>
                          <a:pt x="3641" y="558"/>
                        </a:lnTo>
                        <a:lnTo>
                          <a:pt x="3642" y="560"/>
                        </a:lnTo>
                        <a:lnTo>
                          <a:pt x="3644" y="562"/>
                        </a:lnTo>
                        <a:lnTo>
                          <a:pt x="3645" y="564"/>
                        </a:lnTo>
                        <a:lnTo>
                          <a:pt x="3647" y="566"/>
                        </a:lnTo>
                        <a:lnTo>
                          <a:pt x="3649" y="568"/>
                        </a:lnTo>
                        <a:lnTo>
                          <a:pt x="3650" y="570"/>
                        </a:lnTo>
                        <a:lnTo>
                          <a:pt x="3651" y="572"/>
                        </a:lnTo>
                        <a:lnTo>
                          <a:pt x="3653" y="575"/>
                        </a:lnTo>
                        <a:lnTo>
                          <a:pt x="3654" y="576"/>
                        </a:lnTo>
                        <a:lnTo>
                          <a:pt x="3656" y="578"/>
                        </a:lnTo>
                        <a:lnTo>
                          <a:pt x="3657" y="580"/>
                        </a:lnTo>
                        <a:lnTo>
                          <a:pt x="3659" y="583"/>
                        </a:lnTo>
                        <a:lnTo>
                          <a:pt x="3661" y="585"/>
                        </a:lnTo>
                        <a:lnTo>
                          <a:pt x="3662" y="587"/>
                        </a:lnTo>
                        <a:lnTo>
                          <a:pt x="3663" y="589"/>
                        </a:lnTo>
                        <a:lnTo>
                          <a:pt x="3665" y="591"/>
                        </a:lnTo>
                        <a:lnTo>
                          <a:pt x="3666" y="593"/>
                        </a:lnTo>
                        <a:lnTo>
                          <a:pt x="3668" y="595"/>
                        </a:lnTo>
                        <a:lnTo>
                          <a:pt x="3669" y="597"/>
                        </a:lnTo>
                        <a:lnTo>
                          <a:pt x="3671" y="599"/>
                        </a:lnTo>
                        <a:lnTo>
                          <a:pt x="3672" y="601"/>
                        </a:lnTo>
                        <a:lnTo>
                          <a:pt x="3674" y="603"/>
                        </a:lnTo>
                        <a:lnTo>
                          <a:pt x="3675" y="605"/>
                        </a:lnTo>
                        <a:lnTo>
                          <a:pt x="3677" y="608"/>
                        </a:lnTo>
                        <a:lnTo>
                          <a:pt x="3678" y="609"/>
                        </a:lnTo>
                        <a:lnTo>
                          <a:pt x="3680" y="611"/>
                        </a:lnTo>
                        <a:lnTo>
                          <a:pt x="3681" y="614"/>
                        </a:lnTo>
                        <a:lnTo>
                          <a:pt x="3682" y="616"/>
                        </a:lnTo>
                        <a:lnTo>
                          <a:pt x="3684" y="618"/>
                        </a:lnTo>
                        <a:lnTo>
                          <a:pt x="3686" y="620"/>
                        </a:lnTo>
                        <a:lnTo>
                          <a:pt x="3687" y="622"/>
                        </a:lnTo>
                        <a:lnTo>
                          <a:pt x="3689" y="624"/>
                        </a:lnTo>
                        <a:lnTo>
                          <a:pt x="3690" y="626"/>
                        </a:lnTo>
                        <a:lnTo>
                          <a:pt x="3692" y="628"/>
                        </a:lnTo>
                        <a:lnTo>
                          <a:pt x="3693" y="630"/>
                        </a:lnTo>
                        <a:lnTo>
                          <a:pt x="3694" y="632"/>
                        </a:lnTo>
                        <a:lnTo>
                          <a:pt x="3696" y="634"/>
                        </a:lnTo>
                        <a:lnTo>
                          <a:pt x="3698" y="636"/>
                        </a:lnTo>
                        <a:lnTo>
                          <a:pt x="3699" y="639"/>
                        </a:lnTo>
                        <a:lnTo>
                          <a:pt x="3701" y="641"/>
                        </a:lnTo>
                        <a:lnTo>
                          <a:pt x="3702" y="642"/>
                        </a:lnTo>
                        <a:lnTo>
                          <a:pt x="3703" y="645"/>
                        </a:lnTo>
                        <a:lnTo>
                          <a:pt x="3705" y="647"/>
                        </a:lnTo>
                        <a:lnTo>
                          <a:pt x="3706" y="649"/>
                        </a:lnTo>
                        <a:lnTo>
                          <a:pt x="3708" y="651"/>
                        </a:lnTo>
                        <a:lnTo>
                          <a:pt x="3710" y="653"/>
                        </a:lnTo>
                        <a:lnTo>
                          <a:pt x="3711" y="655"/>
                        </a:lnTo>
                        <a:lnTo>
                          <a:pt x="3713" y="657"/>
                        </a:lnTo>
                        <a:lnTo>
                          <a:pt x="3714" y="659"/>
                        </a:lnTo>
                        <a:lnTo>
                          <a:pt x="3715" y="662"/>
                        </a:lnTo>
                        <a:lnTo>
                          <a:pt x="3717" y="663"/>
                        </a:lnTo>
                        <a:lnTo>
                          <a:pt x="3718" y="665"/>
                        </a:lnTo>
                        <a:lnTo>
                          <a:pt x="3720" y="668"/>
                        </a:lnTo>
                        <a:lnTo>
                          <a:pt x="3722" y="670"/>
                        </a:lnTo>
                        <a:lnTo>
                          <a:pt x="3723" y="672"/>
                        </a:lnTo>
                        <a:lnTo>
                          <a:pt x="3724" y="674"/>
                        </a:lnTo>
                        <a:lnTo>
                          <a:pt x="3726" y="676"/>
                        </a:lnTo>
                        <a:lnTo>
                          <a:pt x="3727" y="678"/>
                        </a:lnTo>
                        <a:lnTo>
                          <a:pt x="3729" y="680"/>
                        </a:lnTo>
                        <a:lnTo>
                          <a:pt x="3730" y="682"/>
                        </a:lnTo>
                        <a:lnTo>
                          <a:pt x="3732" y="684"/>
                        </a:lnTo>
                        <a:lnTo>
                          <a:pt x="3734" y="686"/>
                        </a:lnTo>
                        <a:lnTo>
                          <a:pt x="3735" y="688"/>
                        </a:lnTo>
                        <a:lnTo>
                          <a:pt x="3736" y="691"/>
                        </a:lnTo>
                        <a:lnTo>
                          <a:pt x="3738" y="693"/>
                        </a:lnTo>
                        <a:lnTo>
                          <a:pt x="3739" y="695"/>
                        </a:lnTo>
                        <a:lnTo>
                          <a:pt x="3741" y="697"/>
                        </a:lnTo>
                        <a:lnTo>
                          <a:pt x="3742" y="699"/>
                        </a:lnTo>
                        <a:lnTo>
                          <a:pt x="3744" y="701"/>
                        </a:lnTo>
                        <a:lnTo>
                          <a:pt x="3745" y="703"/>
                        </a:lnTo>
                        <a:lnTo>
                          <a:pt x="3747" y="705"/>
                        </a:lnTo>
                        <a:lnTo>
                          <a:pt x="3748" y="707"/>
                        </a:lnTo>
                        <a:lnTo>
                          <a:pt x="3750" y="709"/>
                        </a:lnTo>
                        <a:lnTo>
                          <a:pt x="3751" y="711"/>
                        </a:lnTo>
                        <a:lnTo>
                          <a:pt x="3753" y="713"/>
                        </a:lnTo>
                        <a:lnTo>
                          <a:pt x="3754" y="716"/>
                        </a:lnTo>
                        <a:lnTo>
                          <a:pt x="3755" y="717"/>
                        </a:lnTo>
                        <a:lnTo>
                          <a:pt x="3757" y="719"/>
                        </a:lnTo>
                        <a:lnTo>
                          <a:pt x="3759" y="722"/>
                        </a:lnTo>
                        <a:lnTo>
                          <a:pt x="3760" y="724"/>
                        </a:lnTo>
                        <a:lnTo>
                          <a:pt x="3762" y="726"/>
                        </a:lnTo>
                        <a:lnTo>
                          <a:pt x="3763" y="728"/>
                        </a:lnTo>
                        <a:lnTo>
                          <a:pt x="3765" y="730"/>
                        </a:lnTo>
                        <a:lnTo>
                          <a:pt x="3766" y="732"/>
                        </a:lnTo>
                        <a:lnTo>
                          <a:pt x="3767" y="734"/>
                        </a:lnTo>
                        <a:lnTo>
                          <a:pt x="3769" y="736"/>
                        </a:lnTo>
                        <a:lnTo>
                          <a:pt x="3771" y="738"/>
                        </a:lnTo>
                        <a:lnTo>
                          <a:pt x="3772" y="740"/>
                        </a:lnTo>
                        <a:lnTo>
                          <a:pt x="3774" y="742"/>
                        </a:lnTo>
                        <a:lnTo>
                          <a:pt x="3775" y="745"/>
                        </a:lnTo>
                        <a:lnTo>
                          <a:pt x="3776" y="747"/>
                        </a:lnTo>
                        <a:lnTo>
                          <a:pt x="3778" y="749"/>
                        </a:lnTo>
                        <a:lnTo>
                          <a:pt x="3779" y="751"/>
                        </a:lnTo>
                        <a:lnTo>
                          <a:pt x="3781" y="753"/>
                        </a:lnTo>
                        <a:lnTo>
                          <a:pt x="3783" y="755"/>
                        </a:lnTo>
                        <a:lnTo>
                          <a:pt x="3784" y="757"/>
                        </a:lnTo>
                        <a:lnTo>
                          <a:pt x="3786" y="759"/>
                        </a:lnTo>
                        <a:lnTo>
                          <a:pt x="3787" y="761"/>
                        </a:lnTo>
                        <a:lnTo>
                          <a:pt x="3788" y="763"/>
                        </a:lnTo>
                        <a:lnTo>
                          <a:pt x="3790" y="765"/>
                        </a:lnTo>
                        <a:lnTo>
                          <a:pt x="3791" y="767"/>
                        </a:lnTo>
                        <a:lnTo>
                          <a:pt x="3793" y="770"/>
                        </a:lnTo>
                        <a:lnTo>
                          <a:pt x="3794" y="771"/>
                        </a:lnTo>
                        <a:lnTo>
                          <a:pt x="3796" y="773"/>
                        </a:lnTo>
                        <a:lnTo>
                          <a:pt x="3797" y="776"/>
                        </a:lnTo>
                        <a:lnTo>
                          <a:pt x="3799" y="778"/>
                        </a:lnTo>
                        <a:lnTo>
                          <a:pt x="3800" y="780"/>
                        </a:lnTo>
                        <a:lnTo>
                          <a:pt x="3802" y="782"/>
                        </a:lnTo>
                        <a:lnTo>
                          <a:pt x="3803" y="784"/>
                        </a:lnTo>
                        <a:lnTo>
                          <a:pt x="3805" y="786"/>
                        </a:lnTo>
                        <a:lnTo>
                          <a:pt x="3806" y="788"/>
                        </a:lnTo>
                        <a:lnTo>
                          <a:pt x="3808" y="790"/>
                        </a:lnTo>
                        <a:lnTo>
                          <a:pt x="3809" y="792"/>
                        </a:lnTo>
                        <a:lnTo>
                          <a:pt x="3811" y="794"/>
                        </a:lnTo>
                        <a:lnTo>
                          <a:pt x="3812" y="796"/>
                        </a:lnTo>
                        <a:lnTo>
                          <a:pt x="3814" y="798"/>
                        </a:lnTo>
                        <a:lnTo>
                          <a:pt x="3815" y="800"/>
                        </a:lnTo>
                        <a:lnTo>
                          <a:pt x="3817" y="803"/>
                        </a:lnTo>
                        <a:lnTo>
                          <a:pt x="3818" y="804"/>
                        </a:lnTo>
                        <a:lnTo>
                          <a:pt x="3820" y="806"/>
                        </a:lnTo>
                        <a:lnTo>
                          <a:pt x="3821" y="809"/>
                        </a:lnTo>
                        <a:lnTo>
                          <a:pt x="3823" y="811"/>
                        </a:lnTo>
                        <a:lnTo>
                          <a:pt x="3824" y="813"/>
                        </a:lnTo>
                        <a:lnTo>
                          <a:pt x="3826" y="815"/>
                        </a:lnTo>
                        <a:lnTo>
                          <a:pt x="3827" y="817"/>
                        </a:lnTo>
                        <a:lnTo>
                          <a:pt x="3828" y="819"/>
                        </a:lnTo>
                        <a:lnTo>
                          <a:pt x="3830" y="821"/>
                        </a:lnTo>
                        <a:lnTo>
                          <a:pt x="3831" y="823"/>
                        </a:lnTo>
                        <a:lnTo>
                          <a:pt x="3833" y="825"/>
                        </a:lnTo>
                        <a:lnTo>
                          <a:pt x="3835" y="827"/>
                        </a:lnTo>
                        <a:lnTo>
                          <a:pt x="3836" y="829"/>
                        </a:lnTo>
                        <a:lnTo>
                          <a:pt x="3838" y="831"/>
                        </a:lnTo>
                        <a:lnTo>
                          <a:pt x="3839" y="833"/>
                        </a:lnTo>
                        <a:lnTo>
                          <a:pt x="3840" y="835"/>
                        </a:lnTo>
                        <a:lnTo>
                          <a:pt x="3842" y="837"/>
                        </a:lnTo>
                        <a:lnTo>
                          <a:pt x="3843" y="839"/>
                        </a:lnTo>
                        <a:lnTo>
                          <a:pt x="3845" y="841"/>
                        </a:lnTo>
                        <a:lnTo>
                          <a:pt x="3847" y="843"/>
                        </a:lnTo>
                        <a:lnTo>
                          <a:pt x="3848" y="846"/>
                        </a:lnTo>
                        <a:lnTo>
                          <a:pt x="3849" y="847"/>
                        </a:lnTo>
                        <a:lnTo>
                          <a:pt x="3851" y="849"/>
                        </a:lnTo>
                        <a:lnTo>
                          <a:pt x="3852" y="851"/>
                        </a:lnTo>
                        <a:lnTo>
                          <a:pt x="3854" y="854"/>
                        </a:lnTo>
                        <a:lnTo>
                          <a:pt x="3855" y="856"/>
                        </a:lnTo>
                        <a:lnTo>
                          <a:pt x="3857" y="857"/>
                        </a:lnTo>
                        <a:lnTo>
                          <a:pt x="3859" y="859"/>
                        </a:lnTo>
                        <a:lnTo>
                          <a:pt x="3860" y="862"/>
                        </a:lnTo>
                        <a:lnTo>
                          <a:pt x="3861" y="864"/>
                        </a:lnTo>
                        <a:lnTo>
                          <a:pt x="3863" y="866"/>
                        </a:lnTo>
                        <a:lnTo>
                          <a:pt x="3864" y="868"/>
                        </a:lnTo>
                        <a:lnTo>
                          <a:pt x="3866" y="870"/>
                        </a:lnTo>
                        <a:lnTo>
                          <a:pt x="3867" y="872"/>
                        </a:lnTo>
                        <a:lnTo>
                          <a:pt x="3869" y="874"/>
                        </a:lnTo>
                        <a:lnTo>
                          <a:pt x="3870" y="876"/>
                        </a:lnTo>
                        <a:lnTo>
                          <a:pt x="3872" y="878"/>
                        </a:lnTo>
                        <a:lnTo>
                          <a:pt x="3873" y="880"/>
                        </a:lnTo>
                        <a:lnTo>
                          <a:pt x="3875" y="882"/>
                        </a:lnTo>
                        <a:lnTo>
                          <a:pt x="3876" y="884"/>
                        </a:lnTo>
                        <a:lnTo>
                          <a:pt x="3878" y="886"/>
                        </a:lnTo>
                        <a:lnTo>
                          <a:pt x="3879" y="888"/>
                        </a:lnTo>
                        <a:lnTo>
                          <a:pt x="3880" y="890"/>
                        </a:lnTo>
                        <a:lnTo>
                          <a:pt x="3882" y="892"/>
                        </a:lnTo>
                        <a:lnTo>
                          <a:pt x="3884" y="894"/>
                        </a:lnTo>
                        <a:lnTo>
                          <a:pt x="3885" y="896"/>
                        </a:lnTo>
                        <a:lnTo>
                          <a:pt x="3887" y="898"/>
                        </a:lnTo>
                        <a:lnTo>
                          <a:pt x="3888" y="900"/>
                        </a:lnTo>
                        <a:lnTo>
                          <a:pt x="3890" y="902"/>
                        </a:lnTo>
                        <a:lnTo>
                          <a:pt x="3891" y="904"/>
                        </a:lnTo>
                        <a:lnTo>
                          <a:pt x="3892" y="906"/>
                        </a:lnTo>
                        <a:lnTo>
                          <a:pt x="3894" y="908"/>
                        </a:lnTo>
                        <a:lnTo>
                          <a:pt x="3896" y="910"/>
                        </a:lnTo>
                        <a:lnTo>
                          <a:pt x="3897" y="912"/>
                        </a:lnTo>
                        <a:lnTo>
                          <a:pt x="3899" y="914"/>
                        </a:lnTo>
                        <a:lnTo>
                          <a:pt x="3900" y="916"/>
                        </a:lnTo>
                        <a:lnTo>
                          <a:pt x="3901" y="918"/>
                        </a:lnTo>
                        <a:lnTo>
                          <a:pt x="3903" y="920"/>
                        </a:lnTo>
                        <a:lnTo>
                          <a:pt x="3904" y="922"/>
                        </a:lnTo>
                        <a:lnTo>
                          <a:pt x="3906" y="924"/>
                        </a:lnTo>
                        <a:lnTo>
                          <a:pt x="3908" y="926"/>
                        </a:lnTo>
                        <a:lnTo>
                          <a:pt x="3909" y="928"/>
                        </a:lnTo>
                        <a:lnTo>
                          <a:pt x="3911" y="930"/>
                        </a:lnTo>
                        <a:lnTo>
                          <a:pt x="3912" y="932"/>
                        </a:lnTo>
                        <a:lnTo>
                          <a:pt x="3913" y="934"/>
                        </a:lnTo>
                        <a:lnTo>
                          <a:pt x="3915" y="936"/>
                        </a:lnTo>
                        <a:lnTo>
                          <a:pt x="3916" y="938"/>
                        </a:lnTo>
                        <a:lnTo>
                          <a:pt x="3918" y="940"/>
                        </a:lnTo>
                        <a:lnTo>
                          <a:pt x="3920" y="942"/>
                        </a:lnTo>
                        <a:lnTo>
                          <a:pt x="3921" y="944"/>
                        </a:lnTo>
                        <a:lnTo>
                          <a:pt x="3922" y="945"/>
                        </a:lnTo>
                        <a:lnTo>
                          <a:pt x="3924" y="947"/>
                        </a:lnTo>
                        <a:lnTo>
                          <a:pt x="3925" y="950"/>
                        </a:lnTo>
                        <a:lnTo>
                          <a:pt x="3927" y="952"/>
                        </a:lnTo>
                        <a:lnTo>
                          <a:pt x="3928" y="954"/>
                        </a:lnTo>
                        <a:lnTo>
                          <a:pt x="3930" y="955"/>
                        </a:lnTo>
                        <a:lnTo>
                          <a:pt x="3932" y="957"/>
                        </a:lnTo>
                        <a:lnTo>
                          <a:pt x="3933" y="959"/>
                        </a:lnTo>
                        <a:lnTo>
                          <a:pt x="3934" y="961"/>
                        </a:lnTo>
                        <a:lnTo>
                          <a:pt x="3936" y="963"/>
                        </a:lnTo>
                        <a:lnTo>
                          <a:pt x="3937" y="965"/>
                        </a:lnTo>
                        <a:lnTo>
                          <a:pt x="3939" y="967"/>
                        </a:lnTo>
                        <a:lnTo>
                          <a:pt x="3940" y="969"/>
                        </a:lnTo>
                        <a:lnTo>
                          <a:pt x="3942" y="971"/>
                        </a:lnTo>
                        <a:lnTo>
                          <a:pt x="3943" y="973"/>
                        </a:lnTo>
                        <a:lnTo>
                          <a:pt x="3945" y="975"/>
                        </a:lnTo>
                        <a:lnTo>
                          <a:pt x="3946" y="977"/>
                        </a:lnTo>
                        <a:lnTo>
                          <a:pt x="3948" y="979"/>
                        </a:lnTo>
                        <a:lnTo>
                          <a:pt x="3949" y="981"/>
                        </a:lnTo>
                        <a:lnTo>
                          <a:pt x="3951" y="983"/>
                        </a:lnTo>
                        <a:lnTo>
                          <a:pt x="3952" y="985"/>
                        </a:lnTo>
                        <a:lnTo>
                          <a:pt x="3953" y="987"/>
                        </a:lnTo>
                        <a:lnTo>
                          <a:pt x="3955" y="988"/>
                        </a:lnTo>
                        <a:lnTo>
                          <a:pt x="3957" y="990"/>
                        </a:lnTo>
                        <a:lnTo>
                          <a:pt x="3958" y="992"/>
                        </a:lnTo>
                        <a:lnTo>
                          <a:pt x="3960" y="994"/>
                        </a:lnTo>
                        <a:lnTo>
                          <a:pt x="3961" y="996"/>
                        </a:lnTo>
                        <a:lnTo>
                          <a:pt x="3963" y="998"/>
                        </a:lnTo>
                        <a:lnTo>
                          <a:pt x="3964" y="1000"/>
                        </a:lnTo>
                        <a:lnTo>
                          <a:pt x="3965" y="1002"/>
                        </a:lnTo>
                        <a:lnTo>
                          <a:pt x="3967" y="1004"/>
                        </a:lnTo>
                        <a:lnTo>
                          <a:pt x="3969" y="1006"/>
                        </a:lnTo>
                        <a:lnTo>
                          <a:pt x="3970" y="1008"/>
                        </a:lnTo>
                        <a:lnTo>
                          <a:pt x="3972" y="1009"/>
                        </a:lnTo>
                        <a:lnTo>
                          <a:pt x="3973" y="1011"/>
                        </a:lnTo>
                        <a:lnTo>
                          <a:pt x="3974" y="1013"/>
                        </a:lnTo>
                        <a:lnTo>
                          <a:pt x="3976" y="1015"/>
                        </a:lnTo>
                        <a:lnTo>
                          <a:pt x="3977" y="1017"/>
                        </a:lnTo>
                        <a:lnTo>
                          <a:pt x="3979" y="1019"/>
                        </a:lnTo>
                        <a:lnTo>
                          <a:pt x="3980" y="1021"/>
                        </a:lnTo>
                        <a:lnTo>
                          <a:pt x="3982" y="1023"/>
                        </a:lnTo>
                        <a:lnTo>
                          <a:pt x="3984" y="1025"/>
                        </a:lnTo>
                        <a:lnTo>
                          <a:pt x="3985" y="1027"/>
                        </a:lnTo>
                        <a:lnTo>
                          <a:pt x="3986" y="1029"/>
                        </a:lnTo>
                        <a:lnTo>
                          <a:pt x="3988" y="1030"/>
                        </a:lnTo>
                        <a:lnTo>
                          <a:pt x="3989" y="1032"/>
                        </a:lnTo>
                        <a:lnTo>
                          <a:pt x="3991" y="1034"/>
                        </a:lnTo>
                        <a:lnTo>
                          <a:pt x="3992" y="1036"/>
                        </a:lnTo>
                        <a:lnTo>
                          <a:pt x="3994" y="1038"/>
                        </a:lnTo>
                        <a:lnTo>
                          <a:pt x="3995" y="1040"/>
                        </a:lnTo>
                        <a:lnTo>
                          <a:pt x="3997" y="1041"/>
                        </a:lnTo>
                        <a:lnTo>
                          <a:pt x="3998" y="1043"/>
                        </a:lnTo>
                        <a:lnTo>
                          <a:pt x="4000" y="1045"/>
                        </a:lnTo>
                        <a:lnTo>
                          <a:pt x="4001" y="1047"/>
                        </a:lnTo>
                        <a:lnTo>
                          <a:pt x="4003" y="1049"/>
                        </a:lnTo>
                        <a:lnTo>
                          <a:pt x="4004" y="1051"/>
                        </a:lnTo>
                        <a:lnTo>
                          <a:pt x="4006" y="1052"/>
                        </a:lnTo>
                        <a:lnTo>
                          <a:pt x="4007" y="1054"/>
                        </a:lnTo>
                        <a:lnTo>
                          <a:pt x="4009" y="1056"/>
                        </a:lnTo>
                        <a:lnTo>
                          <a:pt x="4010" y="1058"/>
                        </a:lnTo>
                        <a:lnTo>
                          <a:pt x="4012" y="1060"/>
                        </a:lnTo>
                        <a:lnTo>
                          <a:pt x="4013" y="1062"/>
                        </a:lnTo>
                        <a:lnTo>
                          <a:pt x="4015" y="1064"/>
                        </a:lnTo>
                        <a:lnTo>
                          <a:pt x="4016" y="1065"/>
                        </a:lnTo>
                        <a:lnTo>
                          <a:pt x="4017" y="1067"/>
                        </a:lnTo>
                        <a:lnTo>
                          <a:pt x="4019" y="1069"/>
                        </a:lnTo>
                        <a:lnTo>
                          <a:pt x="4021" y="1071"/>
                        </a:lnTo>
                        <a:lnTo>
                          <a:pt x="4022" y="1073"/>
                        </a:lnTo>
                        <a:lnTo>
                          <a:pt x="4024" y="1075"/>
                        </a:lnTo>
                        <a:lnTo>
                          <a:pt x="4025" y="1076"/>
                        </a:lnTo>
                        <a:lnTo>
                          <a:pt x="4026" y="1078"/>
                        </a:lnTo>
                        <a:lnTo>
                          <a:pt x="4028" y="1080"/>
                        </a:lnTo>
                        <a:lnTo>
                          <a:pt x="4029" y="1082"/>
                        </a:lnTo>
                        <a:lnTo>
                          <a:pt x="4031" y="1084"/>
                        </a:lnTo>
                        <a:lnTo>
                          <a:pt x="4033" y="1085"/>
                        </a:lnTo>
                        <a:lnTo>
                          <a:pt x="4034" y="1087"/>
                        </a:lnTo>
                        <a:lnTo>
                          <a:pt x="4036" y="1089"/>
                        </a:lnTo>
                        <a:lnTo>
                          <a:pt x="4037" y="1091"/>
                        </a:lnTo>
                        <a:lnTo>
                          <a:pt x="4038" y="1093"/>
                        </a:lnTo>
                        <a:lnTo>
                          <a:pt x="4040" y="1095"/>
                        </a:lnTo>
                        <a:lnTo>
                          <a:pt x="4041" y="1096"/>
                        </a:lnTo>
                        <a:lnTo>
                          <a:pt x="4043" y="1098"/>
                        </a:lnTo>
                        <a:lnTo>
                          <a:pt x="4045" y="1100"/>
                        </a:lnTo>
                        <a:lnTo>
                          <a:pt x="4046" y="1102"/>
                        </a:lnTo>
                        <a:lnTo>
                          <a:pt x="4047" y="1104"/>
                        </a:lnTo>
                        <a:lnTo>
                          <a:pt x="4049" y="1106"/>
                        </a:lnTo>
                        <a:lnTo>
                          <a:pt x="4050" y="1107"/>
                        </a:lnTo>
                        <a:lnTo>
                          <a:pt x="4052" y="1109"/>
                        </a:lnTo>
                        <a:lnTo>
                          <a:pt x="4053" y="1111"/>
                        </a:lnTo>
                        <a:lnTo>
                          <a:pt x="4055" y="1113"/>
                        </a:lnTo>
                        <a:lnTo>
                          <a:pt x="4057" y="1114"/>
                        </a:lnTo>
                        <a:lnTo>
                          <a:pt x="4058" y="1116"/>
                        </a:lnTo>
                        <a:lnTo>
                          <a:pt x="4059" y="1118"/>
                        </a:lnTo>
                        <a:lnTo>
                          <a:pt x="4061" y="1119"/>
                        </a:lnTo>
                        <a:lnTo>
                          <a:pt x="4062" y="1121"/>
                        </a:lnTo>
                        <a:lnTo>
                          <a:pt x="4064" y="1123"/>
                        </a:lnTo>
                        <a:lnTo>
                          <a:pt x="4065" y="1125"/>
                        </a:lnTo>
                        <a:lnTo>
                          <a:pt x="4067" y="1127"/>
                        </a:lnTo>
                        <a:lnTo>
                          <a:pt x="4068" y="1128"/>
                        </a:lnTo>
                        <a:lnTo>
                          <a:pt x="4070" y="1130"/>
                        </a:lnTo>
                        <a:lnTo>
                          <a:pt x="4071" y="1132"/>
                        </a:lnTo>
                        <a:lnTo>
                          <a:pt x="4073" y="1134"/>
                        </a:lnTo>
                        <a:lnTo>
                          <a:pt x="4074" y="1135"/>
                        </a:lnTo>
                        <a:lnTo>
                          <a:pt x="4076" y="1137"/>
                        </a:lnTo>
                        <a:lnTo>
                          <a:pt x="4077" y="1139"/>
                        </a:lnTo>
                        <a:lnTo>
                          <a:pt x="4078" y="1140"/>
                        </a:lnTo>
                        <a:lnTo>
                          <a:pt x="4080" y="1142"/>
                        </a:lnTo>
                        <a:lnTo>
                          <a:pt x="4082" y="1144"/>
                        </a:lnTo>
                        <a:lnTo>
                          <a:pt x="4083" y="1146"/>
                        </a:lnTo>
                        <a:lnTo>
                          <a:pt x="4085" y="1148"/>
                        </a:lnTo>
                        <a:lnTo>
                          <a:pt x="4086" y="1149"/>
                        </a:lnTo>
                        <a:lnTo>
                          <a:pt x="4088" y="1151"/>
                        </a:lnTo>
                        <a:lnTo>
                          <a:pt x="4089" y="1153"/>
                        </a:lnTo>
                        <a:lnTo>
                          <a:pt x="4090" y="1154"/>
                        </a:lnTo>
                        <a:lnTo>
                          <a:pt x="4092" y="1156"/>
                        </a:lnTo>
                        <a:lnTo>
                          <a:pt x="4094" y="1158"/>
                        </a:lnTo>
                        <a:lnTo>
                          <a:pt x="4095" y="1160"/>
                        </a:lnTo>
                        <a:lnTo>
                          <a:pt x="4097" y="1161"/>
                        </a:lnTo>
                        <a:lnTo>
                          <a:pt x="4098" y="1163"/>
                        </a:lnTo>
                        <a:lnTo>
                          <a:pt x="4099" y="1165"/>
                        </a:lnTo>
                        <a:lnTo>
                          <a:pt x="4101" y="1166"/>
                        </a:lnTo>
                        <a:lnTo>
                          <a:pt x="4102" y="1168"/>
                        </a:lnTo>
                        <a:lnTo>
                          <a:pt x="4104" y="1170"/>
                        </a:lnTo>
                        <a:lnTo>
                          <a:pt x="4106" y="1171"/>
                        </a:lnTo>
                        <a:lnTo>
                          <a:pt x="4107" y="1173"/>
                        </a:lnTo>
                        <a:lnTo>
                          <a:pt x="4109" y="1175"/>
                        </a:lnTo>
                        <a:lnTo>
                          <a:pt x="4110" y="1176"/>
                        </a:lnTo>
                        <a:lnTo>
                          <a:pt x="4111" y="1178"/>
                        </a:lnTo>
                        <a:lnTo>
                          <a:pt x="4113" y="1180"/>
                        </a:lnTo>
                        <a:lnTo>
                          <a:pt x="4114" y="1182"/>
                        </a:lnTo>
                        <a:lnTo>
                          <a:pt x="4116" y="1183"/>
                        </a:lnTo>
                        <a:lnTo>
                          <a:pt x="4118" y="1185"/>
                        </a:lnTo>
                        <a:lnTo>
                          <a:pt x="4119" y="1186"/>
                        </a:lnTo>
                        <a:lnTo>
                          <a:pt x="4120" y="1188"/>
                        </a:lnTo>
                        <a:lnTo>
                          <a:pt x="4122" y="1190"/>
                        </a:lnTo>
                        <a:lnTo>
                          <a:pt x="4123" y="1192"/>
                        </a:lnTo>
                        <a:lnTo>
                          <a:pt x="4125" y="1193"/>
                        </a:lnTo>
                        <a:lnTo>
                          <a:pt x="4126" y="1195"/>
                        </a:lnTo>
                        <a:lnTo>
                          <a:pt x="4128" y="1196"/>
                        </a:lnTo>
                        <a:lnTo>
                          <a:pt x="4129" y="1198"/>
                        </a:lnTo>
                        <a:lnTo>
                          <a:pt x="4131" y="1200"/>
                        </a:lnTo>
                        <a:lnTo>
                          <a:pt x="4132" y="1201"/>
                        </a:lnTo>
                        <a:lnTo>
                          <a:pt x="4134" y="1203"/>
                        </a:lnTo>
                        <a:lnTo>
                          <a:pt x="4135" y="1204"/>
                        </a:lnTo>
                        <a:lnTo>
                          <a:pt x="4137" y="1206"/>
                        </a:lnTo>
                        <a:lnTo>
                          <a:pt x="4138" y="1208"/>
                        </a:lnTo>
                        <a:lnTo>
                          <a:pt x="4140" y="1209"/>
                        </a:lnTo>
                        <a:lnTo>
                          <a:pt x="4141" y="1211"/>
                        </a:lnTo>
                        <a:lnTo>
                          <a:pt x="4143" y="1213"/>
                        </a:lnTo>
                        <a:lnTo>
                          <a:pt x="4144" y="1214"/>
                        </a:lnTo>
                        <a:lnTo>
                          <a:pt x="4146" y="1216"/>
                        </a:lnTo>
                        <a:lnTo>
                          <a:pt x="4147" y="1217"/>
                        </a:lnTo>
                        <a:lnTo>
                          <a:pt x="4149" y="1219"/>
                        </a:lnTo>
                        <a:lnTo>
                          <a:pt x="4150" y="1221"/>
                        </a:lnTo>
                        <a:lnTo>
                          <a:pt x="4151" y="1222"/>
                        </a:lnTo>
                        <a:lnTo>
                          <a:pt x="4153" y="1224"/>
                        </a:lnTo>
                        <a:lnTo>
                          <a:pt x="4155" y="1225"/>
                        </a:lnTo>
                        <a:lnTo>
                          <a:pt x="4156" y="1227"/>
                        </a:lnTo>
                        <a:lnTo>
                          <a:pt x="4158" y="1229"/>
                        </a:lnTo>
                        <a:lnTo>
                          <a:pt x="4159" y="1230"/>
                        </a:lnTo>
                        <a:lnTo>
                          <a:pt x="4161" y="1232"/>
                        </a:lnTo>
                        <a:lnTo>
                          <a:pt x="4162" y="1234"/>
                        </a:lnTo>
                        <a:lnTo>
                          <a:pt x="4163" y="1235"/>
                        </a:lnTo>
                        <a:lnTo>
                          <a:pt x="4165" y="1236"/>
                        </a:lnTo>
                        <a:lnTo>
                          <a:pt x="4166" y="1238"/>
                        </a:lnTo>
                        <a:lnTo>
                          <a:pt x="4168" y="1240"/>
                        </a:lnTo>
                        <a:lnTo>
                          <a:pt x="4170" y="1241"/>
                        </a:lnTo>
                        <a:lnTo>
                          <a:pt x="4171" y="1243"/>
                        </a:lnTo>
                        <a:lnTo>
                          <a:pt x="4172" y="1245"/>
                        </a:lnTo>
                        <a:lnTo>
                          <a:pt x="4174" y="1246"/>
                        </a:lnTo>
                        <a:lnTo>
                          <a:pt x="4175" y="1247"/>
                        </a:lnTo>
                        <a:lnTo>
                          <a:pt x="4177" y="1249"/>
                        </a:lnTo>
                        <a:lnTo>
                          <a:pt x="4178" y="1251"/>
                        </a:lnTo>
                        <a:lnTo>
                          <a:pt x="4180" y="1252"/>
                        </a:lnTo>
                        <a:lnTo>
                          <a:pt x="4182" y="1254"/>
                        </a:lnTo>
                        <a:lnTo>
                          <a:pt x="4183" y="1255"/>
                        </a:lnTo>
                        <a:lnTo>
                          <a:pt x="4184" y="1257"/>
                        </a:lnTo>
                        <a:lnTo>
                          <a:pt x="4186" y="1258"/>
                        </a:lnTo>
                        <a:lnTo>
                          <a:pt x="4187" y="1260"/>
                        </a:lnTo>
                        <a:lnTo>
                          <a:pt x="4189" y="1261"/>
                        </a:lnTo>
                        <a:lnTo>
                          <a:pt x="4190" y="1263"/>
                        </a:lnTo>
                        <a:lnTo>
                          <a:pt x="4192" y="1264"/>
                        </a:lnTo>
                        <a:lnTo>
                          <a:pt x="4193" y="1266"/>
                        </a:lnTo>
                        <a:lnTo>
                          <a:pt x="4195" y="1268"/>
                        </a:lnTo>
                        <a:lnTo>
                          <a:pt x="4196" y="1269"/>
                        </a:lnTo>
                        <a:lnTo>
                          <a:pt x="4198" y="1270"/>
                        </a:lnTo>
                        <a:lnTo>
                          <a:pt x="4199" y="1272"/>
                        </a:lnTo>
                        <a:lnTo>
                          <a:pt x="4201" y="1273"/>
                        </a:lnTo>
                        <a:lnTo>
                          <a:pt x="4202" y="1275"/>
                        </a:lnTo>
                        <a:lnTo>
                          <a:pt x="4203" y="1277"/>
                        </a:lnTo>
                        <a:lnTo>
                          <a:pt x="4205" y="1278"/>
                        </a:lnTo>
                        <a:lnTo>
                          <a:pt x="4207" y="1279"/>
                        </a:lnTo>
                        <a:lnTo>
                          <a:pt x="4208" y="1281"/>
                        </a:lnTo>
                        <a:lnTo>
                          <a:pt x="4210" y="1282"/>
                        </a:lnTo>
                        <a:lnTo>
                          <a:pt x="4211" y="1284"/>
                        </a:lnTo>
                        <a:lnTo>
                          <a:pt x="4213" y="1285"/>
                        </a:lnTo>
                        <a:lnTo>
                          <a:pt x="4214" y="1287"/>
                        </a:lnTo>
                        <a:lnTo>
                          <a:pt x="4215" y="1289"/>
                        </a:lnTo>
                        <a:lnTo>
                          <a:pt x="4217" y="1290"/>
                        </a:lnTo>
                        <a:lnTo>
                          <a:pt x="4219" y="1291"/>
                        </a:lnTo>
                        <a:lnTo>
                          <a:pt x="4220" y="1293"/>
                        </a:lnTo>
                        <a:lnTo>
                          <a:pt x="4222" y="1294"/>
                        </a:lnTo>
                        <a:lnTo>
                          <a:pt x="4223" y="1296"/>
                        </a:lnTo>
                        <a:lnTo>
                          <a:pt x="4224" y="1297"/>
                        </a:lnTo>
                        <a:lnTo>
                          <a:pt x="4226" y="1299"/>
                        </a:lnTo>
                        <a:lnTo>
                          <a:pt x="4227" y="1300"/>
                        </a:lnTo>
                        <a:lnTo>
                          <a:pt x="4229" y="1301"/>
                        </a:lnTo>
                        <a:lnTo>
                          <a:pt x="4231" y="1303"/>
                        </a:lnTo>
                        <a:lnTo>
                          <a:pt x="4232" y="1304"/>
                        </a:lnTo>
                        <a:lnTo>
                          <a:pt x="4234" y="1306"/>
                        </a:lnTo>
                        <a:lnTo>
                          <a:pt x="4235" y="1307"/>
                        </a:lnTo>
                        <a:lnTo>
                          <a:pt x="4236" y="1309"/>
                        </a:lnTo>
                        <a:lnTo>
                          <a:pt x="4238" y="1310"/>
                        </a:lnTo>
                        <a:lnTo>
                          <a:pt x="4239" y="1312"/>
                        </a:lnTo>
                        <a:lnTo>
                          <a:pt x="4241" y="1313"/>
                        </a:lnTo>
                        <a:lnTo>
                          <a:pt x="4243" y="1314"/>
                        </a:lnTo>
                        <a:lnTo>
                          <a:pt x="4244" y="1316"/>
                        </a:lnTo>
                        <a:lnTo>
                          <a:pt x="4245" y="1317"/>
                        </a:lnTo>
                        <a:lnTo>
                          <a:pt x="4247" y="1319"/>
                        </a:lnTo>
                        <a:lnTo>
                          <a:pt x="4248" y="1320"/>
                        </a:lnTo>
                        <a:lnTo>
                          <a:pt x="4250" y="1322"/>
                        </a:lnTo>
                        <a:lnTo>
                          <a:pt x="4251" y="1323"/>
                        </a:lnTo>
                        <a:lnTo>
                          <a:pt x="4253" y="1324"/>
                        </a:lnTo>
                        <a:lnTo>
                          <a:pt x="4255" y="1326"/>
                        </a:lnTo>
                        <a:lnTo>
                          <a:pt x="4256" y="1327"/>
                        </a:lnTo>
                        <a:lnTo>
                          <a:pt x="4257" y="1329"/>
                        </a:lnTo>
                        <a:lnTo>
                          <a:pt x="4259" y="1330"/>
                        </a:lnTo>
                        <a:lnTo>
                          <a:pt x="4260" y="1331"/>
                        </a:lnTo>
                        <a:lnTo>
                          <a:pt x="4262" y="1333"/>
                        </a:lnTo>
                        <a:lnTo>
                          <a:pt x="4263" y="1334"/>
                        </a:lnTo>
                        <a:lnTo>
                          <a:pt x="4265" y="1335"/>
                        </a:lnTo>
                        <a:lnTo>
                          <a:pt x="4266" y="1337"/>
                        </a:lnTo>
                        <a:lnTo>
                          <a:pt x="4268" y="1338"/>
                        </a:lnTo>
                        <a:lnTo>
                          <a:pt x="4269" y="1340"/>
                        </a:lnTo>
                        <a:lnTo>
                          <a:pt x="4271" y="1341"/>
                        </a:lnTo>
                        <a:lnTo>
                          <a:pt x="4272" y="1342"/>
                        </a:lnTo>
                        <a:lnTo>
                          <a:pt x="4274" y="1344"/>
                        </a:lnTo>
                        <a:lnTo>
                          <a:pt x="4275" y="1345"/>
                        </a:lnTo>
                        <a:lnTo>
                          <a:pt x="4276" y="1346"/>
                        </a:lnTo>
                        <a:lnTo>
                          <a:pt x="4278" y="1348"/>
                        </a:lnTo>
                        <a:lnTo>
                          <a:pt x="4280" y="1349"/>
                        </a:lnTo>
                        <a:lnTo>
                          <a:pt x="4281" y="1350"/>
                        </a:lnTo>
                        <a:lnTo>
                          <a:pt x="4283" y="1352"/>
                        </a:lnTo>
                        <a:lnTo>
                          <a:pt x="4284" y="1353"/>
                        </a:lnTo>
                        <a:lnTo>
                          <a:pt x="4286" y="1355"/>
                        </a:lnTo>
                        <a:lnTo>
                          <a:pt x="4287" y="1356"/>
                        </a:lnTo>
                        <a:lnTo>
                          <a:pt x="4288" y="1357"/>
                        </a:lnTo>
                        <a:lnTo>
                          <a:pt x="4290" y="1358"/>
                        </a:lnTo>
                        <a:lnTo>
                          <a:pt x="4292" y="1360"/>
                        </a:lnTo>
                        <a:lnTo>
                          <a:pt x="4293" y="1361"/>
                        </a:lnTo>
                        <a:lnTo>
                          <a:pt x="4295" y="1362"/>
                        </a:lnTo>
                        <a:lnTo>
                          <a:pt x="4296" y="1364"/>
                        </a:lnTo>
                        <a:lnTo>
                          <a:pt x="4297" y="1365"/>
                        </a:lnTo>
                        <a:lnTo>
                          <a:pt x="4299" y="1366"/>
                        </a:lnTo>
                        <a:lnTo>
                          <a:pt x="4300" y="1367"/>
                        </a:lnTo>
                        <a:lnTo>
                          <a:pt x="4302" y="1369"/>
                        </a:lnTo>
                        <a:lnTo>
                          <a:pt x="4304" y="1370"/>
                        </a:lnTo>
                        <a:lnTo>
                          <a:pt x="4305" y="1372"/>
                        </a:lnTo>
                        <a:lnTo>
                          <a:pt x="4307" y="1373"/>
                        </a:lnTo>
                        <a:lnTo>
                          <a:pt x="4308" y="1374"/>
                        </a:lnTo>
                        <a:lnTo>
                          <a:pt x="4309" y="1376"/>
                        </a:lnTo>
                        <a:lnTo>
                          <a:pt x="4311" y="1377"/>
                        </a:lnTo>
                        <a:lnTo>
                          <a:pt x="4312" y="1378"/>
                        </a:lnTo>
                        <a:lnTo>
                          <a:pt x="4314" y="1379"/>
                        </a:lnTo>
                        <a:lnTo>
                          <a:pt x="4315" y="1380"/>
                        </a:lnTo>
                        <a:lnTo>
                          <a:pt x="4317" y="1382"/>
                        </a:lnTo>
                        <a:lnTo>
                          <a:pt x="4318" y="1383"/>
                        </a:lnTo>
                        <a:lnTo>
                          <a:pt x="4320" y="1384"/>
                        </a:lnTo>
                        <a:lnTo>
                          <a:pt x="4321" y="1386"/>
                        </a:lnTo>
                        <a:lnTo>
                          <a:pt x="4323" y="1387"/>
                        </a:lnTo>
                        <a:lnTo>
                          <a:pt x="4324" y="1388"/>
                        </a:lnTo>
                        <a:lnTo>
                          <a:pt x="4326" y="1389"/>
                        </a:lnTo>
                        <a:lnTo>
                          <a:pt x="4327" y="1390"/>
                        </a:lnTo>
                        <a:lnTo>
                          <a:pt x="4329" y="1392"/>
                        </a:lnTo>
                        <a:lnTo>
                          <a:pt x="4330" y="1393"/>
                        </a:lnTo>
                        <a:lnTo>
                          <a:pt x="4332" y="1394"/>
                        </a:lnTo>
                        <a:lnTo>
                          <a:pt x="4333" y="1396"/>
                        </a:lnTo>
                        <a:lnTo>
                          <a:pt x="4335" y="1397"/>
                        </a:lnTo>
                        <a:lnTo>
                          <a:pt x="4336" y="1398"/>
                        </a:lnTo>
                        <a:lnTo>
                          <a:pt x="4338" y="1399"/>
                        </a:lnTo>
                        <a:lnTo>
                          <a:pt x="4339" y="1400"/>
                        </a:lnTo>
                        <a:lnTo>
                          <a:pt x="4341" y="1402"/>
                        </a:lnTo>
                        <a:lnTo>
                          <a:pt x="4342" y="1403"/>
                        </a:lnTo>
                        <a:lnTo>
                          <a:pt x="4344" y="1404"/>
                        </a:lnTo>
                        <a:lnTo>
                          <a:pt x="4345" y="1405"/>
                        </a:lnTo>
                        <a:lnTo>
                          <a:pt x="4347" y="1407"/>
                        </a:lnTo>
                        <a:lnTo>
                          <a:pt x="4348" y="1408"/>
                        </a:lnTo>
                        <a:lnTo>
                          <a:pt x="4349" y="1409"/>
                        </a:lnTo>
                        <a:lnTo>
                          <a:pt x="4351" y="1410"/>
                        </a:lnTo>
                        <a:lnTo>
                          <a:pt x="4352" y="1411"/>
                        </a:lnTo>
                        <a:lnTo>
                          <a:pt x="4354" y="1413"/>
                        </a:lnTo>
                        <a:lnTo>
                          <a:pt x="4356" y="1414"/>
                        </a:lnTo>
                        <a:lnTo>
                          <a:pt x="4357" y="1415"/>
                        </a:lnTo>
                        <a:lnTo>
                          <a:pt x="4359" y="1416"/>
                        </a:lnTo>
                        <a:lnTo>
                          <a:pt x="4360" y="1417"/>
                        </a:lnTo>
                        <a:lnTo>
                          <a:pt x="4361" y="1419"/>
                        </a:lnTo>
                        <a:lnTo>
                          <a:pt x="4363" y="1420"/>
                        </a:lnTo>
                        <a:lnTo>
                          <a:pt x="4364" y="1421"/>
                        </a:lnTo>
                        <a:lnTo>
                          <a:pt x="4366" y="1422"/>
                        </a:lnTo>
                        <a:lnTo>
                          <a:pt x="4368" y="1423"/>
                        </a:lnTo>
                        <a:lnTo>
                          <a:pt x="4369" y="1424"/>
                        </a:lnTo>
                        <a:lnTo>
                          <a:pt x="4370" y="1426"/>
                        </a:lnTo>
                        <a:lnTo>
                          <a:pt x="4372" y="1427"/>
                        </a:lnTo>
                        <a:lnTo>
                          <a:pt x="4373" y="1428"/>
                        </a:lnTo>
                        <a:lnTo>
                          <a:pt x="4375" y="1429"/>
                        </a:lnTo>
                        <a:lnTo>
                          <a:pt x="4376" y="1430"/>
                        </a:lnTo>
                        <a:lnTo>
                          <a:pt x="4378" y="1431"/>
                        </a:lnTo>
                        <a:lnTo>
                          <a:pt x="4380" y="1432"/>
                        </a:lnTo>
                        <a:lnTo>
                          <a:pt x="4381" y="1434"/>
                        </a:lnTo>
                        <a:lnTo>
                          <a:pt x="4382" y="1435"/>
                        </a:lnTo>
                        <a:lnTo>
                          <a:pt x="4384" y="1436"/>
                        </a:lnTo>
                        <a:lnTo>
                          <a:pt x="4385" y="1437"/>
                        </a:lnTo>
                        <a:lnTo>
                          <a:pt x="4387" y="1438"/>
                        </a:lnTo>
                        <a:lnTo>
                          <a:pt x="4388" y="1439"/>
                        </a:lnTo>
                        <a:lnTo>
                          <a:pt x="4390" y="1441"/>
                        </a:lnTo>
                        <a:lnTo>
                          <a:pt x="4391" y="1442"/>
                        </a:lnTo>
                        <a:lnTo>
                          <a:pt x="4393" y="1443"/>
                        </a:lnTo>
                        <a:lnTo>
                          <a:pt x="4394" y="1444"/>
                        </a:lnTo>
                        <a:lnTo>
                          <a:pt x="4396" y="1445"/>
                        </a:lnTo>
                        <a:lnTo>
                          <a:pt x="4397" y="1446"/>
                        </a:lnTo>
                        <a:lnTo>
                          <a:pt x="4399" y="1447"/>
                        </a:lnTo>
                        <a:lnTo>
                          <a:pt x="4400" y="1448"/>
                        </a:lnTo>
                        <a:lnTo>
                          <a:pt x="4402" y="1449"/>
                        </a:lnTo>
                        <a:lnTo>
                          <a:pt x="4403" y="1451"/>
                        </a:lnTo>
                        <a:lnTo>
                          <a:pt x="4405" y="1452"/>
                        </a:lnTo>
                        <a:lnTo>
                          <a:pt x="4406" y="1452"/>
                        </a:lnTo>
                        <a:lnTo>
                          <a:pt x="4408" y="1454"/>
                        </a:lnTo>
                        <a:lnTo>
                          <a:pt x="4409" y="1455"/>
                        </a:lnTo>
                        <a:lnTo>
                          <a:pt x="4411" y="1456"/>
                        </a:lnTo>
                        <a:lnTo>
                          <a:pt x="4412" y="1457"/>
                        </a:lnTo>
                        <a:lnTo>
                          <a:pt x="4413" y="1458"/>
                        </a:lnTo>
                        <a:lnTo>
                          <a:pt x="4415" y="1459"/>
                        </a:lnTo>
                        <a:lnTo>
                          <a:pt x="4417" y="1460"/>
                        </a:lnTo>
                        <a:lnTo>
                          <a:pt x="4418" y="1461"/>
                        </a:lnTo>
                        <a:lnTo>
                          <a:pt x="4420" y="1463"/>
                        </a:lnTo>
                        <a:lnTo>
                          <a:pt x="4421" y="1463"/>
                        </a:lnTo>
                        <a:lnTo>
                          <a:pt x="4422" y="1464"/>
                        </a:lnTo>
                        <a:lnTo>
                          <a:pt x="4424" y="1465"/>
                        </a:lnTo>
                        <a:lnTo>
                          <a:pt x="4425" y="1467"/>
                        </a:lnTo>
                        <a:lnTo>
                          <a:pt x="4427" y="1468"/>
                        </a:lnTo>
                        <a:lnTo>
                          <a:pt x="4429" y="1469"/>
                        </a:lnTo>
                        <a:lnTo>
                          <a:pt x="4430" y="1470"/>
                        </a:lnTo>
                        <a:lnTo>
                          <a:pt x="4432" y="1471"/>
                        </a:lnTo>
                        <a:lnTo>
                          <a:pt x="4433" y="1472"/>
                        </a:lnTo>
                        <a:lnTo>
                          <a:pt x="4434" y="1473"/>
                        </a:lnTo>
                        <a:lnTo>
                          <a:pt x="4436" y="1474"/>
                        </a:lnTo>
                        <a:lnTo>
                          <a:pt x="4437" y="1475"/>
                        </a:lnTo>
                        <a:lnTo>
                          <a:pt x="4439" y="1476"/>
                        </a:lnTo>
                        <a:lnTo>
                          <a:pt x="4441" y="1477"/>
                        </a:lnTo>
                        <a:lnTo>
                          <a:pt x="4442" y="1478"/>
                        </a:lnTo>
                        <a:lnTo>
                          <a:pt x="4443" y="1479"/>
                        </a:lnTo>
                        <a:lnTo>
                          <a:pt x="4445" y="1480"/>
                        </a:lnTo>
                        <a:lnTo>
                          <a:pt x="4446" y="1481"/>
                        </a:lnTo>
                        <a:lnTo>
                          <a:pt x="4448" y="1482"/>
                        </a:lnTo>
                        <a:lnTo>
                          <a:pt x="4449" y="1483"/>
                        </a:lnTo>
                        <a:lnTo>
                          <a:pt x="4451" y="1484"/>
                        </a:lnTo>
                        <a:lnTo>
                          <a:pt x="4453" y="1485"/>
                        </a:lnTo>
                        <a:lnTo>
                          <a:pt x="4454" y="1486"/>
                        </a:lnTo>
                        <a:lnTo>
                          <a:pt x="4455" y="1487"/>
                        </a:lnTo>
                        <a:lnTo>
                          <a:pt x="4457" y="1488"/>
                        </a:lnTo>
                        <a:lnTo>
                          <a:pt x="4458" y="1489"/>
                        </a:lnTo>
                        <a:lnTo>
                          <a:pt x="4460" y="1490"/>
                        </a:lnTo>
                        <a:lnTo>
                          <a:pt x="4461" y="1491"/>
                        </a:lnTo>
                        <a:lnTo>
                          <a:pt x="4463" y="1492"/>
                        </a:lnTo>
                        <a:lnTo>
                          <a:pt x="4464" y="1493"/>
                        </a:lnTo>
                        <a:lnTo>
                          <a:pt x="4466" y="1494"/>
                        </a:lnTo>
                        <a:lnTo>
                          <a:pt x="4467" y="1495"/>
                        </a:lnTo>
                        <a:lnTo>
                          <a:pt x="4469" y="1496"/>
                        </a:lnTo>
                        <a:lnTo>
                          <a:pt x="4470" y="1497"/>
                        </a:lnTo>
                        <a:lnTo>
                          <a:pt x="4472" y="1498"/>
                        </a:lnTo>
                        <a:lnTo>
                          <a:pt x="4473" y="1499"/>
                        </a:lnTo>
                        <a:lnTo>
                          <a:pt x="4475" y="1500"/>
                        </a:lnTo>
                        <a:lnTo>
                          <a:pt x="4476" y="1501"/>
                        </a:lnTo>
                        <a:lnTo>
                          <a:pt x="4478" y="1502"/>
                        </a:lnTo>
                        <a:lnTo>
                          <a:pt x="4479" y="1503"/>
                        </a:lnTo>
                        <a:lnTo>
                          <a:pt x="4481" y="1504"/>
                        </a:lnTo>
                        <a:lnTo>
                          <a:pt x="4482" y="1505"/>
                        </a:lnTo>
                        <a:lnTo>
                          <a:pt x="4484" y="1506"/>
                        </a:lnTo>
                        <a:lnTo>
                          <a:pt x="4485" y="1506"/>
                        </a:lnTo>
                        <a:lnTo>
                          <a:pt x="4486" y="1507"/>
                        </a:lnTo>
                        <a:lnTo>
                          <a:pt x="4488" y="1508"/>
                        </a:lnTo>
                        <a:lnTo>
                          <a:pt x="4490" y="1509"/>
                        </a:lnTo>
                        <a:lnTo>
                          <a:pt x="4491" y="1510"/>
                        </a:lnTo>
                        <a:lnTo>
                          <a:pt x="4493" y="1511"/>
                        </a:lnTo>
                        <a:lnTo>
                          <a:pt x="4494" y="1512"/>
                        </a:lnTo>
                        <a:lnTo>
                          <a:pt x="4495" y="1513"/>
                        </a:lnTo>
                        <a:lnTo>
                          <a:pt x="4497" y="1514"/>
                        </a:lnTo>
                        <a:lnTo>
                          <a:pt x="4498" y="1515"/>
                        </a:lnTo>
                        <a:lnTo>
                          <a:pt x="4500" y="1516"/>
                        </a:lnTo>
                        <a:lnTo>
                          <a:pt x="4501" y="1517"/>
                        </a:lnTo>
                        <a:lnTo>
                          <a:pt x="4503" y="1517"/>
                        </a:lnTo>
                        <a:lnTo>
                          <a:pt x="4505" y="1518"/>
                        </a:lnTo>
                        <a:lnTo>
                          <a:pt x="4506" y="1519"/>
                        </a:lnTo>
                        <a:lnTo>
                          <a:pt x="4507" y="1520"/>
                        </a:lnTo>
                        <a:lnTo>
                          <a:pt x="4509" y="1521"/>
                        </a:lnTo>
                        <a:lnTo>
                          <a:pt x="4510" y="1522"/>
                        </a:lnTo>
                        <a:lnTo>
                          <a:pt x="4512" y="1523"/>
                        </a:lnTo>
                        <a:lnTo>
                          <a:pt x="4513" y="1524"/>
                        </a:lnTo>
                        <a:lnTo>
                          <a:pt x="4515" y="1525"/>
                        </a:lnTo>
                        <a:lnTo>
                          <a:pt x="4516" y="1526"/>
                        </a:lnTo>
                        <a:lnTo>
                          <a:pt x="4518" y="1527"/>
                        </a:lnTo>
                        <a:lnTo>
                          <a:pt x="4519" y="1528"/>
                        </a:lnTo>
                        <a:lnTo>
                          <a:pt x="4521" y="1528"/>
                        </a:lnTo>
                        <a:lnTo>
                          <a:pt x="4522" y="1529"/>
                        </a:lnTo>
                        <a:lnTo>
                          <a:pt x="4524" y="1530"/>
                        </a:lnTo>
                        <a:lnTo>
                          <a:pt x="4525" y="1531"/>
                        </a:lnTo>
                        <a:lnTo>
                          <a:pt x="4527" y="1532"/>
                        </a:lnTo>
                        <a:lnTo>
                          <a:pt x="4528" y="1533"/>
                        </a:lnTo>
                        <a:lnTo>
                          <a:pt x="4530" y="1534"/>
                        </a:lnTo>
                        <a:lnTo>
                          <a:pt x="4531" y="1535"/>
                        </a:lnTo>
                        <a:lnTo>
                          <a:pt x="4533" y="1535"/>
                        </a:lnTo>
                        <a:lnTo>
                          <a:pt x="4534" y="1536"/>
                        </a:lnTo>
                        <a:lnTo>
                          <a:pt x="4536" y="1537"/>
                        </a:lnTo>
                        <a:lnTo>
                          <a:pt x="4537" y="1538"/>
                        </a:lnTo>
                        <a:lnTo>
                          <a:pt x="4538" y="1539"/>
                        </a:lnTo>
                        <a:lnTo>
                          <a:pt x="4540" y="1539"/>
                        </a:lnTo>
                        <a:lnTo>
                          <a:pt x="4542" y="1540"/>
                        </a:lnTo>
                        <a:lnTo>
                          <a:pt x="4543" y="1541"/>
                        </a:lnTo>
                        <a:lnTo>
                          <a:pt x="4545" y="1542"/>
                        </a:lnTo>
                        <a:lnTo>
                          <a:pt x="4546" y="1543"/>
                        </a:lnTo>
                        <a:lnTo>
                          <a:pt x="4548" y="1544"/>
                        </a:lnTo>
                        <a:lnTo>
                          <a:pt x="4549" y="1545"/>
                        </a:lnTo>
                        <a:lnTo>
                          <a:pt x="4550" y="1546"/>
                        </a:lnTo>
                        <a:lnTo>
                          <a:pt x="4552" y="1546"/>
                        </a:lnTo>
                        <a:lnTo>
                          <a:pt x="4554" y="1547"/>
                        </a:lnTo>
                        <a:lnTo>
                          <a:pt x="4555" y="1548"/>
                        </a:lnTo>
                        <a:lnTo>
                          <a:pt x="4557" y="1549"/>
                        </a:lnTo>
                        <a:lnTo>
                          <a:pt x="4558" y="1550"/>
                        </a:lnTo>
                        <a:lnTo>
                          <a:pt x="4559" y="1550"/>
                        </a:lnTo>
                        <a:lnTo>
                          <a:pt x="4561" y="1551"/>
                        </a:lnTo>
                        <a:lnTo>
                          <a:pt x="4562" y="1552"/>
                        </a:lnTo>
                        <a:lnTo>
                          <a:pt x="4564" y="1553"/>
                        </a:lnTo>
                        <a:lnTo>
                          <a:pt x="4566" y="1554"/>
                        </a:lnTo>
                        <a:lnTo>
                          <a:pt x="4567" y="1554"/>
                        </a:lnTo>
                        <a:lnTo>
                          <a:pt x="4568" y="1555"/>
                        </a:lnTo>
                        <a:lnTo>
                          <a:pt x="4570" y="1556"/>
                        </a:lnTo>
                        <a:lnTo>
                          <a:pt x="4571" y="1557"/>
                        </a:lnTo>
                        <a:lnTo>
                          <a:pt x="4573" y="1558"/>
                        </a:lnTo>
                        <a:lnTo>
                          <a:pt x="4574" y="1558"/>
                        </a:lnTo>
                        <a:lnTo>
                          <a:pt x="4576" y="1559"/>
                        </a:lnTo>
                        <a:lnTo>
                          <a:pt x="4578" y="1560"/>
                        </a:lnTo>
                        <a:lnTo>
                          <a:pt x="4579" y="1561"/>
                        </a:lnTo>
                        <a:lnTo>
                          <a:pt x="4580" y="1561"/>
                        </a:lnTo>
                        <a:lnTo>
                          <a:pt x="4582" y="1562"/>
                        </a:lnTo>
                        <a:lnTo>
                          <a:pt x="4583" y="1563"/>
                        </a:lnTo>
                        <a:lnTo>
                          <a:pt x="4585" y="1564"/>
                        </a:lnTo>
                        <a:lnTo>
                          <a:pt x="4586" y="1564"/>
                        </a:lnTo>
                        <a:lnTo>
                          <a:pt x="4588" y="1565"/>
                        </a:lnTo>
                        <a:lnTo>
                          <a:pt x="4589" y="1566"/>
                        </a:lnTo>
                        <a:lnTo>
                          <a:pt x="4591" y="1567"/>
                        </a:lnTo>
                        <a:lnTo>
                          <a:pt x="4592" y="1568"/>
                        </a:lnTo>
                        <a:lnTo>
                          <a:pt x="4594" y="1568"/>
                        </a:lnTo>
                        <a:lnTo>
                          <a:pt x="4595" y="1569"/>
                        </a:lnTo>
                        <a:lnTo>
                          <a:pt x="4597" y="1570"/>
                        </a:lnTo>
                        <a:lnTo>
                          <a:pt x="4598" y="1571"/>
                        </a:lnTo>
                        <a:lnTo>
                          <a:pt x="4600" y="1571"/>
                        </a:lnTo>
                        <a:lnTo>
                          <a:pt x="4601" y="1572"/>
                        </a:lnTo>
                        <a:lnTo>
                          <a:pt x="4603" y="1573"/>
                        </a:lnTo>
                        <a:lnTo>
                          <a:pt x="4604" y="1573"/>
                        </a:lnTo>
                        <a:lnTo>
                          <a:pt x="4606" y="1574"/>
                        </a:lnTo>
                        <a:lnTo>
                          <a:pt x="4607" y="1575"/>
                        </a:lnTo>
                        <a:lnTo>
                          <a:pt x="4609" y="1576"/>
                        </a:lnTo>
                        <a:lnTo>
                          <a:pt x="4610" y="1576"/>
                        </a:lnTo>
                        <a:lnTo>
                          <a:pt x="4611" y="1577"/>
                        </a:lnTo>
                        <a:lnTo>
                          <a:pt x="4613" y="1578"/>
                        </a:lnTo>
                        <a:lnTo>
                          <a:pt x="4615" y="1579"/>
                        </a:lnTo>
                        <a:lnTo>
                          <a:pt x="4616" y="1579"/>
                        </a:lnTo>
                        <a:lnTo>
                          <a:pt x="4618" y="1580"/>
                        </a:lnTo>
                        <a:lnTo>
                          <a:pt x="4619" y="1581"/>
                        </a:lnTo>
                        <a:lnTo>
                          <a:pt x="4621" y="1582"/>
                        </a:lnTo>
                        <a:lnTo>
                          <a:pt x="4622" y="1582"/>
                        </a:lnTo>
                        <a:lnTo>
                          <a:pt x="4623" y="1583"/>
                        </a:lnTo>
                        <a:lnTo>
                          <a:pt x="4625" y="1583"/>
                        </a:lnTo>
                        <a:lnTo>
                          <a:pt x="4627" y="1584"/>
                        </a:lnTo>
                        <a:lnTo>
                          <a:pt x="4628" y="1585"/>
                        </a:lnTo>
                        <a:lnTo>
                          <a:pt x="4630" y="1586"/>
                        </a:lnTo>
                        <a:lnTo>
                          <a:pt x="4631" y="1586"/>
                        </a:lnTo>
                        <a:lnTo>
                          <a:pt x="4632" y="1587"/>
                        </a:lnTo>
                        <a:lnTo>
                          <a:pt x="4634" y="1588"/>
                        </a:lnTo>
                        <a:lnTo>
                          <a:pt x="4635" y="1588"/>
                        </a:lnTo>
                        <a:lnTo>
                          <a:pt x="4637" y="1589"/>
                        </a:lnTo>
                        <a:lnTo>
                          <a:pt x="4639" y="1590"/>
                        </a:lnTo>
                        <a:lnTo>
                          <a:pt x="4640" y="1591"/>
                        </a:lnTo>
                        <a:lnTo>
                          <a:pt x="4641" y="1591"/>
                        </a:lnTo>
                        <a:lnTo>
                          <a:pt x="4643" y="1592"/>
                        </a:lnTo>
                        <a:lnTo>
                          <a:pt x="4644" y="1593"/>
                        </a:lnTo>
                        <a:lnTo>
                          <a:pt x="4646" y="1593"/>
                        </a:lnTo>
                        <a:lnTo>
                          <a:pt x="4647" y="1594"/>
                        </a:lnTo>
                        <a:lnTo>
                          <a:pt x="4649" y="1594"/>
                        </a:lnTo>
                        <a:lnTo>
                          <a:pt x="4650" y="1595"/>
                        </a:lnTo>
                        <a:lnTo>
                          <a:pt x="4652" y="1596"/>
                        </a:lnTo>
                        <a:lnTo>
                          <a:pt x="4653" y="1596"/>
                        </a:lnTo>
                        <a:lnTo>
                          <a:pt x="4655" y="1597"/>
                        </a:lnTo>
                        <a:lnTo>
                          <a:pt x="4656" y="1598"/>
                        </a:lnTo>
                        <a:lnTo>
                          <a:pt x="4658" y="1598"/>
                        </a:lnTo>
                        <a:lnTo>
                          <a:pt x="4659" y="1599"/>
                        </a:lnTo>
                        <a:lnTo>
                          <a:pt x="4661" y="1600"/>
                        </a:lnTo>
                        <a:lnTo>
                          <a:pt x="4662" y="1601"/>
                        </a:lnTo>
                        <a:lnTo>
                          <a:pt x="4664" y="1601"/>
                        </a:lnTo>
                        <a:lnTo>
                          <a:pt x="4665" y="1602"/>
                        </a:lnTo>
                        <a:lnTo>
                          <a:pt x="4667" y="1603"/>
                        </a:lnTo>
                        <a:lnTo>
                          <a:pt x="4668" y="1603"/>
                        </a:lnTo>
                        <a:lnTo>
                          <a:pt x="4670" y="1604"/>
                        </a:lnTo>
                        <a:lnTo>
                          <a:pt x="4671" y="1604"/>
                        </a:lnTo>
                        <a:lnTo>
                          <a:pt x="4673" y="1605"/>
                        </a:lnTo>
                        <a:lnTo>
                          <a:pt x="4674" y="1605"/>
                        </a:lnTo>
                        <a:lnTo>
                          <a:pt x="4676" y="1606"/>
                        </a:lnTo>
                        <a:lnTo>
                          <a:pt x="4677" y="1607"/>
                        </a:lnTo>
                        <a:lnTo>
                          <a:pt x="4679" y="1607"/>
                        </a:lnTo>
                        <a:lnTo>
                          <a:pt x="4680" y="1608"/>
                        </a:lnTo>
                        <a:lnTo>
                          <a:pt x="4682" y="1609"/>
                        </a:lnTo>
                        <a:lnTo>
                          <a:pt x="4683" y="1609"/>
                        </a:lnTo>
                        <a:lnTo>
                          <a:pt x="4684" y="1610"/>
                        </a:lnTo>
                        <a:lnTo>
                          <a:pt x="4686" y="1610"/>
                        </a:lnTo>
                        <a:lnTo>
                          <a:pt x="4687" y="1611"/>
                        </a:lnTo>
                        <a:lnTo>
                          <a:pt x="4689" y="1612"/>
                        </a:lnTo>
                        <a:lnTo>
                          <a:pt x="4691" y="1612"/>
                        </a:lnTo>
                        <a:lnTo>
                          <a:pt x="4692" y="1613"/>
                        </a:lnTo>
                        <a:lnTo>
                          <a:pt x="4694" y="1614"/>
                        </a:lnTo>
                        <a:lnTo>
                          <a:pt x="4695" y="1614"/>
                        </a:lnTo>
                        <a:lnTo>
                          <a:pt x="4696" y="1615"/>
                        </a:lnTo>
                        <a:lnTo>
                          <a:pt x="4698" y="1615"/>
                        </a:lnTo>
                        <a:lnTo>
                          <a:pt x="4699" y="1616"/>
                        </a:lnTo>
                        <a:lnTo>
                          <a:pt x="4701" y="1616"/>
                        </a:lnTo>
                        <a:lnTo>
                          <a:pt x="4703" y="1617"/>
                        </a:lnTo>
                        <a:lnTo>
                          <a:pt x="4704" y="1617"/>
                        </a:lnTo>
                        <a:lnTo>
                          <a:pt x="4705" y="1618"/>
                        </a:lnTo>
                        <a:lnTo>
                          <a:pt x="4707" y="1619"/>
                        </a:lnTo>
                        <a:lnTo>
                          <a:pt x="4708" y="1619"/>
                        </a:lnTo>
                        <a:lnTo>
                          <a:pt x="4710" y="1620"/>
                        </a:lnTo>
                        <a:lnTo>
                          <a:pt x="4711" y="1620"/>
                        </a:lnTo>
                        <a:lnTo>
                          <a:pt x="4713" y="1621"/>
                        </a:lnTo>
                        <a:lnTo>
                          <a:pt x="4715" y="1622"/>
                        </a:lnTo>
                        <a:lnTo>
                          <a:pt x="4716" y="1622"/>
                        </a:lnTo>
                        <a:lnTo>
                          <a:pt x="4717" y="1623"/>
                        </a:lnTo>
                        <a:lnTo>
                          <a:pt x="4719" y="1623"/>
                        </a:lnTo>
                        <a:lnTo>
                          <a:pt x="4720" y="1624"/>
                        </a:lnTo>
                        <a:lnTo>
                          <a:pt x="4722" y="1625"/>
                        </a:lnTo>
                        <a:lnTo>
                          <a:pt x="4723" y="1625"/>
                        </a:lnTo>
                        <a:lnTo>
                          <a:pt x="4725" y="1626"/>
                        </a:lnTo>
                        <a:lnTo>
                          <a:pt x="4726" y="1626"/>
                        </a:lnTo>
                        <a:lnTo>
                          <a:pt x="4728" y="1626"/>
                        </a:lnTo>
                        <a:lnTo>
                          <a:pt x="4729" y="1627"/>
                        </a:lnTo>
                        <a:lnTo>
                          <a:pt x="4731" y="1628"/>
                        </a:lnTo>
                        <a:lnTo>
                          <a:pt x="4732" y="1628"/>
                        </a:lnTo>
                        <a:lnTo>
                          <a:pt x="4734" y="1629"/>
                        </a:lnTo>
                        <a:lnTo>
                          <a:pt x="4735" y="1629"/>
                        </a:lnTo>
                        <a:lnTo>
                          <a:pt x="4736" y="1630"/>
                        </a:lnTo>
                        <a:lnTo>
                          <a:pt x="4738" y="1630"/>
                        </a:lnTo>
                        <a:lnTo>
                          <a:pt x="4740" y="1631"/>
                        </a:lnTo>
                        <a:lnTo>
                          <a:pt x="4741" y="1632"/>
                        </a:lnTo>
                        <a:lnTo>
                          <a:pt x="4743" y="1632"/>
                        </a:lnTo>
                        <a:lnTo>
                          <a:pt x="4744" y="1633"/>
                        </a:lnTo>
                        <a:lnTo>
                          <a:pt x="4746" y="1633"/>
                        </a:lnTo>
                        <a:lnTo>
                          <a:pt x="4747" y="1634"/>
                        </a:lnTo>
                        <a:lnTo>
                          <a:pt x="4748" y="1634"/>
                        </a:lnTo>
                        <a:lnTo>
                          <a:pt x="4750" y="1635"/>
                        </a:lnTo>
                        <a:lnTo>
                          <a:pt x="4752" y="1635"/>
                        </a:lnTo>
                        <a:lnTo>
                          <a:pt x="4753" y="1636"/>
                        </a:lnTo>
                        <a:lnTo>
                          <a:pt x="4755" y="1636"/>
                        </a:lnTo>
                        <a:lnTo>
                          <a:pt x="4756" y="1637"/>
                        </a:lnTo>
                        <a:lnTo>
                          <a:pt x="4757" y="1637"/>
                        </a:lnTo>
                        <a:lnTo>
                          <a:pt x="4759" y="1638"/>
                        </a:lnTo>
                        <a:lnTo>
                          <a:pt x="4760" y="1638"/>
                        </a:lnTo>
                        <a:lnTo>
                          <a:pt x="4762" y="1639"/>
                        </a:lnTo>
                        <a:lnTo>
                          <a:pt x="4764" y="1639"/>
                        </a:lnTo>
                        <a:lnTo>
                          <a:pt x="4765" y="1640"/>
                        </a:lnTo>
                        <a:lnTo>
                          <a:pt x="4767" y="1640"/>
                        </a:lnTo>
                        <a:lnTo>
                          <a:pt x="4768" y="1641"/>
                        </a:lnTo>
                        <a:lnTo>
                          <a:pt x="4769" y="1641"/>
                        </a:lnTo>
                        <a:lnTo>
                          <a:pt x="4771" y="1642"/>
                        </a:lnTo>
                        <a:lnTo>
                          <a:pt x="4772" y="1642"/>
                        </a:lnTo>
                        <a:lnTo>
                          <a:pt x="4774" y="1643"/>
                        </a:lnTo>
                        <a:lnTo>
                          <a:pt x="4776" y="1643"/>
                        </a:lnTo>
                        <a:lnTo>
                          <a:pt x="4777" y="1644"/>
                        </a:lnTo>
                        <a:lnTo>
                          <a:pt x="4778" y="1644"/>
                        </a:lnTo>
                        <a:lnTo>
                          <a:pt x="4780" y="1645"/>
                        </a:lnTo>
                        <a:lnTo>
                          <a:pt x="4781" y="1645"/>
                        </a:lnTo>
                        <a:lnTo>
                          <a:pt x="4783" y="1646"/>
                        </a:lnTo>
                        <a:lnTo>
                          <a:pt x="4784" y="1646"/>
                        </a:lnTo>
                        <a:lnTo>
                          <a:pt x="4786" y="1647"/>
                        </a:lnTo>
                        <a:lnTo>
                          <a:pt x="4788" y="1647"/>
                        </a:lnTo>
                        <a:lnTo>
                          <a:pt x="4789" y="1647"/>
                        </a:lnTo>
                        <a:lnTo>
                          <a:pt x="4790" y="1648"/>
                        </a:lnTo>
                        <a:lnTo>
                          <a:pt x="4792" y="1648"/>
                        </a:lnTo>
                        <a:lnTo>
                          <a:pt x="4793" y="1649"/>
                        </a:lnTo>
                        <a:lnTo>
                          <a:pt x="4795" y="1649"/>
                        </a:lnTo>
                        <a:lnTo>
                          <a:pt x="4796" y="1650"/>
                        </a:lnTo>
                        <a:lnTo>
                          <a:pt x="4798" y="1650"/>
                        </a:lnTo>
                        <a:lnTo>
                          <a:pt x="4799" y="1651"/>
                        </a:lnTo>
                        <a:lnTo>
                          <a:pt x="4801" y="1651"/>
                        </a:lnTo>
                        <a:lnTo>
                          <a:pt x="4802" y="1652"/>
                        </a:lnTo>
                        <a:lnTo>
                          <a:pt x="4804" y="1652"/>
                        </a:lnTo>
                        <a:lnTo>
                          <a:pt x="4805" y="1653"/>
                        </a:lnTo>
                        <a:lnTo>
                          <a:pt x="4807" y="1653"/>
                        </a:lnTo>
                        <a:lnTo>
                          <a:pt x="4808" y="1654"/>
                        </a:lnTo>
                        <a:lnTo>
                          <a:pt x="4809" y="1654"/>
                        </a:lnTo>
                        <a:lnTo>
                          <a:pt x="4811" y="1655"/>
                        </a:lnTo>
                        <a:lnTo>
                          <a:pt x="4813" y="1655"/>
                        </a:lnTo>
                        <a:lnTo>
                          <a:pt x="4814" y="1655"/>
                        </a:lnTo>
                        <a:lnTo>
                          <a:pt x="4816" y="1656"/>
                        </a:lnTo>
                        <a:lnTo>
                          <a:pt x="4817" y="1656"/>
                        </a:lnTo>
                        <a:lnTo>
                          <a:pt x="4819" y="1657"/>
                        </a:lnTo>
                        <a:lnTo>
                          <a:pt x="4820" y="1657"/>
                        </a:lnTo>
                        <a:lnTo>
                          <a:pt x="4821" y="1658"/>
                        </a:lnTo>
                        <a:lnTo>
                          <a:pt x="4823" y="1658"/>
                        </a:lnTo>
                        <a:lnTo>
                          <a:pt x="4825" y="1658"/>
                        </a:lnTo>
                        <a:lnTo>
                          <a:pt x="4826" y="1659"/>
                        </a:lnTo>
                        <a:lnTo>
                          <a:pt x="4828" y="1659"/>
                        </a:lnTo>
                        <a:lnTo>
                          <a:pt x="4829" y="1659"/>
                        </a:lnTo>
                        <a:lnTo>
                          <a:pt x="4830" y="1660"/>
                        </a:lnTo>
                        <a:lnTo>
                          <a:pt x="4832" y="1660"/>
                        </a:lnTo>
                        <a:lnTo>
                          <a:pt x="4833" y="1661"/>
                        </a:lnTo>
                        <a:lnTo>
                          <a:pt x="4835" y="1661"/>
                        </a:lnTo>
                        <a:lnTo>
                          <a:pt x="4836" y="1662"/>
                        </a:lnTo>
                        <a:lnTo>
                          <a:pt x="4838" y="1662"/>
                        </a:lnTo>
                        <a:lnTo>
                          <a:pt x="4840" y="1663"/>
                        </a:lnTo>
                        <a:lnTo>
                          <a:pt x="4841" y="1663"/>
                        </a:lnTo>
                        <a:lnTo>
                          <a:pt x="4842" y="1663"/>
                        </a:lnTo>
                        <a:lnTo>
                          <a:pt x="4844" y="1664"/>
                        </a:lnTo>
                        <a:lnTo>
                          <a:pt x="4845" y="1664"/>
                        </a:lnTo>
                        <a:lnTo>
                          <a:pt x="4847" y="1665"/>
                        </a:lnTo>
                        <a:lnTo>
                          <a:pt x="4848" y="1665"/>
                        </a:lnTo>
                        <a:lnTo>
                          <a:pt x="4850" y="1666"/>
                        </a:lnTo>
                        <a:lnTo>
                          <a:pt x="4851" y="1666"/>
                        </a:lnTo>
                        <a:lnTo>
                          <a:pt x="4853" y="1666"/>
                        </a:lnTo>
                        <a:lnTo>
                          <a:pt x="4854" y="1667"/>
                        </a:lnTo>
                        <a:lnTo>
                          <a:pt x="4856" y="1667"/>
                        </a:lnTo>
                        <a:lnTo>
                          <a:pt x="4857" y="1668"/>
                        </a:lnTo>
                        <a:lnTo>
                          <a:pt x="4859" y="1668"/>
                        </a:lnTo>
                        <a:lnTo>
                          <a:pt x="4860" y="1668"/>
                        </a:lnTo>
                        <a:lnTo>
                          <a:pt x="4862" y="1669"/>
                        </a:lnTo>
                        <a:lnTo>
                          <a:pt x="4863" y="1669"/>
                        </a:lnTo>
                        <a:lnTo>
                          <a:pt x="4865" y="1669"/>
                        </a:lnTo>
                        <a:lnTo>
                          <a:pt x="4866" y="1670"/>
                        </a:lnTo>
                        <a:lnTo>
                          <a:pt x="4868" y="1670"/>
                        </a:lnTo>
                        <a:lnTo>
                          <a:pt x="4869" y="1670"/>
                        </a:lnTo>
                        <a:lnTo>
                          <a:pt x="4871" y="1671"/>
                        </a:lnTo>
                        <a:lnTo>
                          <a:pt x="4872" y="1671"/>
                        </a:lnTo>
                        <a:lnTo>
                          <a:pt x="4873" y="1672"/>
                        </a:lnTo>
                        <a:lnTo>
                          <a:pt x="4875" y="1672"/>
                        </a:lnTo>
                        <a:lnTo>
                          <a:pt x="4877" y="1672"/>
                        </a:lnTo>
                        <a:lnTo>
                          <a:pt x="4878" y="1673"/>
                        </a:lnTo>
                        <a:lnTo>
                          <a:pt x="4880" y="1673"/>
                        </a:lnTo>
                        <a:lnTo>
                          <a:pt x="4881" y="1673"/>
                        </a:lnTo>
                        <a:lnTo>
                          <a:pt x="4882" y="1674"/>
                        </a:lnTo>
                        <a:lnTo>
                          <a:pt x="4884" y="1674"/>
                        </a:lnTo>
                        <a:lnTo>
                          <a:pt x="4885" y="1675"/>
                        </a:lnTo>
                        <a:lnTo>
                          <a:pt x="4887" y="1675"/>
                        </a:lnTo>
                        <a:lnTo>
                          <a:pt x="4889" y="1675"/>
                        </a:lnTo>
                        <a:lnTo>
                          <a:pt x="4890" y="1676"/>
                        </a:lnTo>
                        <a:lnTo>
                          <a:pt x="4892" y="1676"/>
                        </a:lnTo>
                        <a:lnTo>
                          <a:pt x="4893" y="1676"/>
                        </a:lnTo>
                        <a:lnTo>
                          <a:pt x="4894" y="1677"/>
                        </a:lnTo>
                        <a:lnTo>
                          <a:pt x="4896" y="1677"/>
                        </a:lnTo>
                        <a:lnTo>
                          <a:pt x="4897" y="1678"/>
                        </a:lnTo>
                        <a:lnTo>
                          <a:pt x="4899" y="1678"/>
                        </a:lnTo>
                        <a:lnTo>
                          <a:pt x="4901" y="1678"/>
                        </a:lnTo>
                        <a:lnTo>
                          <a:pt x="4902" y="1679"/>
                        </a:lnTo>
                        <a:lnTo>
                          <a:pt x="4903" y="1679"/>
                        </a:lnTo>
                        <a:lnTo>
                          <a:pt x="4905" y="1679"/>
                        </a:lnTo>
                        <a:lnTo>
                          <a:pt x="4906" y="1680"/>
                        </a:lnTo>
                        <a:lnTo>
                          <a:pt x="4908" y="1680"/>
                        </a:lnTo>
                        <a:lnTo>
                          <a:pt x="4909" y="1680"/>
                        </a:lnTo>
                        <a:lnTo>
                          <a:pt x="4911" y="1680"/>
                        </a:lnTo>
                        <a:lnTo>
                          <a:pt x="4913" y="1681"/>
                        </a:lnTo>
                        <a:lnTo>
                          <a:pt x="4914" y="1681"/>
                        </a:lnTo>
                        <a:lnTo>
                          <a:pt x="4915" y="1681"/>
                        </a:lnTo>
                        <a:lnTo>
                          <a:pt x="4917" y="1682"/>
                        </a:lnTo>
                        <a:lnTo>
                          <a:pt x="4918" y="1682"/>
                        </a:lnTo>
                        <a:lnTo>
                          <a:pt x="4920" y="1682"/>
                        </a:lnTo>
                        <a:lnTo>
                          <a:pt x="4921" y="1683"/>
                        </a:lnTo>
                        <a:lnTo>
                          <a:pt x="4923" y="1683"/>
                        </a:lnTo>
                        <a:lnTo>
                          <a:pt x="4924" y="1683"/>
                        </a:lnTo>
                        <a:lnTo>
                          <a:pt x="4926" y="1684"/>
                        </a:lnTo>
                        <a:lnTo>
                          <a:pt x="4927" y="1684"/>
                        </a:lnTo>
                        <a:lnTo>
                          <a:pt x="4929" y="1684"/>
                        </a:lnTo>
                        <a:lnTo>
                          <a:pt x="4930" y="1685"/>
                        </a:lnTo>
                        <a:lnTo>
                          <a:pt x="4932" y="1685"/>
                        </a:lnTo>
                        <a:lnTo>
                          <a:pt x="4933" y="1685"/>
                        </a:lnTo>
                        <a:lnTo>
                          <a:pt x="4934" y="1686"/>
                        </a:lnTo>
                        <a:lnTo>
                          <a:pt x="4936" y="1686"/>
                        </a:lnTo>
                        <a:lnTo>
                          <a:pt x="4938" y="1686"/>
                        </a:lnTo>
                        <a:lnTo>
                          <a:pt x="4939" y="1687"/>
                        </a:lnTo>
                        <a:lnTo>
                          <a:pt x="4941" y="1687"/>
                        </a:lnTo>
                        <a:lnTo>
                          <a:pt x="4942" y="1687"/>
                        </a:lnTo>
                        <a:lnTo>
                          <a:pt x="4944" y="1688"/>
                        </a:lnTo>
                        <a:lnTo>
                          <a:pt x="4945" y="1688"/>
                        </a:lnTo>
                        <a:lnTo>
                          <a:pt x="4946" y="1688"/>
                        </a:lnTo>
                        <a:lnTo>
                          <a:pt x="4948" y="1689"/>
                        </a:lnTo>
                        <a:lnTo>
                          <a:pt x="4950" y="1689"/>
                        </a:lnTo>
                        <a:lnTo>
                          <a:pt x="4951" y="1689"/>
                        </a:lnTo>
                        <a:lnTo>
                          <a:pt x="4953" y="1690"/>
                        </a:lnTo>
                        <a:lnTo>
                          <a:pt x="4954" y="1690"/>
                        </a:lnTo>
                        <a:lnTo>
                          <a:pt x="4955" y="1690"/>
                        </a:lnTo>
                        <a:lnTo>
                          <a:pt x="4957" y="1690"/>
                        </a:lnTo>
                        <a:lnTo>
                          <a:pt x="4958" y="1690"/>
                        </a:lnTo>
                        <a:lnTo>
                          <a:pt x="4960" y="1691"/>
                        </a:lnTo>
                        <a:lnTo>
                          <a:pt x="4962" y="1691"/>
                        </a:lnTo>
                        <a:lnTo>
                          <a:pt x="4963" y="1691"/>
                        </a:lnTo>
                        <a:lnTo>
                          <a:pt x="4965" y="1692"/>
                        </a:lnTo>
                        <a:lnTo>
                          <a:pt x="4966" y="1692"/>
                        </a:lnTo>
                        <a:lnTo>
                          <a:pt x="4967" y="1692"/>
                        </a:lnTo>
                        <a:lnTo>
                          <a:pt x="4969" y="1693"/>
                        </a:lnTo>
                        <a:lnTo>
                          <a:pt x="4970" y="1693"/>
                        </a:lnTo>
                        <a:lnTo>
                          <a:pt x="4972" y="1693"/>
                        </a:lnTo>
                        <a:lnTo>
                          <a:pt x="4974" y="1693"/>
                        </a:lnTo>
                        <a:lnTo>
                          <a:pt x="4975" y="1694"/>
                        </a:lnTo>
                        <a:lnTo>
                          <a:pt x="4976" y="1694"/>
                        </a:lnTo>
                        <a:lnTo>
                          <a:pt x="4978" y="1694"/>
                        </a:lnTo>
                        <a:lnTo>
                          <a:pt x="4979" y="1695"/>
                        </a:lnTo>
                        <a:lnTo>
                          <a:pt x="4981" y="1695"/>
                        </a:lnTo>
                        <a:lnTo>
                          <a:pt x="4982" y="1695"/>
                        </a:lnTo>
                        <a:lnTo>
                          <a:pt x="4984" y="1695"/>
                        </a:lnTo>
                        <a:lnTo>
                          <a:pt x="4985" y="1696"/>
                        </a:lnTo>
                        <a:lnTo>
                          <a:pt x="4987" y="1696"/>
                        </a:lnTo>
                        <a:lnTo>
                          <a:pt x="4988" y="1696"/>
                        </a:lnTo>
                        <a:lnTo>
                          <a:pt x="4990" y="1697"/>
                        </a:lnTo>
                        <a:lnTo>
                          <a:pt x="4991" y="1697"/>
                        </a:lnTo>
                        <a:lnTo>
                          <a:pt x="4993" y="1697"/>
                        </a:lnTo>
                        <a:lnTo>
                          <a:pt x="4994" y="1697"/>
                        </a:lnTo>
                        <a:lnTo>
                          <a:pt x="4996" y="1698"/>
                        </a:lnTo>
                        <a:lnTo>
                          <a:pt x="4997" y="1698"/>
                        </a:lnTo>
                        <a:lnTo>
                          <a:pt x="4999" y="1698"/>
                        </a:lnTo>
                        <a:lnTo>
                          <a:pt x="5000" y="1699"/>
                        </a:lnTo>
                        <a:lnTo>
                          <a:pt x="5002" y="1699"/>
                        </a:lnTo>
                        <a:lnTo>
                          <a:pt x="5003" y="1699"/>
                        </a:lnTo>
                        <a:lnTo>
                          <a:pt x="5005" y="1699"/>
                        </a:lnTo>
                        <a:lnTo>
                          <a:pt x="5006" y="1700"/>
                        </a:lnTo>
                        <a:lnTo>
                          <a:pt x="5007" y="1700"/>
                        </a:lnTo>
                        <a:lnTo>
                          <a:pt x="5009" y="1700"/>
                        </a:lnTo>
                        <a:lnTo>
                          <a:pt x="5011" y="1700"/>
                        </a:lnTo>
                        <a:lnTo>
                          <a:pt x="5012" y="1701"/>
                        </a:lnTo>
                        <a:lnTo>
                          <a:pt x="5014" y="1701"/>
                        </a:lnTo>
                        <a:lnTo>
                          <a:pt x="5015" y="1701"/>
                        </a:lnTo>
                        <a:lnTo>
                          <a:pt x="5017" y="1701"/>
                        </a:lnTo>
                        <a:lnTo>
                          <a:pt x="5018" y="1701"/>
                        </a:lnTo>
                        <a:lnTo>
                          <a:pt x="5019" y="1701"/>
                        </a:lnTo>
                        <a:lnTo>
                          <a:pt x="5021" y="1702"/>
                        </a:lnTo>
                        <a:lnTo>
                          <a:pt x="5022" y="1702"/>
                        </a:lnTo>
                        <a:lnTo>
                          <a:pt x="5024" y="1702"/>
                        </a:lnTo>
                        <a:lnTo>
                          <a:pt x="5026" y="1702"/>
                        </a:lnTo>
                        <a:lnTo>
                          <a:pt x="5027" y="1703"/>
                        </a:lnTo>
                        <a:lnTo>
                          <a:pt x="5028" y="1703"/>
                        </a:lnTo>
                        <a:lnTo>
                          <a:pt x="5030" y="1703"/>
                        </a:lnTo>
                        <a:lnTo>
                          <a:pt x="5031" y="1703"/>
                        </a:lnTo>
                        <a:lnTo>
                          <a:pt x="5033" y="1704"/>
                        </a:lnTo>
                        <a:lnTo>
                          <a:pt x="5034" y="1704"/>
                        </a:lnTo>
                        <a:lnTo>
                          <a:pt x="5036" y="1704"/>
                        </a:lnTo>
                        <a:lnTo>
                          <a:pt x="5038" y="1704"/>
                        </a:lnTo>
                        <a:lnTo>
                          <a:pt x="5039" y="1705"/>
                        </a:lnTo>
                        <a:lnTo>
                          <a:pt x="5040" y="1705"/>
                        </a:lnTo>
                        <a:lnTo>
                          <a:pt x="5042" y="1705"/>
                        </a:lnTo>
                        <a:lnTo>
                          <a:pt x="5043" y="1705"/>
                        </a:lnTo>
                        <a:lnTo>
                          <a:pt x="5045" y="1706"/>
                        </a:lnTo>
                        <a:lnTo>
                          <a:pt x="5046" y="1706"/>
                        </a:lnTo>
                        <a:lnTo>
                          <a:pt x="5048" y="1706"/>
                        </a:lnTo>
                        <a:lnTo>
                          <a:pt x="5049" y="1706"/>
                        </a:lnTo>
                        <a:lnTo>
                          <a:pt x="5051" y="1707"/>
                        </a:lnTo>
                        <a:lnTo>
                          <a:pt x="5052" y="1707"/>
                        </a:lnTo>
                        <a:lnTo>
                          <a:pt x="5054" y="1707"/>
                        </a:lnTo>
                        <a:lnTo>
                          <a:pt x="5055" y="1707"/>
                        </a:lnTo>
                        <a:lnTo>
                          <a:pt x="5057" y="1708"/>
                        </a:lnTo>
                        <a:lnTo>
                          <a:pt x="5058" y="1708"/>
                        </a:lnTo>
                        <a:lnTo>
                          <a:pt x="5059" y="1708"/>
                        </a:lnTo>
                        <a:lnTo>
                          <a:pt x="5061" y="1708"/>
                        </a:lnTo>
                        <a:lnTo>
                          <a:pt x="5063" y="1708"/>
                        </a:lnTo>
                        <a:lnTo>
                          <a:pt x="5064" y="1709"/>
                        </a:lnTo>
                        <a:lnTo>
                          <a:pt x="5066" y="1709"/>
                        </a:lnTo>
                        <a:lnTo>
                          <a:pt x="5067" y="1709"/>
                        </a:lnTo>
                        <a:lnTo>
                          <a:pt x="5069" y="1709"/>
                        </a:lnTo>
                        <a:lnTo>
                          <a:pt x="5070" y="1710"/>
                        </a:lnTo>
                        <a:lnTo>
                          <a:pt x="5071" y="1710"/>
                        </a:lnTo>
                        <a:lnTo>
                          <a:pt x="5073" y="1710"/>
                        </a:lnTo>
                        <a:lnTo>
                          <a:pt x="5075" y="1710"/>
                        </a:lnTo>
                        <a:lnTo>
                          <a:pt x="5076" y="1710"/>
                        </a:lnTo>
                        <a:lnTo>
                          <a:pt x="5078" y="1711"/>
                        </a:lnTo>
                        <a:lnTo>
                          <a:pt x="5079" y="1711"/>
                        </a:lnTo>
                        <a:lnTo>
                          <a:pt x="5080" y="1711"/>
                        </a:lnTo>
                        <a:lnTo>
                          <a:pt x="5082" y="1711"/>
                        </a:lnTo>
                        <a:lnTo>
                          <a:pt x="5083" y="1711"/>
                        </a:lnTo>
                        <a:lnTo>
                          <a:pt x="5085" y="1712"/>
                        </a:lnTo>
                        <a:lnTo>
                          <a:pt x="5087" y="1712"/>
                        </a:lnTo>
                        <a:lnTo>
                          <a:pt x="5088" y="1712"/>
                        </a:lnTo>
                        <a:lnTo>
                          <a:pt x="5090" y="1712"/>
                        </a:lnTo>
                        <a:lnTo>
                          <a:pt x="5091" y="1712"/>
                        </a:lnTo>
                        <a:lnTo>
                          <a:pt x="5092" y="1712"/>
                        </a:lnTo>
                        <a:lnTo>
                          <a:pt x="5094" y="1712"/>
                        </a:lnTo>
                        <a:lnTo>
                          <a:pt x="5095" y="1713"/>
                        </a:lnTo>
                        <a:lnTo>
                          <a:pt x="5097" y="1713"/>
                        </a:lnTo>
                        <a:lnTo>
                          <a:pt x="5099" y="1713"/>
                        </a:lnTo>
                        <a:lnTo>
                          <a:pt x="5100" y="1713"/>
                        </a:lnTo>
                        <a:lnTo>
                          <a:pt x="5101" y="1713"/>
                        </a:lnTo>
                        <a:lnTo>
                          <a:pt x="5103" y="1714"/>
                        </a:lnTo>
                        <a:lnTo>
                          <a:pt x="5104" y="1714"/>
                        </a:lnTo>
                        <a:lnTo>
                          <a:pt x="5106" y="1714"/>
                        </a:lnTo>
                        <a:lnTo>
                          <a:pt x="5107" y="1714"/>
                        </a:lnTo>
                        <a:lnTo>
                          <a:pt x="5109" y="1714"/>
                        </a:lnTo>
                        <a:lnTo>
                          <a:pt x="5111" y="1715"/>
                        </a:lnTo>
                        <a:lnTo>
                          <a:pt x="5112" y="1715"/>
                        </a:lnTo>
                        <a:lnTo>
                          <a:pt x="5113" y="1715"/>
                        </a:lnTo>
                        <a:lnTo>
                          <a:pt x="5115" y="1715"/>
                        </a:lnTo>
                        <a:lnTo>
                          <a:pt x="5116" y="1715"/>
                        </a:lnTo>
                        <a:lnTo>
                          <a:pt x="5118" y="1716"/>
                        </a:lnTo>
                        <a:lnTo>
                          <a:pt x="5119" y="1716"/>
                        </a:lnTo>
                        <a:lnTo>
                          <a:pt x="5121" y="1716"/>
                        </a:lnTo>
                        <a:lnTo>
                          <a:pt x="5122" y="1716"/>
                        </a:lnTo>
                        <a:lnTo>
                          <a:pt x="5124" y="1716"/>
                        </a:lnTo>
                        <a:lnTo>
                          <a:pt x="5125" y="1716"/>
                        </a:lnTo>
                        <a:lnTo>
                          <a:pt x="5127" y="1717"/>
                        </a:lnTo>
                        <a:lnTo>
                          <a:pt x="5128" y="1717"/>
                        </a:lnTo>
                        <a:lnTo>
                          <a:pt x="5130" y="1717"/>
                        </a:lnTo>
                        <a:lnTo>
                          <a:pt x="5131" y="1717"/>
                        </a:lnTo>
                        <a:lnTo>
                          <a:pt x="5132" y="1717"/>
                        </a:lnTo>
                        <a:lnTo>
                          <a:pt x="5134" y="1718"/>
                        </a:lnTo>
                        <a:lnTo>
                          <a:pt x="5136" y="1718"/>
                        </a:lnTo>
                        <a:lnTo>
                          <a:pt x="5137" y="1718"/>
                        </a:lnTo>
                        <a:lnTo>
                          <a:pt x="5139" y="1718"/>
                        </a:lnTo>
                        <a:lnTo>
                          <a:pt x="5140" y="1718"/>
                        </a:lnTo>
                        <a:lnTo>
                          <a:pt x="5142" y="1718"/>
                        </a:lnTo>
                        <a:lnTo>
                          <a:pt x="5143" y="1719"/>
                        </a:lnTo>
                        <a:lnTo>
                          <a:pt x="5144" y="1719"/>
                        </a:lnTo>
                        <a:lnTo>
                          <a:pt x="5146" y="1719"/>
                        </a:lnTo>
                        <a:lnTo>
                          <a:pt x="5148" y="1719"/>
                        </a:lnTo>
                        <a:lnTo>
                          <a:pt x="5149" y="1719"/>
                        </a:lnTo>
                        <a:lnTo>
                          <a:pt x="5151" y="1719"/>
                        </a:lnTo>
                        <a:lnTo>
                          <a:pt x="5152" y="1720"/>
                        </a:lnTo>
                        <a:lnTo>
                          <a:pt x="5153" y="1720"/>
                        </a:lnTo>
                        <a:lnTo>
                          <a:pt x="5155" y="1720"/>
                        </a:lnTo>
                        <a:lnTo>
                          <a:pt x="5156" y="1720"/>
                        </a:lnTo>
                        <a:lnTo>
                          <a:pt x="5158" y="1720"/>
                        </a:lnTo>
                        <a:lnTo>
                          <a:pt x="5160" y="1720"/>
                        </a:lnTo>
                        <a:lnTo>
                          <a:pt x="5161" y="1721"/>
                        </a:lnTo>
                        <a:lnTo>
                          <a:pt x="5163" y="1721"/>
                        </a:lnTo>
                        <a:lnTo>
                          <a:pt x="5164" y="1721"/>
                        </a:lnTo>
                        <a:lnTo>
                          <a:pt x="5165" y="1721"/>
                        </a:lnTo>
                        <a:lnTo>
                          <a:pt x="5167" y="1721"/>
                        </a:lnTo>
                        <a:lnTo>
                          <a:pt x="5168" y="1721"/>
                        </a:lnTo>
                        <a:lnTo>
                          <a:pt x="5170" y="1722"/>
                        </a:lnTo>
                        <a:lnTo>
                          <a:pt x="5171" y="1722"/>
                        </a:lnTo>
                        <a:lnTo>
                          <a:pt x="5173" y="1722"/>
                        </a:lnTo>
                        <a:lnTo>
                          <a:pt x="5174" y="1722"/>
                        </a:lnTo>
                        <a:lnTo>
                          <a:pt x="5176" y="1722"/>
                        </a:lnTo>
                        <a:lnTo>
                          <a:pt x="5177" y="1722"/>
                        </a:lnTo>
                        <a:lnTo>
                          <a:pt x="5179" y="1723"/>
                        </a:lnTo>
                        <a:lnTo>
                          <a:pt x="5180" y="1723"/>
                        </a:lnTo>
                        <a:lnTo>
                          <a:pt x="5182" y="1723"/>
                        </a:lnTo>
                        <a:lnTo>
                          <a:pt x="5183" y="1723"/>
                        </a:lnTo>
                        <a:lnTo>
                          <a:pt x="5185" y="1723"/>
                        </a:lnTo>
                        <a:lnTo>
                          <a:pt x="5186" y="1723"/>
                        </a:lnTo>
                        <a:lnTo>
                          <a:pt x="5188" y="1723"/>
                        </a:lnTo>
                        <a:lnTo>
                          <a:pt x="5189" y="1723"/>
                        </a:lnTo>
                        <a:lnTo>
                          <a:pt x="5191" y="1723"/>
                        </a:lnTo>
                        <a:lnTo>
                          <a:pt x="5192" y="1723"/>
                        </a:lnTo>
                        <a:lnTo>
                          <a:pt x="5194" y="1724"/>
                        </a:lnTo>
                        <a:lnTo>
                          <a:pt x="5195" y="1724"/>
                        </a:lnTo>
                        <a:lnTo>
                          <a:pt x="5197" y="1724"/>
                        </a:lnTo>
                        <a:lnTo>
                          <a:pt x="5198" y="1724"/>
                        </a:lnTo>
                        <a:lnTo>
                          <a:pt x="5200" y="1724"/>
                        </a:lnTo>
                        <a:lnTo>
                          <a:pt x="5201" y="1724"/>
                        </a:lnTo>
                        <a:lnTo>
                          <a:pt x="5203" y="1724"/>
                        </a:lnTo>
                        <a:lnTo>
                          <a:pt x="5204" y="1725"/>
                        </a:lnTo>
                        <a:lnTo>
                          <a:pt x="5205" y="1725"/>
                        </a:lnTo>
                        <a:lnTo>
                          <a:pt x="5207" y="1725"/>
                        </a:lnTo>
                        <a:lnTo>
                          <a:pt x="5208" y="1725"/>
                        </a:lnTo>
                        <a:lnTo>
                          <a:pt x="5210" y="1725"/>
                        </a:lnTo>
                        <a:lnTo>
                          <a:pt x="5212" y="1725"/>
                        </a:lnTo>
                        <a:lnTo>
                          <a:pt x="5213" y="1725"/>
                        </a:lnTo>
                        <a:lnTo>
                          <a:pt x="5215" y="1725"/>
                        </a:lnTo>
                        <a:lnTo>
                          <a:pt x="5216" y="1726"/>
                        </a:lnTo>
                        <a:lnTo>
                          <a:pt x="5217" y="1726"/>
                        </a:lnTo>
                        <a:lnTo>
                          <a:pt x="5219" y="1726"/>
                        </a:lnTo>
                        <a:lnTo>
                          <a:pt x="5220" y="1726"/>
                        </a:lnTo>
                        <a:lnTo>
                          <a:pt x="5222" y="1726"/>
                        </a:lnTo>
                        <a:lnTo>
                          <a:pt x="5224" y="1726"/>
                        </a:lnTo>
                        <a:lnTo>
                          <a:pt x="5225" y="1726"/>
                        </a:lnTo>
                        <a:lnTo>
                          <a:pt x="5226" y="1727"/>
                        </a:lnTo>
                        <a:lnTo>
                          <a:pt x="5228" y="1727"/>
                        </a:lnTo>
                        <a:lnTo>
                          <a:pt x="5229" y="1727"/>
                        </a:lnTo>
                        <a:lnTo>
                          <a:pt x="5231" y="1727"/>
                        </a:lnTo>
                        <a:lnTo>
                          <a:pt x="5232" y="1727"/>
                        </a:lnTo>
                        <a:lnTo>
                          <a:pt x="5234" y="1727"/>
                        </a:lnTo>
                        <a:lnTo>
                          <a:pt x="5236" y="1727"/>
                        </a:lnTo>
                        <a:lnTo>
                          <a:pt x="5237" y="1727"/>
                        </a:lnTo>
                        <a:lnTo>
                          <a:pt x="5238" y="1728"/>
                        </a:lnTo>
                        <a:lnTo>
                          <a:pt x="5240" y="1728"/>
                        </a:lnTo>
                        <a:lnTo>
                          <a:pt x="5241" y="1728"/>
                        </a:lnTo>
                        <a:lnTo>
                          <a:pt x="5243" y="1728"/>
                        </a:lnTo>
                        <a:lnTo>
                          <a:pt x="5244" y="1728"/>
                        </a:lnTo>
                        <a:lnTo>
                          <a:pt x="5246" y="1728"/>
                        </a:lnTo>
                        <a:lnTo>
                          <a:pt x="5247" y="1728"/>
                        </a:lnTo>
                        <a:lnTo>
                          <a:pt x="5249" y="1728"/>
                        </a:lnTo>
                        <a:lnTo>
                          <a:pt x="5250" y="1729"/>
                        </a:lnTo>
                        <a:lnTo>
                          <a:pt x="5252" y="1729"/>
                        </a:lnTo>
                        <a:lnTo>
                          <a:pt x="5253" y="1729"/>
                        </a:lnTo>
                        <a:lnTo>
                          <a:pt x="5255" y="1729"/>
                        </a:lnTo>
                        <a:lnTo>
                          <a:pt x="5256" y="1729"/>
                        </a:lnTo>
                        <a:lnTo>
                          <a:pt x="5257" y="1729"/>
                        </a:lnTo>
                        <a:lnTo>
                          <a:pt x="5259" y="1729"/>
                        </a:lnTo>
                        <a:lnTo>
                          <a:pt x="5261" y="1729"/>
                        </a:lnTo>
                        <a:lnTo>
                          <a:pt x="5262" y="1730"/>
                        </a:lnTo>
                        <a:lnTo>
                          <a:pt x="5264" y="1730"/>
                        </a:lnTo>
                        <a:lnTo>
                          <a:pt x="5265" y="1730"/>
                        </a:lnTo>
                        <a:lnTo>
                          <a:pt x="5267" y="1730"/>
                        </a:lnTo>
                        <a:lnTo>
                          <a:pt x="5268" y="1730"/>
                        </a:lnTo>
                        <a:lnTo>
                          <a:pt x="5269" y="1730"/>
                        </a:lnTo>
                        <a:lnTo>
                          <a:pt x="5271" y="1730"/>
                        </a:lnTo>
                        <a:lnTo>
                          <a:pt x="5273" y="1730"/>
                        </a:lnTo>
                        <a:lnTo>
                          <a:pt x="5274" y="1730"/>
                        </a:lnTo>
                        <a:lnTo>
                          <a:pt x="5276" y="1731"/>
                        </a:lnTo>
                        <a:lnTo>
                          <a:pt x="5277" y="1731"/>
                        </a:lnTo>
                        <a:lnTo>
                          <a:pt x="5278" y="1731"/>
                        </a:lnTo>
                        <a:lnTo>
                          <a:pt x="5280" y="1731"/>
                        </a:lnTo>
                        <a:lnTo>
                          <a:pt x="5281" y="1731"/>
                        </a:lnTo>
                        <a:lnTo>
                          <a:pt x="5283" y="1731"/>
                        </a:lnTo>
                        <a:lnTo>
                          <a:pt x="5285" y="1731"/>
                        </a:lnTo>
                        <a:lnTo>
                          <a:pt x="5286" y="1731"/>
                        </a:lnTo>
                        <a:lnTo>
                          <a:pt x="5288" y="1731"/>
                        </a:lnTo>
                        <a:lnTo>
                          <a:pt x="5289" y="1731"/>
                        </a:lnTo>
                        <a:lnTo>
                          <a:pt x="5290" y="1732"/>
                        </a:lnTo>
                        <a:lnTo>
                          <a:pt x="5292" y="1732"/>
                        </a:lnTo>
                        <a:lnTo>
                          <a:pt x="5293" y="1732"/>
                        </a:lnTo>
                        <a:lnTo>
                          <a:pt x="5295" y="1732"/>
                        </a:lnTo>
                        <a:lnTo>
                          <a:pt x="5297" y="1732"/>
                        </a:lnTo>
                        <a:lnTo>
                          <a:pt x="5298" y="1732"/>
                        </a:lnTo>
                        <a:lnTo>
                          <a:pt x="5299" y="1732"/>
                        </a:lnTo>
                        <a:lnTo>
                          <a:pt x="5301" y="1732"/>
                        </a:lnTo>
                        <a:lnTo>
                          <a:pt x="5302" y="1732"/>
                        </a:lnTo>
                        <a:lnTo>
                          <a:pt x="5304" y="1733"/>
                        </a:lnTo>
                        <a:lnTo>
                          <a:pt x="5305" y="1733"/>
                        </a:lnTo>
                        <a:lnTo>
                          <a:pt x="5307" y="1733"/>
                        </a:lnTo>
                        <a:lnTo>
                          <a:pt x="5309" y="1733"/>
                        </a:lnTo>
                        <a:lnTo>
                          <a:pt x="5310" y="1733"/>
                        </a:lnTo>
                        <a:lnTo>
                          <a:pt x="5311" y="1733"/>
                        </a:lnTo>
                        <a:lnTo>
                          <a:pt x="5313" y="1733"/>
                        </a:lnTo>
                        <a:lnTo>
                          <a:pt x="5314" y="1733"/>
                        </a:lnTo>
                        <a:lnTo>
                          <a:pt x="5316" y="1733"/>
                        </a:lnTo>
                        <a:lnTo>
                          <a:pt x="5317" y="1733"/>
                        </a:lnTo>
                        <a:lnTo>
                          <a:pt x="5319" y="1733"/>
                        </a:lnTo>
                        <a:lnTo>
                          <a:pt x="5320" y="1734"/>
                        </a:lnTo>
                        <a:lnTo>
                          <a:pt x="5322" y="1734"/>
                        </a:lnTo>
                        <a:lnTo>
                          <a:pt x="5323" y="1734"/>
                        </a:lnTo>
                        <a:lnTo>
                          <a:pt x="5325" y="1734"/>
                        </a:lnTo>
                        <a:lnTo>
                          <a:pt x="5326" y="1734"/>
                        </a:lnTo>
                        <a:lnTo>
                          <a:pt x="5328" y="1734"/>
                        </a:lnTo>
                        <a:lnTo>
                          <a:pt x="5329" y="1734"/>
                        </a:lnTo>
                        <a:lnTo>
                          <a:pt x="5330" y="1734"/>
                        </a:lnTo>
                        <a:lnTo>
                          <a:pt x="5332" y="1734"/>
                        </a:lnTo>
                        <a:lnTo>
                          <a:pt x="5334" y="1734"/>
                        </a:lnTo>
                        <a:lnTo>
                          <a:pt x="5335" y="1734"/>
                        </a:lnTo>
                        <a:lnTo>
                          <a:pt x="5337" y="1734"/>
                        </a:lnTo>
                        <a:lnTo>
                          <a:pt x="5338" y="1734"/>
                        </a:lnTo>
                        <a:lnTo>
                          <a:pt x="5340" y="1734"/>
                        </a:lnTo>
                        <a:lnTo>
                          <a:pt x="5341" y="1734"/>
                        </a:lnTo>
                        <a:lnTo>
                          <a:pt x="5342" y="1734"/>
                        </a:lnTo>
                        <a:lnTo>
                          <a:pt x="5344" y="1734"/>
                        </a:lnTo>
                        <a:lnTo>
                          <a:pt x="5346" y="1735"/>
                        </a:lnTo>
                        <a:lnTo>
                          <a:pt x="5347" y="1735"/>
                        </a:lnTo>
                        <a:lnTo>
                          <a:pt x="5349" y="1735"/>
                        </a:lnTo>
                        <a:lnTo>
                          <a:pt x="5350" y="1735"/>
                        </a:lnTo>
                        <a:lnTo>
                          <a:pt x="5351" y="1735"/>
                        </a:lnTo>
                        <a:lnTo>
                          <a:pt x="5353" y="1735"/>
                        </a:lnTo>
                        <a:lnTo>
                          <a:pt x="5354" y="1735"/>
                        </a:lnTo>
                        <a:lnTo>
                          <a:pt x="5356" y="1735"/>
                        </a:lnTo>
                        <a:lnTo>
                          <a:pt x="5357" y="1735"/>
                        </a:lnTo>
                        <a:lnTo>
                          <a:pt x="5359" y="1735"/>
                        </a:lnTo>
                        <a:lnTo>
                          <a:pt x="5361" y="1735"/>
                        </a:lnTo>
                        <a:lnTo>
                          <a:pt x="5362" y="1735"/>
                        </a:lnTo>
                        <a:lnTo>
                          <a:pt x="5363" y="1736"/>
                        </a:lnTo>
                        <a:lnTo>
                          <a:pt x="5365" y="1736"/>
                        </a:lnTo>
                        <a:lnTo>
                          <a:pt x="5366" y="1736"/>
                        </a:lnTo>
                        <a:lnTo>
                          <a:pt x="5368" y="1736"/>
                        </a:lnTo>
                        <a:lnTo>
                          <a:pt x="5369" y="1736"/>
                        </a:lnTo>
                        <a:lnTo>
                          <a:pt x="5371" y="1736"/>
                        </a:lnTo>
                        <a:lnTo>
                          <a:pt x="5372" y="1736"/>
                        </a:lnTo>
                        <a:lnTo>
                          <a:pt x="5374" y="1736"/>
                        </a:lnTo>
                        <a:lnTo>
                          <a:pt x="5375" y="1736"/>
                        </a:lnTo>
                        <a:lnTo>
                          <a:pt x="5377" y="1736"/>
                        </a:lnTo>
                        <a:lnTo>
                          <a:pt x="5378" y="1736"/>
                        </a:lnTo>
                        <a:lnTo>
                          <a:pt x="5380" y="1736"/>
                        </a:lnTo>
                        <a:lnTo>
                          <a:pt x="5381" y="1737"/>
                        </a:lnTo>
                        <a:lnTo>
                          <a:pt x="5383" y="1737"/>
                        </a:lnTo>
                        <a:lnTo>
                          <a:pt x="5384" y="1737"/>
                        </a:lnTo>
                        <a:lnTo>
                          <a:pt x="5386" y="1737"/>
                        </a:lnTo>
                        <a:lnTo>
                          <a:pt x="5387" y="1737"/>
                        </a:lnTo>
                        <a:lnTo>
                          <a:pt x="5389" y="1737"/>
                        </a:lnTo>
                        <a:lnTo>
                          <a:pt x="5390" y="1737"/>
                        </a:lnTo>
                        <a:lnTo>
                          <a:pt x="5392" y="1737"/>
                        </a:lnTo>
                        <a:lnTo>
                          <a:pt x="5393" y="1737"/>
                        </a:lnTo>
                        <a:lnTo>
                          <a:pt x="5394" y="1737"/>
                        </a:lnTo>
                        <a:lnTo>
                          <a:pt x="5396" y="1737"/>
                        </a:lnTo>
                        <a:lnTo>
                          <a:pt x="5398" y="1737"/>
                        </a:lnTo>
                        <a:lnTo>
                          <a:pt x="5399" y="1737"/>
                        </a:lnTo>
                        <a:lnTo>
                          <a:pt x="5401" y="1737"/>
                        </a:lnTo>
                        <a:lnTo>
                          <a:pt x="5402" y="1738"/>
                        </a:lnTo>
                        <a:lnTo>
                          <a:pt x="5403" y="1738"/>
                        </a:lnTo>
                        <a:lnTo>
                          <a:pt x="5405" y="1738"/>
                        </a:lnTo>
                        <a:lnTo>
                          <a:pt x="5406" y="1738"/>
                        </a:lnTo>
                        <a:lnTo>
                          <a:pt x="5408" y="1738"/>
                        </a:lnTo>
                        <a:lnTo>
                          <a:pt x="5410" y="1738"/>
                        </a:lnTo>
                        <a:lnTo>
                          <a:pt x="5411" y="1738"/>
                        </a:lnTo>
                        <a:lnTo>
                          <a:pt x="5413" y="1738"/>
                        </a:lnTo>
                        <a:lnTo>
                          <a:pt x="5414" y="1738"/>
                        </a:lnTo>
                        <a:lnTo>
                          <a:pt x="5415" y="1738"/>
                        </a:lnTo>
                        <a:lnTo>
                          <a:pt x="5417" y="1738"/>
                        </a:lnTo>
                        <a:lnTo>
                          <a:pt x="5418" y="1738"/>
                        </a:lnTo>
                        <a:lnTo>
                          <a:pt x="5420" y="1738"/>
                        </a:lnTo>
                        <a:lnTo>
                          <a:pt x="5422" y="1738"/>
                        </a:lnTo>
                        <a:lnTo>
                          <a:pt x="5423" y="1738"/>
                        </a:lnTo>
                        <a:lnTo>
                          <a:pt x="5424" y="1738"/>
                        </a:lnTo>
                        <a:lnTo>
                          <a:pt x="5426" y="1739"/>
                        </a:lnTo>
                        <a:lnTo>
                          <a:pt x="5427" y="1739"/>
                        </a:lnTo>
                        <a:lnTo>
                          <a:pt x="5429" y="1739"/>
                        </a:lnTo>
                        <a:lnTo>
                          <a:pt x="5430" y="1739"/>
                        </a:lnTo>
                        <a:lnTo>
                          <a:pt x="5432" y="1739"/>
                        </a:lnTo>
                        <a:lnTo>
                          <a:pt x="5434" y="1739"/>
                        </a:lnTo>
                        <a:lnTo>
                          <a:pt x="5435" y="1739"/>
                        </a:lnTo>
                        <a:lnTo>
                          <a:pt x="5436" y="1739"/>
                        </a:lnTo>
                        <a:lnTo>
                          <a:pt x="5438" y="1739"/>
                        </a:lnTo>
                        <a:lnTo>
                          <a:pt x="5439" y="1739"/>
                        </a:lnTo>
                        <a:lnTo>
                          <a:pt x="5441" y="1739"/>
                        </a:lnTo>
                        <a:lnTo>
                          <a:pt x="5442" y="1739"/>
                        </a:lnTo>
                        <a:lnTo>
                          <a:pt x="5444" y="1739"/>
                        </a:lnTo>
                        <a:lnTo>
                          <a:pt x="5445" y="1739"/>
                        </a:lnTo>
                        <a:lnTo>
                          <a:pt x="5447" y="1739"/>
                        </a:lnTo>
                        <a:lnTo>
                          <a:pt x="5448" y="1739"/>
                        </a:lnTo>
                        <a:lnTo>
                          <a:pt x="5450" y="1740"/>
                        </a:lnTo>
                        <a:lnTo>
                          <a:pt x="5451" y="1740"/>
                        </a:lnTo>
                        <a:lnTo>
                          <a:pt x="5453" y="1740"/>
                        </a:lnTo>
                        <a:lnTo>
                          <a:pt x="5454" y="1740"/>
                        </a:lnTo>
                        <a:lnTo>
                          <a:pt x="5455" y="1740"/>
                        </a:lnTo>
                        <a:lnTo>
                          <a:pt x="5457" y="1740"/>
                        </a:lnTo>
                        <a:lnTo>
                          <a:pt x="5459" y="1740"/>
                        </a:lnTo>
                        <a:lnTo>
                          <a:pt x="5460" y="1740"/>
                        </a:lnTo>
                        <a:lnTo>
                          <a:pt x="5462" y="1740"/>
                        </a:lnTo>
                        <a:lnTo>
                          <a:pt x="5463" y="1740"/>
                        </a:lnTo>
                        <a:lnTo>
                          <a:pt x="5465" y="1740"/>
                        </a:lnTo>
                        <a:lnTo>
                          <a:pt x="5466" y="1740"/>
                        </a:lnTo>
                        <a:lnTo>
                          <a:pt x="5467" y="1740"/>
                        </a:lnTo>
                        <a:lnTo>
                          <a:pt x="5469" y="1740"/>
                        </a:lnTo>
                        <a:lnTo>
                          <a:pt x="5471" y="1740"/>
                        </a:lnTo>
                        <a:lnTo>
                          <a:pt x="5472" y="1740"/>
                        </a:lnTo>
                        <a:lnTo>
                          <a:pt x="5474" y="1740"/>
                        </a:lnTo>
                        <a:lnTo>
                          <a:pt x="5475" y="1740"/>
                        </a:lnTo>
                        <a:lnTo>
                          <a:pt x="5476" y="1741"/>
                        </a:lnTo>
                        <a:lnTo>
                          <a:pt x="5478" y="1741"/>
                        </a:lnTo>
                        <a:lnTo>
                          <a:pt x="5479" y="1741"/>
                        </a:lnTo>
                        <a:lnTo>
                          <a:pt x="5481" y="1741"/>
                        </a:lnTo>
                        <a:lnTo>
                          <a:pt x="5483" y="1741"/>
                        </a:lnTo>
                        <a:lnTo>
                          <a:pt x="5484" y="1741"/>
                        </a:lnTo>
                        <a:lnTo>
                          <a:pt x="5486" y="1741"/>
                        </a:lnTo>
                        <a:lnTo>
                          <a:pt x="5487" y="1741"/>
                        </a:lnTo>
                        <a:lnTo>
                          <a:pt x="5488" y="1741"/>
                        </a:lnTo>
                        <a:lnTo>
                          <a:pt x="5490" y="1741"/>
                        </a:lnTo>
                        <a:lnTo>
                          <a:pt x="5491" y="1741"/>
                        </a:lnTo>
                        <a:lnTo>
                          <a:pt x="5493" y="1741"/>
                        </a:lnTo>
                        <a:lnTo>
                          <a:pt x="5495" y="1741"/>
                        </a:lnTo>
                        <a:lnTo>
                          <a:pt x="5496" y="1741"/>
                        </a:lnTo>
                        <a:lnTo>
                          <a:pt x="5497" y="1741"/>
                        </a:lnTo>
                        <a:lnTo>
                          <a:pt x="5499" y="1741"/>
                        </a:lnTo>
                        <a:lnTo>
                          <a:pt x="5500" y="1741"/>
                        </a:lnTo>
                        <a:lnTo>
                          <a:pt x="5502" y="1741"/>
                        </a:lnTo>
                        <a:lnTo>
                          <a:pt x="5503" y="1741"/>
                        </a:lnTo>
                        <a:lnTo>
                          <a:pt x="5505" y="1741"/>
                        </a:lnTo>
                        <a:lnTo>
                          <a:pt x="5506" y="1741"/>
                        </a:lnTo>
                        <a:lnTo>
                          <a:pt x="5508" y="1742"/>
                        </a:lnTo>
                        <a:lnTo>
                          <a:pt x="5509" y="1742"/>
                        </a:lnTo>
                        <a:lnTo>
                          <a:pt x="5511" y="1742"/>
                        </a:lnTo>
                        <a:lnTo>
                          <a:pt x="5512" y="1742"/>
                        </a:lnTo>
                        <a:lnTo>
                          <a:pt x="5514" y="1742"/>
                        </a:lnTo>
                        <a:lnTo>
                          <a:pt x="5515" y="1742"/>
                        </a:lnTo>
                        <a:lnTo>
                          <a:pt x="5517" y="1742"/>
                        </a:lnTo>
                        <a:lnTo>
                          <a:pt x="5518" y="1742"/>
                        </a:lnTo>
                        <a:lnTo>
                          <a:pt x="5520" y="1742"/>
                        </a:lnTo>
                        <a:lnTo>
                          <a:pt x="5521" y="1742"/>
                        </a:lnTo>
                        <a:lnTo>
                          <a:pt x="5523" y="1742"/>
                        </a:lnTo>
                        <a:lnTo>
                          <a:pt x="5524" y="1742"/>
                        </a:lnTo>
                        <a:lnTo>
                          <a:pt x="5526" y="1742"/>
                        </a:lnTo>
                        <a:lnTo>
                          <a:pt x="5527" y="1742"/>
                        </a:lnTo>
                        <a:lnTo>
                          <a:pt x="5528" y="1742"/>
                        </a:lnTo>
                        <a:lnTo>
                          <a:pt x="5530" y="1742"/>
                        </a:lnTo>
                        <a:lnTo>
                          <a:pt x="5532" y="1742"/>
                        </a:lnTo>
                        <a:lnTo>
                          <a:pt x="5533" y="1742"/>
                        </a:lnTo>
                        <a:lnTo>
                          <a:pt x="5535" y="1742"/>
                        </a:lnTo>
                        <a:lnTo>
                          <a:pt x="5536" y="1742"/>
                        </a:lnTo>
                        <a:lnTo>
                          <a:pt x="5538" y="1742"/>
                        </a:lnTo>
                        <a:lnTo>
                          <a:pt x="5539" y="1742"/>
                        </a:lnTo>
                        <a:lnTo>
                          <a:pt x="5540" y="1742"/>
                        </a:lnTo>
                        <a:lnTo>
                          <a:pt x="5542" y="1743"/>
                        </a:lnTo>
                        <a:lnTo>
                          <a:pt x="5543" y="1743"/>
                        </a:lnTo>
                        <a:lnTo>
                          <a:pt x="5545" y="1743"/>
                        </a:lnTo>
                        <a:lnTo>
                          <a:pt x="5547" y="1743"/>
                        </a:lnTo>
                        <a:lnTo>
                          <a:pt x="5548" y="1743"/>
                        </a:lnTo>
                        <a:lnTo>
                          <a:pt x="5549" y="1743"/>
                        </a:lnTo>
                        <a:lnTo>
                          <a:pt x="5551" y="1743"/>
                        </a:lnTo>
                        <a:lnTo>
                          <a:pt x="5552" y="1743"/>
                        </a:lnTo>
                        <a:lnTo>
                          <a:pt x="5554" y="1743"/>
                        </a:lnTo>
                        <a:lnTo>
                          <a:pt x="5555" y="1743"/>
                        </a:lnTo>
                        <a:lnTo>
                          <a:pt x="5557" y="1743"/>
                        </a:lnTo>
                        <a:lnTo>
                          <a:pt x="5559" y="1743"/>
                        </a:lnTo>
                        <a:lnTo>
                          <a:pt x="5560" y="1743"/>
                        </a:lnTo>
                        <a:lnTo>
                          <a:pt x="5561" y="1743"/>
                        </a:lnTo>
                        <a:lnTo>
                          <a:pt x="5563" y="1743"/>
                        </a:lnTo>
                        <a:lnTo>
                          <a:pt x="5564" y="1743"/>
                        </a:lnTo>
                        <a:lnTo>
                          <a:pt x="5566" y="1743"/>
                        </a:lnTo>
                        <a:lnTo>
                          <a:pt x="5567" y="1743"/>
                        </a:lnTo>
                        <a:lnTo>
                          <a:pt x="5569" y="1743"/>
                        </a:lnTo>
                        <a:lnTo>
                          <a:pt x="5570" y="1743"/>
                        </a:lnTo>
                        <a:lnTo>
                          <a:pt x="5572" y="1743"/>
                        </a:lnTo>
                        <a:lnTo>
                          <a:pt x="5573" y="1743"/>
                        </a:lnTo>
                        <a:lnTo>
                          <a:pt x="5575" y="1743"/>
                        </a:lnTo>
                        <a:lnTo>
                          <a:pt x="5576" y="1743"/>
                        </a:lnTo>
                        <a:lnTo>
                          <a:pt x="5578" y="1743"/>
                        </a:lnTo>
                        <a:lnTo>
                          <a:pt x="5579" y="1743"/>
                        </a:lnTo>
                        <a:lnTo>
                          <a:pt x="5580" y="1743"/>
                        </a:lnTo>
                        <a:lnTo>
                          <a:pt x="5582" y="1743"/>
                        </a:lnTo>
                        <a:lnTo>
                          <a:pt x="5584" y="1744"/>
                        </a:lnTo>
                        <a:lnTo>
                          <a:pt x="5585" y="1744"/>
                        </a:lnTo>
                        <a:lnTo>
                          <a:pt x="5587" y="1744"/>
                        </a:lnTo>
                        <a:lnTo>
                          <a:pt x="5588" y="1744"/>
                        </a:lnTo>
                        <a:lnTo>
                          <a:pt x="5590" y="1744"/>
                        </a:lnTo>
                        <a:lnTo>
                          <a:pt x="5591" y="1744"/>
                        </a:lnTo>
                        <a:lnTo>
                          <a:pt x="5592" y="1744"/>
                        </a:lnTo>
                        <a:lnTo>
                          <a:pt x="5594" y="1744"/>
                        </a:lnTo>
                        <a:lnTo>
                          <a:pt x="5596" y="1744"/>
                        </a:lnTo>
                        <a:lnTo>
                          <a:pt x="5597" y="1744"/>
                        </a:lnTo>
                        <a:lnTo>
                          <a:pt x="5599" y="1744"/>
                        </a:lnTo>
                        <a:lnTo>
                          <a:pt x="5600" y="1744"/>
                        </a:lnTo>
                        <a:lnTo>
                          <a:pt x="5601" y="1744"/>
                        </a:lnTo>
                        <a:lnTo>
                          <a:pt x="5603" y="1744"/>
                        </a:lnTo>
                        <a:lnTo>
                          <a:pt x="5604" y="1744"/>
                        </a:lnTo>
                        <a:lnTo>
                          <a:pt x="5606" y="1744"/>
                        </a:lnTo>
                        <a:lnTo>
                          <a:pt x="5608" y="1744"/>
                        </a:lnTo>
                        <a:lnTo>
                          <a:pt x="5609" y="1744"/>
                        </a:lnTo>
                        <a:lnTo>
                          <a:pt x="5611" y="1744"/>
                        </a:lnTo>
                        <a:lnTo>
                          <a:pt x="5612" y="1744"/>
                        </a:lnTo>
                        <a:lnTo>
                          <a:pt x="5613" y="1744"/>
                        </a:lnTo>
                        <a:lnTo>
                          <a:pt x="5615" y="1744"/>
                        </a:lnTo>
                        <a:lnTo>
                          <a:pt x="5616" y="1744"/>
                        </a:lnTo>
                        <a:lnTo>
                          <a:pt x="5618" y="1744"/>
                        </a:lnTo>
                        <a:lnTo>
                          <a:pt x="5620" y="1744"/>
                        </a:lnTo>
                        <a:lnTo>
                          <a:pt x="5621" y="1744"/>
                        </a:lnTo>
                        <a:lnTo>
                          <a:pt x="5622" y="1744"/>
                        </a:lnTo>
                        <a:lnTo>
                          <a:pt x="5624" y="1744"/>
                        </a:lnTo>
                        <a:lnTo>
                          <a:pt x="5625" y="1744"/>
                        </a:lnTo>
                        <a:lnTo>
                          <a:pt x="5627" y="1744"/>
                        </a:lnTo>
                        <a:lnTo>
                          <a:pt x="5628" y="1744"/>
                        </a:lnTo>
                        <a:lnTo>
                          <a:pt x="5630" y="1744"/>
                        </a:lnTo>
                        <a:lnTo>
                          <a:pt x="5632" y="1744"/>
                        </a:lnTo>
                        <a:lnTo>
                          <a:pt x="5633" y="1745"/>
                        </a:lnTo>
                        <a:lnTo>
                          <a:pt x="5634" y="1745"/>
                        </a:lnTo>
                        <a:lnTo>
                          <a:pt x="5636" y="1745"/>
                        </a:lnTo>
                        <a:lnTo>
                          <a:pt x="5637" y="1745"/>
                        </a:lnTo>
                        <a:lnTo>
                          <a:pt x="5639" y="1745"/>
                        </a:lnTo>
                        <a:lnTo>
                          <a:pt x="5640" y="1745"/>
                        </a:lnTo>
                        <a:lnTo>
                          <a:pt x="5642" y="1745"/>
                        </a:lnTo>
                        <a:lnTo>
                          <a:pt x="5643" y="1745"/>
                        </a:lnTo>
                        <a:lnTo>
                          <a:pt x="5645" y="1745"/>
                        </a:lnTo>
                        <a:lnTo>
                          <a:pt x="5646" y="1745"/>
                        </a:lnTo>
                        <a:lnTo>
                          <a:pt x="5648" y="1745"/>
                        </a:lnTo>
                        <a:lnTo>
                          <a:pt x="5649" y="1745"/>
                        </a:lnTo>
                        <a:lnTo>
                          <a:pt x="5651" y="1745"/>
                        </a:lnTo>
                        <a:lnTo>
                          <a:pt x="5652" y="1745"/>
                        </a:lnTo>
                        <a:lnTo>
                          <a:pt x="5653" y="1745"/>
                        </a:lnTo>
                        <a:lnTo>
                          <a:pt x="5655" y="1745"/>
                        </a:lnTo>
                        <a:lnTo>
                          <a:pt x="5657" y="1745"/>
                        </a:lnTo>
                        <a:lnTo>
                          <a:pt x="5658" y="1745"/>
                        </a:lnTo>
                        <a:lnTo>
                          <a:pt x="5660" y="1745"/>
                        </a:lnTo>
                        <a:lnTo>
                          <a:pt x="5661" y="1745"/>
                        </a:lnTo>
                        <a:lnTo>
                          <a:pt x="5663" y="1745"/>
                        </a:lnTo>
                        <a:lnTo>
                          <a:pt x="5664" y="1745"/>
                        </a:lnTo>
                        <a:lnTo>
                          <a:pt x="5665" y="1745"/>
                        </a:lnTo>
                        <a:lnTo>
                          <a:pt x="5667" y="1745"/>
                        </a:lnTo>
                        <a:lnTo>
                          <a:pt x="5669" y="1745"/>
                        </a:lnTo>
                        <a:lnTo>
                          <a:pt x="5670" y="1745"/>
                        </a:lnTo>
                        <a:lnTo>
                          <a:pt x="5672" y="1745"/>
                        </a:lnTo>
                        <a:lnTo>
                          <a:pt x="5673" y="1745"/>
                        </a:lnTo>
                        <a:lnTo>
                          <a:pt x="5674" y="1745"/>
                        </a:lnTo>
                        <a:lnTo>
                          <a:pt x="5676" y="1745"/>
                        </a:lnTo>
                        <a:lnTo>
                          <a:pt x="5677" y="1745"/>
                        </a:lnTo>
                        <a:lnTo>
                          <a:pt x="5679" y="1745"/>
                        </a:lnTo>
                        <a:lnTo>
                          <a:pt x="5681" y="1745"/>
                        </a:lnTo>
                        <a:lnTo>
                          <a:pt x="5682" y="1745"/>
                        </a:lnTo>
                        <a:lnTo>
                          <a:pt x="5684" y="1745"/>
                        </a:lnTo>
                        <a:lnTo>
                          <a:pt x="5685" y="1745"/>
                        </a:lnTo>
                        <a:lnTo>
                          <a:pt x="5686" y="1745"/>
                        </a:lnTo>
                        <a:lnTo>
                          <a:pt x="5688" y="1745"/>
                        </a:lnTo>
                        <a:lnTo>
                          <a:pt x="5689" y="1745"/>
                        </a:lnTo>
                        <a:lnTo>
                          <a:pt x="5691" y="1745"/>
                        </a:lnTo>
                        <a:lnTo>
                          <a:pt x="5692" y="1745"/>
                        </a:lnTo>
                        <a:lnTo>
                          <a:pt x="5694" y="1745"/>
                        </a:lnTo>
                        <a:lnTo>
                          <a:pt x="5695" y="1745"/>
                        </a:lnTo>
                        <a:lnTo>
                          <a:pt x="5697" y="1745"/>
                        </a:lnTo>
                        <a:lnTo>
                          <a:pt x="5698" y="1745"/>
                        </a:lnTo>
                        <a:lnTo>
                          <a:pt x="5700" y="1745"/>
                        </a:lnTo>
                        <a:lnTo>
                          <a:pt x="5701" y="1745"/>
                        </a:lnTo>
                        <a:lnTo>
                          <a:pt x="5703" y="1745"/>
                        </a:lnTo>
                        <a:lnTo>
                          <a:pt x="5704" y="1745"/>
                        </a:lnTo>
                        <a:lnTo>
                          <a:pt x="5706" y="1745"/>
                        </a:lnTo>
                        <a:lnTo>
                          <a:pt x="5707" y="1745"/>
                        </a:lnTo>
                        <a:lnTo>
                          <a:pt x="5709" y="1745"/>
                        </a:lnTo>
                        <a:lnTo>
                          <a:pt x="5710" y="1745"/>
                        </a:lnTo>
                        <a:lnTo>
                          <a:pt x="5712" y="1745"/>
                        </a:lnTo>
                        <a:lnTo>
                          <a:pt x="5713" y="1745"/>
                        </a:lnTo>
                        <a:lnTo>
                          <a:pt x="5715" y="1745"/>
                        </a:lnTo>
                        <a:lnTo>
                          <a:pt x="5716" y="1745"/>
                        </a:lnTo>
                        <a:lnTo>
                          <a:pt x="5718" y="1745"/>
                        </a:lnTo>
                        <a:lnTo>
                          <a:pt x="5719" y="1745"/>
                        </a:lnTo>
                        <a:lnTo>
                          <a:pt x="5721" y="1745"/>
                        </a:lnTo>
                        <a:lnTo>
                          <a:pt x="5722" y="1745"/>
                        </a:lnTo>
                        <a:lnTo>
                          <a:pt x="5724" y="1745"/>
                        </a:lnTo>
                        <a:lnTo>
                          <a:pt x="5725" y="1745"/>
                        </a:lnTo>
                        <a:lnTo>
                          <a:pt x="5726" y="1745"/>
                        </a:lnTo>
                        <a:lnTo>
                          <a:pt x="5728" y="1745"/>
                        </a:lnTo>
                        <a:lnTo>
                          <a:pt x="5729" y="1745"/>
                        </a:lnTo>
                        <a:lnTo>
                          <a:pt x="5731" y="1745"/>
                        </a:lnTo>
                        <a:lnTo>
                          <a:pt x="5733" y="1746"/>
                        </a:lnTo>
                        <a:lnTo>
                          <a:pt x="5734" y="1746"/>
                        </a:lnTo>
                        <a:lnTo>
                          <a:pt x="5736" y="1746"/>
                        </a:lnTo>
                        <a:lnTo>
                          <a:pt x="5737" y="1746"/>
                        </a:lnTo>
                        <a:lnTo>
                          <a:pt x="5738" y="1746"/>
                        </a:lnTo>
                        <a:lnTo>
                          <a:pt x="5740" y="1746"/>
                        </a:lnTo>
                        <a:lnTo>
                          <a:pt x="5741" y="1746"/>
                        </a:lnTo>
                        <a:lnTo>
                          <a:pt x="5743" y="1746"/>
                        </a:lnTo>
                        <a:lnTo>
                          <a:pt x="5745" y="1746"/>
                        </a:lnTo>
                        <a:lnTo>
                          <a:pt x="5746" y="1746"/>
                        </a:lnTo>
                        <a:lnTo>
                          <a:pt x="5747" y="1746"/>
                        </a:lnTo>
                        <a:lnTo>
                          <a:pt x="5749" y="1746"/>
                        </a:lnTo>
                        <a:lnTo>
                          <a:pt x="5750" y="1746"/>
                        </a:lnTo>
                        <a:lnTo>
                          <a:pt x="5752" y="1746"/>
                        </a:lnTo>
                        <a:lnTo>
                          <a:pt x="5753" y="1746"/>
                        </a:lnTo>
                        <a:lnTo>
                          <a:pt x="5755" y="1746"/>
                        </a:lnTo>
                        <a:lnTo>
                          <a:pt x="5757" y="1746"/>
                        </a:lnTo>
                        <a:lnTo>
                          <a:pt x="5758" y="1746"/>
                        </a:lnTo>
                        <a:lnTo>
                          <a:pt x="5759" y="1746"/>
                        </a:lnTo>
                        <a:lnTo>
                          <a:pt x="5761" y="1746"/>
                        </a:lnTo>
                        <a:lnTo>
                          <a:pt x="5762" y="1746"/>
                        </a:lnTo>
                        <a:lnTo>
                          <a:pt x="5764" y="1746"/>
                        </a:lnTo>
                        <a:lnTo>
                          <a:pt x="5765" y="1746"/>
                        </a:lnTo>
                        <a:lnTo>
                          <a:pt x="5767" y="1746"/>
                        </a:lnTo>
                        <a:lnTo>
                          <a:pt x="5768" y="1746"/>
                        </a:lnTo>
                        <a:lnTo>
                          <a:pt x="5770" y="1746"/>
                        </a:lnTo>
                        <a:lnTo>
                          <a:pt x="5771" y="1746"/>
                        </a:lnTo>
                        <a:lnTo>
                          <a:pt x="5773" y="1746"/>
                        </a:lnTo>
                        <a:lnTo>
                          <a:pt x="5774" y="1746"/>
                        </a:lnTo>
                        <a:lnTo>
                          <a:pt x="5776" y="1746"/>
                        </a:lnTo>
                        <a:lnTo>
                          <a:pt x="5777" y="1746"/>
                        </a:lnTo>
                        <a:lnTo>
                          <a:pt x="5779" y="1746"/>
                        </a:lnTo>
                        <a:lnTo>
                          <a:pt x="5780" y="1746"/>
                        </a:lnTo>
                        <a:lnTo>
                          <a:pt x="5782" y="1746"/>
                        </a:lnTo>
                        <a:lnTo>
                          <a:pt x="5783" y="1746"/>
                        </a:lnTo>
                        <a:lnTo>
                          <a:pt x="5785" y="1746"/>
                        </a:lnTo>
                        <a:lnTo>
                          <a:pt x="5786" y="1746"/>
                        </a:lnTo>
                        <a:lnTo>
                          <a:pt x="5788" y="1746"/>
                        </a:lnTo>
                        <a:lnTo>
                          <a:pt x="5789" y="1746"/>
                        </a:lnTo>
                        <a:lnTo>
                          <a:pt x="5790" y="1746"/>
                        </a:lnTo>
                        <a:lnTo>
                          <a:pt x="5792" y="1746"/>
                        </a:lnTo>
                        <a:lnTo>
                          <a:pt x="5794" y="1746"/>
                        </a:lnTo>
                        <a:lnTo>
                          <a:pt x="5795" y="1746"/>
                        </a:lnTo>
                        <a:lnTo>
                          <a:pt x="5797" y="1746"/>
                        </a:lnTo>
                        <a:lnTo>
                          <a:pt x="5798" y="1746"/>
                        </a:lnTo>
                        <a:lnTo>
                          <a:pt x="5799" y="1746"/>
                        </a:lnTo>
                        <a:lnTo>
                          <a:pt x="5801" y="1746"/>
                        </a:lnTo>
                        <a:lnTo>
                          <a:pt x="5802" y="1746"/>
                        </a:lnTo>
                        <a:lnTo>
                          <a:pt x="5804" y="1746"/>
                        </a:lnTo>
                        <a:lnTo>
                          <a:pt x="5806" y="1746"/>
                        </a:lnTo>
                        <a:lnTo>
                          <a:pt x="5807" y="1746"/>
                        </a:lnTo>
                        <a:lnTo>
                          <a:pt x="5809" y="1746"/>
                        </a:lnTo>
                        <a:lnTo>
                          <a:pt x="5810" y="1746"/>
                        </a:lnTo>
                        <a:lnTo>
                          <a:pt x="5811" y="1746"/>
                        </a:lnTo>
                        <a:lnTo>
                          <a:pt x="5813" y="1746"/>
                        </a:lnTo>
                        <a:lnTo>
                          <a:pt x="5814" y="1746"/>
                        </a:lnTo>
                        <a:lnTo>
                          <a:pt x="5816" y="1746"/>
                        </a:lnTo>
                        <a:lnTo>
                          <a:pt x="5818" y="1746"/>
                        </a:lnTo>
                        <a:lnTo>
                          <a:pt x="5819" y="1746"/>
                        </a:lnTo>
                        <a:lnTo>
                          <a:pt x="5820" y="1746"/>
                        </a:lnTo>
                        <a:lnTo>
                          <a:pt x="5822" y="1746"/>
                        </a:lnTo>
                        <a:lnTo>
                          <a:pt x="5823" y="1746"/>
                        </a:lnTo>
                        <a:lnTo>
                          <a:pt x="5825" y="1746"/>
                        </a:lnTo>
                        <a:lnTo>
                          <a:pt x="5826" y="1746"/>
                        </a:lnTo>
                        <a:lnTo>
                          <a:pt x="5828" y="1746"/>
                        </a:lnTo>
                        <a:lnTo>
                          <a:pt x="5830" y="1746"/>
                        </a:lnTo>
                        <a:lnTo>
                          <a:pt x="5831" y="1746"/>
                        </a:lnTo>
                        <a:lnTo>
                          <a:pt x="5832" y="1746"/>
                        </a:lnTo>
                        <a:lnTo>
                          <a:pt x="5834" y="1746"/>
                        </a:lnTo>
                        <a:lnTo>
                          <a:pt x="5835" y="1746"/>
                        </a:lnTo>
                        <a:lnTo>
                          <a:pt x="5837" y="1746"/>
                        </a:lnTo>
                        <a:lnTo>
                          <a:pt x="5838" y="1747"/>
                        </a:lnTo>
                        <a:lnTo>
                          <a:pt x="5840" y="1747"/>
                        </a:lnTo>
                        <a:lnTo>
                          <a:pt x="5841" y="1747"/>
                        </a:lnTo>
                        <a:lnTo>
                          <a:pt x="5843" y="1747"/>
                        </a:lnTo>
                        <a:lnTo>
                          <a:pt x="5844" y="1747"/>
                        </a:lnTo>
                        <a:lnTo>
                          <a:pt x="5846" y="1747"/>
                        </a:lnTo>
                        <a:lnTo>
                          <a:pt x="5847" y="1747"/>
                        </a:lnTo>
                        <a:lnTo>
                          <a:pt x="5849" y="1747"/>
                        </a:lnTo>
                        <a:lnTo>
                          <a:pt x="5850" y="1747"/>
                        </a:lnTo>
                        <a:lnTo>
                          <a:pt x="5852" y="1747"/>
                        </a:lnTo>
                        <a:lnTo>
                          <a:pt x="5853" y="1747"/>
                        </a:lnTo>
                        <a:lnTo>
                          <a:pt x="5855" y="1747"/>
                        </a:lnTo>
                        <a:lnTo>
                          <a:pt x="5856" y="1747"/>
                        </a:lnTo>
                        <a:lnTo>
                          <a:pt x="5858" y="1747"/>
                        </a:lnTo>
                        <a:lnTo>
                          <a:pt x="5859" y="1747"/>
                        </a:lnTo>
                        <a:lnTo>
                          <a:pt x="5861" y="1747"/>
                        </a:lnTo>
                        <a:lnTo>
                          <a:pt x="5862" y="1747"/>
                        </a:lnTo>
                        <a:lnTo>
                          <a:pt x="5863" y="1747"/>
                        </a:lnTo>
                        <a:lnTo>
                          <a:pt x="5865" y="1747"/>
                        </a:lnTo>
                        <a:lnTo>
                          <a:pt x="5867" y="1747"/>
                        </a:lnTo>
                        <a:lnTo>
                          <a:pt x="5868" y="1747"/>
                        </a:lnTo>
                        <a:lnTo>
                          <a:pt x="5870" y="1747"/>
                        </a:lnTo>
                        <a:lnTo>
                          <a:pt x="5871" y="1747"/>
                        </a:lnTo>
                        <a:lnTo>
                          <a:pt x="5872" y="1747"/>
                        </a:lnTo>
                        <a:lnTo>
                          <a:pt x="5874" y="1747"/>
                        </a:lnTo>
                        <a:lnTo>
                          <a:pt x="5875" y="1747"/>
                        </a:lnTo>
                        <a:lnTo>
                          <a:pt x="5877" y="1747"/>
                        </a:lnTo>
                        <a:lnTo>
                          <a:pt x="5878" y="1747"/>
                        </a:lnTo>
                        <a:lnTo>
                          <a:pt x="5880" y="1747"/>
                        </a:lnTo>
                        <a:lnTo>
                          <a:pt x="5882" y="1747"/>
                        </a:lnTo>
                        <a:lnTo>
                          <a:pt x="5883" y="1747"/>
                        </a:lnTo>
                        <a:lnTo>
                          <a:pt x="5884" y="1747"/>
                        </a:lnTo>
                        <a:lnTo>
                          <a:pt x="5886" y="1747"/>
                        </a:lnTo>
                        <a:lnTo>
                          <a:pt x="5887" y="1747"/>
                        </a:lnTo>
                        <a:lnTo>
                          <a:pt x="5889" y="1747"/>
                        </a:lnTo>
                        <a:lnTo>
                          <a:pt x="5890" y="1747"/>
                        </a:lnTo>
                        <a:lnTo>
                          <a:pt x="5892" y="1747"/>
                        </a:lnTo>
                        <a:lnTo>
                          <a:pt x="5893" y="1747"/>
                        </a:lnTo>
                        <a:lnTo>
                          <a:pt x="5895" y="1747"/>
                        </a:lnTo>
                        <a:lnTo>
                          <a:pt x="5896" y="1747"/>
                        </a:lnTo>
                        <a:lnTo>
                          <a:pt x="5898" y="1747"/>
                        </a:lnTo>
                        <a:lnTo>
                          <a:pt x="5899" y="1747"/>
                        </a:lnTo>
                        <a:lnTo>
                          <a:pt x="5901" y="1747"/>
                        </a:lnTo>
                        <a:lnTo>
                          <a:pt x="5902" y="1747"/>
                        </a:lnTo>
                        <a:lnTo>
                          <a:pt x="5904" y="1747"/>
                        </a:lnTo>
                        <a:lnTo>
                          <a:pt x="5905" y="1747"/>
                        </a:lnTo>
                        <a:lnTo>
                          <a:pt x="5907" y="1747"/>
                        </a:lnTo>
                        <a:lnTo>
                          <a:pt x="5908" y="1747"/>
                        </a:lnTo>
                        <a:lnTo>
                          <a:pt x="5910" y="1747"/>
                        </a:lnTo>
                        <a:lnTo>
                          <a:pt x="5911" y="1747"/>
                        </a:lnTo>
                        <a:lnTo>
                          <a:pt x="5913" y="1747"/>
                        </a:lnTo>
                        <a:lnTo>
                          <a:pt x="5914" y="1747"/>
                        </a:lnTo>
                        <a:lnTo>
                          <a:pt x="5915" y="1747"/>
                        </a:lnTo>
                        <a:lnTo>
                          <a:pt x="5917" y="1747"/>
                        </a:lnTo>
                        <a:lnTo>
                          <a:pt x="5919" y="1747"/>
                        </a:lnTo>
                        <a:lnTo>
                          <a:pt x="5920" y="1747"/>
                        </a:lnTo>
                        <a:lnTo>
                          <a:pt x="5922" y="1747"/>
                        </a:lnTo>
                        <a:lnTo>
                          <a:pt x="5923" y="1747"/>
                        </a:lnTo>
                        <a:lnTo>
                          <a:pt x="5925" y="1747"/>
                        </a:lnTo>
                        <a:lnTo>
                          <a:pt x="5926" y="1747"/>
                        </a:lnTo>
                        <a:lnTo>
                          <a:pt x="5927" y="1747"/>
                        </a:lnTo>
                        <a:lnTo>
                          <a:pt x="5929" y="1747"/>
                        </a:lnTo>
                        <a:lnTo>
                          <a:pt x="5931" y="1747"/>
                        </a:lnTo>
                        <a:lnTo>
                          <a:pt x="5932" y="1747"/>
                        </a:lnTo>
                        <a:lnTo>
                          <a:pt x="5934" y="1747"/>
                        </a:lnTo>
                        <a:lnTo>
                          <a:pt x="5935" y="1747"/>
                        </a:lnTo>
                        <a:lnTo>
                          <a:pt x="5936" y="1747"/>
                        </a:lnTo>
                        <a:lnTo>
                          <a:pt x="5938" y="1747"/>
                        </a:lnTo>
                        <a:lnTo>
                          <a:pt x="5939" y="1747"/>
                        </a:lnTo>
                        <a:lnTo>
                          <a:pt x="5941" y="1747"/>
                        </a:lnTo>
                        <a:lnTo>
                          <a:pt x="5943" y="1747"/>
                        </a:lnTo>
                        <a:lnTo>
                          <a:pt x="5944" y="1747"/>
                        </a:lnTo>
                        <a:lnTo>
                          <a:pt x="5945" y="1747"/>
                        </a:lnTo>
                        <a:lnTo>
                          <a:pt x="5947" y="1747"/>
                        </a:lnTo>
                        <a:lnTo>
                          <a:pt x="5948" y="1747"/>
                        </a:lnTo>
                        <a:lnTo>
                          <a:pt x="5950" y="1747"/>
                        </a:lnTo>
                        <a:lnTo>
                          <a:pt x="5951" y="1747"/>
                        </a:lnTo>
                        <a:lnTo>
                          <a:pt x="5953" y="1747"/>
                        </a:lnTo>
                      </a:path>
                    </a:pathLst>
                  </a:custGeom>
                  <a:noFill/>
                  <a:ln w="38100" cap="flat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75" name="Freeform 97">
                    <a:extLst>
                      <a:ext uri="{FF2B5EF4-FFF2-40B4-BE49-F238E27FC236}">
                        <a16:creationId xmlns:a16="http://schemas.microsoft.com/office/drawing/2014/main" id="{F315EB45-2705-40EA-B558-40E073A9384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27408" y="4038600"/>
                    <a:ext cx="9450388" cy="1387475"/>
                  </a:xfrm>
                  <a:custGeom>
                    <a:avLst/>
                    <a:gdLst>
                      <a:gd name="T0" fmla="*/ 92 w 5953"/>
                      <a:gd name="T1" fmla="*/ 874 h 874"/>
                      <a:gd name="T2" fmla="*/ 186 w 5953"/>
                      <a:gd name="T3" fmla="*/ 874 h 874"/>
                      <a:gd name="T4" fmla="*/ 280 w 5953"/>
                      <a:gd name="T5" fmla="*/ 874 h 874"/>
                      <a:gd name="T6" fmla="*/ 374 w 5953"/>
                      <a:gd name="T7" fmla="*/ 874 h 874"/>
                      <a:gd name="T8" fmla="*/ 467 w 5953"/>
                      <a:gd name="T9" fmla="*/ 874 h 874"/>
                      <a:gd name="T10" fmla="*/ 561 w 5953"/>
                      <a:gd name="T11" fmla="*/ 874 h 874"/>
                      <a:gd name="T12" fmla="*/ 655 w 5953"/>
                      <a:gd name="T13" fmla="*/ 874 h 874"/>
                      <a:gd name="T14" fmla="*/ 749 w 5953"/>
                      <a:gd name="T15" fmla="*/ 874 h 874"/>
                      <a:gd name="T16" fmla="*/ 843 w 5953"/>
                      <a:gd name="T17" fmla="*/ 874 h 874"/>
                      <a:gd name="T18" fmla="*/ 936 w 5953"/>
                      <a:gd name="T19" fmla="*/ 874 h 874"/>
                      <a:gd name="T20" fmla="*/ 1030 w 5953"/>
                      <a:gd name="T21" fmla="*/ 874 h 874"/>
                      <a:gd name="T22" fmla="*/ 1124 w 5953"/>
                      <a:gd name="T23" fmla="*/ 874 h 874"/>
                      <a:gd name="T24" fmla="*/ 1218 w 5953"/>
                      <a:gd name="T25" fmla="*/ 874 h 874"/>
                      <a:gd name="T26" fmla="*/ 1311 w 5953"/>
                      <a:gd name="T27" fmla="*/ 874 h 874"/>
                      <a:gd name="T28" fmla="*/ 1405 w 5953"/>
                      <a:gd name="T29" fmla="*/ 874 h 874"/>
                      <a:gd name="T30" fmla="*/ 1499 w 5953"/>
                      <a:gd name="T31" fmla="*/ 874 h 874"/>
                      <a:gd name="T32" fmla="*/ 1593 w 5953"/>
                      <a:gd name="T33" fmla="*/ 874 h 874"/>
                      <a:gd name="T34" fmla="*/ 1687 w 5953"/>
                      <a:gd name="T35" fmla="*/ 874 h 874"/>
                      <a:gd name="T36" fmla="*/ 1780 w 5953"/>
                      <a:gd name="T37" fmla="*/ 874 h 874"/>
                      <a:gd name="T38" fmla="*/ 1874 w 5953"/>
                      <a:gd name="T39" fmla="*/ 874 h 874"/>
                      <a:gd name="T40" fmla="*/ 1968 w 5953"/>
                      <a:gd name="T41" fmla="*/ 874 h 874"/>
                      <a:gd name="T42" fmla="*/ 2062 w 5953"/>
                      <a:gd name="T43" fmla="*/ 874 h 874"/>
                      <a:gd name="T44" fmla="*/ 2155 w 5953"/>
                      <a:gd name="T45" fmla="*/ 874 h 874"/>
                      <a:gd name="T46" fmla="*/ 2249 w 5953"/>
                      <a:gd name="T47" fmla="*/ 874 h 874"/>
                      <a:gd name="T48" fmla="*/ 2343 w 5953"/>
                      <a:gd name="T49" fmla="*/ 874 h 874"/>
                      <a:gd name="T50" fmla="*/ 2437 w 5953"/>
                      <a:gd name="T51" fmla="*/ 874 h 874"/>
                      <a:gd name="T52" fmla="*/ 2531 w 5953"/>
                      <a:gd name="T53" fmla="*/ 874 h 874"/>
                      <a:gd name="T54" fmla="*/ 2624 w 5953"/>
                      <a:gd name="T55" fmla="*/ 874 h 874"/>
                      <a:gd name="T56" fmla="*/ 2718 w 5953"/>
                      <a:gd name="T57" fmla="*/ 874 h 874"/>
                      <a:gd name="T58" fmla="*/ 2812 w 5953"/>
                      <a:gd name="T59" fmla="*/ 874 h 874"/>
                      <a:gd name="T60" fmla="*/ 2906 w 5953"/>
                      <a:gd name="T61" fmla="*/ 874 h 874"/>
                      <a:gd name="T62" fmla="*/ 2999 w 5953"/>
                      <a:gd name="T63" fmla="*/ 593 h 874"/>
                      <a:gd name="T64" fmla="*/ 3093 w 5953"/>
                      <a:gd name="T65" fmla="*/ 874 h 874"/>
                      <a:gd name="T66" fmla="*/ 3187 w 5953"/>
                      <a:gd name="T67" fmla="*/ 874 h 874"/>
                      <a:gd name="T68" fmla="*/ 3281 w 5953"/>
                      <a:gd name="T69" fmla="*/ 874 h 874"/>
                      <a:gd name="T70" fmla="*/ 3375 w 5953"/>
                      <a:gd name="T71" fmla="*/ 874 h 874"/>
                      <a:gd name="T72" fmla="*/ 3468 w 5953"/>
                      <a:gd name="T73" fmla="*/ 874 h 874"/>
                      <a:gd name="T74" fmla="*/ 3562 w 5953"/>
                      <a:gd name="T75" fmla="*/ 874 h 874"/>
                      <a:gd name="T76" fmla="*/ 3656 w 5953"/>
                      <a:gd name="T77" fmla="*/ 874 h 874"/>
                      <a:gd name="T78" fmla="*/ 3750 w 5953"/>
                      <a:gd name="T79" fmla="*/ 874 h 874"/>
                      <a:gd name="T80" fmla="*/ 3843 w 5953"/>
                      <a:gd name="T81" fmla="*/ 874 h 874"/>
                      <a:gd name="T82" fmla="*/ 3937 w 5953"/>
                      <a:gd name="T83" fmla="*/ 874 h 874"/>
                      <a:gd name="T84" fmla="*/ 4031 w 5953"/>
                      <a:gd name="T85" fmla="*/ 874 h 874"/>
                      <a:gd name="T86" fmla="*/ 4125 w 5953"/>
                      <a:gd name="T87" fmla="*/ 874 h 874"/>
                      <a:gd name="T88" fmla="*/ 4219 w 5953"/>
                      <a:gd name="T89" fmla="*/ 874 h 874"/>
                      <a:gd name="T90" fmla="*/ 4312 w 5953"/>
                      <a:gd name="T91" fmla="*/ 874 h 874"/>
                      <a:gd name="T92" fmla="*/ 4406 w 5953"/>
                      <a:gd name="T93" fmla="*/ 874 h 874"/>
                      <a:gd name="T94" fmla="*/ 4500 w 5953"/>
                      <a:gd name="T95" fmla="*/ 874 h 874"/>
                      <a:gd name="T96" fmla="*/ 4594 w 5953"/>
                      <a:gd name="T97" fmla="*/ 874 h 874"/>
                      <a:gd name="T98" fmla="*/ 4687 w 5953"/>
                      <a:gd name="T99" fmla="*/ 874 h 874"/>
                      <a:gd name="T100" fmla="*/ 4781 w 5953"/>
                      <a:gd name="T101" fmla="*/ 874 h 874"/>
                      <a:gd name="T102" fmla="*/ 4875 w 5953"/>
                      <a:gd name="T103" fmla="*/ 874 h 874"/>
                      <a:gd name="T104" fmla="*/ 4969 w 5953"/>
                      <a:gd name="T105" fmla="*/ 874 h 874"/>
                      <a:gd name="T106" fmla="*/ 5063 w 5953"/>
                      <a:gd name="T107" fmla="*/ 874 h 874"/>
                      <a:gd name="T108" fmla="*/ 5156 w 5953"/>
                      <a:gd name="T109" fmla="*/ 874 h 874"/>
                      <a:gd name="T110" fmla="*/ 5250 w 5953"/>
                      <a:gd name="T111" fmla="*/ 874 h 874"/>
                      <a:gd name="T112" fmla="*/ 5344 w 5953"/>
                      <a:gd name="T113" fmla="*/ 874 h 874"/>
                      <a:gd name="T114" fmla="*/ 5438 w 5953"/>
                      <a:gd name="T115" fmla="*/ 874 h 874"/>
                      <a:gd name="T116" fmla="*/ 5532 w 5953"/>
                      <a:gd name="T117" fmla="*/ 874 h 874"/>
                      <a:gd name="T118" fmla="*/ 5625 w 5953"/>
                      <a:gd name="T119" fmla="*/ 874 h 874"/>
                      <a:gd name="T120" fmla="*/ 5719 w 5953"/>
                      <a:gd name="T121" fmla="*/ 874 h 874"/>
                      <a:gd name="T122" fmla="*/ 5813 w 5953"/>
                      <a:gd name="T123" fmla="*/ 874 h 874"/>
                      <a:gd name="T124" fmla="*/ 5907 w 5953"/>
                      <a:gd name="T125" fmla="*/ 874 h 8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5953" h="874">
                        <a:moveTo>
                          <a:pt x="0" y="874"/>
                        </a:moveTo>
                        <a:lnTo>
                          <a:pt x="1" y="874"/>
                        </a:lnTo>
                        <a:lnTo>
                          <a:pt x="3" y="874"/>
                        </a:lnTo>
                        <a:lnTo>
                          <a:pt x="4" y="874"/>
                        </a:lnTo>
                        <a:lnTo>
                          <a:pt x="6" y="874"/>
                        </a:lnTo>
                        <a:lnTo>
                          <a:pt x="7" y="874"/>
                        </a:lnTo>
                        <a:lnTo>
                          <a:pt x="9" y="874"/>
                        </a:lnTo>
                        <a:lnTo>
                          <a:pt x="10" y="874"/>
                        </a:lnTo>
                        <a:lnTo>
                          <a:pt x="12" y="874"/>
                        </a:lnTo>
                        <a:lnTo>
                          <a:pt x="13" y="874"/>
                        </a:lnTo>
                        <a:lnTo>
                          <a:pt x="15" y="874"/>
                        </a:lnTo>
                        <a:lnTo>
                          <a:pt x="16" y="874"/>
                        </a:lnTo>
                        <a:lnTo>
                          <a:pt x="18" y="874"/>
                        </a:lnTo>
                        <a:lnTo>
                          <a:pt x="19" y="874"/>
                        </a:lnTo>
                        <a:lnTo>
                          <a:pt x="20" y="874"/>
                        </a:lnTo>
                        <a:lnTo>
                          <a:pt x="22" y="874"/>
                        </a:lnTo>
                        <a:lnTo>
                          <a:pt x="24" y="874"/>
                        </a:lnTo>
                        <a:lnTo>
                          <a:pt x="25" y="874"/>
                        </a:lnTo>
                        <a:lnTo>
                          <a:pt x="27" y="874"/>
                        </a:lnTo>
                        <a:lnTo>
                          <a:pt x="28" y="874"/>
                        </a:lnTo>
                        <a:lnTo>
                          <a:pt x="30" y="874"/>
                        </a:lnTo>
                        <a:lnTo>
                          <a:pt x="31" y="874"/>
                        </a:lnTo>
                        <a:lnTo>
                          <a:pt x="32" y="874"/>
                        </a:lnTo>
                        <a:lnTo>
                          <a:pt x="34" y="874"/>
                        </a:lnTo>
                        <a:lnTo>
                          <a:pt x="35" y="874"/>
                        </a:lnTo>
                        <a:lnTo>
                          <a:pt x="37" y="874"/>
                        </a:lnTo>
                        <a:lnTo>
                          <a:pt x="39" y="874"/>
                        </a:lnTo>
                        <a:lnTo>
                          <a:pt x="40" y="874"/>
                        </a:lnTo>
                        <a:lnTo>
                          <a:pt x="41" y="874"/>
                        </a:lnTo>
                        <a:lnTo>
                          <a:pt x="43" y="874"/>
                        </a:lnTo>
                        <a:lnTo>
                          <a:pt x="44" y="874"/>
                        </a:lnTo>
                        <a:lnTo>
                          <a:pt x="46" y="874"/>
                        </a:lnTo>
                        <a:lnTo>
                          <a:pt x="47" y="874"/>
                        </a:lnTo>
                        <a:lnTo>
                          <a:pt x="49" y="874"/>
                        </a:lnTo>
                        <a:lnTo>
                          <a:pt x="51" y="874"/>
                        </a:lnTo>
                        <a:lnTo>
                          <a:pt x="52" y="874"/>
                        </a:lnTo>
                        <a:lnTo>
                          <a:pt x="53" y="874"/>
                        </a:lnTo>
                        <a:lnTo>
                          <a:pt x="55" y="874"/>
                        </a:lnTo>
                        <a:lnTo>
                          <a:pt x="56" y="874"/>
                        </a:lnTo>
                        <a:lnTo>
                          <a:pt x="58" y="874"/>
                        </a:lnTo>
                        <a:lnTo>
                          <a:pt x="59" y="874"/>
                        </a:lnTo>
                        <a:lnTo>
                          <a:pt x="61" y="874"/>
                        </a:lnTo>
                        <a:lnTo>
                          <a:pt x="62" y="874"/>
                        </a:lnTo>
                        <a:lnTo>
                          <a:pt x="64" y="874"/>
                        </a:lnTo>
                        <a:lnTo>
                          <a:pt x="65" y="874"/>
                        </a:lnTo>
                        <a:lnTo>
                          <a:pt x="67" y="874"/>
                        </a:lnTo>
                        <a:lnTo>
                          <a:pt x="68" y="874"/>
                        </a:lnTo>
                        <a:lnTo>
                          <a:pt x="70" y="874"/>
                        </a:lnTo>
                        <a:lnTo>
                          <a:pt x="71" y="874"/>
                        </a:lnTo>
                        <a:lnTo>
                          <a:pt x="72" y="874"/>
                        </a:lnTo>
                        <a:lnTo>
                          <a:pt x="74" y="874"/>
                        </a:lnTo>
                        <a:lnTo>
                          <a:pt x="76" y="874"/>
                        </a:lnTo>
                        <a:lnTo>
                          <a:pt x="77" y="874"/>
                        </a:lnTo>
                        <a:lnTo>
                          <a:pt x="79" y="874"/>
                        </a:lnTo>
                        <a:lnTo>
                          <a:pt x="80" y="874"/>
                        </a:lnTo>
                        <a:lnTo>
                          <a:pt x="82" y="874"/>
                        </a:lnTo>
                        <a:lnTo>
                          <a:pt x="83" y="874"/>
                        </a:lnTo>
                        <a:lnTo>
                          <a:pt x="84" y="874"/>
                        </a:lnTo>
                        <a:lnTo>
                          <a:pt x="86" y="874"/>
                        </a:lnTo>
                        <a:lnTo>
                          <a:pt x="88" y="874"/>
                        </a:lnTo>
                        <a:lnTo>
                          <a:pt x="89" y="874"/>
                        </a:lnTo>
                        <a:lnTo>
                          <a:pt x="91" y="874"/>
                        </a:lnTo>
                        <a:lnTo>
                          <a:pt x="92" y="874"/>
                        </a:lnTo>
                        <a:lnTo>
                          <a:pt x="93" y="874"/>
                        </a:lnTo>
                        <a:lnTo>
                          <a:pt x="95" y="874"/>
                        </a:lnTo>
                        <a:lnTo>
                          <a:pt x="96" y="874"/>
                        </a:lnTo>
                        <a:lnTo>
                          <a:pt x="98" y="874"/>
                        </a:lnTo>
                        <a:lnTo>
                          <a:pt x="100" y="874"/>
                        </a:lnTo>
                        <a:lnTo>
                          <a:pt x="101" y="874"/>
                        </a:lnTo>
                        <a:lnTo>
                          <a:pt x="103" y="874"/>
                        </a:lnTo>
                        <a:lnTo>
                          <a:pt x="104" y="874"/>
                        </a:lnTo>
                        <a:lnTo>
                          <a:pt x="105" y="874"/>
                        </a:lnTo>
                        <a:lnTo>
                          <a:pt x="107" y="874"/>
                        </a:lnTo>
                        <a:lnTo>
                          <a:pt x="108" y="874"/>
                        </a:lnTo>
                        <a:lnTo>
                          <a:pt x="110" y="874"/>
                        </a:lnTo>
                        <a:lnTo>
                          <a:pt x="112" y="874"/>
                        </a:lnTo>
                        <a:lnTo>
                          <a:pt x="113" y="874"/>
                        </a:lnTo>
                        <a:lnTo>
                          <a:pt x="114" y="874"/>
                        </a:lnTo>
                        <a:lnTo>
                          <a:pt x="116" y="874"/>
                        </a:lnTo>
                        <a:lnTo>
                          <a:pt x="117" y="874"/>
                        </a:lnTo>
                        <a:lnTo>
                          <a:pt x="119" y="874"/>
                        </a:lnTo>
                        <a:lnTo>
                          <a:pt x="120" y="874"/>
                        </a:lnTo>
                        <a:lnTo>
                          <a:pt x="122" y="874"/>
                        </a:lnTo>
                        <a:lnTo>
                          <a:pt x="124" y="874"/>
                        </a:lnTo>
                        <a:lnTo>
                          <a:pt x="125" y="874"/>
                        </a:lnTo>
                        <a:lnTo>
                          <a:pt x="126" y="874"/>
                        </a:lnTo>
                        <a:lnTo>
                          <a:pt x="128" y="874"/>
                        </a:lnTo>
                        <a:lnTo>
                          <a:pt x="129" y="874"/>
                        </a:lnTo>
                        <a:lnTo>
                          <a:pt x="131" y="874"/>
                        </a:lnTo>
                        <a:lnTo>
                          <a:pt x="132" y="874"/>
                        </a:lnTo>
                        <a:lnTo>
                          <a:pt x="134" y="874"/>
                        </a:lnTo>
                        <a:lnTo>
                          <a:pt x="135" y="874"/>
                        </a:lnTo>
                        <a:lnTo>
                          <a:pt x="137" y="874"/>
                        </a:lnTo>
                        <a:lnTo>
                          <a:pt x="138" y="874"/>
                        </a:lnTo>
                        <a:lnTo>
                          <a:pt x="140" y="874"/>
                        </a:lnTo>
                        <a:lnTo>
                          <a:pt x="141" y="874"/>
                        </a:lnTo>
                        <a:lnTo>
                          <a:pt x="143" y="874"/>
                        </a:lnTo>
                        <a:lnTo>
                          <a:pt x="144" y="874"/>
                        </a:lnTo>
                        <a:lnTo>
                          <a:pt x="145" y="874"/>
                        </a:lnTo>
                        <a:lnTo>
                          <a:pt x="147" y="874"/>
                        </a:lnTo>
                        <a:lnTo>
                          <a:pt x="149" y="874"/>
                        </a:lnTo>
                        <a:lnTo>
                          <a:pt x="150" y="874"/>
                        </a:lnTo>
                        <a:lnTo>
                          <a:pt x="152" y="874"/>
                        </a:lnTo>
                        <a:lnTo>
                          <a:pt x="153" y="874"/>
                        </a:lnTo>
                        <a:lnTo>
                          <a:pt x="155" y="874"/>
                        </a:lnTo>
                        <a:lnTo>
                          <a:pt x="156" y="874"/>
                        </a:lnTo>
                        <a:lnTo>
                          <a:pt x="157" y="874"/>
                        </a:lnTo>
                        <a:lnTo>
                          <a:pt x="159" y="874"/>
                        </a:lnTo>
                        <a:lnTo>
                          <a:pt x="161" y="874"/>
                        </a:lnTo>
                        <a:lnTo>
                          <a:pt x="162" y="874"/>
                        </a:lnTo>
                        <a:lnTo>
                          <a:pt x="164" y="874"/>
                        </a:lnTo>
                        <a:lnTo>
                          <a:pt x="165" y="874"/>
                        </a:lnTo>
                        <a:lnTo>
                          <a:pt x="166" y="874"/>
                        </a:lnTo>
                        <a:lnTo>
                          <a:pt x="168" y="874"/>
                        </a:lnTo>
                        <a:lnTo>
                          <a:pt x="169" y="874"/>
                        </a:lnTo>
                        <a:lnTo>
                          <a:pt x="171" y="874"/>
                        </a:lnTo>
                        <a:lnTo>
                          <a:pt x="173" y="874"/>
                        </a:lnTo>
                        <a:lnTo>
                          <a:pt x="174" y="874"/>
                        </a:lnTo>
                        <a:lnTo>
                          <a:pt x="176" y="874"/>
                        </a:lnTo>
                        <a:lnTo>
                          <a:pt x="177" y="874"/>
                        </a:lnTo>
                        <a:lnTo>
                          <a:pt x="178" y="874"/>
                        </a:lnTo>
                        <a:lnTo>
                          <a:pt x="180" y="874"/>
                        </a:lnTo>
                        <a:lnTo>
                          <a:pt x="181" y="874"/>
                        </a:lnTo>
                        <a:lnTo>
                          <a:pt x="183" y="874"/>
                        </a:lnTo>
                        <a:lnTo>
                          <a:pt x="184" y="874"/>
                        </a:lnTo>
                        <a:lnTo>
                          <a:pt x="186" y="874"/>
                        </a:lnTo>
                        <a:lnTo>
                          <a:pt x="187" y="874"/>
                        </a:lnTo>
                        <a:lnTo>
                          <a:pt x="189" y="874"/>
                        </a:lnTo>
                        <a:lnTo>
                          <a:pt x="190" y="874"/>
                        </a:lnTo>
                        <a:lnTo>
                          <a:pt x="192" y="874"/>
                        </a:lnTo>
                        <a:lnTo>
                          <a:pt x="193" y="874"/>
                        </a:lnTo>
                        <a:lnTo>
                          <a:pt x="195" y="874"/>
                        </a:lnTo>
                        <a:lnTo>
                          <a:pt x="196" y="874"/>
                        </a:lnTo>
                        <a:lnTo>
                          <a:pt x="198" y="874"/>
                        </a:lnTo>
                        <a:lnTo>
                          <a:pt x="199" y="874"/>
                        </a:lnTo>
                        <a:lnTo>
                          <a:pt x="201" y="874"/>
                        </a:lnTo>
                        <a:lnTo>
                          <a:pt x="202" y="874"/>
                        </a:lnTo>
                        <a:lnTo>
                          <a:pt x="204" y="874"/>
                        </a:lnTo>
                        <a:lnTo>
                          <a:pt x="205" y="874"/>
                        </a:lnTo>
                        <a:lnTo>
                          <a:pt x="207" y="874"/>
                        </a:lnTo>
                        <a:lnTo>
                          <a:pt x="208" y="874"/>
                        </a:lnTo>
                        <a:lnTo>
                          <a:pt x="210" y="874"/>
                        </a:lnTo>
                        <a:lnTo>
                          <a:pt x="211" y="874"/>
                        </a:lnTo>
                        <a:lnTo>
                          <a:pt x="213" y="874"/>
                        </a:lnTo>
                        <a:lnTo>
                          <a:pt x="214" y="874"/>
                        </a:lnTo>
                        <a:lnTo>
                          <a:pt x="216" y="874"/>
                        </a:lnTo>
                        <a:lnTo>
                          <a:pt x="217" y="874"/>
                        </a:lnTo>
                        <a:lnTo>
                          <a:pt x="218" y="874"/>
                        </a:lnTo>
                        <a:lnTo>
                          <a:pt x="220" y="874"/>
                        </a:lnTo>
                        <a:lnTo>
                          <a:pt x="221" y="874"/>
                        </a:lnTo>
                        <a:lnTo>
                          <a:pt x="223" y="874"/>
                        </a:lnTo>
                        <a:lnTo>
                          <a:pt x="225" y="874"/>
                        </a:lnTo>
                        <a:lnTo>
                          <a:pt x="226" y="874"/>
                        </a:lnTo>
                        <a:lnTo>
                          <a:pt x="228" y="874"/>
                        </a:lnTo>
                        <a:lnTo>
                          <a:pt x="229" y="874"/>
                        </a:lnTo>
                        <a:lnTo>
                          <a:pt x="230" y="874"/>
                        </a:lnTo>
                        <a:lnTo>
                          <a:pt x="232" y="874"/>
                        </a:lnTo>
                        <a:lnTo>
                          <a:pt x="233" y="874"/>
                        </a:lnTo>
                        <a:lnTo>
                          <a:pt x="235" y="874"/>
                        </a:lnTo>
                        <a:lnTo>
                          <a:pt x="237" y="874"/>
                        </a:lnTo>
                        <a:lnTo>
                          <a:pt x="238" y="874"/>
                        </a:lnTo>
                        <a:lnTo>
                          <a:pt x="239" y="874"/>
                        </a:lnTo>
                        <a:lnTo>
                          <a:pt x="241" y="874"/>
                        </a:lnTo>
                        <a:lnTo>
                          <a:pt x="242" y="874"/>
                        </a:lnTo>
                        <a:lnTo>
                          <a:pt x="244" y="874"/>
                        </a:lnTo>
                        <a:lnTo>
                          <a:pt x="245" y="874"/>
                        </a:lnTo>
                        <a:lnTo>
                          <a:pt x="247" y="874"/>
                        </a:lnTo>
                        <a:lnTo>
                          <a:pt x="249" y="874"/>
                        </a:lnTo>
                        <a:lnTo>
                          <a:pt x="250" y="874"/>
                        </a:lnTo>
                        <a:lnTo>
                          <a:pt x="251" y="874"/>
                        </a:lnTo>
                        <a:lnTo>
                          <a:pt x="253" y="874"/>
                        </a:lnTo>
                        <a:lnTo>
                          <a:pt x="254" y="874"/>
                        </a:lnTo>
                        <a:lnTo>
                          <a:pt x="256" y="874"/>
                        </a:lnTo>
                        <a:lnTo>
                          <a:pt x="257" y="874"/>
                        </a:lnTo>
                        <a:lnTo>
                          <a:pt x="259" y="874"/>
                        </a:lnTo>
                        <a:lnTo>
                          <a:pt x="260" y="874"/>
                        </a:lnTo>
                        <a:lnTo>
                          <a:pt x="262" y="874"/>
                        </a:lnTo>
                        <a:lnTo>
                          <a:pt x="263" y="874"/>
                        </a:lnTo>
                        <a:lnTo>
                          <a:pt x="265" y="874"/>
                        </a:lnTo>
                        <a:lnTo>
                          <a:pt x="266" y="874"/>
                        </a:lnTo>
                        <a:lnTo>
                          <a:pt x="268" y="874"/>
                        </a:lnTo>
                        <a:lnTo>
                          <a:pt x="269" y="874"/>
                        </a:lnTo>
                        <a:lnTo>
                          <a:pt x="271" y="874"/>
                        </a:lnTo>
                        <a:lnTo>
                          <a:pt x="272" y="874"/>
                        </a:lnTo>
                        <a:lnTo>
                          <a:pt x="274" y="874"/>
                        </a:lnTo>
                        <a:lnTo>
                          <a:pt x="275" y="874"/>
                        </a:lnTo>
                        <a:lnTo>
                          <a:pt x="277" y="874"/>
                        </a:lnTo>
                        <a:lnTo>
                          <a:pt x="278" y="874"/>
                        </a:lnTo>
                        <a:lnTo>
                          <a:pt x="280" y="874"/>
                        </a:lnTo>
                        <a:lnTo>
                          <a:pt x="281" y="874"/>
                        </a:lnTo>
                        <a:lnTo>
                          <a:pt x="282" y="874"/>
                        </a:lnTo>
                        <a:lnTo>
                          <a:pt x="284" y="874"/>
                        </a:lnTo>
                        <a:lnTo>
                          <a:pt x="286" y="874"/>
                        </a:lnTo>
                        <a:lnTo>
                          <a:pt x="287" y="874"/>
                        </a:lnTo>
                        <a:lnTo>
                          <a:pt x="289" y="874"/>
                        </a:lnTo>
                        <a:lnTo>
                          <a:pt x="290" y="874"/>
                        </a:lnTo>
                        <a:lnTo>
                          <a:pt x="292" y="874"/>
                        </a:lnTo>
                        <a:lnTo>
                          <a:pt x="293" y="874"/>
                        </a:lnTo>
                        <a:lnTo>
                          <a:pt x="294" y="874"/>
                        </a:lnTo>
                        <a:lnTo>
                          <a:pt x="296" y="874"/>
                        </a:lnTo>
                        <a:lnTo>
                          <a:pt x="298" y="874"/>
                        </a:lnTo>
                        <a:lnTo>
                          <a:pt x="299" y="874"/>
                        </a:lnTo>
                        <a:lnTo>
                          <a:pt x="301" y="874"/>
                        </a:lnTo>
                        <a:lnTo>
                          <a:pt x="302" y="874"/>
                        </a:lnTo>
                        <a:lnTo>
                          <a:pt x="303" y="874"/>
                        </a:lnTo>
                        <a:lnTo>
                          <a:pt x="305" y="874"/>
                        </a:lnTo>
                        <a:lnTo>
                          <a:pt x="306" y="874"/>
                        </a:lnTo>
                        <a:lnTo>
                          <a:pt x="308" y="874"/>
                        </a:lnTo>
                        <a:lnTo>
                          <a:pt x="310" y="874"/>
                        </a:lnTo>
                        <a:lnTo>
                          <a:pt x="311" y="874"/>
                        </a:lnTo>
                        <a:lnTo>
                          <a:pt x="312" y="874"/>
                        </a:lnTo>
                        <a:lnTo>
                          <a:pt x="314" y="874"/>
                        </a:lnTo>
                        <a:lnTo>
                          <a:pt x="315" y="874"/>
                        </a:lnTo>
                        <a:lnTo>
                          <a:pt x="317" y="874"/>
                        </a:lnTo>
                        <a:lnTo>
                          <a:pt x="318" y="874"/>
                        </a:lnTo>
                        <a:lnTo>
                          <a:pt x="320" y="874"/>
                        </a:lnTo>
                        <a:lnTo>
                          <a:pt x="322" y="874"/>
                        </a:lnTo>
                        <a:lnTo>
                          <a:pt x="323" y="874"/>
                        </a:lnTo>
                        <a:lnTo>
                          <a:pt x="324" y="874"/>
                        </a:lnTo>
                        <a:lnTo>
                          <a:pt x="326" y="874"/>
                        </a:lnTo>
                        <a:lnTo>
                          <a:pt x="327" y="874"/>
                        </a:lnTo>
                        <a:lnTo>
                          <a:pt x="329" y="874"/>
                        </a:lnTo>
                        <a:lnTo>
                          <a:pt x="330" y="874"/>
                        </a:lnTo>
                        <a:lnTo>
                          <a:pt x="332" y="874"/>
                        </a:lnTo>
                        <a:lnTo>
                          <a:pt x="333" y="874"/>
                        </a:lnTo>
                        <a:lnTo>
                          <a:pt x="335" y="874"/>
                        </a:lnTo>
                        <a:lnTo>
                          <a:pt x="336" y="874"/>
                        </a:lnTo>
                        <a:lnTo>
                          <a:pt x="338" y="874"/>
                        </a:lnTo>
                        <a:lnTo>
                          <a:pt x="339" y="874"/>
                        </a:lnTo>
                        <a:lnTo>
                          <a:pt x="341" y="874"/>
                        </a:lnTo>
                        <a:lnTo>
                          <a:pt x="342" y="874"/>
                        </a:lnTo>
                        <a:lnTo>
                          <a:pt x="344" y="874"/>
                        </a:lnTo>
                        <a:lnTo>
                          <a:pt x="345" y="874"/>
                        </a:lnTo>
                        <a:lnTo>
                          <a:pt x="347" y="874"/>
                        </a:lnTo>
                        <a:lnTo>
                          <a:pt x="348" y="874"/>
                        </a:lnTo>
                        <a:lnTo>
                          <a:pt x="350" y="874"/>
                        </a:lnTo>
                        <a:lnTo>
                          <a:pt x="351" y="874"/>
                        </a:lnTo>
                        <a:lnTo>
                          <a:pt x="353" y="874"/>
                        </a:lnTo>
                        <a:lnTo>
                          <a:pt x="354" y="874"/>
                        </a:lnTo>
                        <a:lnTo>
                          <a:pt x="355" y="874"/>
                        </a:lnTo>
                        <a:lnTo>
                          <a:pt x="357" y="874"/>
                        </a:lnTo>
                        <a:lnTo>
                          <a:pt x="359" y="874"/>
                        </a:lnTo>
                        <a:lnTo>
                          <a:pt x="360" y="874"/>
                        </a:lnTo>
                        <a:lnTo>
                          <a:pt x="362" y="874"/>
                        </a:lnTo>
                        <a:lnTo>
                          <a:pt x="363" y="874"/>
                        </a:lnTo>
                        <a:lnTo>
                          <a:pt x="365" y="874"/>
                        </a:lnTo>
                        <a:lnTo>
                          <a:pt x="366" y="874"/>
                        </a:lnTo>
                        <a:lnTo>
                          <a:pt x="367" y="874"/>
                        </a:lnTo>
                        <a:lnTo>
                          <a:pt x="369" y="874"/>
                        </a:lnTo>
                        <a:lnTo>
                          <a:pt x="370" y="874"/>
                        </a:lnTo>
                        <a:lnTo>
                          <a:pt x="372" y="874"/>
                        </a:lnTo>
                        <a:lnTo>
                          <a:pt x="374" y="874"/>
                        </a:lnTo>
                        <a:lnTo>
                          <a:pt x="375" y="874"/>
                        </a:lnTo>
                        <a:lnTo>
                          <a:pt x="376" y="874"/>
                        </a:lnTo>
                        <a:lnTo>
                          <a:pt x="378" y="874"/>
                        </a:lnTo>
                        <a:lnTo>
                          <a:pt x="379" y="874"/>
                        </a:lnTo>
                        <a:lnTo>
                          <a:pt x="381" y="874"/>
                        </a:lnTo>
                        <a:lnTo>
                          <a:pt x="382" y="874"/>
                        </a:lnTo>
                        <a:lnTo>
                          <a:pt x="384" y="874"/>
                        </a:lnTo>
                        <a:lnTo>
                          <a:pt x="385" y="874"/>
                        </a:lnTo>
                        <a:lnTo>
                          <a:pt x="387" y="874"/>
                        </a:lnTo>
                        <a:lnTo>
                          <a:pt x="388" y="874"/>
                        </a:lnTo>
                        <a:lnTo>
                          <a:pt x="390" y="874"/>
                        </a:lnTo>
                        <a:lnTo>
                          <a:pt x="391" y="874"/>
                        </a:lnTo>
                        <a:lnTo>
                          <a:pt x="393" y="874"/>
                        </a:lnTo>
                        <a:lnTo>
                          <a:pt x="394" y="874"/>
                        </a:lnTo>
                        <a:lnTo>
                          <a:pt x="396" y="874"/>
                        </a:lnTo>
                        <a:lnTo>
                          <a:pt x="397" y="874"/>
                        </a:lnTo>
                        <a:lnTo>
                          <a:pt x="399" y="874"/>
                        </a:lnTo>
                        <a:lnTo>
                          <a:pt x="400" y="874"/>
                        </a:lnTo>
                        <a:lnTo>
                          <a:pt x="402" y="874"/>
                        </a:lnTo>
                        <a:lnTo>
                          <a:pt x="403" y="874"/>
                        </a:lnTo>
                        <a:lnTo>
                          <a:pt x="405" y="874"/>
                        </a:lnTo>
                        <a:lnTo>
                          <a:pt x="406" y="874"/>
                        </a:lnTo>
                        <a:lnTo>
                          <a:pt x="407" y="874"/>
                        </a:lnTo>
                        <a:lnTo>
                          <a:pt x="409" y="874"/>
                        </a:lnTo>
                        <a:lnTo>
                          <a:pt x="411" y="874"/>
                        </a:lnTo>
                        <a:lnTo>
                          <a:pt x="412" y="874"/>
                        </a:lnTo>
                        <a:lnTo>
                          <a:pt x="414" y="874"/>
                        </a:lnTo>
                        <a:lnTo>
                          <a:pt x="415" y="874"/>
                        </a:lnTo>
                        <a:lnTo>
                          <a:pt x="417" y="874"/>
                        </a:lnTo>
                        <a:lnTo>
                          <a:pt x="418" y="874"/>
                        </a:lnTo>
                        <a:lnTo>
                          <a:pt x="419" y="874"/>
                        </a:lnTo>
                        <a:lnTo>
                          <a:pt x="421" y="874"/>
                        </a:lnTo>
                        <a:lnTo>
                          <a:pt x="423" y="874"/>
                        </a:lnTo>
                        <a:lnTo>
                          <a:pt x="424" y="874"/>
                        </a:lnTo>
                        <a:lnTo>
                          <a:pt x="426" y="874"/>
                        </a:lnTo>
                        <a:lnTo>
                          <a:pt x="427" y="874"/>
                        </a:lnTo>
                        <a:lnTo>
                          <a:pt x="428" y="874"/>
                        </a:lnTo>
                        <a:lnTo>
                          <a:pt x="430" y="874"/>
                        </a:lnTo>
                        <a:lnTo>
                          <a:pt x="431" y="874"/>
                        </a:lnTo>
                        <a:lnTo>
                          <a:pt x="433" y="874"/>
                        </a:lnTo>
                        <a:lnTo>
                          <a:pt x="435" y="874"/>
                        </a:lnTo>
                        <a:lnTo>
                          <a:pt x="436" y="874"/>
                        </a:lnTo>
                        <a:lnTo>
                          <a:pt x="438" y="874"/>
                        </a:lnTo>
                        <a:lnTo>
                          <a:pt x="439" y="874"/>
                        </a:lnTo>
                        <a:lnTo>
                          <a:pt x="440" y="874"/>
                        </a:lnTo>
                        <a:lnTo>
                          <a:pt x="442" y="874"/>
                        </a:lnTo>
                        <a:lnTo>
                          <a:pt x="443" y="874"/>
                        </a:lnTo>
                        <a:lnTo>
                          <a:pt x="445" y="874"/>
                        </a:lnTo>
                        <a:lnTo>
                          <a:pt x="447" y="874"/>
                        </a:lnTo>
                        <a:lnTo>
                          <a:pt x="448" y="874"/>
                        </a:lnTo>
                        <a:lnTo>
                          <a:pt x="449" y="874"/>
                        </a:lnTo>
                        <a:lnTo>
                          <a:pt x="451" y="874"/>
                        </a:lnTo>
                        <a:lnTo>
                          <a:pt x="452" y="874"/>
                        </a:lnTo>
                        <a:lnTo>
                          <a:pt x="454" y="874"/>
                        </a:lnTo>
                        <a:lnTo>
                          <a:pt x="455" y="874"/>
                        </a:lnTo>
                        <a:lnTo>
                          <a:pt x="457" y="874"/>
                        </a:lnTo>
                        <a:lnTo>
                          <a:pt x="458" y="874"/>
                        </a:lnTo>
                        <a:lnTo>
                          <a:pt x="460" y="874"/>
                        </a:lnTo>
                        <a:lnTo>
                          <a:pt x="461" y="874"/>
                        </a:lnTo>
                        <a:lnTo>
                          <a:pt x="463" y="874"/>
                        </a:lnTo>
                        <a:lnTo>
                          <a:pt x="464" y="874"/>
                        </a:lnTo>
                        <a:lnTo>
                          <a:pt x="466" y="874"/>
                        </a:lnTo>
                        <a:lnTo>
                          <a:pt x="467" y="874"/>
                        </a:lnTo>
                        <a:lnTo>
                          <a:pt x="469" y="874"/>
                        </a:lnTo>
                        <a:lnTo>
                          <a:pt x="470" y="874"/>
                        </a:lnTo>
                        <a:lnTo>
                          <a:pt x="472" y="874"/>
                        </a:lnTo>
                        <a:lnTo>
                          <a:pt x="473" y="874"/>
                        </a:lnTo>
                        <a:lnTo>
                          <a:pt x="475" y="874"/>
                        </a:lnTo>
                        <a:lnTo>
                          <a:pt x="476" y="874"/>
                        </a:lnTo>
                        <a:lnTo>
                          <a:pt x="478" y="874"/>
                        </a:lnTo>
                        <a:lnTo>
                          <a:pt x="479" y="874"/>
                        </a:lnTo>
                        <a:lnTo>
                          <a:pt x="480" y="874"/>
                        </a:lnTo>
                        <a:lnTo>
                          <a:pt x="482" y="874"/>
                        </a:lnTo>
                        <a:lnTo>
                          <a:pt x="484" y="874"/>
                        </a:lnTo>
                        <a:lnTo>
                          <a:pt x="485" y="874"/>
                        </a:lnTo>
                        <a:lnTo>
                          <a:pt x="487" y="874"/>
                        </a:lnTo>
                        <a:lnTo>
                          <a:pt x="488" y="874"/>
                        </a:lnTo>
                        <a:lnTo>
                          <a:pt x="490" y="874"/>
                        </a:lnTo>
                        <a:lnTo>
                          <a:pt x="491" y="874"/>
                        </a:lnTo>
                        <a:lnTo>
                          <a:pt x="492" y="874"/>
                        </a:lnTo>
                        <a:lnTo>
                          <a:pt x="494" y="874"/>
                        </a:lnTo>
                        <a:lnTo>
                          <a:pt x="496" y="874"/>
                        </a:lnTo>
                        <a:lnTo>
                          <a:pt x="497" y="874"/>
                        </a:lnTo>
                        <a:lnTo>
                          <a:pt x="499" y="874"/>
                        </a:lnTo>
                        <a:lnTo>
                          <a:pt x="500" y="874"/>
                        </a:lnTo>
                        <a:lnTo>
                          <a:pt x="501" y="874"/>
                        </a:lnTo>
                        <a:lnTo>
                          <a:pt x="503" y="874"/>
                        </a:lnTo>
                        <a:lnTo>
                          <a:pt x="504" y="874"/>
                        </a:lnTo>
                        <a:lnTo>
                          <a:pt x="506" y="874"/>
                        </a:lnTo>
                        <a:lnTo>
                          <a:pt x="508" y="874"/>
                        </a:lnTo>
                        <a:lnTo>
                          <a:pt x="509" y="874"/>
                        </a:lnTo>
                        <a:lnTo>
                          <a:pt x="511" y="874"/>
                        </a:lnTo>
                        <a:lnTo>
                          <a:pt x="512" y="874"/>
                        </a:lnTo>
                        <a:lnTo>
                          <a:pt x="513" y="874"/>
                        </a:lnTo>
                        <a:lnTo>
                          <a:pt x="515" y="874"/>
                        </a:lnTo>
                        <a:lnTo>
                          <a:pt x="516" y="874"/>
                        </a:lnTo>
                        <a:lnTo>
                          <a:pt x="518" y="874"/>
                        </a:lnTo>
                        <a:lnTo>
                          <a:pt x="519" y="874"/>
                        </a:lnTo>
                        <a:lnTo>
                          <a:pt x="521" y="874"/>
                        </a:lnTo>
                        <a:lnTo>
                          <a:pt x="522" y="874"/>
                        </a:lnTo>
                        <a:lnTo>
                          <a:pt x="524" y="874"/>
                        </a:lnTo>
                        <a:lnTo>
                          <a:pt x="525" y="874"/>
                        </a:lnTo>
                        <a:lnTo>
                          <a:pt x="527" y="874"/>
                        </a:lnTo>
                        <a:lnTo>
                          <a:pt x="528" y="874"/>
                        </a:lnTo>
                        <a:lnTo>
                          <a:pt x="530" y="874"/>
                        </a:lnTo>
                        <a:lnTo>
                          <a:pt x="531" y="874"/>
                        </a:lnTo>
                        <a:lnTo>
                          <a:pt x="533" y="874"/>
                        </a:lnTo>
                        <a:lnTo>
                          <a:pt x="534" y="874"/>
                        </a:lnTo>
                        <a:lnTo>
                          <a:pt x="536" y="874"/>
                        </a:lnTo>
                        <a:lnTo>
                          <a:pt x="537" y="874"/>
                        </a:lnTo>
                        <a:lnTo>
                          <a:pt x="539" y="874"/>
                        </a:lnTo>
                        <a:lnTo>
                          <a:pt x="540" y="874"/>
                        </a:lnTo>
                        <a:lnTo>
                          <a:pt x="542" y="874"/>
                        </a:lnTo>
                        <a:lnTo>
                          <a:pt x="543" y="874"/>
                        </a:lnTo>
                        <a:lnTo>
                          <a:pt x="545" y="874"/>
                        </a:lnTo>
                        <a:lnTo>
                          <a:pt x="546" y="874"/>
                        </a:lnTo>
                        <a:lnTo>
                          <a:pt x="548" y="874"/>
                        </a:lnTo>
                        <a:lnTo>
                          <a:pt x="549" y="874"/>
                        </a:lnTo>
                        <a:lnTo>
                          <a:pt x="551" y="874"/>
                        </a:lnTo>
                        <a:lnTo>
                          <a:pt x="552" y="874"/>
                        </a:lnTo>
                        <a:lnTo>
                          <a:pt x="553" y="874"/>
                        </a:lnTo>
                        <a:lnTo>
                          <a:pt x="555" y="874"/>
                        </a:lnTo>
                        <a:lnTo>
                          <a:pt x="556" y="874"/>
                        </a:lnTo>
                        <a:lnTo>
                          <a:pt x="558" y="874"/>
                        </a:lnTo>
                        <a:lnTo>
                          <a:pt x="560" y="874"/>
                        </a:lnTo>
                        <a:lnTo>
                          <a:pt x="561" y="874"/>
                        </a:lnTo>
                        <a:lnTo>
                          <a:pt x="563" y="874"/>
                        </a:lnTo>
                        <a:lnTo>
                          <a:pt x="564" y="874"/>
                        </a:lnTo>
                        <a:lnTo>
                          <a:pt x="565" y="874"/>
                        </a:lnTo>
                        <a:lnTo>
                          <a:pt x="567" y="874"/>
                        </a:lnTo>
                        <a:lnTo>
                          <a:pt x="568" y="874"/>
                        </a:lnTo>
                        <a:lnTo>
                          <a:pt x="570" y="874"/>
                        </a:lnTo>
                        <a:lnTo>
                          <a:pt x="572" y="874"/>
                        </a:lnTo>
                        <a:lnTo>
                          <a:pt x="573" y="874"/>
                        </a:lnTo>
                        <a:lnTo>
                          <a:pt x="574" y="874"/>
                        </a:lnTo>
                        <a:lnTo>
                          <a:pt x="576" y="874"/>
                        </a:lnTo>
                        <a:lnTo>
                          <a:pt x="577" y="874"/>
                        </a:lnTo>
                        <a:lnTo>
                          <a:pt x="579" y="874"/>
                        </a:lnTo>
                        <a:lnTo>
                          <a:pt x="580" y="874"/>
                        </a:lnTo>
                        <a:lnTo>
                          <a:pt x="582" y="874"/>
                        </a:lnTo>
                        <a:lnTo>
                          <a:pt x="584" y="874"/>
                        </a:lnTo>
                        <a:lnTo>
                          <a:pt x="585" y="874"/>
                        </a:lnTo>
                        <a:lnTo>
                          <a:pt x="586" y="874"/>
                        </a:lnTo>
                        <a:lnTo>
                          <a:pt x="588" y="874"/>
                        </a:lnTo>
                        <a:lnTo>
                          <a:pt x="589" y="874"/>
                        </a:lnTo>
                        <a:lnTo>
                          <a:pt x="591" y="874"/>
                        </a:lnTo>
                        <a:lnTo>
                          <a:pt x="592" y="874"/>
                        </a:lnTo>
                        <a:lnTo>
                          <a:pt x="594" y="874"/>
                        </a:lnTo>
                        <a:lnTo>
                          <a:pt x="595" y="874"/>
                        </a:lnTo>
                        <a:lnTo>
                          <a:pt x="597" y="874"/>
                        </a:lnTo>
                        <a:lnTo>
                          <a:pt x="598" y="874"/>
                        </a:lnTo>
                        <a:lnTo>
                          <a:pt x="600" y="874"/>
                        </a:lnTo>
                        <a:lnTo>
                          <a:pt x="601" y="874"/>
                        </a:lnTo>
                        <a:lnTo>
                          <a:pt x="603" y="874"/>
                        </a:lnTo>
                        <a:lnTo>
                          <a:pt x="604" y="874"/>
                        </a:lnTo>
                        <a:lnTo>
                          <a:pt x="605" y="874"/>
                        </a:lnTo>
                        <a:lnTo>
                          <a:pt x="607" y="874"/>
                        </a:lnTo>
                        <a:lnTo>
                          <a:pt x="609" y="874"/>
                        </a:lnTo>
                        <a:lnTo>
                          <a:pt x="610" y="874"/>
                        </a:lnTo>
                        <a:lnTo>
                          <a:pt x="612" y="874"/>
                        </a:lnTo>
                        <a:lnTo>
                          <a:pt x="613" y="874"/>
                        </a:lnTo>
                        <a:lnTo>
                          <a:pt x="615" y="874"/>
                        </a:lnTo>
                        <a:lnTo>
                          <a:pt x="616" y="874"/>
                        </a:lnTo>
                        <a:lnTo>
                          <a:pt x="617" y="874"/>
                        </a:lnTo>
                        <a:lnTo>
                          <a:pt x="619" y="874"/>
                        </a:lnTo>
                        <a:lnTo>
                          <a:pt x="621" y="874"/>
                        </a:lnTo>
                        <a:lnTo>
                          <a:pt x="622" y="874"/>
                        </a:lnTo>
                        <a:lnTo>
                          <a:pt x="624" y="874"/>
                        </a:lnTo>
                        <a:lnTo>
                          <a:pt x="625" y="874"/>
                        </a:lnTo>
                        <a:lnTo>
                          <a:pt x="626" y="874"/>
                        </a:lnTo>
                        <a:lnTo>
                          <a:pt x="628" y="874"/>
                        </a:lnTo>
                        <a:lnTo>
                          <a:pt x="629" y="874"/>
                        </a:lnTo>
                        <a:lnTo>
                          <a:pt x="631" y="874"/>
                        </a:lnTo>
                        <a:lnTo>
                          <a:pt x="633" y="874"/>
                        </a:lnTo>
                        <a:lnTo>
                          <a:pt x="634" y="874"/>
                        </a:lnTo>
                        <a:lnTo>
                          <a:pt x="636" y="874"/>
                        </a:lnTo>
                        <a:lnTo>
                          <a:pt x="637" y="874"/>
                        </a:lnTo>
                        <a:lnTo>
                          <a:pt x="638" y="874"/>
                        </a:lnTo>
                        <a:lnTo>
                          <a:pt x="640" y="874"/>
                        </a:lnTo>
                        <a:lnTo>
                          <a:pt x="641" y="874"/>
                        </a:lnTo>
                        <a:lnTo>
                          <a:pt x="643" y="874"/>
                        </a:lnTo>
                        <a:lnTo>
                          <a:pt x="645" y="874"/>
                        </a:lnTo>
                        <a:lnTo>
                          <a:pt x="646" y="874"/>
                        </a:lnTo>
                        <a:lnTo>
                          <a:pt x="647" y="874"/>
                        </a:lnTo>
                        <a:lnTo>
                          <a:pt x="649" y="874"/>
                        </a:lnTo>
                        <a:lnTo>
                          <a:pt x="650" y="874"/>
                        </a:lnTo>
                        <a:lnTo>
                          <a:pt x="652" y="874"/>
                        </a:lnTo>
                        <a:lnTo>
                          <a:pt x="653" y="874"/>
                        </a:lnTo>
                        <a:lnTo>
                          <a:pt x="655" y="874"/>
                        </a:lnTo>
                        <a:lnTo>
                          <a:pt x="657" y="874"/>
                        </a:lnTo>
                        <a:lnTo>
                          <a:pt x="658" y="874"/>
                        </a:lnTo>
                        <a:lnTo>
                          <a:pt x="659" y="874"/>
                        </a:lnTo>
                        <a:lnTo>
                          <a:pt x="661" y="874"/>
                        </a:lnTo>
                        <a:lnTo>
                          <a:pt x="662" y="874"/>
                        </a:lnTo>
                        <a:lnTo>
                          <a:pt x="664" y="874"/>
                        </a:lnTo>
                        <a:lnTo>
                          <a:pt x="665" y="874"/>
                        </a:lnTo>
                        <a:lnTo>
                          <a:pt x="667" y="874"/>
                        </a:lnTo>
                        <a:lnTo>
                          <a:pt x="668" y="874"/>
                        </a:lnTo>
                        <a:lnTo>
                          <a:pt x="670" y="874"/>
                        </a:lnTo>
                        <a:lnTo>
                          <a:pt x="671" y="874"/>
                        </a:lnTo>
                        <a:lnTo>
                          <a:pt x="673" y="874"/>
                        </a:lnTo>
                        <a:lnTo>
                          <a:pt x="674" y="874"/>
                        </a:lnTo>
                        <a:lnTo>
                          <a:pt x="676" y="874"/>
                        </a:lnTo>
                        <a:lnTo>
                          <a:pt x="677" y="874"/>
                        </a:lnTo>
                        <a:lnTo>
                          <a:pt x="678" y="874"/>
                        </a:lnTo>
                        <a:lnTo>
                          <a:pt x="680" y="874"/>
                        </a:lnTo>
                        <a:lnTo>
                          <a:pt x="682" y="874"/>
                        </a:lnTo>
                        <a:lnTo>
                          <a:pt x="683" y="874"/>
                        </a:lnTo>
                        <a:lnTo>
                          <a:pt x="685" y="874"/>
                        </a:lnTo>
                        <a:lnTo>
                          <a:pt x="686" y="874"/>
                        </a:lnTo>
                        <a:lnTo>
                          <a:pt x="688" y="874"/>
                        </a:lnTo>
                        <a:lnTo>
                          <a:pt x="689" y="874"/>
                        </a:lnTo>
                        <a:lnTo>
                          <a:pt x="690" y="874"/>
                        </a:lnTo>
                        <a:lnTo>
                          <a:pt x="692" y="874"/>
                        </a:lnTo>
                        <a:lnTo>
                          <a:pt x="694" y="874"/>
                        </a:lnTo>
                        <a:lnTo>
                          <a:pt x="695" y="874"/>
                        </a:lnTo>
                        <a:lnTo>
                          <a:pt x="697" y="874"/>
                        </a:lnTo>
                        <a:lnTo>
                          <a:pt x="698" y="874"/>
                        </a:lnTo>
                        <a:lnTo>
                          <a:pt x="699" y="874"/>
                        </a:lnTo>
                        <a:lnTo>
                          <a:pt x="701" y="874"/>
                        </a:lnTo>
                        <a:lnTo>
                          <a:pt x="702" y="874"/>
                        </a:lnTo>
                        <a:lnTo>
                          <a:pt x="704" y="874"/>
                        </a:lnTo>
                        <a:lnTo>
                          <a:pt x="705" y="874"/>
                        </a:lnTo>
                        <a:lnTo>
                          <a:pt x="707" y="874"/>
                        </a:lnTo>
                        <a:lnTo>
                          <a:pt x="709" y="874"/>
                        </a:lnTo>
                        <a:lnTo>
                          <a:pt x="710" y="874"/>
                        </a:lnTo>
                        <a:lnTo>
                          <a:pt x="711" y="874"/>
                        </a:lnTo>
                        <a:lnTo>
                          <a:pt x="713" y="874"/>
                        </a:lnTo>
                        <a:lnTo>
                          <a:pt x="714" y="874"/>
                        </a:lnTo>
                        <a:lnTo>
                          <a:pt x="716" y="874"/>
                        </a:lnTo>
                        <a:lnTo>
                          <a:pt x="717" y="874"/>
                        </a:lnTo>
                        <a:lnTo>
                          <a:pt x="719" y="874"/>
                        </a:lnTo>
                        <a:lnTo>
                          <a:pt x="720" y="874"/>
                        </a:lnTo>
                        <a:lnTo>
                          <a:pt x="722" y="874"/>
                        </a:lnTo>
                        <a:lnTo>
                          <a:pt x="723" y="874"/>
                        </a:lnTo>
                        <a:lnTo>
                          <a:pt x="725" y="874"/>
                        </a:lnTo>
                        <a:lnTo>
                          <a:pt x="726" y="874"/>
                        </a:lnTo>
                        <a:lnTo>
                          <a:pt x="728" y="874"/>
                        </a:lnTo>
                        <a:lnTo>
                          <a:pt x="729" y="874"/>
                        </a:lnTo>
                        <a:lnTo>
                          <a:pt x="731" y="874"/>
                        </a:lnTo>
                        <a:lnTo>
                          <a:pt x="732" y="874"/>
                        </a:lnTo>
                        <a:lnTo>
                          <a:pt x="734" y="874"/>
                        </a:lnTo>
                        <a:lnTo>
                          <a:pt x="735" y="874"/>
                        </a:lnTo>
                        <a:lnTo>
                          <a:pt x="737" y="874"/>
                        </a:lnTo>
                        <a:lnTo>
                          <a:pt x="738" y="874"/>
                        </a:lnTo>
                        <a:lnTo>
                          <a:pt x="740" y="874"/>
                        </a:lnTo>
                        <a:lnTo>
                          <a:pt x="741" y="874"/>
                        </a:lnTo>
                        <a:lnTo>
                          <a:pt x="742" y="874"/>
                        </a:lnTo>
                        <a:lnTo>
                          <a:pt x="744" y="874"/>
                        </a:lnTo>
                        <a:lnTo>
                          <a:pt x="746" y="874"/>
                        </a:lnTo>
                        <a:lnTo>
                          <a:pt x="747" y="874"/>
                        </a:lnTo>
                        <a:lnTo>
                          <a:pt x="749" y="874"/>
                        </a:lnTo>
                        <a:lnTo>
                          <a:pt x="750" y="874"/>
                        </a:lnTo>
                        <a:lnTo>
                          <a:pt x="751" y="874"/>
                        </a:lnTo>
                        <a:lnTo>
                          <a:pt x="753" y="874"/>
                        </a:lnTo>
                        <a:lnTo>
                          <a:pt x="754" y="874"/>
                        </a:lnTo>
                        <a:lnTo>
                          <a:pt x="756" y="874"/>
                        </a:lnTo>
                        <a:lnTo>
                          <a:pt x="758" y="874"/>
                        </a:lnTo>
                        <a:lnTo>
                          <a:pt x="759" y="874"/>
                        </a:lnTo>
                        <a:lnTo>
                          <a:pt x="761" y="874"/>
                        </a:lnTo>
                        <a:lnTo>
                          <a:pt x="762" y="874"/>
                        </a:lnTo>
                        <a:lnTo>
                          <a:pt x="763" y="874"/>
                        </a:lnTo>
                        <a:lnTo>
                          <a:pt x="765" y="874"/>
                        </a:lnTo>
                        <a:lnTo>
                          <a:pt x="766" y="874"/>
                        </a:lnTo>
                        <a:lnTo>
                          <a:pt x="768" y="874"/>
                        </a:lnTo>
                        <a:lnTo>
                          <a:pt x="770" y="874"/>
                        </a:lnTo>
                        <a:lnTo>
                          <a:pt x="771" y="874"/>
                        </a:lnTo>
                        <a:lnTo>
                          <a:pt x="772" y="874"/>
                        </a:lnTo>
                        <a:lnTo>
                          <a:pt x="774" y="874"/>
                        </a:lnTo>
                        <a:lnTo>
                          <a:pt x="775" y="874"/>
                        </a:lnTo>
                        <a:lnTo>
                          <a:pt x="777" y="874"/>
                        </a:lnTo>
                        <a:lnTo>
                          <a:pt x="778" y="874"/>
                        </a:lnTo>
                        <a:lnTo>
                          <a:pt x="780" y="874"/>
                        </a:lnTo>
                        <a:lnTo>
                          <a:pt x="782" y="874"/>
                        </a:lnTo>
                        <a:lnTo>
                          <a:pt x="783" y="874"/>
                        </a:lnTo>
                        <a:lnTo>
                          <a:pt x="784" y="874"/>
                        </a:lnTo>
                        <a:lnTo>
                          <a:pt x="786" y="874"/>
                        </a:lnTo>
                        <a:lnTo>
                          <a:pt x="787" y="874"/>
                        </a:lnTo>
                        <a:lnTo>
                          <a:pt x="789" y="874"/>
                        </a:lnTo>
                        <a:lnTo>
                          <a:pt x="790" y="874"/>
                        </a:lnTo>
                        <a:lnTo>
                          <a:pt x="792" y="874"/>
                        </a:lnTo>
                        <a:lnTo>
                          <a:pt x="793" y="874"/>
                        </a:lnTo>
                        <a:lnTo>
                          <a:pt x="795" y="874"/>
                        </a:lnTo>
                        <a:lnTo>
                          <a:pt x="796" y="874"/>
                        </a:lnTo>
                        <a:lnTo>
                          <a:pt x="798" y="874"/>
                        </a:lnTo>
                        <a:lnTo>
                          <a:pt x="799" y="874"/>
                        </a:lnTo>
                        <a:lnTo>
                          <a:pt x="801" y="874"/>
                        </a:lnTo>
                        <a:lnTo>
                          <a:pt x="802" y="874"/>
                        </a:lnTo>
                        <a:lnTo>
                          <a:pt x="803" y="874"/>
                        </a:lnTo>
                        <a:lnTo>
                          <a:pt x="805" y="874"/>
                        </a:lnTo>
                        <a:lnTo>
                          <a:pt x="807" y="874"/>
                        </a:lnTo>
                        <a:lnTo>
                          <a:pt x="808" y="874"/>
                        </a:lnTo>
                        <a:lnTo>
                          <a:pt x="810" y="874"/>
                        </a:lnTo>
                        <a:lnTo>
                          <a:pt x="811" y="874"/>
                        </a:lnTo>
                        <a:lnTo>
                          <a:pt x="813" y="874"/>
                        </a:lnTo>
                        <a:lnTo>
                          <a:pt x="814" y="874"/>
                        </a:lnTo>
                        <a:lnTo>
                          <a:pt x="815" y="874"/>
                        </a:lnTo>
                        <a:lnTo>
                          <a:pt x="817" y="874"/>
                        </a:lnTo>
                        <a:lnTo>
                          <a:pt x="819" y="874"/>
                        </a:lnTo>
                        <a:lnTo>
                          <a:pt x="820" y="874"/>
                        </a:lnTo>
                        <a:lnTo>
                          <a:pt x="822" y="874"/>
                        </a:lnTo>
                        <a:lnTo>
                          <a:pt x="823" y="874"/>
                        </a:lnTo>
                        <a:lnTo>
                          <a:pt x="824" y="874"/>
                        </a:lnTo>
                        <a:lnTo>
                          <a:pt x="826" y="874"/>
                        </a:lnTo>
                        <a:lnTo>
                          <a:pt x="827" y="874"/>
                        </a:lnTo>
                        <a:lnTo>
                          <a:pt x="829" y="874"/>
                        </a:lnTo>
                        <a:lnTo>
                          <a:pt x="831" y="874"/>
                        </a:lnTo>
                        <a:lnTo>
                          <a:pt x="832" y="874"/>
                        </a:lnTo>
                        <a:lnTo>
                          <a:pt x="834" y="874"/>
                        </a:lnTo>
                        <a:lnTo>
                          <a:pt x="835" y="874"/>
                        </a:lnTo>
                        <a:lnTo>
                          <a:pt x="836" y="874"/>
                        </a:lnTo>
                        <a:lnTo>
                          <a:pt x="838" y="874"/>
                        </a:lnTo>
                        <a:lnTo>
                          <a:pt x="839" y="874"/>
                        </a:lnTo>
                        <a:lnTo>
                          <a:pt x="841" y="874"/>
                        </a:lnTo>
                        <a:lnTo>
                          <a:pt x="843" y="874"/>
                        </a:lnTo>
                        <a:lnTo>
                          <a:pt x="844" y="874"/>
                        </a:lnTo>
                        <a:lnTo>
                          <a:pt x="845" y="874"/>
                        </a:lnTo>
                        <a:lnTo>
                          <a:pt x="847" y="874"/>
                        </a:lnTo>
                        <a:lnTo>
                          <a:pt x="848" y="874"/>
                        </a:lnTo>
                        <a:lnTo>
                          <a:pt x="850" y="874"/>
                        </a:lnTo>
                        <a:lnTo>
                          <a:pt x="851" y="874"/>
                        </a:lnTo>
                        <a:lnTo>
                          <a:pt x="853" y="874"/>
                        </a:lnTo>
                        <a:lnTo>
                          <a:pt x="854" y="874"/>
                        </a:lnTo>
                        <a:lnTo>
                          <a:pt x="856" y="874"/>
                        </a:lnTo>
                        <a:lnTo>
                          <a:pt x="857" y="874"/>
                        </a:lnTo>
                        <a:lnTo>
                          <a:pt x="859" y="874"/>
                        </a:lnTo>
                        <a:lnTo>
                          <a:pt x="860" y="874"/>
                        </a:lnTo>
                        <a:lnTo>
                          <a:pt x="862" y="874"/>
                        </a:lnTo>
                        <a:lnTo>
                          <a:pt x="863" y="874"/>
                        </a:lnTo>
                        <a:lnTo>
                          <a:pt x="865" y="874"/>
                        </a:lnTo>
                        <a:lnTo>
                          <a:pt x="866" y="874"/>
                        </a:lnTo>
                        <a:lnTo>
                          <a:pt x="868" y="874"/>
                        </a:lnTo>
                        <a:lnTo>
                          <a:pt x="869" y="874"/>
                        </a:lnTo>
                        <a:lnTo>
                          <a:pt x="871" y="874"/>
                        </a:lnTo>
                        <a:lnTo>
                          <a:pt x="872" y="874"/>
                        </a:lnTo>
                        <a:lnTo>
                          <a:pt x="874" y="874"/>
                        </a:lnTo>
                        <a:lnTo>
                          <a:pt x="875" y="874"/>
                        </a:lnTo>
                        <a:lnTo>
                          <a:pt x="876" y="874"/>
                        </a:lnTo>
                        <a:lnTo>
                          <a:pt x="878" y="874"/>
                        </a:lnTo>
                        <a:lnTo>
                          <a:pt x="880" y="874"/>
                        </a:lnTo>
                        <a:lnTo>
                          <a:pt x="881" y="874"/>
                        </a:lnTo>
                        <a:lnTo>
                          <a:pt x="883" y="874"/>
                        </a:lnTo>
                        <a:lnTo>
                          <a:pt x="884" y="874"/>
                        </a:lnTo>
                        <a:lnTo>
                          <a:pt x="886" y="874"/>
                        </a:lnTo>
                        <a:lnTo>
                          <a:pt x="887" y="874"/>
                        </a:lnTo>
                        <a:lnTo>
                          <a:pt x="888" y="874"/>
                        </a:lnTo>
                        <a:lnTo>
                          <a:pt x="890" y="874"/>
                        </a:lnTo>
                        <a:lnTo>
                          <a:pt x="891" y="874"/>
                        </a:lnTo>
                        <a:lnTo>
                          <a:pt x="893" y="874"/>
                        </a:lnTo>
                        <a:lnTo>
                          <a:pt x="895" y="874"/>
                        </a:lnTo>
                        <a:lnTo>
                          <a:pt x="896" y="874"/>
                        </a:lnTo>
                        <a:lnTo>
                          <a:pt x="897" y="874"/>
                        </a:lnTo>
                        <a:lnTo>
                          <a:pt x="899" y="874"/>
                        </a:lnTo>
                        <a:lnTo>
                          <a:pt x="900" y="874"/>
                        </a:lnTo>
                        <a:lnTo>
                          <a:pt x="902" y="874"/>
                        </a:lnTo>
                        <a:lnTo>
                          <a:pt x="903" y="874"/>
                        </a:lnTo>
                        <a:lnTo>
                          <a:pt x="905" y="874"/>
                        </a:lnTo>
                        <a:lnTo>
                          <a:pt x="907" y="874"/>
                        </a:lnTo>
                        <a:lnTo>
                          <a:pt x="908" y="874"/>
                        </a:lnTo>
                        <a:lnTo>
                          <a:pt x="909" y="874"/>
                        </a:lnTo>
                        <a:lnTo>
                          <a:pt x="911" y="874"/>
                        </a:lnTo>
                        <a:lnTo>
                          <a:pt x="912" y="874"/>
                        </a:lnTo>
                        <a:lnTo>
                          <a:pt x="914" y="874"/>
                        </a:lnTo>
                        <a:lnTo>
                          <a:pt x="915" y="874"/>
                        </a:lnTo>
                        <a:lnTo>
                          <a:pt x="917" y="874"/>
                        </a:lnTo>
                        <a:lnTo>
                          <a:pt x="918" y="874"/>
                        </a:lnTo>
                        <a:lnTo>
                          <a:pt x="920" y="874"/>
                        </a:lnTo>
                        <a:lnTo>
                          <a:pt x="921" y="874"/>
                        </a:lnTo>
                        <a:lnTo>
                          <a:pt x="923" y="874"/>
                        </a:lnTo>
                        <a:lnTo>
                          <a:pt x="924" y="874"/>
                        </a:lnTo>
                        <a:lnTo>
                          <a:pt x="926" y="874"/>
                        </a:lnTo>
                        <a:lnTo>
                          <a:pt x="927" y="874"/>
                        </a:lnTo>
                        <a:lnTo>
                          <a:pt x="928" y="874"/>
                        </a:lnTo>
                        <a:lnTo>
                          <a:pt x="930" y="874"/>
                        </a:lnTo>
                        <a:lnTo>
                          <a:pt x="932" y="874"/>
                        </a:lnTo>
                        <a:lnTo>
                          <a:pt x="933" y="874"/>
                        </a:lnTo>
                        <a:lnTo>
                          <a:pt x="935" y="874"/>
                        </a:lnTo>
                        <a:lnTo>
                          <a:pt x="936" y="874"/>
                        </a:lnTo>
                        <a:lnTo>
                          <a:pt x="938" y="874"/>
                        </a:lnTo>
                        <a:lnTo>
                          <a:pt x="939" y="874"/>
                        </a:lnTo>
                        <a:lnTo>
                          <a:pt x="940" y="874"/>
                        </a:lnTo>
                        <a:lnTo>
                          <a:pt x="942" y="874"/>
                        </a:lnTo>
                        <a:lnTo>
                          <a:pt x="944" y="874"/>
                        </a:lnTo>
                        <a:lnTo>
                          <a:pt x="945" y="874"/>
                        </a:lnTo>
                        <a:lnTo>
                          <a:pt x="947" y="874"/>
                        </a:lnTo>
                        <a:lnTo>
                          <a:pt x="948" y="874"/>
                        </a:lnTo>
                        <a:lnTo>
                          <a:pt x="949" y="874"/>
                        </a:lnTo>
                        <a:lnTo>
                          <a:pt x="951" y="874"/>
                        </a:lnTo>
                        <a:lnTo>
                          <a:pt x="952" y="874"/>
                        </a:lnTo>
                        <a:lnTo>
                          <a:pt x="954" y="874"/>
                        </a:lnTo>
                        <a:lnTo>
                          <a:pt x="956" y="874"/>
                        </a:lnTo>
                        <a:lnTo>
                          <a:pt x="957" y="874"/>
                        </a:lnTo>
                        <a:lnTo>
                          <a:pt x="959" y="874"/>
                        </a:lnTo>
                        <a:lnTo>
                          <a:pt x="960" y="874"/>
                        </a:lnTo>
                        <a:lnTo>
                          <a:pt x="961" y="874"/>
                        </a:lnTo>
                        <a:lnTo>
                          <a:pt x="963" y="874"/>
                        </a:lnTo>
                        <a:lnTo>
                          <a:pt x="964" y="874"/>
                        </a:lnTo>
                        <a:lnTo>
                          <a:pt x="966" y="874"/>
                        </a:lnTo>
                        <a:lnTo>
                          <a:pt x="968" y="874"/>
                        </a:lnTo>
                        <a:lnTo>
                          <a:pt x="969" y="874"/>
                        </a:lnTo>
                        <a:lnTo>
                          <a:pt x="970" y="874"/>
                        </a:lnTo>
                        <a:lnTo>
                          <a:pt x="972" y="874"/>
                        </a:lnTo>
                        <a:lnTo>
                          <a:pt x="973" y="874"/>
                        </a:lnTo>
                        <a:lnTo>
                          <a:pt x="975" y="874"/>
                        </a:lnTo>
                        <a:lnTo>
                          <a:pt x="976" y="874"/>
                        </a:lnTo>
                        <a:lnTo>
                          <a:pt x="978" y="874"/>
                        </a:lnTo>
                        <a:lnTo>
                          <a:pt x="980" y="874"/>
                        </a:lnTo>
                        <a:lnTo>
                          <a:pt x="981" y="874"/>
                        </a:lnTo>
                        <a:lnTo>
                          <a:pt x="982" y="874"/>
                        </a:lnTo>
                        <a:lnTo>
                          <a:pt x="984" y="874"/>
                        </a:lnTo>
                        <a:lnTo>
                          <a:pt x="985" y="874"/>
                        </a:lnTo>
                        <a:lnTo>
                          <a:pt x="987" y="874"/>
                        </a:lnTo>
                        <a:lnTo>
                          <a:pt x="988" y="874"/>
                        </a:lnTo>
                        <a:lnTo>
                          <a:pt x="990" y="874"/>
                        </a:lnTo>
                        <a:lnTo>
                          <a:pt x="991" y="874"/>
                        </a:lnTo>
                        <a:lnTo>
                          <a:pt x="993" y="874"/>
                        </a:lnTo>
                        <a:lnTo>
                          <a:pt x="994" y="874"/>
                        </a:lnTo>
                        <a:lnTo>
                          <a:pt x="996" y="874"/>
                        </a:lnTo>
                        <a:lnTo>
                          <a:pt x="997" y="874"/>
                        </a:lnTo>
                        <a:lnTo>
                          <a:pt x="999" y="874"/>
                        </a:lnTo>
                        <a:lnTo>
                          <a:pt x="1000" y="874"/>
                        </a:lnTo>
                        <a:lnTo>
                          <a:pt x="1001" y="874"/>
                        </a:lnTo>
                        <a:lnTo>
                          <a:pt x="1003" y="874"/>
                        </a:lnTo>
                        <a:lnTo>
                          <a:pt x="1005" y="874"/>
                        </a:lnTo>
                        <a:lnTo>
                          <a:pt x="1006" y="874"/>
                        </a:lnTo>
                        <a:lnTo>
                          <a:pt x="1008" y="874"/>
                        </a:lnTo>
                        <a:lnTo>
                          <a:pt x="1009" y="874"/>
                        </a:lnTo>
                        <a:lnTo>
                          <a:pt x="1011" y="874"/>
                        </a:lnTo>
                        <a:lnTo>
                          <a:pt x="1012" y="874"/>
                        </a:lnTo>
                        <a:lnTo>
                          <a:pt x="1013" y="874"/>
                        </a:lnTo>
                        <a:lnTo>
                          <a:pt x="1015" y="874"/>
                        </a:lnTo>
                        <a:lnTo>
                          <a:pt x="1017" y="874"/>
                        </a:lnTo>
                        <a:lnTo>
                          <a:pt x="1018" y="874"/>
                        </a:lnTo>
                        <a:lnTo>
                          <a:pt x="1020" y="874"/>
                        </a:lnTo>
                        <a:lnTo>
                          <a:pt x="1021" y="874"/>
                        </a:lnTo>
                        <a:lnTo>
                          <a:pt x="1022" y="874"/>
                        </a:lnTo>
                        <a:lnTo>
                          <a:pt x="1024" y="874"/>
                        </a:lnTo>
                        <a:lnTo>
                          <a:pt x="1025" y="874"/>
                        </a:lnTo>
                        <a:lnTo>
                          <a:pt x="1027" y="874"/>
                        </a:lnTo>
                        <a:lnTo>
                          <a:pt x="1029" y="874"/>
                        </a:lnTo>
                        <a:lnTo>
                          <a:pt x="1030" y="874"/>
                        </a:lnTo>
                        <a:lnTo>
                          <a:pt x="1032" y="874"/>
                        </a:lnTo>
                        <a:lnTo>
                          <a:pt x="1033" y="874"/>
                        </a:lnTo>
                        <a:lnTo>
                          <a:pt x="1034" y="874"/>
                        </a:lnTo>
                        <a:lnTo>
                          <a:pt x="1036" y="874"/>
                        </a:lnTo>
                        <a:lnTo>
                          <a:pt x="1037" y="874"/>
                        </a:lnTo>
                        <a:lnTo>
                          <a:pt x="1039" y="874"/>
                        </a:lnTo>
                        <a:lnTo>
                          <a:pt x="1040" y="874"/>
                        </a:lnTo>
                        <a:lnTo>
                          <a:pt x="1042" y="874"/>
                        </a:lnTo>
                        <a:lnTo>
                          <a:pt x="1043" y="874"/>
                        </a:lnTo>
                        <a:lnTo>
                          <a:pt x="1045" y="874"/>
                        </a:lnTo>
                        <a:lnTo>
                          <a:pt x="1046" y="874"/>
                        </a:lnTo>
                        <a:lnTo>
                          <a:pt x="1048" y="874"/>
                        </a:lnTo>
                        <a:lnTo>
                          <a:pt x="1049" y="874"/>
                        </a:lnTo>
                        <a:lnTo>
                          <a:pt x="1051" y="874"/>
                        </a:lnTo>
                        <a:lnTo>
                          <a:pt x="1052" y="874"/>
                        </a:lnTo>
                        <a:lnTo>
                          <a:pt x="1054" y="874"/>
                        </a:lnTo>
                        <a:lnTo>
                          <a:pt x="1055" y="874"/>
                        </a:lnTo>
                        <a:lnTo>
                          <a:pt x="1057" y="874"/>
                        </a:lnTo>
                        <a:lnTo>
                          <a:pt x="1058" y="874"/>
                        </a:lnTo>
                        <a:lnTo>
                          <a:pt x="1060" y="874"/>
                        </a:lnTo>
                        <a:lnTo>
                          <a:pt x="1061" y="874"/>
                        </a:lnTo>
                        <a:lnTo>
                          <a:pt x="1063" y="874"/>
                        </a:lnTo>
                        <a:lnTo>
                          <a:pt x="1064" y="874"/>
                        </a:lnTo>
                        <a:lnTo>
                          <a:pt x="1066" y="874"/>
                        </a:lnTo>
                        <a:lnTo>
                          <a:pt x="1067" y="874"/>
                        </a:lnTo>
                        <a:lnTo>
                          <a:pt x="1069" y="874"/>
                        </a:lnTo>
                        <a:lnTo>
                          <a:pt x="1070" y="874"/>
                        </a:lnTo>
                        <a:lnTo>
                          <a:pt x="1072" y="874"/>
                        </a:lnTo>
                        <a:lnTo>
                          <a:pt x="1073" y="874"/>
                        </a:lnTo>
                        <a:lnTo>
                          <a:pt x="1074" y="874"/>
                        </a:lnTo>
                        <a:lnTo>
                          <a:pt x="1076" y="874"/>
                        </a:lnTo>
                        <a:lnTo>
                          <a:pt x="1077" y="874"/>
                        </a:lnTo>
                        <a:lnTo>
                          <a:pt x="1079" y="874"/>
                        </a:lnTo>
                        <a:lnTo>
                          <a:pt x="1081" y="874"/>
                        </a:lnTo>
                        <a:lnTo>
                          <a:pt x="1082" y="874"/>
                        </a:lnTo>
                        <a:lnTo>
                          <a:pt x="1084" y="874"/>
                        </a:lnTo>
                        <a:lnTo>
                          <a:pt x="1085" y="874"/>
                        </a:lnTo>
                        <a:lnTo>
                          <a:pt x="1086" y="874"/>
                        </a:lnTo>
                        <a:lnTo>
                          <a:pt x="1088" y="874"/>
                        </a:lnTo>
                        <a:lnTo>
                          <a:pt x="1089" y="874"/>
                        </a:lnTo>
                        <a:lnTo>
                          <a:pt x="1091" y="874"/>
                        </a:lnTo>
                        <a:lnTo>
                          <a:pt x="1093" y="874"/>
                        </a:lnTo>
                        <a:lnTo>
                          <a:pt x="1094" y="874"/>
                        </a:lnTo>
                        <a:lnTo>
                          <a:pt x="1095" y="874"/>
                        </a:lnTo>
                        <a:lnTo>
                          <a:pt x="1097" y="874"/>
                        </a:lnTo>
                        <a:lnTo>
                          <a:pt x="1098" y="874"/>
                        </a:lnTo>
                        <a:lnTo>
                          <a:pt x="1100" y="874"/>
                        </a:lnTo>
                        <a:lnTo>
                          <a:pt x="1101" y="874"/>
                        </a:lnTo>
                        <a:lnTo>
                          <a:pt x="1103" y="874"/>
                        </a:lnTo>
                        <a:lnTo>
                          <a:pt x="1105" y="874"/>
                        </a:lnTo>
                        <a:lnTo>
                          <a:pt x="1106" y="874"/>
                        </a:lnTo>
                        <a:lnTo>
                          <a:pt x="1107" y="874"/>
                        </a:lnTo>
                        <a:lnTo>
                          <a:pt x="1109" y="874"/>
                        </a:lnTo>
                        <a:lnTo>
                          <a:pt x="1110" y="874"/>
                        </a:lnTo>
                        <a:lnTo>
                          <a:pt x="1112" y="874"/>
                        </a:lnTo>
                        <a:lnTo>
                          <a:pt x="1113" y="874"/>
                        </a:lnTo>
                        <a:lnTo>
                          <a:pt x="1115" y="874"/>
                        </a:lnTo>
                        <a:lnTo>
                          <a:pt x="1116" y="874"/>
                        </a:lnTo>
                        <a:lnTo>
                          <a:pt x="1118" y="874"/>
                        </a:lnTo>
                        <a:lnTo>
                          <a:pt x="1119" y="874"/>
                        </a:lnTo>
                        <a:lnTo>
                          <a:pt x="1121" y="874"/>
                        </a:lnTo>
                        <a:lnTo>
                          <a:pt x="1122" y="874"/>
                        </a:lnTo>
                        <a:lnTo>
                          <a:pt x="1124" y="874"/>
                        </a:lnTo>
                        <a:lnTo>
                          <a:pt x="1125" y="874"/>
                        </a:lnTo>
                        <a:lnTo>
                          <a:pt x="1126" y="874"/>
                        </a:lnTo>
                        <a:lnTo>
                          <a:pt x="1128" y="874"/>
                        </a:lnTo>
                        <a:lnTo>
                          <a:pt x="1130" y="874"/>
                        </a:lnTo>
                        <a:lnTo>
                          <a:pt x="1131" y="874"/>
                        </a:lnTo>
                        <a:lnTo>
                          <a:pt x="1133" y="874"/>
                        </a:lnTo>
                        <a:lnTo>
                          <a:pt x="1134" y="874"/>
                        </a:lnTo>
                        <a:lnTo>
                          <a:pt x="1136" y="874"/>
                        </a:lnTo>
                        <a:lnTo>
                          <a:pt x="1137" y="874"/>
                        </a:lnTo>
                        <a:lnTo>
                          <a:pt x="1138" y="874"/>
                        </a:lnTo>
                        <a:lnTo>
                          <a:pt x="1140" y="874"/>
                        </a:lnTo>
                        <a:lnTo>
                          <a:pt x="1142" y="874"/>
                        </a:lnTo>
                        <a:lnTo>
                          <a:pt x="1143" y="874"/>
                        </a:lnTo>
                        <a:lnTo>
                          <a:pt x="1145" y="874"/>
                        </a:lnTo>
                        <a:lnTo>
                          <a:pt x="1146" y="874"/>
                        </a:lnTo>
                        <a:lnTo>
                          <a:pt x="1147" y="874"/>
                        </a:lnTo>
                        <a:lnTo>
                          <a:pt x="1149" y="874"/>
                        </a:lnTo>
                        <a:lnTo>
                          <a:pt x="1150" y="874"/>
                        </a:lnTo>
                        <a:lnTo>
                          <a:pt x="1152" y="874"/>
                        </a:lnTo>
                        <a:lnTo>
                          <a:pt x="1154" y="874"/>
                        </a:lnTo>
                        <a:lnTo>
                          <a:pt x="1155" y="874"/>
                        </a:lnTo>
                        <a:lnTo>
                          <a:pt x="1157" y="874"/>
                        </a:lnTo>
                        <a:lnTo>
                          <a:pt x="1158" y="874"/>
                        </a:lnTo>
                        <a:lnTo>
                          <a:pt x="1159" y="874"/>
                        </a:lnTo>
                        <a:lnTo>
                          <a:pt x="1161" y="874"/>
                        </a:lnTo>
                        <a:lnTo>
                          <a:pt x="1162" y="874"/>
                        </a:lnTo>
                        <a:lnTo>
                          <a:pt x="1164" y="874"/>
                        </a:lnTo>
                        <a:lnTo>
                          <a:pt x="1166" y="874"/>
                        </a:lnTo>
                        <a:lnTo>
                          <a:pt x="1167" y="874"/>
                        </a:lnTo>
                        <a:lnTo>
                          <a:pt x="1168" y="874"/>
                        </a:lnTo>
                        <a:lnTo>
                          <a:pt x="1170" y="874"/>
                        </a:lnTo>
                        <a:lnTo>
                          <a:pt x="1171" y="874"/>
                        </a:lnTo>
                        <a:lnTo>
                          <a:pt x="1173" y="874"/>
                        </a:lnTo>
                        <a:lnTo>
                          <a:pt x="1174" y="874"/>
                        </a:lnTo>
                        <a:lnTo>
                          <a:pt x="1176" y="874"/>
                        </a:lnTo>
                        <a:lnTo>
                          <a:pt x="1178" y="874"/>
                        </a:lnTo>
                        <a:lnTo>
                          <a:pt x="1179" y="874"/>
                        </a:lnTo>
                        <a:lnTo>
                          <a:pt x="1180" y="874"/>
                        </a:lnTo>
                        <a:lnTo>
                          <a:pt x="1182" y="874"/>
                        </a:lnTo>
                        <a:lnTo>
                          <a:pt x="1183" y="874"/>
                        </a:lnTo>
                        <a:lnTo>
                          <a:pt x="1185" y="874"/>
                        </a:lnTo>
                        <a:lnTo>
                          <a:pt x="1186" y="874"/>
                        </a:lnTo>
                        <a:lnTo>
                          <a:pt x="1188" y="874"/>
                        </a:lnTo>
                        <a:lnTo>
                          <a:pt x="1189" y="874"/>
                        </a:lnTo>
                        <a:lnTo>
                          <a:pt x="1191" y="874"/>
                        </a:lnTo>
                        <a:lnTo>
                          <a:pt x="1192" y="874"/>
                        </a:lnTo>
                        <a:lnTo>
                          <a:pt x="1194" y="874"/>
                        </a:lnTo>
                        <a:lnTo>
                          <a:pt x="1195" y="874"/>
                        </a:lnTo>
                        <a:lnTo>
                          <a:pt x="1197" y="874"/>
                        </a:lnTo>
                        <a:lnTo>
                          <a:pt x="1198" y="874"/>
                        </a:lnTo>
                        <a:lnTo>
                          <a:pt x="1199" y="874"/>
                        </a:lnTo>
                        <a:lnTo>
                          <a:pt x="1201" y="874"/>
                        </a:lnTo>
                        <a:lnTo>
                          <a:pt x="1203" y="874"/>
                        </a:lnTo>
                        <a:lnTo>
                          <a:pt x="1204" y="874"/>
                        </a:lnTo>
                        <a:lnTo>
                          <a:pt x="1206" y="874"/>
                        </a:lnTo>
                        <a:lnTo>
                          <a:pt x="1207" y="874"/>
                        </a:lnTo>
                        <a:lnTo>
                          <a:pt x="1209" y="874"/>
                        </a:lnTo>
                        <a:lnTo>
                          <a:pt x="1210" y="874"/>
                        </a:lnTo>
                        <a:lnTo>
                          <a:pt x="1211" y="874"/>
                        </a:lnTo>
                        <a:lnTo>
                          <a:pt x="1213" y="874"/>
                        </a:lnTo>
                        <a:lnTo>
                          <a:pt x="1215" y="874"/>
                        </a:lnTo>
                        <a:lnTo>
                          <a:pt x="1216" y="874"/>
                        </a:lnTo>
                        <a:lnTo>
                          <a:pt x="1218" y="874"/>
                        </a:lnTo>
                        <a:lnTo>
                          <a:pt x="1219" y="874"/>
                        </a:lnTo>
                        <a:lnTo>
                          <a:pt x="1220" y="874"/>
                        </a:lnTo>
                        <a:lnTo>
                          <a:pt x="1222" y="874"/>
                        </a:lnTo>
                        <a:lnTo>
                          <a:pt x="1223" y="874"/>
                        </a:lnTo>
                        <a:lnTo>
                          <a:pt x="1225" y="874"/>
                        </a:lnTo>
                        <a:lnTo>
                          <a:pt x="1226" y="874"/>
                        </a:lnTo>
                        <a:lnTo>
                          <a:pt x="1228" y="874"/>
                        </a:lnTo>
                        <a:lnTo>
                          <a:pt x="1230" y="874"/>
                        </a:lnTo>
                        <a:lnTo>
                          <a:pt x="1231" y="874"/>
                        </a:lnTo>
                        <a:lnTo>
                          <a:pt x="1232" y="874"/>
                        </a:lnTo>
                        <a:lnTo>
                          <a:pt x="1234" y="874"/>
                        </a:lnTo>
                        <a:lnTo>
                          <a:pt x="1235" y="874"/>
                        </a:lnTo>
                        <a:lnTo>
                          <a:pt x="1237" y="874"/>
                        </a:lnTo>
                        <a:lnTo>
                          <a:pt x="1238" y="874"/>
                        </a:lnTo>
                        <a:lnTo>
                          <a:pt x="1240" y="874"/>
                        </a:lnTo>
                        <a:lnTo>
                          <a:pt x="1241" y="874"/>
                        </a:lnTo>
                        <a:lnTo>
                          <a:pt x="1243" y="874"/>
                        </a:lnTo>
                        <a:lnTo>
                          <a:pt x="1244" y="874"/>
                        </a:lnTo>
                        <a:lnTo>
                          <a:pt x="1246" y="874"/>
                        </a:lnTo>
                        <a:lnTo>
                          <a:pt x="1247" y="874"/>
                        </a:lnTo>
                        <a:lnTo>
                          <a:pt x="1249" y="874"/>
                        </a:lnTo>
                        <a:lnTo>
                          <a:pt x="1250" y="874"/>
                        </a:lnTo>
                        <a:lnTo>
                          <a:pt x="1252" y="874"/>
                        </a:lnTo>
                        <a:lnTo>
                          <a:pt x="1253" y="874"/>
                        </a:lnTo>
                        <a:lnTo>
                          <a:pt x="1255" y="874"/>
                        </a:lnTo>
                        <a:lnTo>
                          <a:pt x="1256" y="874"/>
                        </a:lnTo>
                        <a:lnTo>
                          <a:pt x="1258" y="874"/>
                        </a:lnTo>
                        <a:lnTo>
                          <a:pt x="1259" y="874"/>
                        </a:lnTo>
                        <a:lnTo>
                          <a:pt x="1261" y="874"/>
                        </a:lnTo>
                        <a:lnTo>
                          <a:pt x="1262" y="874"/>
                        </a:lnTo>
                        <a:lnTo>
                          <a:pt x="1263" y="874"/>
                        </a:lnTo>
                        <a:lnTo>
                          <a:pt x="1265" y="874"/>
                        </a:lnTo>
                        <a:lnTo>
                          <a:pt x="1267" y="874"/>
                        </a:lnTo>
                        <a:lnTo>
                          <a:pt x="1268" y="874"/>
                        </a:lnTo>
                        <a:lnTo>
                          <a:pt x="1270" y="874"/>
                        </a:lnTo>
                        <a:lnTo>
                          <a:pt x="1271" y="874"/>
                        </a:lnTo>
                        <a:lnTo>
                          <a:pt x="1272" y="874"/>
                        </a:lnTo>
                        <a:lnTo>
                          <a:pt x="1274" y="874"/>
                        </a:lnTo>
                        <a:lnTo>
                          <a:pt x="1275" y="874"/>
                        </a:lnTo>
                        <a:lnTo>
                          <a:pt x="1277" y="874"/>
                        </a:lnTo>
                        <a:lnTo>
                          <a:pt x="1279" y="874"/>
                        </a:lnTo>
                        <a:lnTo>
                          <a:pt x="1280" y="874"/>
                        </a:lnTo>
                        <a:lnTo>
                          <a:pt x="1282" y="874"/>
                        </a:lnTo>
                        <a:lnTo>
                          <a:pt x="1283" y="874"/>
                        </a:lnTo>
                        <a:lnTo>
                          <a:pt x="1284" y="874"/>
                        </a:lnTo>
                        <a:lnTo>
                          <a:pt x="1286" y="874"/>
                        </a:lnTo>
                        <a:lnTo>
                          <a:pt x="1287" y="874"/>
                        </a:lnTo>
                        <a:lnTo>
                          <a:pt x="1289" y="874"/>
                        </a:lnTo>
                        <a:lnTo>
                          <a:pt x="1291" y="874"/>
                        </a:lnTo>
                        <a:lnTo>
                          <a:pt x="1292" y="874"/>
                        </a:lnTo>
                        <a:lnTo>
                          <a:pt x="1293" y="874"/>
                        </a:lnTo>
                        <a:lnTo>
                          <a:pt x="1295" y="874"/>
                        </a:lnTo>
                        <a:lnTo>
                          <a:pt x="1296" y="874"/>
                        </a:lnTo>
                        <a:lnTo>
                          <a:pt x="1298" y="874"/>
                        </a:lnTo>
                        <a:lnTo>
                          <a:pt x="1299" y="874"/>
                        </a:lnTo>
                        <a:lnTo>
                          <a:pt x="1301" y="874"/>
                        </a:lnTo>
                        <a:lnTo>
                          <a:pt x="1303" y="874"/>
                        </a:lnTo>
                        <a:lnTo>
                          <a:pt x="1304" y="874"/>
                        </a:lnTo>
                        <a:lnTo>
                          <a:pt x="1305" y="874"/>
                        </a:lnTo>
                        <a:lnTo>
                          <a:pt x="1307" y="874"/>
                        </a:lnTo>
                        <a:lnTo>
                          <a:pt x="1308" y="874"/>
                        </a:lnTo>
                        <a:lnTo>
                          <a:pt x="1310" y="874"/>
                        </a:lnTo>
                        <a:lnTo>
                          <a:pt x="1311" y="874"/>
                        </a:lnTo>
                        <a:lnTo>
                          <a:pt x="1313" y="874"/>
                        </a:lnTo>
                        <a:lnTo>
                          <a:pt x="1314" y="874"/>
                        </a:lnTo>
                        <a:lnTo>
                          <a:pt x="1316" y="874"/>
                        </a:lnTo>
                        <a:lnTo>
                          <a:pt x="1317" y="874"/>
                        </a:lnTo>
                        <a:lnTo>
                          <a:pt x="1319" y="874"/>
                        </a:lnTo>
                        <a:lnTo>
                          <a:pt x="1320" y="874"/>
                        </a:lnTo>
                        <a:lnTo>
                          <a:pt x="1322" y="874"/>
                        </a:lnTo>
                        <a:lnTo>
                          <a:pt x="1323" y="874"/>
                        </a:lnTo>
                        <a:lnTo>
                          <a:pt x="1324" y="874"/>
                        </a:lnTo>
                        <a:lnTo>
                          <a:pt x="1326" y="874"/>
                        </a:lnTo>
                        <a:lnTo>
                          <a:pt x="1328" y="874"/>
                        </a:lnTo>
                        <a:lnTo>
                          <a:pt x="1329" y="874"/>
                        </a:lnTo>
                        <a:lnTo>
                          <a:pt x="1331" y="874"/>
                        </a:lnTo>
                        <a:lnTo>
                          <a:pt x="1332" y="874"/>
                        </a:lnTo>
                        <a:lnTo>
                          <a:pt x="1334" y="874"/>
                        </a:lnTo>
                        <a:lnTo>
                          <a:pt x="1335" y="874"/>
                        </a:lnTo>
                        <a:lnTo>
                          <a:pt x="1336" y="874"/>
                        </a:lnTo>
                        <a:lnTo>
                          <a:pt x="1338" y="874"/>
                        </a:lnTo>
                        <a:lnTo>
                          <a:pt x="1340" y="874"/>
                        </a:lnTo>
                        <a:lnTo>
                          <a:pt x="1341" y="874"/>
                        </a:lnTo>
                        <a:lnTo>
                          <a:pt x="1343" y="874"/>
                        </a:lnTo>
                        <a:lnTo>
                          <a:pt x="1344" y="874"/>
                        </a:lnTo>
                        <a:lnTo>
                          <a:pt x="1345" y="874"/>
                        </a:lnTo>
                        <a:lnTo>
                          <a:pt x="1347" y="874"/>
                        </a:lnTo>
                        <a:lnTo>
                          <a:pt x="1348" y="874"/>
                        </a:lnTo>
                        <a:lnTo>
                          <a:pt x="1350" y="874"/>
                        </a:lnTo>
                        <a:lnTo>
                          <a:pt x="1352" y="874"/>
                        </a:lnTo>
                        <a:lnTo>
                          <a:pt x="1353" y="874"/>
                        </a:lnTo>
                        <a:lnTo>
                          <a:pt x="1355" y="874"/>
                        </a:lnTo>
                        <a:lnTo>
                          <a:pt x="1356" y="874"/>
                        </a:lnTo>
                        <a:lnTo>
                          <a:pt x="1357" y="874"/>
                        </a:lnTo>
                        <a:lnTo>
                          <a:pt x="1359" y="874"/>
                        </a:lnTo>
                        <a:lnTo>
                          <a:pt x="1360" y="874"/>
                        </a:lnTo>
                        <a:lnTo>
                          <a:pt x="1362" y="874"/>
                        </a:lnTo>
                        <a:lnTo>
                          <a:pt x="1364" y="874"/>
                        </a:lnTo>
                        <a:lnTo>
                          <a:pt x="1365" y="874"/>
                        </a:lnTo>
                        <a:lnTo>
                          <a:pt x="1366" y="874"/>
                        </a:lnTo>
                        <a:lnTo>
                          <a:pt x="1368" y="874"/>
                        </a:lnTo>
                        <a:lnTo>
                          <a:pt x="1369" y="874"/>
                        </a:lnTo>
                        <a:lnTo>
                          <a:pt x="1371" y="874"/>
                        </a:lnTo>
                        <a:lnTo>
                          <a:pt x="1372" y="874"/>
                        </a:lnTo>
                        <a:lnTo>
                          <a:pt x="1374" y="874"/>
                        </a:lnTo>
                        <a:lnTo>
                          <a:pt x="1375" y="874"/>
                        </a:lnTo>
                        <a:lnTo>
                          <a:pt x="1377" y="874"/>
                        </a:lnTo>
                        <a:lnTo>
                          <a:pt x="1378" y="874"/>
                        </a:lnTo>
                        <a:lnTo>
                          <a:pt x="1380" y="874"/>
                        </a:lnTo>
                        <a:lnTo>
                          <a:pt x="1381" y="874"/>
                        </a:lnTo>
                        <a:lnTo>
                          <a:pt x="1383" y="874"/>
                        </a:lnTo>
                        <a:lnTo>
                          <a:pt x="1384" y="874"/>
                        </a:lnTo>
                        <a:lnTo>
                          <a:pt x="1386" y="874"/>
                        </a:lnTo>
                        <a:lnTo>
                          <a:pt x="1387" y="874"/>
                        </a:lnTo>
                        <a:lnTo>
                          <a:pt x="1389" y="874"/>
                        </a:lnTo>
                        <a:lnTo>
                          <a:pt x="1390" y="874"/>
                        </a:lnTo>
                        <a:lnTo>
                          <a:pt x="1392" y="874"/>
                        </a:lnTo>
                        <a:lnTo>
                          <a:pt x="1393" y="874"/>
                        </a:lnTo>
                        <a:lnTo>
                          <a:pt x="1395" y="874"/>
                        </a:lnTo>
                        <a:lnTo>
                          <a:pt x="1396" y="874"/>
                        </a:lnTo>
                        <a:lnTo>
                          <a:pt x="1397" y="874"/>
                        </a:lnTo>
                        <a:lnTo>
                          <a:pt x="1399" y="874"/>
                        </a:lnTo>
                        <a:lnTo>
                          <a:pt x="1401" y="874"/>
                        </a:lnTo>
                        <a:lnTo>
                          <a:pt x="1402" y="874"/>
                        </a:lnTo>
                        <a:lnTo>
                          <a:pt x="1404" y="874"/>
                        </a:lnTo>
                        <a:lnTo>
                          <a:pt x="1405" y="874"/>
                        </a:lnTo>
                        <a:lnTo>
                          <a:pt x="1407" y="874"/>
                        </a:lnTo>
                        <a:lnTo>
                          <a:pt x="1408" y="874"/>
                        </a:lnTo>
                        <a:lnTo>
                          <a:pt x="1409" y="874"/>
                        </a:lnTo>
                        <a:lnTo>
                          <a:pt x="1411" y="874"/>
                        </a:lnTo>
                        <a:lnTo>
                          <a:pt x="1412" y="874"/>
                        </a:lnTo>
                        <a:lnTo>
                          <a:pt x="1414" y="874"/>
                        </a:lnTo>
                        <a:lnTo>
                          <a:pt x="1416" y="874"/>
                        </a:lnTo>
                        <a:lnTo>
                          <a:pt x="1417" y="874"/>
                        </a:lnTo>
                        <a:lnTo>
                          <a:pt x="1418" y="874"/>
                        </a:lnTo>
                        <a:lnTo>
                          <a:pt x="1420" y="874"/>
                        </a:lnTo>
                        <a:lnTo>
                          <a:pt x="1421" y="874"/>
                        </a:lnTo>
                        <a:lnTo>
                          <a:pt x="1423" y="874"/>
                        </a:lnTo>
                        <a:lnTo>
                          <a:pt x="1424" y="874"/>
                        </a:lnTo>
                        <a:lnTo>
                          <a:pt x="1426" y="874"/>
                        </a:lnTo>
                        <a:lnTo>
                          <a:pt x="1428" y="874"/>
                        </a:lnTo>
                        <a:lnTo>
                          <a:pt x="1429" y="874"/>
                        </a:lnTo>
                        <a:lnTo>
                          <a:pt x="1430" y="874"/>
                        </a:lnTo>
                        <a:lnTo>
                          <a:pt x="1432" y="874"/>
                        </a:lnTo>
                        <a:lnTo>
                          <a:pt x="1433" y="874"/>
                        </a:lnTo>
                        <a:lnTo>
                          <a:pt x="1435" y="874"/>
                        </a:lnTo>
                        <a:lnTo>
                          <a:pt x="1436" y="874"/>
                        </a:lnTo>
                        <a:lnTo>
                          <a:pt x="1438" y="874"/>
                        </a:lnTo>
                        <a:lnTo>
                          <a:pt x="1439" y="874"/>
                        </a:lnTo>
                        <a:lnTo>
                          <a:pt x="1441" y="874"/>
                        </a:lnTo>
                        <a:lnTo>
                          <a:pt x="1442" y="874"/>
                        </a:lnTo>
                        <a:lnTo>
                          <a:pt x="1444" y="874"/>
                        </a:lnTo>
                        <a:lnTo>
                          <a:pt x="1445" y="874"/>
                        </a:lnTo>
                        <a:lnTo>
                          <a:pt x="1447" y="874"/>
                        </a:lnTo>
                        <a:lnTo>
                          <a:pt x="1448" y="874"/>
                        </a:lnTo>
                        <a:lnTo>
                          <a:pt x="1449" y="874"/>
                        </a:lnTo>
                        <a:lnTo>
                          <a:pt x="1451" y="874"/>
                        </a:lnTo>
                        <a:lnTo>
                          <a:pt x="1453" y="874"/>
                        </a:lnTo>
                        <a:lnTo>
                          <a:pt x="1454" y="874"/>
                        </a:lnTo>
                        <a:lnTo>
                          <a:pt x="1456" y="874"/>
                        </a:lnTo>
                        <a:lnTo>
                          <a:pt x="1457" y="874"/>
                        </a:lnTo>
                        <a:lnTo>
                          <a:pt x="1459" y="874"/>
                        </a:lnTo>
                        <a:lnTo>
                          <a:pt x="1460" y="874"/>
                        </a:lnTo>
                        <a:lnTo>
                          <a:pt x="1461" y="874"/>
                        </a:lnTo>
                        <a:lnTo>
                          <a:pt x="1463" y="874"/>
                        </a:lnTo>
                        <a:lnTo>
                          <a:pt x="1465" y="874"/>
                        </a:lnTo>
                        <a:lnTo>
                          <a:pt x="1466" y="874"/>
                        </a:lnTo>
                        <a:lnTo>
                          <a:pt x="1468" y="874"/>
                        </a:lnTo>
                        <a:lnTo>
                          <a:pt x="1469" y="874"/>
                        </a:lnTo>
                        <a:lnTo>
                          <a:pt x="1470" y="874"/>
                        </a:lnTo>
                        <a:lnTo>
                          <a:pt x="1472" y="874"/>
                        </a:lnTo>
                        <a:lnTo>
                          <a:pt x="1473" y="874"/>
                        </a:lnTo>
                        <a:lnTo>
                          <a:pt x="1475" y="874"/>
                        </a:lnTo>
                        <a:lnTo>
                          <a:pt x="1477" y="874"/>
                        </a:lnTo>
                        <a:lnTo>
                          <a:pt x="1478" y="874"/>
                        </a:lnTo>
                        <a:lnTo>
                          <a:pt x="1480" y="874"/>
                        </a:lnTo>
                        <a:lnTo>
                          <a:pt x="1481" y="874"/>
                        </a:lnTo>
                        <a:lnTo>
                          <a:pt x="1482" y="874"/>
                        </a:lnTo>
                        <a:lnTo>
                          <a:pt x="1484" y="874"/>
                        </a:lnTo>
                        <a:lnTo>
                          <a:pt x="1485" y="874"/>
                        </a:lnTo>
                        <a:lnTo>
                          <a:pt x="1487" y="874"/>
                        </a:lnTo>
                        <a:lnTo>
                          <a:pt x="1489" y="874"/>
                        </a:lnTo>
                        <a:lnTo>
                          <a:pt x="1490" y="874"/>
                        </a:lnTo>
                        <a:lnTo>
                          <a:pt x="1491" y="874"/>
                        </a:lnTo>
                        <a:lnTo>
                          <a:pt x="1493" y="874"/>
                        </a:lnTo>
                        <a:lnTo>
                          <a:pt x="1494" y="874"/>
                        </a:lnTo>
                        <a:lnTo>
                          <a:pt x="1496" y="874"/>
                        </a:lnTo>
                        <a:lnTo>
                          <a:pt x="1497" y="874"/>
                        </a:lnTo>
                        <a:lnTo>
                          <a:pt x="1499" y="874"/>
                        </a:lnTo>
                        <a:lnTo>
                          <a:pt x="1501" y="874"/>
                        </a:lnTo>
                        <a:lnTo>
                          <a:pt x="1502" y="874"/>
                        </a:lnTo>
                        <a:lnTo>
                          <a:pt x="1503" y="874"/>
                        </a:lnTo>
                        <a:lnTo>
                          <a:pt x="1505" y="874"/>
                        </a:lnTo>
                        <a:lnTo>
                          <a:pt x="1506" y="874"/>
                        </a:lnTo>
                        <a:lnTo>
                          <a:pt x="1508" y="874"/>
                        </a:lnTo>
                        <a:lnTo>
                          <a:pt x="1509" y="874"/>
                        </a:lnTo>
                        <a:lnTo>
                          <a:pt x="1511" y="874"/>
                        </a:lnTo>
                        <a:lnTo>
                          <a:pt x="1512" y="874"/>
                        </a:lnTo>
                        <a:lnTo>
                          <a:pt x="1514" y="874"/>
                        </a:lnTo>
                        <a:lnTo>
                          <a:pt x="1515" y="874"/>
                        </a:lnTo>
                        <a:lnTo>
                          <a:pt x="1517" y="874"/>
                        </a:lnTo>
                        <a:lnTo>
                          <a:pt x="1518" y="874"/>
                        </a:lnTo>
                        <a:lnTo>
                          <a:pt x="1520" y="874"/>
                        </a:lnTo>
                        <a:lnTo>
                          <a:pt x="1521" y="874"/>
                        </a:lnTo>
                        <a:lnTo>
                          <a:pt x="1522" y="874"/>
                        </a:lnTo>
                        <a:lnTo>
                          <a:pt x="1524" y="874"/>
                        </a:lnTo>
                        <a:lnTo>
                          <a:pt x="1526" y="874"/>
                        </a:lnTo>
                        <a:lnTo>
                          <a:pt x="1527" y="874"/>
                        </a:lnTo>
                        <a:lnTo>
                          <a:pt x="1529" y="874"/>
                        </a:lnTo>
                        <a:lnTo>
                          <a:pt x="1530" y="874"/>
                        </a:lnTo>
                        <a:lnTo>
                          <a:pt x="1532" y="874"/>
                        </a:lnTo>
                        <a:lnTo>
                          <a:pt x="1533" y="874"/>
                        </a:lnTo>
                        <a:lnTo>
                          <a:pt x="1534" y="874"/>
                        </a:lnTo>
                        <a:lnTo>
                          <a:pt x="1536" y="874"/>
                        </a:lnTo>
                        <a:lnTo>
                          <a:pt x="1538" y="874"/>
                        </a:lnTo>
                        <a:lnTo>
                          <a:pt x="1539" y="874"/>
                        </a:lnTo>
                        <a:lnTo>
                          <a:pt x="1541" y="874"/>
                        </a:lnTo>
                        <a:lnTo>
                          <a:pt x="1542" y="874"/>
                        </a:lnTo>
                        <a:lnTo>
                          <a:pt x="1543" y="874"/>
                        </a:lnTo>
                        <a:lnTo>
                          <a:pt x="1545" y="874"/>
                        </a:lnTo>
                        <a:lnTo>
                          <a:pt x="1546" y="874"/>
                        </a:lnTo>
                        <a:lnTo>
                          <a:pt x="1548" y="874"/>
                        </a:lnTo>
                        <a:lnTo>
                          <a:pt x="1550" y="874"/>
                        </a:lnTo>
                        <a:lnTo>
                          <a:pt x="1551" y="874"/>
                        </a:lnTo>
                        <a:lnTo>
                          <a:pt x="1553" y="874"/>
                        </a:lnTo>
                        <a:lnTo>
                          <a:pt x="1554" y="874"/>
                        </a:lnTo>
                        <a:lnTo>
                          <a:pt x="1555" y="874"/>
                        </a:lnTo>
                        <a:lnTo>
                          <a:pt x="1557" y="874"/>
                        </a:lnTo>
                        <a:lnTo>
                          <a:pt x="1558" y="874"/>
                        </a:lnTo>
                        <a:lnTo>
                          <a:pt x="1560" y="874"/>
                        </a:lnTo>
                        <a:lnTo>
                          <a:pt x="1561" y="874"/>
                        </a:lnTo>
                        <a:lnTo>
                          <a:pt x="1563" y="874"/>
                        </a:lnTo>
                        <a:lnTo>
                          <a:pt x="1564" y="874"/>
                        </a:lnTo>
                        <a:lnTo>
                          <a:pt x="1566" y="874"/>
                        </a:lnTo>
                        <a:lnTo>
                          <a:pt x="1567" y="874"/>
                        </a:lnTo>
                        <a:lnTo>
                          <a:pt x="1569" y="874"/>
                        </a:lnTo>
                        <a:lnTo>
                          <a:pt x="1570" y="874"/>
                        </a:lnTo>
                        <a:lnTo>
                          <a:pt x="1572" y="874"/>
                        </a:lnTo>
                        <a:lnTo>
                          <a:pt x="1573" y="874"/>
                        </a:lnTo>
                        <a:lnTo>
                          <a:pt x="1575" y="874"/>
                        </a:lnTo>
                        <a:lnTo>
                          <a:pt x="1576" y="874"/>
                        </a:lnTo>
                        <a:lnTo>
                          <a:pt x="1578" y="874"/>
                        </a:lnTo>
                        <a:lnTo>
                          <a:pt x="1579" y="874"/>
                        </a:lnTo>
                        <a:lnTo>
                          <a:pt x="1581" y="874"/>
                        </a:lnTo>
                        <a:lnTo>
                          <a:pt x="1582" y="874"/>
                        </a:lnTo>
                        <a:lnTo>
                          <a:pt x="1584" y="874"/>
                        </a:lnTo>
                        <a:lnTo>
                          <a:pt x="1585" y="874"/>
                        </a:lnTo>
                        <a:lnTo>
                          <a:pt x="1587" y="874"/>
                        </a:lnTo>
                        <a:lnTo>
                          <a:pt x="1588" y="874"/>
                        </a:lnTo>
                        <a:lnTo>
                          <a:pt x="1590" y="874"/>
                        </a:lnTo>
                        <a:lnTo>
                          <a:pt x="1591" y="874"/>
                        </a:lnTo>
                        <a:lnTo>
                          <a:pt x="1593" y="874"/>
                        </a:lnTo>
                        <a:lnTo>
                          <a:pt x="1594" y="874"/>
                        </a:lnTo>
                        <a:lnTo>
                          <a:pt x="1595" y="874"/>
                        </a:lnTo>
                        <a:lnTo>
                          <a:pt x="1597" y="874"/>
                        </a:lnTo>
                        <a:lnTo>
                          <a:pt x="1598" y="874"/>
                        </a:lnTo>
                        <a:lnTo>
                          <a:pt x="1600" y="874"/>
                        </a:lnTo>
                        <a:lnTo>
                          <a:pt x="1602" y="874"/>
                        </a:lnTo>
                        <a:lnTo>
                          <a:pt x="1603" y="874"/>
                        </a:lnTo>
                        <a:lnTo>
                          <a:pt x="1605" y="874"/>
                        </a:lnTo>
                        <a:lnTo>
                          <a:pt x="1606" y="874"/>
                        </a:lnTo>
                        <a:lnTo>
                          <a:pt x="1607" y="874"/>
                        </a:lnTo>
                        <a:lnTo>
                          <a:pt x="1609" y="874"/>
                        </a:lnTo>
                        <a:lnTo>
                          <a:pt x="1610" y="874"/>
                        </a:lnTo>
                        <a:lnTo>
                          <a:pt x="1612" y="874"/>
                        </a:lnTo>
                        <a:lnTo>
                          <a:pt x="1614" y="874"/>
                        </a:lnTo>
                        <a:lnTo>
                          <a:pt x="1615" y="874"/>
                        </a:lnTo>
                        <a:lnTo>
                          <a:pt x="1616" y="874"/>
                        </a:lnTo>
                        <a:lnTo>
                          <a:pt x="1618" y="874"/>
                        </a:lnTo>
                        <a:lnTo>
                          <a:pt x="1619" y="874"/>
                        </a:lnTo>
                        <a:lnTo>
                          <a:pt x="1621" y="874"/>
                        </a:lnTo>
                        <a:lnTo>
                          <a:pt x="1622" y="874"/>
                        </a:lnTo>
                        <a:lnTo>
                          <a:pt x="1624" y="874"/>
                        </a:lnTo>
                        <a:lnTo>
                          <a:pt x="1626" y="874"/>
                        </a:lnTo>
                        <a:lnTo>
                          <a:pt x="1627" y="874"/>
                        </a:lnTo>
                        <a:lnTo>
                          <a:pt x="1628" y="874"/>
                        </a:lnTo>
                        <a:lnTo>
                          <a:pt x="1630" y="874"/>
                        </a:lnTo>
                        <a:lnTo>
                          <a:pt x="1631" y="874"/>
                        </a:lnTo>
                        <a:lnTo>
                          <a:pt x="1633" y="874"/>
                        </a:lnTo>
                        <a:lnTo>
                          <a:pt x="1634" y="874"/>
                        </a:lnTo>
                        <a:lnTo>
                          <a:pt x="1636" y="874"/>
                        </a:lnTo>
                        <a:lnTo>
                          <a:pt x="1637" y="874"/>
                        </a:lnTo>
                        <a:lnTo>
                          <a:pt x="1639" y="874"/>
                        </a:lnTo>
                        <a:lnTo>
                          <a:pt x="1640" y="874"/>
                        </a:lnTo>
                        <a:lnTo>
                          <a:pt x="1642" y="874"/>
                        </a:lnTo>
                        <a:lnTo>
                          <a:pt x="1643" y="874"/>
                        </a:lnTo>
                        <a:lnTo>
                          <a:pt x="1645" y="874"/>
                        </a:lnTo>
                        <a:lnTo>
                          <a:pt x="1646" y="874"/>
                        </a:lnTo>
                        <a:lnTo>
                          <a:pt x="1648" y="874"/>
                        </a:lnTo>
                        <a:lnTo>
                          <a:pt x="1649" y="874"/>
                        </a:lnTo>
                        <a:lnTo>
                          <a:pt x="1651" y="874"/>
                        </a:lnTo>
                        <a:lnTo>
                          <a:pt x="1652" y="874"/>
                        </a:lnTo>
                        <a:lnTo>
                          <a:pt x="1654" y="874"/>
                        </a:lnTo>
                        <a:lnTo>
                          <a:pt x="1655" y="874"/>
                        </a:lnTo>
                        <a:lnTo>
                          <a:pt x="1657" y="874"/>
                        </a:lnTo>
                        <a:lnTo>
                          <a:pt x="1658" y="874"/>
                        </a:lnTo>
                        <a:lnTo>
                          <a:pt x="1659" y="874"/>
                        </a:lnTo>
                        <a:lnTo>
                          <a:pt x="1661" y="874"/>
                        </a:lnTo>
                        <a:lnTo>
                          <a:pt x="1663" y="874"/>
                        </a:lnTo>
                        <a:lnTo>
                          <a:pt x="1664" y="874"/>
                        </a:lnTo>
                        <a:lnTo>
                          <a:pt x="1666" y="874"/>
                        </a:lnTo>
                        <a:lnTo>
                          <a:pt x="1667" y="874"/>
                        </a:lnTo>
                        <a:lnTo>
                          <a:pt x="1668" y="874"/>
                        </a:lnTo>
                        <a:lnTo>
                          <a:pt x="1670" y="874"/>
                        </a:lnTo>
                        <a:lnTo>
                          <a:pt x="1671" y="874"/>
                        </a:lnTo>
                        <a:lnTo>
                          <a:pt x="1673" y="874"/>
                        </a:lnTo>
                        <a:lnTo>
                          <a:pt x="1675" y="874"/>
                        </a:lnTo>
                        <a:lnTo>
                          <a:pt x="1676" y="874"/>
                        </a:lnTo>
                        <a:lnTo>
                          <a:pt x="1678" y="874"/>
                        </a:lnTo>
                        <a:lnTo>
                          <a:pt x="1679" y="874"/>
                        </a:lnTo>
                        <a:lnTo>
                          <a:pt x="1680" y="874"/>
                        </a:lnTo>
                        <a:lnTo>
                          <a:pt x="1682" y="874"/>
                        </a:lnTo>
                        <a:lnTo>
                          <a:pt x="1683" y="874"/>
                        </a:lnTo>
                        <a:lnTo>
                          <a:pt x="1685" y="874"/>
                        </a:lnTo>
                        <a:lnTo>
                          <a:pt x="1687" y="874"/>
                        </a:lnTo>
                        <a:lnTo>
                          <a:pt x="1688" y="874"/>
                        </a:lnTo>
                        <a:lnTo>
                          <a:pt x="1689" y="874"/>
                        </a:lnTo>
                        <a:lnTo>
                          <a:pt x="1691" y="874"/>
                        </a:lnTo>
                        <a:lnTo>
                          <a:pt x="1692" y="874"/>
                        </a:lnTo>
                        <a:lnTo>
                          <a:pt x="1694" y="874"/>
                        </a:lnTo>
                        <a:lnTo>
                          <a:pt x="1695" y="874"/>
                        </a:lnTo>
                        <a:lnTo>
                          <a:pt x="1697" y="874"/>
                        </a:lnTo>
                        <a:lnTo>
                          <a:pt x="1699" y="874"/>
                        </a:lnTo>
                        <a:lnTo>
                          <a:pt x="1700" y="874"/>
                        </a:lnTo>
                        <a:lnTo>
                          <a:pt x="1701" y="874"/>
                        </a:lnTo>
                        <a:lnTo>
                          <a:pt x="1703" y="874"/>
                        </a:lnTo>
                        <a:lnTo>
                          <a:pt x="1704" y="874"/>
                        </a:lnTo>
                        <a:lnTo>
                          <a:pt x="1706" y="874"/>
                        </a:lnTo>
                        <a:lnTo>
                          <a:pt x="1707" y="874"/>
                        </a:lnTo>
                        <a:lnTo>
                          <a:pt x="1709" y="874"/>
                        </a:lnTo>
                        <a:lnTo>
                          <a:pt x="1710" y="874"/>
                        </a:lnTo>
                        <a:lnTo>
                          <a:pt x="1712" y="874"/>
                        </a:lnTo>
                        <a:lnTo>
                          <a:pt x="1713" y="874"/>
                        </a:lnTo>
                        <a:lnTo>
                          <a:pt x="1715" y="874"/>
                        </a:lnTo>
                        <a:lnTo>
                          <a:pt x="1716" y="874"/>
                        </a:lnTo>
                        <a:lnTo>
                          <a:pt x="1718" y="874"/>
                        </a:lnTo>
                        <a:lnTo>
                          <a:pt x="1719" y="874"/>
                        </a:lnTo>
                        <a:lnTo>
                          <a:pt x="1721" y="874"/>
                        </a:lnTo>
                        <a:lnTo>
                          <a:pt x="1722" y="874"/>
                        </a:lnTo>
                        <a:lnTo>
                          <a:pt x="1724" y="874"/>
                        </a:lnTo>
                        <a:lnTo>
                          <a:pt x="1725" y="874"/>
                        </a:lnTo>
                        <a:lnTo>
                          <a:pt x="1727" y="874"/>
                        </a:lnTo>
                        <a:lnTo>
                          <a:pt x="1728" y="874"/>
                        </a:lnTo>
                        <a:lnTo>
                          <a:pt x="1730" y="874"/>
                        </a:lnTo>
                        <a:lnTo>
                          <a:pt x="1731" y="874"/>
                        </a:lnTo>
                        <a:lnTo>
                          <a:pt x="1732" y="874"/>
                        </a:lnTo>
                        <a:lnTo>
                          <a:pt x="1734" y="874"/>
                        </a:lnTo>
                        <a:lnTo>
                          <a:pt x="1736" y="874"/>
                        </a:lnTo>
                        <a:lnTo>
                          <a:pt x="1737" y="874"/>
                        </a:lnTo>
                        <a:lnTo>
                          <a:pt x="1739" y="874"/>
                        </a:lnTo>
                        <a:lnTo>
                          <a:pt x="1740" y="874"/>
                        </a:lnTo>
                        <a:lnTo>
                          <a:pt x="1742" y="874"/>
                        </a:lnTo>
                        <a:lnTo>
                          <a:pt x="1743" y="874"/>
                        </a:lnTo>
                        <a:lnTo>
                          <a:pt x="1744" y="874"/>
                        </a:lnTo>
                        <a:lnTo>
                          <a:pt x="1746" y="874"/>
                        </a:lnTo>
                        <a:lnTo>
                          <a:pt x="1747" y="874"/>
                        </a:lnTo>
                        <a:lnTo>
                          <a:pt x="1749" y="874"/>
                        </a:lnTo>
                        <a:lnTo>
                          <a:pt x="1751" y="874"/>
                        </a:lnTo>
                        <a:lnTo>
                          <a:pt x="1752" y="874"/>
                        </a:lnTo>
                        <a:lnTo>
                          <a:pt x="1753" y="874"/>
                        </a:lnTo>
                        <a:lnTo>
                          <a:pt x="1755" y="874"/>
                        </a:lnTo>
                        <a:lnTo>
                          <a:pt x="1756" y="874"/>
                        </a:lnTo>
                        <a:lnTo>
                          <a:pt x="1758" y="874"/>
                        </a:lnTo>
                        <a:lnTo>
                          <a:pt x="1759" y="874"/>
                        </a:lnTo>
                        <a:lnTo>
                          <a:pt x="1761" y="874"/>
                        </a:lnTo>
                        <a:lnTo>
                          <a:pt x="1762" y="874"/>
                        </a:lnTo>
                        <a:lnTo>
                          <a:pt x="1764" y="874"/>
                        </a:lnTo>
                        <a:lnTo>
                          <a:pt x="1765" y="874"/>
                        </a:lnTo>
                        <a:lnTo>
                          <a:pt x="1767" y="874"/>
                        </a:lnTo>
                        <a:lnTo>
                          <a:pt x="1768" y="874"/>
                        </a:lnTo>
                        <a:lnTo>
                          <a:pt x="1770" y="874"/>
                        </a:lnTo>
                        <a:lnTo>
                          <a:pt x="1771" y="874"/>
                        </a:lnTo>
                        <a:lnTo>
                          <a:pt x="1773" y="874"/>
                        </a:lnTo>
                        <a:lnTo>
                          <a:pt x="1774" y="874"/>
                        </a:lnTo>
                        <a:lnTo>
                          <a:pt x="1776" y="874"/>
                        </a:lnTo>
                        <a:lnTo>
                          <a:pt x="1777" y="874"/>
                        </a:lnTo>
                        <a:lnTo>
                          <a:pt x="1779" y="874"/>
                        </a:lnTo>
                        <a:lnTo>
                          <a:pt x="1780" y="874"/>
                        </a:lnTo>
                        <a:lnTo>
                          <a:pt x="1782" y="874"/>
                        </a:lnTo>
                        <a:lnTo>
                          <a:pt x="1783" y="874"/>
                        </a:lnTo>
                        <a:lnTo>
                          <a:pt x="1784" y="874"/>
                        </a:lnTo>
                        <a:lnTo>
                          <a:pt x="1786" y="874"/>
                        </a:lnTo>
                        <a:lnTo>
                          <a:pt x="1788" y="874"/>
                        </a:lnTo>
                        <a:lnTo>
                          <a:pt x="1789" y="874"/>
                        </a:lnTo>
                        <a:lnTo>
                          <a:pt x="1791" y="874"/>
                        </a:lnTo>
                        <a:lnTo>
                          <a:pt x="1792" y="874"/>
                        </a:lnTo>
                        <a:lnTo>
                          <a:pt x="1794" y="874"/>
                        </a:lnTo>
                        <a:lnTo>
                          <a:pt x="1795" y="874"/>
                        </a:lnTo>
                        <a:lnTo>
                          <a:pt x="1796" y="874"/>
                        </a:lnTo>
                        <a:lnTo>
                          <a:pt x="1798" y="874"/>
                        </a:lnTo>
                        <a:lnTo>
                          <a:pt x="1800" y="874"/>
                        </a:lnTo>
                        <a:lnTo>
                          <a:pt x="1801" y="874"/>
                        </a:lnTo>
                        <a:lnTo>
                          <a:pt x="1803" y="874"/>
                        </a:lnTo>
                        <a:lnTo>
                          <a:pt x="1804" y="874"/>
                        </a:lnTo>
                        <a:lnTo>
                          <a:pt x="1805" y="874"/>
                        </a:lnTo>
                        <a:lnTo>
                          <a:pt x="1807" y="874"/>
                        </a:lnTo>
                        <a:lnTo>
                          <a:pt x="1808" y="874"/>
                        </a:lnTo>
                        <a:lnTo>
                          <a:pt x="1810" y="874"/>
                        </a:lnTo>
                        <a:lnTo>
                          <a:pt x="1812" y="874"/>
                        </a:lnTo>
                        <a:lnTo>
                          <a:pt x="1813" y="874"/>
                        </a:lnTo>
                        <a:lnTo>
                          <a:pt x="1815" y="874"/>
                        </a:lnTo>
                        <a:lnTo>
                          <a:pt x="1816" y="874"/>
                        </a:lnTo>
                        <a:lnTo>
                          <a:pt x="1817" y="874"/>
                        </a:lnTo>
                        <a:lnTo>
                          <a:pt x="1819" y="874"/>
                        </a:lnTo>
                        <a:lnTo>
                          <a:pt x="1820" y="874"/>
                        </a:lnTo>
                        <a:lnTo>
                          <a:pt x="1822" y="874"/>
                        </a:lnTo>
                        <a:lnTo>
                          <a:pt x="1824" y="874"/>
                        </a:lnTo>
                        <a:lnTo>
                          <a:pt x="1825" y="874"/>
                        </a:lnTo>
                        <a:lnTo>
                          <a:pt x="1826" y="874"/>
                        </a:lnTo>
                        <a:lnTo>
                          <a:pt x="1828" y="874"/>
                        </a:lnTo>
                        <a:lnTo>
                          <a:pt x="1829" y="874"/>
                        </a:lnTo>
                        <a:lnTo>
                          <a:pt x="1831" y="874"/>
                        </a:lnTo>
                        <a:lnTo>
                          <a:pt x="1832" y="874"/>
                        </a:lnTo>
                        <a:lnTo>
                          <a:pt x="1834" y="874"/>
                        </a:lnTo>
                        <a:lnTo>
                          <a:pt x="1835" y="874"/>
                        </a:lnTo>
                        <a:lnTo>
                          <a:pt x="1837" y="874"/>
                        </a:lnTo>
                        <a:lnTo>
                          <a:pt x="1838" y="874"/>
                        </a:lnTo>
                        <a:lnTo>
                          <a:pt x="1840" y="874"/>
                        </a:lnTo>
                        <a:lnTo>
                          <a:pt x="1841" y="874"/>
                        </a:lnTo>
                        <a:lnTo>
                          <a:pt x="1843" y="874"/>
                        </a:lnTo>
                        <a:lnTo>
                          <a:pt x="1844" y="874"/>
                        </a:lnTo>
                        <a:lnTo>
                          <a:pt x="1846" y="874"/>
                        </a:lnTo>
                        <a:lnTo>
                          <a:pt x="1847" y="874"/>
                        </a:lnTo>
                        <a:lnTo>
                          <a:pt x="1849" y="874"/>
                        </a:lnTo>
                        <a:lnTo>
                          <a:pt x="1850" y="874"/>
                        </a:lnTo>
                        <a:lnTo>
                          <a:pt x="1852" y="874"/>
                        </a:lnTo>
                        <a:lnTo>
                          <a:pt x="1853" y="874"/>
                        </a:lnTo>
                        <a:lnTo>
                          <a:pt x="1855" y="874"/>
                        </a:lnTo>
                        <a:lnTo>
                          <a:pt x="1856" y="874"/>
                        </a:lnTo>
                        <a:lnTo>
                          <a:pt x="1857" y="874"/>
                        </a:lnTo>
                        <a:lnTo>
                          <a:pt x="1859" y="874"/>
                        </a:lnTo>
                        <a:lnTo>
                          <a:pt x="1861" y="874"/>
                        </a:lnTo>
                        <a:lnTo>
                          <a:pt x="1862" y="874"/>
                        </a:lnTo>
                        <a:lnTo>
                          <a:pt x="1864" y="874"/>
                        </a:lnTo>
                        <a:lnTo>
                          <a:pt x="1865" y="874"/>
                        </a:lnTo>
                        <a:lnTo>
                          <a:pt x="1867" y="874"/>
                        </a:lnTo>
                        <a:lnTo>
                          <a:pt x="1868" y="874"/>
                        </a:lnTo>
                        <a:lnTo>
                          <a:pt x="1869" y="874"/>
                        </a:lnTo>
                        <a:lnTo>
                          <a:pt x="1871" y="874"/>
                        </a:lnTo>
                        <a:lnTo>
                          <a:pt x="1873" y="874"/>
                        </a:lnTo>
                        <a:lnTo>
                          <a:pt x="1874" y="874"/>
                        </a:lnTo>
                        <a:lnTo>
                          <a:pt x="1876" y="874"/>
                        </a:lnTo>
                        <a:lnTo>
                          <a:pt x="1877" y="874"/>
                        </a:lnTo>
                        <a:lnTo>
                          <a:pt x="1878" y="874"/>
                        </a:lnTo>
                        <a:lnTo>
                          <a:pt x="1880" y="874"/>
                        </a:lnTo>
                        <a:lnTo>
                          <a:pt x="1881" y="874"/>
                        </a:lnTo>
                        <a:lnTo>
                          <a:pt x="1883" y="874"/>
                        </a:lnTo>
                        <a:lnTo>
                          <a:pt x="1885" y="874"/>
                        </a:lnTo>
                        <a:lnTo>
                          <a:pt x="1886" y="874"/>
                        </a:lnTo>
                        <a:lnTo>
                          <a:pt x="1888" y="874"/>
                        </a:lnTo>
                        <a:lnTo>
                          <a:pt x="1889" y="874"/>
                        </a:lnTo>
                        <a:lnTo>
                          <a:pt x="1890" y="874"/>
                        </a:lnTo>
                        <a:lnTo>
                          <a:pt x="1892" y="874"/>
                        </a:lnTo>
                        <a:lnTo>
                          <a:pt x="1893" y="874"/>
                        </a:lnTo>
                        <a:lnTo>
                          <a:pt x="1895" y="874"/>
                        </a:lnTo>
                        <a:lnTo>
                          <a:pt x="1896" y="874"/>
                        </a:lnTo>
                        <a:lnTo>
                          <a:pt x="1898" y="874"/>
                        </a:lnTo>
                        <a:lnTo>
                          <a:pt x="1899" y="874"/>
                        </a:lnTo>
                        <a:lnTo>
                          <a:pt x="1901" y="874"/>
                        </a:lnTo>
                        <a:lnTo>
                          <a:pt x="1902" y="874"/>
                        </a:lnTo>
                        <a:lnTo>
                          <a:pt x="1904" y="874"/>
                        </a:lnTo>
                        <a:lnTo>
                          <a:pt x="1905" y="874"/>
                        </a:lnTo>
                        <a:lnTo>
                          <a:pt x="1907" y="874"/>
                        </a:lnTo>
                        <a:lnTo>
                          <a:pt x="1908" y="874"/>
                        </a:lnTo>
                        <a:lnTo>
                          <a:pt x="1910" y="874"/>
                        </a:lnTo>
                        <a:lnTo>
                          <a:pt x="1911" y="874"/>
                        </a:lnTo>
                        <a:lnTo>
                          <a:pt x="1913" y="874"/>
                        </a:lnTo>
                        <a:lnTo>
                          <a:pt x="1914" y="874"/>
                        </a:lnTo>
                        <a:lnTo>
                          <a:pt x="1916" y="874"/>
                        </a:lnTo>
                        <a:lnTo>
                          <a:pt x="1917" y="874"/>
                        </a:lnTo>
                        <a:lnTo>
                          <a:pt x="1919" y="874"/>
                        </a:lnTo>
                        <a:lnTo>
                          <a:pt x="1920" y="874"/>
                        </a:lnTo>
                        <a:lnTo>
                          <a:pt x="1922" y="874"/>
                        </a:lnTo>
                        <a:lnTo>
                          <a:pt x="1923" y="874"/>
                        </a:lnTo>
                        <a:lnTo>
                          <a:pt x="1925" y="874"/>
                        </a:lnTo>
                        <a:lnTo>
                          <a:pt x="1926" y="874"/>
                        </a:lnTo>
                        <a:lnTo>
                          <a:pt x="1928" y="874"/>
                        </a:lnTo>
                        <a:lnTo>
                          <a:pt x="1929" y="874"/>
                        </a:lnTo>
                        <a:lnTo>
                          <a:pt x="1930" y="874"/>
                        </a:lnTo>
                        <a:lnTo>
                          <a:pt x="1932" y="874"/>
                        </a:lnTo>
                        <a:lnTo>
                          <a:pt x="1933" y="874"/>
                        </a:lnTo>
                        <a:lnTo>
                          <a:pt x="1935" y="874"/>
                        </a:lnTo>
                        <a:lnTo>
                          <a:pt x="1937" y="874"/>
                        </a:lnTo>
                        <a:lnTo>
                          <a:pt x="1938" y="874"/>
                        </a:lnTo>
                        <a:lnTo>
                          <a:pt x="1940" y="874"/>
                        </a:lnTo>
                        <a:lnTo>
                          <a:pt x="1941" y="874"/>
                        </a:lnTo>
                        <a:lnTo>
                          <a:pt x="1942" y="874"/>
                        </a:lnTo>
                        <a:lnTo>
                          <a:pt x="1944" y="874"/>
                        </a:lnTo>
                        <a:lnTo>
                          <a:pt x="1945" y="874"/>
                        </a:lnTo>
                        <a:lnTo>
                          <a:pt x="1947" y="874"/>
                        </a:lnTo>
                        <a:lnTo>
                          <a:pt x="1949" y="874"/>
                        </a:lnTo>
                        <a:lnTo>
                          <a:pt x="1950" y="874"/>
                        </a:lnTo>
                        <a:lnTo>
                          <a:pt x="1951" y="874"/>
                        </a:lnTo>
                        <a:lnTo>
                          <a:pt x="1953" y="874"/>
                        </a:lnTo>
                        <a:lnTo>
                          <a:pt x="1954" y="874"/>
                        </a:lnTo>
                        <a:lnTo>
                          <a:pt x="1956" y="874"/>
                        </a:lnTo>
                        <a:lnTo>
                          <a:pt x="1957" y="874"/>
                        </a:lnTo>
                        <a:lnTo>
                          <a:pt x="1959" y="874"/>
                        </a:lnTo>
                        <a:lnTo>
                          <a:pt x="1961" y="874"/>
                        </a:lnTo>
                        <a:lnTo>
                          <a:pt x="1962" y="874"/>
                        </a:lnTo>
                        <a:lnTo>
                          <a:pt x="1963" y="874"/>
                        </a:lnTo>
                        <a:lnTo>
                          <a:pt x="1965" y="874"/>
                        </a:lnTo>
                        <a:lnTo>
                          <a:pt x="1966" y="874"/>
                        </a:lnTo>
                        <a:lnTo>
                          <a:pt x="1968" y="874"/>
                        </a:lnTo>
                        <a:lnTo>
                          <a:pt x="1969" y="874"/>
                        </a:lnTo>
                        <a:lnTo>
                          <a:pt x="1971" y="874"/>
                        </a:lnTo>
                        <a:lnTo>
                          <a:pt x="1972" y="874"/>
                        </a:lnTo>
                        <a:lnTo>
                          <a:pt x="1974" y="874"/>
                        </a:lnTo>
                        <a:lnTo>
                          <a:pt x="1975" y="874"/>
                        </a:lnTo>
                        <a:lnTo>
                          <a:pt x="1977" y="874"/>
                        </a:lnTo>
                        <a:lnTo>
                          <a:pt x="1978" y="874"/>
                        </a:lnTo>
                        <a:lnTo>
                          <a:pt x="1980" y="874"/>
                        </a:lnTo>
                        <a:lnTo>
                          <a:pt x="1981" y="874"/>
                        </a:lnTo>
                        <a:lnTo>
                          <a:pt x="1982" y="874"/>
                        </a:lnTo>
                        <a:lnTo>
                          <a:pt x="1984" y="874"/>
                        </a:lnTo>
                        <a:lnTo>
                          <a:pt x="1986" y="874"/>
                        </a:lnTo>
                        <a:lnTo>
                          <a:pt x="1987" y="874"/>
                        </a:lnTo>
                        <a:lnTo>
                          <a:pt x="1989" y="874"/>
                        </a:lnTo>
                        <a:lnTo>
                          <a:pt x="1990" y="874"/>
                        </a:lnTo>
                        <a:lnTo>
                          <a:pt x="1992" y="874"/>
                        </a:lnTo>
                        <a:lnTo>
                          <a:pt x="1993" y="874"/>
                        </a:lnTo>
                        <a:lnTo>
                          <a:pt x="1994" y="874"/>
                        </a:lnTo>
                        <a:lnTo>
                          <a:pt x="1996" y="874"/>
                        </a:lnTo>
                        <a:lnTo>
                          <a:pt x="1998" y="874"/>
                        </a:lnTo>
                        <a:lnTo>
                          <a:pt x="1999" y="874"/>
                        </a:lnTo>
                        <a:lnTo>
                          <a:pt x="2001" y="874"/>
                        </a:lnTo>
                        <a:lnTo>
                          <a:pt x="2002" y="874"/>
                        </a:lnTo>
                        <a:lnTo>
                          <a:pt x="2003" y="874"/>
                        </a:lnTo>
                        <a:lnTo>
                          <a:pt x="2005" y="874"/>
                        </a:lnTo>
                        <a:lnTo>
                          <a:pt x="2006" y="874"/>
                        </a:lnTo>
                        <a:lnTo>
                          <a:pt x="2008" y="874"/>
                        </a:lnTo>
                        <a:lnTo>
                          <a:pt x="2010" y="874"/>
                        </a:lnTo>
                        <a:lnTo>
                          <a:pt x="2011" y="874"/>
                        </a:lnTo>
                        <a:lnTo>
                          <a:pt x="2013" y="874"/>
                        </a:lnTo>
                        <a:lnTo>
                          <a:pt x="2014" y="874"/>
                        </a:lnTo>
                        <a:lnTo>
                          <a:pt x="2015" y="874"/>
                        </a:lnTo>
                        <a:lnTo>
                          <a:pt x="2017" y="874"/>
                        </a:lnTo>
                        <a:lnTo>
                          <a:pt x="2018" y="874"/>
                        </a:lnTo>
                        <a:lnTo>
                          <a:pt x="2020" y="874"/>
                        </a:lnTo>
                        <a:lnTo>
                          <a:pt x="2022" y="874"/>
                        </a:lnTo>
                        <a:lnTo>
                          <a:pt x="2023" y="874"/>
                        </a:lnTo>
                        <a:lnTo>
                          <a:pt x="2024" y="874"/>
                        </a:lnTo>
                        <a:lnTo>
                          <a:pt x="2026" y="874"/>
                        </a:lnTo>
                        <a:lnTo>
                          <a:pt x="2027" y="874"/>
                        </a:lnTo>
                        <a:lnTo>
                          <a:pt x="2029" y="874"/>
                        </a:lnTo>
                        <a:lnTo>
                          <a:pt x="2030" y="874"/>
                        </a:lnTo>
                        <a:lnTo>
                          <a:pt x="2032" y="874"/>
                        </a:lnTo>
                        <a:lnTo>
                          <a:pt x="2034" y="874"/>
                        </a:lnTo>
                        <a:lnTo>
                          <a:pt x="2035" y="874"/>
                        </a:lnTo>
                        <a:lnTo>
                          <a:pt x="2036" y="874"/>
                        </a:lnTo>
                        <a:lnTo>
                          <a:pt x="2038" y="874"/>
                        </a:lnTo>
                        <a:lnTo>
                          <a:pt x="2039" y="874"/>
                        </a:lnTo>
                        <a:lnTo>
                          <a:pt x="2041" y="874"/>
                        </a:lnTo>
                        <a:lnTo>
                          <a:pt x="2042" y="874"/>
                        </a:lnTo>
                        <a:lnTo>
                          <a:pt x="2044" y="874"/>
                        </a:lnTo>
                        <a:lnTo>
                          <a:pt x="2045" y="874"/>
                        </a:lnTo>
                        <a:lnTo>
                          <a:pt x="2047" y="874"/>
                        </a:lnTo>
                        <a:lnTo>
                          <a:pt x="2048" y="874"/>
                        </a:lnTo>
                        <a:lnTo>
                          <a:pt x="2050" y="874"/>
                        </a:lnTo>
                        <a:lnTo>
                          <a:pt x="2051" y="874"/>
                        </a:lnTo>
                        <a:lnTo>
                          <a:pt x="2053" y="874"/>
                        </a:lnTo>
                        <a:lnTo>
                          <a:pt x="2054" y="874"/>
                        </a:lnTo>
                        <a:lnTo>
                          <a:pt x="2055" y="874"/>
                        </a:lnTo>
                        <a:lnTo>
                          <a:pt x="2057" y="874"/>
                        </a:lnTo>
                        <a:lnTo>
                          <a:pt x="2059" y="874"/>
                        </a:lnTo>
                        <a:lnTo>
                          <a:pt x="2060" y="874"/>
                        </a:lnTo>
                        <a:lnTo>
                          <a:pt x="2062" y="874"/>
                        </a:lnTo>
                        <a:lnTo>
                          <a:pt x="2063" y="874"/>
                        </a:lnTo>
                        <a:lnTo>
                          <a:pt x="2065" y="874"/>
                        </a:lnTo>
                        <a:lnTo>
                          <a:pt x="2066" y="874"/>
                        </a:lnTo>
                        <a:lnTo>
                          <a:pt x="2067" y="874"/>
                        </a:lnTo>
                        <a:lnTo>
                          <a:pt x="2069" y="874"/>
                        </a:lnTo>
                        <a:lnTo>
                          <a:pt x="2071" y="874"/>
                        </a:lnTo>
                        <a:lnTo>
                          <a:pt x="2072" y="874"/>
                        </a:lnTo>
                        <a:lnTo>
                          <a:pt x="2074" y="874"/>
                        </a:lnTo>
                        <a:lnTo>
                          <a:pt x="2075" y="874"/>
                        </a:lnTo>
                        <a:lnTo>
                          <a:pt x="2076" y="874"/>
                        </a:lnTo>
                        <a:lnTo>
                          <a:pt x="2078" y="874"/>
                        </a:lnTo>
                        <a:lnTo>
                          <a:pt x="2079" y="874"/>
                        </a:lnTo>
                        <a:lnTo>
                          <a:pt x="2081" y="874"/>
                        </a:lnTo>
                        <a:lnTo>
                          <a:pt x="2082" y="874"/>
                        </a:lnTo>
                        <a:lnTo>
                          <a:pt x="2084" y="874"/>
                        </a:lnTo>
                        <a:lnTo>
                          <a:pt x="2086" y="874"/>
                        </a:lnTo>
                        <a:lnTo>
                          <a:pt x="2087" y="874"/>
                        </a:lnTo>
                        <a:lnTo>
                          <a:pt x="2088" y="874"/>
                        </a:lnTo>
                        <a:lnTo>
                          <a:pt x="2090" y="874"/>
                        </a:lnTo>
                        <a:lnTo>
                          <a:pt x="2091" y="874"/>
                        </a:lnTo>
                        <a:lnTo>
                          <a:pt x="2093" y="874"/>
                        </a:lnTo>
                        <a:lnTo>
                          <a:pt x="2094" y="874"/>
                        </a:lnTo>
                        <a:lnTo>
                          <a:pt x="2096" y="874"/>
                        </a:lnTo>
                        <a:lnTo>
                          <a:pt x="2097" y="874"/>
                        </a:lnTo>
                        <a:lnTo>
                          <a:pt x="2099" y="874"/>
                        </a:lnTo>
                        <a:lnTo>
                          <a:pt x="2100" y="874"/>
                        </a:lnTo>
                        <a:lnTo>
                          <a:pt x="2102" y="874"/>
                        </a:lnTo>
                        <a:lnTo>
                          <a:pt x="2103" y="874"/>
                        </a:lnTo>
                        <a:lnTo>
                          <a:pt x="2105" y="874"/>
                        </a:lnTo>
                        <a:lnTo>
                          <a:pt x="2106" y="874"/>
                        </a:lnTo>
                        <a:lnTo>
                          <a:pt x="2108" y="874"/>
                        </a:lnTo>
                        <a:lnTo>
                          <a:pt x="2109" y="874"/>
                        </a:lnTo>
                        <a:lnTo>
                          <a:pt x="2111" y="874"/>
                        </a:lnTo>
                        <a:lnTo>
                          <a:pt x="2112" y="874"/>
                        </a:lnTo>
                        <a:lnTo>
                          <a:pt x="2114" y="874"/>
                        </a:lnTo>
                        <a:lnTo>
                          <a:pt x="2115" y="874"/>
                        </a:lnTo>
                        <a:lnTo>
                          <a:pt x="2117" y="874"/>
                        </a:lnTo>
                        <a:lnTo>
                          <a:pt x="2118" y="874"/>
                        </a:lnTo>
                        <a:lnTo>
                          <a:pt x="2119" y="874"/>
                        </a:lnTo>
                        <a:lnTo>
                          <a:pt x="2121" y="874"/>
                        </a:lnTo>
                        <a:lnTo>
                          <a:pt x="2123" y="874"/>
                        </a:lnTo>
                        <a:lnTo>
                          <a:pt x="2124" y="874"/>
                        </a:lnTo>
                        <a:lnTo>
                          <a:pt x="2126" y="874"/>
                        </a:lnTo>
                        <a:lnTo>
                          <a:pt x="2127" y="874"/>
                        </a:lnTo>
                        <a:lnTo>
                          <a:pt x="2128" y="874"/>
                        </a:lnTo>
                        <a:lnTo>
                          <a:pt x="2130" y="874"/>
                        </a:lnTo>
                        <a:lnTo>
                          <a:pt x="2131" y="874"/>
                        </a:lnTo>
                        <a:lnTo>
                          <a:pt x="2133" y="874"/>
                        </a:lnTo>
                        <a:lnTo>
                          <a:pt x="2135" y="874"/>
                        </a:lnTo>
                        <a:lnTo>
                          <a:pt x="2136" y="874"/>
                        </a:lnTo>
                        <a:lnTo>
                          <a:pt x="2138" y="874"/>
                        </a:lnTo>
                        <a:lnTo>
                          <a:pt x="2139" y="874"/>
                        </a:lnTo>
                        <a:lnTo>
                          <a:pt x="2140" y="874"/>
                        </a:lnTo>
                        <a:lnTo>
                          <a:pt x="2142" y="874"/>
                        </a:lnTo>
                        <a:lnTo>
                          <a:pt x="2143" y="874"/>
                        </a:lnTo>
                        <a:lnTo>
                          <a:pt x="2145" y="874"/>
                        </a:lnTo>
                        <a:lnTo>
                          <a:pt x="2147" y="874"/>
                        </a:lnTo>
                        <a:lnTo>
                          <a:pt x="2148" y="874"/>
                        </a:lnTo>
                        <a:lnTo>
                          <a:pt x="2149" y="874"/>
                        </a:lnTo>
                        <a:lnTo>
                          <a:pt x="2151" y="874"/>
                        </a:lnTo>
                        <a:lnTo>
                          <a:pt x="2152" y="874"/>
                        </a:lnTo>
                        <a:lnTo>
                          <a:pt x="2154" y="874"/>
                        </a:lnTo>
                        <a:lnTo>
                          <a:pt x="2155" y="874"/>
                        </a:lnTo>
                        <a:lnTo>
                          <a:pt x="2157" y="874"/>
                        </a:lnTo>
                        <a:lnTo>
                          <a:pt x="2159" y="874"/>
                        </a:lnTo>
                        <a:lnTo>
                          <a:pt x="2160" y="874"/>
                        </a:lnTo>
                        <a:lnTo>
                          <a:pt x="2161" y="874"/>
                        </a:lnTo>
                        <a:lnTo>
                          <a:pt x="2163" y="874"/>
                        </a:lnTo>
                        <a:lnTo>
                          <a:pt x="2164" y="874"/>
                        </a:lnTo>
                        <a:lnTo>
                          <a:pt x="2166" y="874"/>
                        </a:lnTo>
                        <a:lnTo>
                          <a:pt x="2167" y="874"/>
                        </a:lnTo>
                        <a:lnTo>
                          <a:pt x="2169" y="874"/>
                        </a:lnTo>
                        <a:lnTo>
                          <a:pt x="2170" y="874"/>
                        </a:lnTo>
                        <a:lnTo>
                          <a:pt x="2172" y="874"/>
                        </a:lnTo>
                        <a:lnTo>
                          <a:pt x="2173" y="874"/>
                        </a:lnTo>
                        <a:lnTo>
                          <a:pt x="2175" y="874"/>
                        </a:lnTo>
                        <a:lnTo>
                          <a:pt x="2176" y="874"/>
                        </a:lnTo>
                        <a:lnTo>
                          <a:pt x="2178" y="874"/>
                        </a:lnTo>
                        <a:lnTo>
                          <a:pt x="2179" y="874"/>
                        </a:lnTo>
                        <a:lnTo>
                          <a:pt x="2180" y="874"/>
                        </a:lnTo>
                        <a:lnTo>
                          <a:pt x="2182" y="874"/>
                        </a:lnTo>
                        <a:lnTo>
                          <a:pt x="2184" y="874"/>
                        </a:lnTo>
                        <a:lnTo>
                          <a:pt x="2185" y="874"/>
                        </a:lnTo>
                        <a:lnTo>
                          <a:pt x="2187" y="874"/>
                        </a:lnTo>
                        <a:lnTo>
                          <a:pt x="2188" y="874"/>
                        </a:lnTo>
                        <a:lnTo>
                          <a:pt x="2190" y="874"/>
                        </a:lnTo>
                        <a:lnTo>
                          <a:pt x="2191" y="874"/>
                        </a:lnTo>
                        <a:lnTo>
                          <a:pt x="2192" y="874"/>
                        </a:lnTo>
                        <a:lnTo>
                          <a:pt x="2194" y="874"/>
                        </a:lnTo>
                        <a:lnTo>
                          <a:pt x="2196" y="874"/>
                        </a:lnTo>
                        <a:lnTo>
                          <a:pt x="2197" y="874"/>
                        </a:lnTo>
                        <a:lnTo>
                          <a:pt x="2199" y="874"/>
                        </a:lnTo>
                        <a:lnTo>
                          <a:pt x="2200" y="874"/>
                        </a:lnTo>
                        <a:lnTo>
                          <a:pt x="2201" y="874"/>
                        </a:lnTo>
                        <a:lnTo>
                          <a:pt x="2203" y="874"/>
                        </a:lnTo>
                        <a:lnTo>
                          <a:pt x="2204" y="874"/>
                        </a:lnTo>
                        <a:lnTo>
                          <a:pt x="2206" y="874"/>
                        </a:lnTo>
                        <a:lnTo>
                          <a:pt x="2208" y="874"/>
                        </a:lnTo>
                        <a:lnTo>
                          <a:pt x="2209" y="874"/>
                        </a:lnTo>
                        <a:lnTo>
                          <a:pt x="2211" y="874"/>
                        </a:lnTo>
                        <a:lnTo>
                          <a:pt x="2212" y="874"/>
                        </a:lnTo>
                        <a:lnTo>
                          <a:pt x="2213" y="874"/>
                        </a:lnTo>
                        <a:lnTo>
                          <a:pt x="2215" y="874"/>
                        </a:lnTo>
                        <a:lnTo>
                          <a:pt x="2216" y="874"/>
                        </a:lnTo>
                        <a:lnTo>
                          <a:pt x="2218" y="874"/>
                        </a:lnTo>
                        <a:lnTo>
                          <a:pt x="2220" y="874"/>
                        </a:lnTo>
                        <a:lnTo>
                          <a:pt x="2221" y="874"/>
                        </a:lnTo>
                        <a:lnTo>
                          <a:pt x="2222" y="874"/>
                        </a:lnTo>
                        <a:lnTo>
                          <a:pt x="2224" y="874"/>
                        </a:lnTo>
                        <a:lnTo>
                          <a:pt x="2225" y="874"/>
                        </a:lnTo>
                        <a:lnTo>
                          <a:pt x="2227" y="874"/>
                        </a:lnTo>
                        <a:lnTo>
                          <a:pt x="2228" y="874"/>
                        </a:lnTo>
                        <a:lnTo>
                          <a:pt x="2230" y="874"/>
                        </a:lnTo>
                        <a:lnTo>
                          <a:pt x="2231" y="874"/>
                        </a:lnTo>
                        <a:lnTo>
                          <a:pt x="2233" y="874"/>
                        </a:lnTo>
                        <a:lnTo>
                          <a:pt x="2234" y="874"/>
                        </a:lnTo>
                        <a:lnTo>
                          <a:pt x="2236" y="874"/>
                        </a:lnTo>
                        <a:lnTo>
                          <a:pt x="2237" y="874"/>
                        </a:lnTo>
                        <a:lnTo>
                          <a:pt x="2239" y="874"/>
                        </a:lnTo>
                        <a:lnTo>
                          <a:pt x="2240" y="874"/>
                        </a:lnTo>
                        <a:lnTo>
                          <a:pt x="2242" y="874"/>
                        </a:lnTo>
                        <a:lnTo>
                          <a:pt x="2243" y="874"/>
                        </a:lnTo>
                        <a:lnTo>
                          <a:pt x="2245" y="874"/>
                        </a:lnTo>
                        <a:lnTo>
                          <a:pt x="2246" y="874"/>
                        </a:lnTo>
                        <a:lnTo>
                          <a:pt x="2248" y="874"/>
                        </a:lnTo>
                        <a:lnTo>
                          <a:pt x="2249" y="874"/>
                        </a:lnTo>
                        <a:lnTo>
                          <a:pt x="2251" y="874"/>
                        </a:lnTo>
                        <a:lnTo>
                          <a:pt x="2252" y="874"/>
                        </a:lnTo>
                        <a:lnTo>
                          <a:pt x="2253" y="874"/>
                        </a:lnTo>
                        <a:lnTo>
                          <a:pt x="2255" y="874"/>
                        </a:lnTo>
                        <a:lnTo>
                          <a:pt x="2257" y="874"/>
                        </a:lnTo>
                        <a:lnTo>
                          <a:pt x="2258" y="874"/>
                        </a:lnTo>
                        <a:lnTo>
                          <a:pt x="2260" y="874"/>
                        </a:lnTo>
                        <a:lnTo>
                          <a:pt x="2261" y="874"/>
                        </a:lnTo>
                        <a:lnTo>
                          <a:pt x="2263" y="874"/>
                        </a:lnTo>
                        <a:lnTo>
                          <a:pt x="2264" y="874"/>
                        </a:lnTo>
                        <a:lnTo>
                          <a:pt x="2265" y="874"/>
                        </a:lnTo>
                        <a:lnTo>
                          <a:pt x="2267" y="874"/>
                        </a:lnTo>
                        <a:lnTo>
                          <a:pt x="2268" y="874"/>
                        </a:lnTo>
                        <a:lnTo>
                          <a:pt x="2270" y="874"/>
                        </a:lnTo>
                        <a:lnTo>
                          <a:pt x="2272" y="874"/>
                        </a:lnTo>
                        <a:lnTo>
                          <a:pt x="2273" y="874"/>
                        </a:lnTo>
                        <a:lnTo>
                          <a:pt x="2274" y="874"/>
                        </a:lnTo>
                        <a:lnTo>
                          <a:pt x="2276" y="874"/>
                        </a:lnTo>
                        <a:lnTo>
                          <a:pt x="2277" y="874"/>
                        </a:lnTo>
                        <a:lnTo>
                          <a:pt x="2279" y="874"/>
                        </a:lnTo>
                        <a:lnTo>
                          <a:pt x="2280" y="874"/>
                        </a:lnTo>
                        <a:lnTo>
                          <a:pt x="2282" y="874"/>
                        </a:lnTo>
                        <a:lnTo>
                          <a:pt x="2284" y="874"/>
                        </a:lnTo>
                        <a:lnTo>
                          <a:pt x="2285" y="874"/>
                        </a:lnTo>
                        <a:lnTo>
                          <a:pt x="2286" y="874"/>
                        </a:lnTo>
                        <a:lnTo>
                          <a:pt x="2288" y="874"/>
                        </a:lnTo>
                        <a:lnTo>
                          <a:pt x="2289" y="874"/>
                        </a:lnTo>
                        <a:lnTo>
                          <a:pt x="2291" y="874"/>
                        </a:lnTo>
                        <a:lnTo>
                          <a:pt x="2292" y="874"/>
                        </a:lnTo>
                        <a:lnTo>
                          <a:pt x="2294" y="874"/>
                        </a:lnTo>
                        <a:lnTo>
                          <a:pt x="2295" y="874"/>
                        </a:lnTo>
                        <a:lnTo>
                          <a:pt x="2297" y="874"/>
                        </a:lnTo>
                        <a:lnTo>
                          <a:pt x="2298" y="874"/>
                        </a:lnTo>
                        <a:lnTo>
                          <a:pt x="2300" y="874"/>
                        </a:lnTo>
                        <a:lnTo>
                          <a:pt x="2301" y="874"/>
                        </a:lnTo>
                        <a:lnTo>
                          <a:pt x="2303" y="874"/>
                        </a:lnTo>
                        <a:lnTo>
                          <a:pt x="2304" y="874"/>
                        </a:lnTo>
                        <a:lnTo>
                          <a:pt x="2305" y="874"/>
                        </a:lnTo>
                        <a:lnTo>
                          <a:pt x="2307" y="874"/>
                        </a:lnTo>
                        <a:lnTo>
                          <a:pt x="2309" y="874"/>
                        </a:lnTo>
                        <a:lnTo>
                          <a:pt x="2310" y="874"/>
                        </a:lnTo>
                        <a:lnTo>
                          <a:pt x="2312" y="874"/>
                        </a:lnTo>
                        <a:lnTo>
                          <a:pt x="2313" y="874"/>
                        </a:lnTo>
                        <a:lnTo>
                          <a:pt x="2315" y="874"/>
                        </a:lnTo>
                        <a:lnTo>
                          <a:pt x="2316" y="874"/>
                        </a:lnTo>
                        <a:lnTo>
                          <a:pt x="2317" y="874"/>
                        </a:lnTo>
                        <a:lnTo>
                          <a:pt x="2319" y="874"/>
                        </a:lnTo>
                        <a:lnTo>
                          <a:pt x="2321" y="874"/>
                        </a:lnTo>
                        <a:lnTo>
                          <a:pt x="2322" y="874"/>
                        </a:lnTo>
                        <a:lnTo>
                          <a:pt x="2324" y="874"/>
                        </a:lnTo>
                        <a:lnTo>
                          <a:pt x="2325" y="874"/>
                        </a:lnTo>
                        <a:lnTo>
                          <a:pt x="2326" y="874"/>
                        </a:lnTo>
                        <a:lnTo>
                          <a:pt x="2328" y="874"/>
                        </a:lnTo>
                        <a:lnTo>
                          <a:pt x="2329" y="874"/>
                        </a:lnTo>
                        <a:lnTo>
                          <a:pt x="2331" y="874"/>
                        </a:lnTo>
                        <a:lnTo>
                          <a:pt x="2333" y="874"/>
                        </a:lnTo>
                        <a:lnTo>
                          <a:pt x="2334" y="874"/>
                        </a:lnTo>
                        <a:lnTo>
                          <a:pt x="2336" y="874"/>
                        </a:lnTo>
                        <a:lnTo>
                          <a:pt x="2337" y="874"/>
                        </a:lnTo>
                        <a:lnTo>
                          <a:pt x="2338" y="874"/>
                        </a:lnTo>
                        <a:lnTo>
                          <a:pt x="2340" y="874"/>
                        </a:lnTo>
                        <a:lnTo>
                          <a:pt x="2341" y="874"/>
                        </a:lnTo>
                        <a:lnTo>
                          <a:pt x="2343" y="874"/>
                        </a:lnTo>
                        <a:lnTo>
                          <a:pt x="2345" y="874"/>
                        </a:lnTo>
                        <a:lnTo>
                          <a:pt x="2346" y="874"/>
                        </a:lnTo>
                        <a:lnTo>
                          <a:pt x="2347" y="874"/>
                        </a:lnTo>
                        <a:lnTo>
                          <a:pt x="2349" y="874"/>
                        </a:lnTo>
                        <a:lnTo>
                          <a:pt x="2350" y="874"/>
                        </a:lnTo>
                        <a:lnTo>
                          <a:pt x="2352" y="874"/>
                        </a:lnTo>
                        <a:lnTo>
                          <a:pt x="2353" y="874"/>
                        </a:lnTo>
                        <a:lnTo>
                          <a:pt x="2355" y="874"/>
                        </a:lnTo>
                        <a:lnTo>
                          <a:pt x="2357" y="874"/>
                        </a:lnTo>
                        <a:lnTo>
                          <a:pt x="2358" y="874"/>
                        </a:lnTo>
                        <a:lnTo>
                          <a:pt x="2359" y="874"/>
                        </a:lnTo>
                        <a:lnTo>
                          <a:pt x="2361" y="874"/>
                        </a:lnTo>
                        <a:lnTo>
                          <a:pt x="2362" y="874"/>
                        </a:lnTo>
                        <a:lnTo>
                          <a:pt x="2364" y="874"/>
                        </a:lnTo>
                        <a:lnTo>
                          <a:pt x="2365" y="874"/>
                        </a:lnTo>
                        <a:lnTo>
                          <a:pt x="2367" y="874"/>
                        </a:lnTo>
                        <a:lnTo>
                          <a:pt x="2368" y="874"/>
                        </a:lnTo>
                        <a:lnTo>
                          <a:pt x="2370" y="874"/>
                        </a:lnTo>
                        <a:lnTo>
                          <a:pt x="2371" y="874"/>
                        </a:lnTo>
                        <a:lnTo>
                          <a:pt x="2373" y="874"/>
                        </a:lnTo>
                        <a:lnTo>
                          <a:pt x="2374" y="874"/>
                        </a:lnTo>
                        <a:lnTo>
                          <a:pt x="2376" y="874"/>
                        </a:lnTo>
                        <a:lnTo>
                          <a:pt x="2377" y="874"/>
                        </a:lnTo>
                        <a:lnTo>
                          <a:pt x="2378" y="874"/>
                        </a:lnTo>
                        <a:lnTo>
                          <a:pt x="2380" y="874"/>
                        </a:lnTo>
                        <a:lnTo>
                          <a:pt x="2382" y="874"/>
                        </a:lnTo>
                        <a:lnTo>
                          <a:pt x="2383" y="874"/>
                        </a:lnTo>
                        <a:lnTo>
                          <a:pt x="2385" y="874"/>
                        </a:lnTo>
                        <a:lnTo>
                          <a:pt x="2386" y="874"/>
                        </a:lnTo>
                        <a:lnTo>
                          <a:pt x="2388" y="874"/>
                        </a:lnTo>
                        <a:lnTo>
                          <a:pt x="2389" y="874"/>
                        </a:lnTo>
                        <a:lnTo>
                          <a:pt x="2390" y="874"/>
                        </a:lnTo>
                        <a:lnTo>
                          <a:pt x="2392" y="874"/>
                        </a:lnTo>
                        <a:lnTo>
                          <a:pt x="2394" y="874"/>
                        </a:lnTo>
                        <a:lnTo>
                          <a:pt x="2395" y="874"/>
                        </a:lnTo>
                        <a:lnTo>
                          <a:pt x="2397" y="874"/>
                        </a:lnTo>
                        <a:lnTo>
                          <a:pt x="2398" y="874"/>
                        </a:lnTo>
                        <a:lnTo>
                          <a:pt x="2399" y="874"/>
                        </a:lnTo>
                        <a:lnTo>
                          <a:pt x="2401" y="874"/>
                        </a:lnTo>
                        <a:lnTo>
                          <a:pt x="2402" y="874"/>
                        </a:lnTo>
                        <a:lnTo>
                          <a:pt x="2404" y="874"/>
                        </a:lnTo>
                        <a:lnTo>
                          <a:pt x="2406" y="874"/>
                        </a:lnTo>
                        <a:lnTo>
                          <a:pt x="2407" y="874"/>
                        </a:lnTo>
                        <a:lnTo>
                          <a:pt x="2409" y="874"/>
                        </a:lnTo>
                        <a:lnTo>
                          <a:pt x="2410" y="874"/>
                        </a:lnTo>
                        <a:lnTo>
                          <a:pt x="2411" y="874"/>
                        </a:lnTo>
                        <a:lnTo>
                          <a:pt x="2413" y="874"/>
                        </a:lnTo>
                        <a:lnTo>
                          <a:pt x="2414" y="874"/>
                        </a:lnTo>
                        <a:lnTo>
                          <a:pt x="2416" y="874"/>
                        </a:lnTo>
                        <a:lnTo>
                          <a:pt x="2417" y="874"/>
                        </a:lnTo>
                        <a:lnTo>
                          <a:pt x="2419" y="874"/>
                        </a:lnTo>
                        <a:lnTo>
                          <a:pt x="2420" y="874"/>
                        </a:lnTo>
                        <a:lnTo>
                          <a:pt x="2422" y="874"/>
                        </a:lnTo>
                        <a:lnTo>
                          <a:pt x="2423" y="874"/>
                        </a:lnTo>
                        <a:lnTo>
                          <a:pt x="2425" y="874"/>
                        </a:lnTo>
                        <a:lnTo>
                          <a:pt x="2426" y="874"/>
                        </a:lnTo>
                        <a:lnTo>
                          <a:pt x="2428" y="874"/>
                        </a:lnTo>
                        <a:lnTo>
                          <a:pt x="2429" y="874"/>
                        </a:lnTo>
                        <a:lnTo>
                          <a:pt x="2431" y="874"/>
                        </a:lnTo>
                        <a:lnTo>
                          <a:pt x="2432" y="874"/>
                        </a:lnTo>
                        <a:lnTo>
                          <a:pt x="2434" y="874"/>
                        </a:lnTo>
                        <a:lnTo>
                          <a:pt x="2435" y="874"/>
                        </a:lnTo>
                        <a:lnTo>
                          <a:pt x="2437" y="874"/>
                        </a:lnTo>
                        <a:lnTo>
                          <a:pt x="2438" y="874"/>
                        </a:lnTo>
                        <a:lnTo>
                          <a:pt x="2440" y="874"/>
                        </a:lnTo>
                        <a:lnTo>
                          <a:pt x="2441" y="874"/>
                        </a:lnTo>
                        <a:lnTo>
                          <a:pt x="2443" y="874"/>
                        </a:lnTo>
                        <a:lnTo>
                          <a:pt x="2444" y="874"/>
                        </a:lnTo>
                        <a:lnTo>
                          <a:pt x="2446" y="874"/>
                        </a:lnTo>
                        <a:lnTo>
                          <a:pt x="2447" y="874"/>
                        </a:lnTo>
                        <a:lnTo>
                          <a:pt x="2449" y="874"/>
                        </a:lnTo>
                        <a:lnTo>
                          <a:pt x="2450" y="874"/>
                        </a:lnTo>
                        <a:lnTo>
                          <a:pt x="2451" y="874"/>
                        </a:lnTo>
                        <a:lnTo>
                          <a:pt x="2453" y="874"/>
                        </a:lnTo>
                        <a:lnTo>
                          <a:pt x="2454" y="874"/>
                        </a:lnTo>
                        <a:lnTo>
                          <a:pt x="2456" y="874"/>
                        </a:lnTo>
                        <a:lnTo>
                          <a:pt x="2458" y="874"/>
                        </a:lnTo>
                        <a:lnTo>
                          <a:pt x="2459" y="874"/>
                        </a:lnTo>
                        <a:lnTo>
                          <a:pt x="2461" y="874"/>
                        </a:lnTo>
                        <a:lnTo>
                          <a:pt x="2462" y="874"/>
                        </a:lnTo>
                        <a:lnTo>
                          <a:pt x="2463" y="874"/>
                        </a:lnTo>
                        <a:lnTo>
                          <a:pt x="2465" y="874"/>
                        </a:lnTo>
                        <a:lnTo>
                          <a:pt x="2466" y="874"/>
                        </a:lnTo>
                        <a:lnTo>
                          <a:pt x="2468" y="874"/>
                        </a:lnTo>
                        <a:lnTo>
                          <a:pt x="2470" y="874"/>
                        </a:lnTo>
                        <a:lnTo>
                          <a:pt x="2471" y="874"/>
                        </a:lnTo>
                        <a:lnTo>
                          <a:pt x="2472" y="874"/>
                        </a:lnTo>
                        <a:lnTo>
                          <a:pt x="2474" y="874"/>
                        </a:lnTo>
                        <a:lnTo>
                          <a:pt x="2475" y="874"/>
                        </a:lnTo>
                        <a:lnTo>
                          <a:pt x="2477" y="874"/>
                        </a:lnTo>
                        <a:lnTo>
                          <a:pt x="2478" y="874"/>
                        </a:lnTo>
                        <a:lnTo>
                          <a:pt x="2480" y="874"/>
                        </a:lnTo>
                        <a:lnTo>
                          <a:pt x="2482" y="874"/>
                        </a:lnTo>
                        <a:lnTo>
                          <a:pt x="2483" y="874"/>
                        </a:lnTo>
                        <a:lnTo>
                          <a:pt x="2484" y="874"/>
                        </a:lnTo>
                        <a:lnTo>
                          <a:pt x="2486" y="874"/>
                        </a:lnTo>
                        <a:lnTo>
                          <a:pt x="2487" y="874"/>
                        </a:lnTo>
                        <a:lnTo>
                          <a:pt x="2489" y="874"/>
                        </a:lnTo>
                        <a:lnTo>
                          <a:pt x="2490" y="874"/>
                        </a:lnTo>
                        <a:lnTo>
                          <a:pt x="2492" y="874"/>
                        </a:lnTo>
                        <a:lnTo>
                          <a:pt x="2493" y="874"/>
                        </a:lnTo>
                        <a:lnTo>
                          <a:pt x="2495" y="874"/>
                        </a:lnTo>
                        <a:lnTo>
                          <a:pt x="2496" y="874"/>
                        </a:lnTo>
                        <a:lnTo>
                          <a:pt x="2498" y="874"/>
                        </a:lnTo>
                        <a:lnTo>
                          <a:pt x="2499" y="874"/>
                        </a:lnTo>
                        <a:lnTo>
                          <a:pt x="2501" y="874"/>
                        </a:lnTo>
                        <a:lnTo>
                          <a:pt x="2502" y="874"/>
                        </a:lnTo>
                        <a:lnTo>
                          <a:pt x="2503" y="874"/>
                        </a:lnTo>
                        <a:lnTo>
                          <a:pt x="2505" y="874"/>
                        </a:lnTo>
                        <a:lnTo>
                          <a:pt x="2507" y="874"/>
                        </a:lnTo>
                        <a:lnTo>
                          <a:pt x="2508" y="874"/>
                        </a:lnTo>
                        <a:lnTo>
                          <a:pt x="2510" y="874"/>
                        </a:lnTo>
                        <a:lnTo>
                          <a:pt x="2511" y="874"/>
                        </a:lnTo>
                        <a:lnTo>
                          <a:pt x="2513" y="874"/>
                        </a:lnTo>
                        <a:lnTo>
                          <a:pt x="2514" y="874"/>
                        </a:lnTo>
                        <a:lnTo>
                          <a:pt x="2515" y="874"/>
                        </a:lnTo>
                        <a:lnTo>
                          <a:pt x="2517" y="874"/>
                        </a:lnTo>
                        <a:lnTo>
                          <a:pt x="2519" y="874"/>
                        </a:lnTo>
                        <a:lnTo>
                          <a:pt x="2520" y="874"/>
                        </a:lnTo>
                        <a:lnTo>
                          <a:pt x="2522" y="874"/>
                        </a:lnTo>
                        <a:lnTo>
                          <a:pt x="2523" y="874"/>
                        </a:lnTo>
                        <a:lnTo>
                          <a:pt x="2524" y="874"/>
                        </a:lnTo>
                        <a:lnTo>
                          <a:pt x="2526" y="874"/>
                        </a:lnTo>
                        <a:lnTo>
                          <a:pt x="2527" y="874"/>
                        </a:lnTo>
                        <a:lnTo>
                          <a:pt x="2529" y="874"/>
                        </a:lnTo>
                        <a:lnTo>
                          <a:pt x="2531" y="874"/>
                        </a:lnTo>
                        <a:lnTo>
                          <a:pt x="2532" y="874"/>
                        </a:lnTo>
                        <a:lnTo>
                          <a:pt x="2534" y="874"/>
                        </a:lnTo>
                        <a:lnTo>
                          <a:pt x="2535" y="874"/>
                        </a:lnTo>
                        <a:lnTo>
                          <a:pt x="2536" y="874"/>
                        </a:lnTo>
                        <a:lnTo>
                          <a:pt x="2538" y="874"/>
                        </a:lnTo>
                        <a:lnTo>
                          <a:pt x="2539" y="874"/>
                        </a:lnTo>
                        <a:lnTo>
                          <a:pt x="2541" y="874"/>
                        </a:lnTo>
                        <a:lnTo>
                          <a:pt x="2543" y="874"/>
                        </a:lnTo>
                        <a:lnTo>
                          <a:pt x="2544" y="874"/>
                        </a:lnTo>
                        <a:lnTo>
                          <a:pt x="2545" y="874"/>
                        </a:lnTo>
                        <a:lnTo>
                          <a:pt x="2547" y="874"/>
                        </a:lnTo>
                        <a:lnTo>
                          <a:pt x="2548" y="874"/>
                        </a:lnTo>
                        <a:lnTo>
                          <a:pt x="2550" y="874"/>
                        </a:lnTo>
                        <a:lnTo>
                          <a:pt x="2551" y="874"/>
                        </a:lnTo>
                        <a:lnTo>
                          <a:pt x="2553" y="874"/>
                        </a:lnTo>
                        <a:lnTo>
                          <a:pt x="2555" y="874"/>
                        </a:lnTo>
                        <a:lnTo>
                          <a:pt x="2556" y="874"/>
                        </a:lnTo>
                        <a:lnTo>
                          <a:pt x="2557" y="874"/>
                        </a:lnTo>
                        <a:lnTo>
                          <a:pt x="2559" y="874"/>
                        </a:lnTo>
                        <a:lnTo>
                          <a:pt x="2560" y="874"/>
                        </a:lnTo>
                        <a:lnTo>
                          <a:pt x="2562" y="874"/>
                        </a:lnTo>
                        <a:lnTo>
                          <a:pt x="2563" y="874"/>
                        </a:lnTo>
                        <a:lnTo>
                          <a:pt x="2565" y="874"/>
                        </a:lnTo>
                        <a:lnTo>
                          <a:pt x="2566" y="874"/>
                        </a:lnTo>
                        <a:lnTo>
                          <a:pt x="2568" y="874"/>
                        </a:lnTo>
                        <a:lnTo>
                          <a:pt x="2569" y="874"/>
                        </a:lnTo>
                        <a:lnTo>
                          <a:pt x="2571" y="874"/>
                        </a:lnTo>
                        <a:lnTo>
                          <a:pt x="2572" y="874"/>
                        </a:lnTo>
                        <a:lnTo>
                          <a:pt x="2574" y="874"/>
                        </a:lnTo>
                        <a:lnTo>
                          <a:pt x="2575" y="874"/>
                        </a:lnTo>
                        <a:lnTo>
                          <a:pt x="2576" y="874"/>
                        </a:lnTo>
                        <a:lnTo>
                          <a:pt x="2578" y="874"/>
                        </a:lnTo>
                        <a:lnTo>
                          <a:pt x="2580" y="874"/>
                        </a:lnTo>
                        <a:lnTo>
                          <a:pt x="2581" y="874"/>
                        </a:lnTo>
                        <a:lnTo>
                          <a:pt x="2583" y="874"/>
                        </a:lnTo>
                        <a:lnTo>
                          <a:pt x="2584" y="874"/>
                        </a:lnTo>
                        <a:lnTo>
                          <a:pt x="2586" y="874"/>
                        </a:lnTo>
                        <a:lnTo>
                          <a:pt x="2587" y="874"/>
                        </a:lnTo>
                        <a:lnTo>
                          <a:pt x="2588" y="874"/>
                        </a:lnTo>
                        <a:lnTo>
                          <a:pt x="2590" y="874"/>
                        </a:lnTo>
                        <a:lnTo>
                          <a:pt x="2592" y="874"/>
                        </a:lnTo>
                        <a:lnTo>
                          <a:pt x="2593" y="874"/>
                        </a:lnTo>
                        <a:lnTo>
                          <a:pt x="2595" y="874"/>
                        </a:lnTo>
                        <a:lnTo>
                          <a:pt x="2596" y="874"/>
                        </a:lnTo>
                        <a:lnTo>
                          <a:pt x="2597" y="874"/>
                        </a:lnTo>
                        <a:lnTo>
                          <a:pt x="2599" y="874"/>
                        </a:lnTo>
                        <a:lnTo>
                          <a:pt x="2600" y="874"/>
                        </a:lnTo>
                        <a:lnTo>
                          <a:pt x="2602" y="874"/>
                        </a:lnTo>
                        <a:lnTo>
                          <a:pt x="2603" y="874"/>
                        </a:lnTo>
                        <a:lnTo>
                          <a:pt x="2605" y="874"/>
                        </a:lnTo>
                        <a:lnTo>
                          <a:pt x="2607" y="874"/>
                        </a:lnTo>
                        <a:lnTo>
                          <a:pt x="2608" y="874"/>
                        </a:lnTo>
                        <a:lnTo>
                          <a:pt x="2609" y="874"/>
                        </a:lnTo>
                        <a:lnTo>
                          <a:pt x="2611" y="874"/>
                        </a:lnTo>
                        <a:lnTo>
                          <a:pt x="2612" y="874"/>
                        </a:lnTo>
                        <a:lnTo>
                          <a:pt x="2614" y="874"/>
                        </a:lnTo>
                        <a:lnTo>
                          <a:pt x="2615" y="874"/>
                        </a:lnTo>
                        <a:lnTo>
                          <a:pt x="2617" y="874"/>
                        </a:lnTo>
                        <a:lnTo>
                          <a:pt x="2618" y="874"/>
                        </a:lnTo>
                        <a:lnTo>
                          <a:pt x="2620" y="874"/>
                        </a:lnTo>
                        <a:lnTo>
                          <a:pt x="2621" y="874"/>
                        </a:lnTo>
                        <a:lnTo>
                          <a:pt x="2623" y="874"/>
                        </a:lnTo>
                        <a:lnTo>
                          <a:pt x="2624" y="874"/>
                        </a:lnTo>
                        <a:lnTo>
                          <a:pt x="2626" y="874"/>
                        </a:lnTo>
                        <a:lnTo>
                          <a:pt x="2627" y="874"/>
                        </a:lnTo>
                        <a:lnTo>
                          <a:pt x="2629" y="874"/>
                        </a:lnTo>
                        <a:lnTo>
                          <a:pt x="2630" y="874"/>
                        </a:lnTo>
                        <a:lnTo>
                          <a:pt x="2632" y="874"/>
                        </a:lnTo>
                        <a:lnTo>
                          <a:pt x="2633" y="874"/>
                        </a:lnTo>
                        <a:lnTo>
                          <a:pt x="2635" y="874"/>
                        </a:lnTo>
                        <a:lnTo>
                          <a:pt x="2636" y="874"/>
                        </a:lnTo>
                        <a:lnTo>
                          <a:pt x="2638" y="874"/>
                        </a:lnTo>
                        <a:lnTo>
                          <a:pt x="2639" y="874"/>
                        </a:lnTo>
                        <a:lnTo>
                          <a:pt x="2640" y="874"/>
                        </a:lnTo>
                        <a:lnTo>
                          <a:pt x="2642" y="874"/>
                        </a:lnTo>
                        <a:lnTo>
                          <a:pt x="2644" y="874"/>
                        </a:lnTo>
                        <a:lnTo>
                          <a:pt x="2645" y="874"/>
                        </a:lnTo>
                        <a:lnTo>
                          <a:pt x="2647" y="874"/>
                        </a:lnTo>
                        <a:lnTo>
                          <a:pt x="2648" y="874"/>
                        </a:lnTo>
                        <a:lnTo>
                          <a:pt x="2649" y="874"/>
                        </a:lnTo>
                        <a:lnTo>
                          <a:pt x="2651" y="874"/>
                        </a:lnTo>
                        <a:lnTo>
                          <a:pt x="2652" y="874"/>
                        </a:lnTo>
                        <a:lnTo>
                          <a:pt x="2654" y="874"/>
                        </a:lnTo>
                        <a:lnTo>
                          <a:pt x="2656" y="874"/>
                        </a:lnTo>
                        <a:lnTo>
                          <a:pt x="2657" y="874"/>
                        </a:lnTo>
                        <a:lnTo>
                          <a:pt x="2659" y="874"/>
                        </a:lnTo>
                        <a:lnTo>
                          <a:pt x="2660" y="874"/>
                        </a:lnTo>
                        <a:lnTo>
                          <a:pt x="2661" y="874"/>
                        </a:lnTo>
                        <a:lnTo>
                          <a:pt x="2663" y="874"/>
                        </a:lnTo>
                        <a:lnTo>
                          <a:pt x="2664" y="874"/>
                        </a:lnTo>
                        <a:lnTo>
                          <a:pt x="2666" y="874"/>
                        </a:lnTo>
                        <a:lnTo>
                          <a:pt x="2668" y="874"/>
                        </a:lnTo>
                        <a:lnTo>
                          <a:pt x="2669" y="874"/>
                        </a:lnTo>
                        <a:lnTo>
                          <a:pt x="2670" y="874"/>
                        </a:lnTo>
                        <a:lnTo>
                          <a:pt x="2672" y="874"/>
                        </a:lnTo>
                        <a:lnTo>
                          <a:pt x="2673" y="874"/>
                        </a:lnTo>
                        <a:lnTo>
                          <a:pt x="2675" y="874"/>
                        </a:lnTo>
                        <a:lnTo>
                          <a:pt x="2676" y="874"/>
                        </a:lnTo>
                        <a:lnTo>
                          <a:pt x="2678" y="874"/>
                        </a:lnTo>
                        <a:lnTo>
                          <a:pt x="2680" y="874"/>
                        </a:lnTo>
                        <a:lnTo>
                          <a:pt x="2681" y="874"/>
                        </a:lnTo>
                        <a:lnTo>
                          <a:pt x="2682" y="874"/>
                        </a:lnTo>
                        <a:lnTo>
                          <a:pt x="2684" y="874"/>
                        </a:lnTo>
                        <a:lnTo>
                          <a:pt x="2685" y="874"/>
                        </a:lnTo>
                        <a:lnTo>
                          <a:pt x="2687" y="874"/>
                        </a:lnTo>
                        <a:lnTo>
                          <a:pt x="2688" y="874"/>
                        </a:lnTo>
                        <a:lnTo>
                          <a:pt x="2690" y="874"/>
                        </a:lnTo>
                        <a:lnTo>
                          <a:pt x="2691" y="874"/>
                        </a:lnTo>
                        <a:lnTo>
                          <a:pt x="2693" y="874"/>
                        </a:lnTo>
                        <a:lnTo>
                          <a:pt x="2694" y="874"/>
                        </a:lnTo>
                        <a:lnTo>
                          <a:pt x="2696" y="874"/>
                        </a:lnTo>
                        <a:lnTo>
                          <a:pt x="2697" y="874"/>
                        </a:lnTo>
                        <a:lnTo>
                          <a:pt x="2699" y="874"/>
                        </a:lnTo>
                        <a:lnTo>
                          <a:pt x="2700" y="874"/>
                        </a:lnTo>
                        <a:lnTo>
                          <a:pt x="2701" y="874"/>
                        </a:lnTo>
                        <a:lnTo>
                          <a:pt x="2703" y="874"/>
                        </a:lnTo>
                        <a:lnTo>
                          <a:pt x="2705" y="874"/>
                        </a:lnTo>
                        <a:lnTo>
                          <a:pt x="2706" y="874"/>
                        </a:lnTo>
                        <a:lnTo>
                          <a:pt x="2708" y="874"/>
                        </a:lnTo>
                        <a:lnTo>
                          <a:pt x="2709" y="874"/>
                        </a:lnTo>
                        <a:lnTo>
                          <a:pt x="2711" y="874"/>
                        </a:lnTo>
                        <a:lnTo>
                          <a:pt x="2712" y="874"/>
                        </a:lnTo>
                        <a:lnTo>
                          <a:pt x="2713" y="874"/>
                        </a:lnTo>
                        <a:lnTo>
                          <a:pt x="2715" y="874"/>
                        </a:lnTo>
                        <a:lnTo>
                          <a:pt x="2717" y="874"/>
                        </a:lnTo>
                        <a:lnTo>
                          <a:pt x="2718" y="874"/>
                        </a:lnTo>
                        <a:lnTo>
                          <a:pt x="2720" y="874"/>
                        </a:lnTo>
                        <a:lnTo>
                          <a:pt x="2721" y="874"/>
                        </a:lnTo>
                        <a:lnTo>
                          <a:pt x="2722" y="874"/>
                        </a:lnTo>
                        <a:lnTo>
                          <a:pt x="2724" y="874"/>
                        </a:lnTo>
                        <a:lnTo>
                          <a:pt x="2725" y="874"/>
                        </a:lnTo>
                        <a:lnTo>
                          <a:pt x="2727" y="874"/>
                        </a:lnTo>
                        <a:lnTo>
                          <a:pt x="2729" y="874"/>
                        </a:lnTo>
                        <a:lnTo>
                          <a:pt x="2730" y="874"/>
                        </a:lnTo>
                        <a:lnTo>
                          <a:pt x="2732" y="874"/>
                        </a:lnTo>
                        <a:lnTo>
                          <a:pt x="2733" y="874"/>
                        </a:lnTo>
                        <a:lnTo>
                          <a:pt x="2734" y="874"/>
                        </a:lnTo>
                        <a:lnTo>
                          <a:pt x="2736" y="874"/>
                        </a:lnTo>
                        <a:lnTo>
                          <a:pt x="2737" y="874"/>
                        </a:lnTo>
                        <a:lnTo>
                          <a:pt x="2739" y="874"/>
                        </a:lnTo>
                        <a:lnTo>
                          <a:pt x="2741" y="874"/>
                        </a:lnTo>
                        <a:lnTo>
                          <a:pt x="2742" y="874"/>
                        </a:lnTo>
                        <a:lnTo>
                          <a:pt x="2743" y="874"/>
                        </a:lnTo>
                        <a:lnTo>
                          <a:pt x="2745" y="874"/>
                        </a:lnTo>
                        <a:lnTo>
                          <a:pt x="2746" y="874"/>
                        </a:lnTo>
                        <a:lnTo>
                          <a:pt x="2748" y="874"/>
                        </a:lnTo>
                        <a:lnTo>
                          <a:pt x="2749" y="874"/>
                        </a:lnTo>
                        <a:lnTo>
                          <a:pt x="2751" y="874"/>
                        </a:lnTo>
                        <a:lnTo>
                          <a:pt x="2752" y="874"/>
                        </a:lnTo>
                        <a:lnTo>
                          <a:pt x="2754" y="874"/>
                        </a:lnTo>
                        <a:lnTo>
                          <a:pt x="2755" y="874"/>
                        </a:lnTo>
                        <a:lnTo>
                          <a:pt x="2757" y="874"/>
                        </a:lnTo>
                        <a:lnTo>
                          <a:pt x="2758" y="874"/>
                        </a:lnTo>
                        <a:lnTo>
                          <a:pt x="2760" y="874"/>
                        </a:lnTo>
                        <a:lnTo>
                          <a:pt x="2761" y="874"/>
                        </a:lnTo>
                        <a:lnTo>
                          <a:pt x="2763" y="874"/>
                        </a:lnTo>
                        <a:lnTo>
                          <a:pt x="2764" y="874"/>
                        </a:lnTo>
                        <a:lnTo>
                          <a:pt x="2766" y="874"/>
                        </a:lnTo>
                        <a:lnTo>
                          <a:pt x="2767" y="874"/>
                        </a:lnTo>
                        <a:lnTo>
                          <a:pt x="2769" y="874"/>
                        </a:lnTo>
                        <a:lnTo>
                          <a:pt x="2770" y="874"/>
                        </a:lnTo>
                        <a:lnTo>
                          <a:pt x="2772" y="874"/>
                        </a:lnTo>
                        <a:lnTo>
                          <a:pt x="2773" y="874"/>
                        </a:lnTo>
                        <a:lnTo>
                          <a:pt x="2774" y="874"/>
                        </a:lnTo>
                        <a:lnTo>
                          <a:pt x="2776" y="874"/>
                        </a:lnTo>
                        <a:lnTo>
                          <a:pt x="2778" y="874"/>
                        </a:lnTo>
                        <a:lnTo>
                          <a:pt x="2779" y="874"/>
                        </a:lnTo>
                        <a:lnTo>
                          <a:pt x="2781" y="874"/>
                        </a:lnTo>
                        <a:lnTo>
                          <a:pt x="2782" y="874"/>
                        </a:lnTo>
                        <a:lnTo>
                          <a:pt x="2784" y="874"/>
                        </a:lnTo>
                        <a:lnTo>
                          <a:pt x="2785" y="874"/>
                        </a:lnTo>
                        <a:lnTo>
                          <a:pt x="2786" y="874"/>
                        </a:lnTo>
                        <a:lnTo>
                          <a:pt x="2788" y="874"/>
                        </a:lnTo>
                        <a:lnTo>
                          <a:pt x="2789" y="874"/>
                        </a:lnTo>
                        <a:lnTo>
                          <a:pt x="2791" y="874"/>
                        </a:lnTo>
                        <a:lnTo>
                          <a:pt x="2793" y="874"/>
                        </a:lnTo>
                        <a:lnTo>
                          <a:pt x="2794" y="874"/>
                        </a:lnTo>
                        <a:lnTo>
                          <a:pt x="2795" y="874"/>
                        </a:lnTo>
                        <a:lnTo>
                          <a:pt x="2797" y="874"/>
                        </a:lnTo>
                        <a:lnTo>
                          <a:pt x="2798" y="874"/>
                        </a:lnTo>
                        <a:lnTo>
                          <a:pt x="2800" y="874"/>
                        </a:lnTo>
                        <a:lnTo>
                          <a:pt x="2801" y="874"/>
                        </a:lnTo>
                        <a:lnTo>
                          <a:pt x="2803" y="874"/>
                        </a:lnTo>
                        <a:lnTo>
                          <a:pt x="2805" y="874"/>
                        </a:lnTo>
                        <a:lnTo>
                          <a:pt x="2806" y="874"/>
                        </a:lnTo>
                        <a:lnTo>
                          <a:pt x="2807" y="874"/>
                        </a:lnTo>
                        <a:lnTo>
                          <a:pt x="2809" y="874"/>
                        </a:lnTo>
                        <a:lnTo>
                          <a:pt x="2810" y="874"/>
                        </a:lnTo>
                        <a:lnTo>
                          <a:pt x="2812" y="874"/>
                        </a:lnTo>
                        <a:lnTo>
                          <a:pt x="2813" y="874"/>
                        </a:lnTo>
                        <a:lnTo>
                          <a:pt x="2815" y="874"/>
                        </a:lnTo>
                        <a:lnTo>
                          <a:pt x="2816" y="874"/>
                        </a:lnTo>
                        <a:lnTo>
                          <a:pt x="2818" y="874"/>
                        </a:lnTo>
                        <a:lnTo>
                          <a:pt x="2819" y="874"/>
                        </a:lnTo>
                        <a:lnTo>
                          <a:pt x="2821" y="874"/>
                        </a:lnTo>
                        <a:lnTo>
                          <a:pt x="2822" y="874"/>
                        </a:lnTo>
                        <a:lnTo>
                          <a:pt x="2824" y="874"/>
                        </a:lnTo>
                        <a:lnTo>
                          <a:pt x="2825" y="874"/>
                        </a:lnTo>
                        <a:lnTo>
                          <a:pt x="2826" y="874"/>
                        </a:lnTo>
                        <a:lnTo>
                          <a:pt x="2828" y="874"/>
                        </a:lnTo>
                        <a:lnTo>
                          <a:pt x="2830" y="874"/>
                        </a:lnTo>
                        <a:lnTo>
                          <a:pt x="2831" y="874"/>
                        </a:lnTo>
                        <a:lnTo>
                          <a:pt x="2833" y="874"/>
                        </a:lnTo>
                        <a:lnTo>
                          <a:pt x="2834" y="874"/>
                        </a:lnTo>
                        <a:lnTo>
                          <a:pt x="2836" y="874"/>
                        </a:lnTo>
                        <a:lnTo>
                          <a:pt x="2837" y="874"/>
                        </a:lnTo>
                        <a:lnTo>
                          <a:pt x="2838" y="874"/>
                        </a:lnTo>
                        <a:lnTo>
                          <a:pt x="2840" y="874"/>
                        </a:lnTo>
                        <a:lnTo>
                          <a:pt x="2842" y="874"/>
                        </a:lnTo>
                        <a:lnTo>
                          <a:pt x="2843" y="874"/>
                        </a:lnTo>
                        <a:lnTo>
                          <a:pt x="2845" y="874"/>
                        </a:lnTo>
                        <a:lnTo>
                          <a:pt x="2846" y="874"/>
                        </a:lnTo>
                        <a:lnTo>
                          <a:pt x="2847" y="874"/>
                        </a:lnTo>
                        <a:lnTo>
                          <a:pt x="2849" y="874"/>
                        </a:lnTo>
                        <a:lnTo>
                          <a:pt x="2850" y="874"/>
                        </a:lnTo>
                        <a:lnTo>
                          <a:pt x="2852" y="874"/>
                        </a:lnTo>
                        <a:lnTo>
                          <a:pt x="2854" y="874"/>
                        </a:lnTo>
                        <a:lnTo>
                          <a:pt x="2855" y="874"/>
                        </a:lnTo>
                        <a:lnTo>
                          <a:pt x="2857" y="874"/>
                        </a:lnTo>
                        <a:lnTo>
                          <a:pt x="2858" y="874"/>
                        </a:lnTo>
                        <a:lnTo>
                          <a:pt x="2859" y="874"/>
                        </a:lnTo>
                        <a:lnTo>
                          <a:pt x="2861" y="874"/>
                        </a:lnTo>
                        <a:lnTo>
                          <a:pt x="2862" y="874"/>
                        </a:lnTo>
                        <a:lnTo>
                          <a:pt x="2864" y="874"/>
                        </a:lnTo>
                        <a:lnTo>
                          <a:pt x="2866" y="874"/>
                        </a:lnTo>
                        <a:lnTo>
                          <a:pt x="2867" y="874"/>
                        </a:lnTo>
                        <a:lnTo>
                          <a:pt x="2868" y="874"/>
                        </a:lnTo>
                        <a:lnTo>
                          <a:pt x="2870" y="874"/>
                        </a:lnTo>
                        <a:lnTo>
                          <a:pt x="2871" y="874"/>
                        </a:lnTo>
                        <a:lnTo>
                          <a:pt x="2873" y="874"/>
                        </a:lnTo>
                        <a:lnTo>
                          <a:pt x="2874" y="874"/>
                        </a:lnTo>
                        <a:lnTo>
                          <a:pt x="2876" y="874"/>
                        </a:lnTo>
                        <a:lnTo>
                          <a:pt x="2878" y="874"/>
                        </a:lnTo>
                        <a:lnTo>
                          <a:pt x="2879" y="874"/>
                        </a:lnTo>
                        <a:lnTo>
                          <a:pt x="2880" y="874"/>
                        </a:lnTo>
                        <a:lnTo>
                          <a:pt x="2882" y="874"/>
                        </a:lnTo>
                        <a:lnTo>
                          <a:pt x="2883" y="874"/>
                        </a:lnTo>
                        <a:lnTo>
                          <a:pt x="2885" y="874"/>
                        </a:lnTo>
                        <a:lnTo>
                          <a:pt x="2886" y="874"/>
                        </a:lnTo>
                        <a:lnTo>
                          <a:pt x="2888" y="874"/>
                        </a:lnTo>
                        <a:lnTo>
                          <a:pt x="2889" y="874"/>
                        </a:lnTo>
                        <a:lnTo>
                          <a:pt x="2891" y="874"/>
                        </a:lnTo>
                        <a:lnTo>
                          <a:pt x="2892" y="874"/>
                        </a:lnTo>
                        <a:lnTo>
                          <a:pt x="2894" y="874"/>
                        </a:lnTo>
                        <a:lnTo>
                          <a:pt x="2895" y="874"/>
                        </a:lnTo>
                        <a:lnTo>
                          <a:pt x="2897" y="874"/>
                        </a:lnTo>
                        <a:lnTo>
                          <a:pt x="2898" y="874"/>
                        </a:lnTo>
                        <a:lnTo>
                          <a:pt x="2899" y="874"/>
                        </a:lnTo>
                        <a:lnTo>
                          <a:pt x="2901" y="874"/>
                        </a:lnTo>
                        <a:lnTo>
                          <a:pt x="2903" y="874"/>
                        </a:lnTo>
                        <a:lnTo>
                          <a:pt x="2904" y="874"/>
                        </a:lnTo>
                        <a:lnTo>
                          <a:pt x="2906" y="874"/>
                        </a:lnTo>
                        <a:lnTo>
                          <a:pt x="2907" y="874"/>
                        </a:lnTo>
                        <a:lnTo>
                          <a:pt x="2909" y="874"/>
                        </a:lnTo>
                        <a:lnTo>
                          <a:pt x="2910" y="874"/>
                        </a:lnTo>
                        <a:lnTo>
                          <a:pt x="2911" y="874"/>
                        </a:lnTo>
                        <a:lnTo>
                          <a:pt x="2913" y="874"/>
                        </a:lnTo>
                        <a:lnTo>
                          <a:pt x="2915" y="873"/>
                        </a:lnTo>
                        <a:lnTo>
                          <a:pt x="2916" y="873"/>
                        </a:lnTo>
                        <a:lnTo>
                          <a:pt x="2918" y="873"/>
                        </a:lnTo>
                        <a:lnTo>
                          <a:pt x="2919" y="872"/>
                        </a:lnTo>
                        <a:lnTo>
                          <a:pt x="2920" y="872"/>
                        </a:lnTo>
                        <a:lnTo>
                          <a:pt x="2922" y="871"/>
                        </a:lnTo>
                        <a:lnTo>
                          <a:pt x="2923" y="870"/>
                        </a:lnTo>
                        <a:lnTo>
                          <a:pt x="2925" y="869"/>
                        </a:lnTo>
                        <a:lnTo>
                          <a:pt x="2927" y="867"/>
                        </a:lnTo>
                        <a:lnTo>
                          <a:pt x="2928" y="865"/>
                        </a:lnTo>
                        <a:lnTo>
                          <a:pt x="2930" y="862"/>
                        </a:lnTo>
                        <a:lnTo>
                          <a:pt x="2931" y="858"/>
                        </a:lnTo>
                        <a:lnTo>
                          <a:pt x="2932" y="853"/>
                        </a:lnTo>
                        <a:lnTo>
                          <a:pt x="2934" y="847"/>
                        </a:lnTo>
                        <a:lnTo>
                          <a:pt x="2935" y="839"/>
                        </a:lnTo>
                        <a:lnTo>
                          <a:pt x="2937" y="830"/>
                        </a:lnTo>
                        <a:lnTo>
                          <a:pt x="2938" y="819"/>
                        </a:lnTo>
                        <a:lnTo>
                          <a:pt x="2940" y="806"/>
                        </a:lnTo>
                        <a:lnTo>
                          <a:pt x="2941" y="790"/>
                        </a:lnTo>
                        <a:lnTo>
                          <a:pt x="2943" y="772"/>
                        </a:lnTo>
                        <a:lnTo>
                          <a:pt x="2944" y="751"/>
                        </a:lnTo>
                        <a:lnTo>
                          <a:pt x="2946" y="726"/>
                        </a:lnTo>
                        <a:lnTo>
                          <a:pt x="2947" y="698"/>
                        </a:lnTo>
                        <a:lnTo>
                          <a:pt x="2949" y="666"/>
                        </a:lnTo>
                        <a:lnTo>
                          <a:pt x="2950" y="632"/>
                        </a:lnTo>
                        <a:lnTo>
                          <a:pt x="2952" y="593"/>
                        </a:lnTo>
                        <a:lnTo>
                          <a:pt x="2953" y="552"/>
                        </a:lnTo>
                        <a:lnTo>
                          <a:pt x="2955" y="508"/>
                        </a:lnTo>
                        <a:lnTo>
                          <a:pt x="2956" y="461"/>
                        </a:lnTo>
                        <a:lnTo>
                          <a:pt x="2958" y="413"/>
                        </a:lnTo>
                        <a:lnTo>
                          <a:pt x="2959" y="363"/>
                        </a:lnTo>
                        <a:lnTo>
                          <a:pt x="2961" y="313"/>
                        </a:lnTo>
                        <a:lnTo>
                          <a:pt x="2962" y="264"/>
                        </a:lnTo>
                        <a:lnTo>
                          <a:pt x="2964" y="216"/>
                        </a:lnTo>
                        <a:lnTo>
                          <a:pt x="2965" y="171"/>
                        </a:lnTo>
                        <a:lnTo>
                          <a:pt x="2967" y="129"/>
                        </a:lnTo>
                        <a:lnTo>
                          <a:pt x="2968" y="91"/>
                        </a:lnTo>
                        <a:lnTo>
                          <a:pt x="2970" y="59"/>
                        </a:lnTo>
                        <a:lnTo>
                          <a:pt x="2971" y="34"/>
                        </a:lnTo>
                        <a:lnTo>
                          <a:pt x="2972" y="15"/>
                        </a:lnTo>
                        <a:lnTo>
                          <a:pt x="2974" y="4"/>
                        </a:lnTo>
                        <a:lnTo>
                          <a:pt x="2975" y="0"/>
                        </a:lnTo>
                        <a:lnTo>
                          <a:pt x="2977" y="4"/>
                        </a:lnTo>
                        <a:lnTo>
                          <a:pt x="2979" y="15"/>
                        </a:lnTo>
                        <a:lnTo>
                          <a:pt x="2980" y="34"/>
                        </a:lnTo>
                        <a:lnTo>
                          <a:pt x="2982" y="59"/>
                        </a:lnTo>
                        <a:lnTo>
                          <a:pt x="2983" y="91"/>
                        </a:lnTo>
                        <a:lnTo>
                          <a:pt x="2984" y="129"/>
                        </a:lnTo>
                        <a:lnTo>
                          <a:pt x="2986" y="171"/>
                        </a:lnTo>
                        <a:lnTo>
                          <a:pt x="2987" y="216"/>
                        </a:lnTo>
                        <a:lnTo>
                          <a:pt x="2989" y="264"/>
                        </a:lnTo>
                        <a:lnTo>
                          <a:pt x="2991" y="313"/>
                        </a:lnTo>
                        <a:lnTo>
                          <a:pt x="2992" y="363"/>
                        </a:lnTo>
                        <a:lnTo>
                          <a:pt x="2993" y="413"/>
                        </a:lnTo>
                        <a:lnTo>
                          <a:pt x="2995" y="461"/>
                        </a:lnTo>
                        <a:lnTo>
                          <a:pt x="2996" y="508"/>
                        </a:lnTo>
                        <a:lnTo>
                          <a:pt x="2998" y="552"/>
                        </a:lnTo>
                        <a:lnTo>
                          <a:pt x="2999" y="593"/>
                        </a:lnTo>
                        <a:lnTo>
                          <a:pt x="3001" y="632"/>
                        </a:lnTo>
                        <a:lnTo>
                          <a:pt x="3003" y="666"/>
                        </a:lnTo>
                        <a:lnTo>
                          <a:pt x="3004" y="698"/>
                        </a:lnTo>
                        <a:lnTo>
                          <a:pt x="3005" y="726"/>
                        </a:lnTo>
                        <a:lnTo>
                          <a:pt x="3007" y="751"/>
                        </a:lnTo>
                        <a:lnTo>
                          <a:pt x="3008" y="772"/>
                        </a:lnTo>
                        <a:lnTo>
                          <a:pt x="3010" y="790"/>
                        </a:lnTo>
                        <a:lnTo>
                          <a:pt x="3011" y="806"/>
                        </a:lnTo>
                        <a:lnTo>
                          <a:pt x="3013" y="819"/>
                        </a:lnTo>
                        <a:lnTo>
                          <a:pt x="3014" y="830"/>
                        </a:lnTo>
                        <a:lnTo>
                          <a:pt x="3016" y="839"/>
                        </a:lnTo>
                        <a:lnTo>
                          <a:pt x="3017" y="847"/>
                        </a:lnTo>
                        <a:lnTo>
                          <a:pt x="3019" y="853"/>
                        </a:lnTo>
                        <a:lnTo>
                          <a:pt x="3020" y="858"/>
                        </a:lnTo>
                        <a:lnTo>
                          <a:pt x="3022" y="862"/>
                        </a:lnTo>
                        <a:lnTo>
                          <a:pt x="3023" y="865"/>
                        </a:lnTo>
                        <a:lnTo>
                          <a:pt x="3025" y="867"/>
                        </a:lnTo>
                        <a:lnTo>
                          <a:pt x="3026" y="869"/>
                        </a:lnTo>
                        <a:lnTo>
                          <a:pt x="3028" y="870"/>
                        </a:lnTo>
                        <a:lnTo>
                          <a:pt x="3029" y="871"/>
                        </a:lnTo>
                        <a:lnTo>
                          <a:pt x="3031" y="872"/>
                        </a:lnTo>
                        <a:lnTo>
                          <a:pt x="3032" y="872"/>
                        </a:lnTo>
                        <a:lnTo>
                          <a:pt x="3034" y="873"/>
                        </a:lnTo>
                        <a:lnTo>
                          <a:pt x="3035" y="873"/>
                        </a:lnTo>
                        <a:lnTo>
                          <a:pt x="3036" y="873"/>
                        </a:lnTo>
                        <a:lnTo>
                          <a:pt x="3038" y="874"/>
                        </a:lnTo>
                        <a:lnTo>
                          <a:pt x="3040" y="874"/>
                        </a:lnTo>
                        <a:lnTo>
                          <a:pt x="3041" y="874"/>
                        </a:lnTo>
                        <a:lnTo>
                          <a:pt x="3043" y="874"/>
                        </a:lnTo>
                        <a:lnTo>
                          <a:pt x="3044" y="874"/>
                        </a:lnTo>
                        <a:lnTo>
                          <a:pt x="3045" y="874"/>
                        </a:lnTo>
                        <a:lnTo>
                          <a:pt x="3047" y="874"/>
                        </a:lnTo>
                        <a:lnTo>
                          <a:pt x="3048" y="874"/>
                        </a:lnTo>
                        <a:lnTo>
                          <a:pt x="3050" y="874"/>
                        </a:lnTo>
                        <a:lnTo>
                          <a:pt x="3052" y="874"/>
                        </a:lnTo>
                        <a:lnTo>
                          <a:pt x="3053" y="874"/>
                        </a:lnTo>
                        <a:lnTo>
                          <a:pt x="3055" y="874"/>
                        </a:lnTo>
                        <a:lnTo>
                          <a:pt x="3056" y="874"/>
                        </a:lnTo>
                        <a:lnTo>
                          <a:pt x="3057" y="874"/>
                        </a:lnTo>
                        <a:lnTo>
                          <a:pt x="3059" y="874"/>
                        </a:lnTo>
                        <a:lnTo>
                          <a:pt x="3060" y="874"/>
                        </a:lnTo>
                        <a:lnTo>
                          <a:pt x="3062" y="874"/>
                        </a:lnTo>
                        <a:lnTo>
                          <a:pt x="3064" y="874"/>
                        </a:lnTo>
                        <a:lnTo>
                          <a:pt x="3065" y="874"/>
                        </a:lnTo>
                        <a:lnTo>
                          <a:pt x="3066" y="874"/>
                        </a:lnTo>
                        <a:lnTo>
                          <a:pt x="3068" y="874"/>
                        </a:lnTo>
                        <a:lnTo>
                          <a:pt x="3069" y="874"/>
                        </a:lnTo>
                        <a:lnTo>
                          <a:pt x="3071" y="874"/>
                        </a:lnTo>
                        <a:lnTo>
                          <a:pt x="3072" y="874"/>
                        </a:lnTo>
                        <a:lnTo>
                          <a:pt x="3074" y="874"/>
                        </a:lnTo>
                        <a:lnTo>
                          <a:pt x="3076" y="874"/>
                        </a:lnTo>
                        <a:lnTo>
                          <a:pt x="3077" y="874"/>
                        </a:lnTo>
                        <a:lnTo>
                          <a:pt x="3078" y="874"/>
                        </a:lnTo>
                        <a:lnTo>
                          <a:pt x="3080" y="874"/>
                        </a:lnTo>
                        <a:lnTo>
                          <a:pt x="3081" y="874"/>
                        </a:lnTo>
                        <a:lnTo>
                          <a:pt x="3083" y="874"/>
                        </a:lnTo>
                        <a:lnTo>
                          <a:pt x="3084" y="874"/>
                        </a:lnTo>
                        <a:lnTo>
                          <a:pt x="3086" y="874"/>
                        </a:lnTo>
                        <a:lnTo>
                          <a:pt x="3087" y="874"/>
                        </a:lnTo>
                        <a:lnTo>
                          <a:pt x="3089" y="874"/>
                        </a:lnTo>
                        <a:lnTo>
                          <a:pt x="3090" y="874"/>
                        </a:lnTo>
                        <a:lnTo>
                          <a:pt x="3092" y="874"/>
                        </a:lnTo>
                        <a:lnTo>
                          <a:pt x="3093" y="874"/>
                        </a:lnTo>
                        <a:lnTo>
                          <a:pt x="3095" y="874"/>
                        </a:lnTo>
                        <a:lnTo>
                          <a:pt x="3096" y="874"/>
                        </a:lnTo>
                        <a:lnTo>
                          <a:pt x="3098" y="874"/>
                        </a:lnTo>
                        <a:lnTo>
                          <a:pt x="3099" y="874"/>
                        </a:lnTo>
                        <a:lnTo>
                          <a:pt x="3101" y="874"/>
                        </a:lnTo>
                        <a:lnTo>
                          <a:pt x="3102" y="874"/>
                        </a:lnTo>
                        <a:lnTo>
                          <a:pt x="3104" y="874"/>
                        </a:lnTo>
                        <a:lnTo>
                          <a:pt x="3105" y="874"/>
                        </a:lnTo>
                        <a:lnTo>
                          <a:pt x="3107" y="874"/>
                        </a:lnTo>
                        <a:lnTo>
                          <a:pt x="3108" y="874"/>
                        </a:lnTo>
                        <a:lnTo>
                          <a:pt x="3109" y="874"/>
                        </a:lnTo>
                        <a:lnTo>
                          <a:pt x="3111" y="874"/>
                        </a:lnTo>
                        <a:lnTo>
                          <a:pt x="3113" y="874"/>
                        </a:lnTo>
                        <a:lnTo>
                          <a:pt x="3114" y="874"/>
                        </a:lnTo>
                        <a:lnTo>
                          <a:pt x="3116" y="874"/>
                        </a:lnTo>
                        <a:lnTo>
                          <a:pt x="3117" y="874"/>
                        </a:lnTo>
                        <a:lnTo>
                          <a:pt x="3118" y="874"/>
                        </a:lnTo>
                        <a:lnTo>
                          <a:pt x="3120" y="874"/>
                        </a:lnTo>
                        <a:lnTo>
                          <a:pt x="3121" y="874"/>
                        </a:lnTo>
                        <a:lnTo>
                          <a:pt x="3123" y="874"/>
                        </a:lnTo>
                        <a:lnTo>
                          <a:pt x="3124" y="874"/>
                        </a:lnTo>
                        <a:lnTo>
                          <a:pt x="3126" y="874"/>
                        </a:lnTo>
                        <a:lnTo>
                          <a:pt x="3128" y="874"/>
                        </a:lnTo>
                        <a:lnTo>
                          <a:pt x="3129" y="874"/>
                        </a:lnTo>
                        <a:lnTo>
                          <a:pt x="3130" y="874"/>
                        </a:lnTo>
                        <a:lnTo>
                          <a:pt x="3132" y="874"/>
                        </a:lnTo>
                        <a:lnTo>
                          <a:pt x="3133" y="874"/>
                        </a:lnTo>
                        <a:lnTo>
                          <a:pt x="3135" y="874"/>
                        </a:lnTo>
                        <a:lnTo>
                          <a:pt x="3136" y="874"/>
                        </a:lnTo>
                        <a:lnTo>
                          <a:pt x="3138" y="874"/>
                        </a:lnTo>
                        <a:lnTo>
                          <a:pt x="3139" y="874"/>
                        </a:lnTo>
                        <a:lnTo>
                          <a:pt x="3141" y="874"/>
                        </a:lnTo>
                        <a:lnTo>
                          <a:pt x="3142" y="874"/>
                        </a:lnTo>
                        <a:lnTo>
                          <a:pt x="3144" y="874"/>
                        </a:lnTo>
                        <a:lnTo>
                          <a:pt x="3145" y="874"/>
                        </a:lnTo>
                        <a:lnTo>
                          <a:pt x="3147" y="874"/>
                        </a:lnTo>
                        <a:lnTo>
                          <a:pt x="3148" y="874"/>
                        </a:lnTo>
                        <a:lnTo>
                          <a:pt x="3150" y="874"/>
                        </a:lnTo>
                        <a:lnTo>
                          <a:pt x="3151" y="874"/>
                        </a:lnTo>
                        <a:lnTo>
                          <a:pt x="3153" y="874"/>
                        </a:lnTo>
                        <a:lnTo>
                          <a:pt x="3154" y="874"/>
                        </a:lnTo>
                        <a:lnTo>
                          <a:pt x="3156" y="874"/>
                        </a:lnTo>
                        <a:lnTo>
                          <a:pt x="3157" y="874"/>
                        </a:lnTo>
                        <a:lnTo>
                          <a:pt x="3159" y="874"/>
                        </a:lnTo>
                        <a:lnTo>
                          <a:pt x="3160" y="874"/>
                        </a:lnTo>
                        <a:lnTo>
                          <a:pt x="3161" y="874"/>
                        </a:lnTo>
                        <a:lnTo>
                          <a:pt x="3163" y="874"/>
                        </a:lnTo>
                        <a:lnTo>
                          <a:pt x="3165" y="874"/>
                        </a:lnTo>
                        <a:lnTo>
                          <a:pt x="3166" y="874"/>
                        </a:lnTo>
                        <a:lnTo>
                          <a:pt x="3168" y="874"/>
                        </a:lnTo>
                        <a:lnTo>
                          <a:pt x="3169" y="874"/>
                        </a:lnTo>
                        <a:lnTo>
                          <a:pt x="3171" y="874"/>
                        </a:lnTo>
                        <a:lnTo>
                          <a:pt x="3172" y="874"/>
                        </a:lnTo>
                        <a:lnTo>
                          <a:pt x="3173" y="874"/>
                        </a:lnTo>
                        <a:lnTo>
                          <a:pt x="3175" y="874"/>
                        </a:lnTo>
                        <a:lnTo>
                          <a:pt x="3177" y="874"/>
                        </a:lnTo>
                        <a:lnTo>
                          <a:pt x="3178" y="874"/>
                        </a:lnTo>
                        <a:lnTo>
                          <a:pt x="3180" y="874"/>
                        </a:lnTo>
                        <a:lnTo>
                          <a:pt x="3181" y="874"/>
                        </a:lnTo>
                        <a:lnTo>
                          <a:pt x="3182" y="874"/>
                        </a:lnTo>
                        <a:lnTo>
                          <a:pt x="3184" y="874"/>
                        </a:lnTo>
                        <a:lnTo>
                          <a:pt x="3185" y="874"/>
                        </a:lnTo>
                        <a:lnTo>
                          <a:pt x="3187" y="874"/>
                        </a:lnTo>
                        <a:lnTo>
                          <a:pt x="3189" y="874"/>
                        </a:lnTo>
                        <a:lnTo>
                          <a:pt x="3190" y="874"/>
                        </a:lnTo>
                        <a:lnTo>
                          <a:pt x="3191" y="874"/>
                        </a:lnTo>
                        <a:lnTo>
                          <a:pt x="3193" y="874"/>
                        </a:lnTo>
                        <a:lnTo>
                          <a:pt x="3194" y="874"/>
                        </a:lnTo>
                        <a:lnTo>
                          <a:pt x="3196" y="874"/>
                        </a:lnTo>
                        <a:lnTo>
                          <a:pt x="3197" y="874"/>
                        </a:lnTo>
                        <a:lnTo>
                          <a:pt x="3199" y="874"/>
                        </a:lnTo>
                        <a:lnTo>
                          <a:pt x="3201" y="874"/>
                        </a:lnTo>
                        <a:lnTo>
                          <a:pt x="3202" y="874"/>
                        </a:lnTo>
                        <a:lnTo>
                          <a:pt x="3203" y="874"/>
                        </a:lnTo>
                        <a:lnTo>
                          <a:pt x="3205" y="874"/>
                        </a:lnTo>
                        <a:lnTo>
                          <a:pt x="3206" y="874"/>
                        </a:lnTo>
                        <a:lnTo>
                          <a:pt x="3208" y="874"/>
                        </a:lnTo>
                        <a:lnTo>
                          <a:pt x="3209" y="874"/>
                        </a:lnTo>
                        <a:lnTo>
                          <a:pt x="3211" y="874"/>
                        </a:lnTo>
                        <a:lnTo>
                          <a:pt x="3212" y="874"/>
                        </a:lnTo>
                        <a:lnTo>
                          <a:pt x="3214" y="874"/>
                        </a:lnTo>
                        <a:lnTo>
                          <a:pt x="3215" y="874"/>
                        </a:lnTo>
                        <a:lnTo>
                          <a:pt x="3217" y="874"/>
                        </a:lnTo>
                        <a:lnTo>
                          <a:pt x="3218" y="874"/>
                        </a:lnTo>
                        <a:lnTo>
                          <a:pt x="3220" y="874"/>
                        </a:lnTo>
                        <a:lnTo>
                          <a:pt x="3221" y="874"/>
                        </a:lnTo>
                        <a:lnTo>
                          <a:pt x="3223" y="874"/>
                        </a:lnTo>
                        <a:lnTo>
                          <a:pt x="3224" y="874"/>
                        </a:lnTo>
                        <a:lnTo>
                          <a:pt x="3226" y="874"/>
                        </a:lnTo>
                        <a:lnTo>
                          <a:pt x="3227" y="874"/>
                        </a:lnTo>
                        <a:lnTo>
                          <a:pt x="3229" y="874"/>
                        </a:lnTo>
                        <a:lnTo>
                          <a:pt x="3230" y="874"/>
                        </a:lnTo>
                        <a:lnTo>
                          <a:pt x="3232" y="874"/>
                        </a:lnTo>
                        <a:lnTo>
                          <a:pt x="3233" y="874"/>
                        </a:lnTo>
                        <a:lnTo>
                          <a:pt x="3234" y="874"/>
                        </a:lnTo>
                        <a:lnTo>
                          <a:pt x="3236" y="874"/>
                        </a:lnTo>
                        <a:lnTo>
                          <a:pt x="3238" y="874"/>
                        </a:lnTo>
                        <a:lnTo>
                          <a:pt x="3239" y="874"/>
                        </a:lnTo>
                        <a:lnTo>
                          <a:pt x="3241" y="874"/>
                        </a:lnTo>
                        <a:lnTo>
                          <a:pt x="3242" y="874"/>
                        </a:lnTo>
                        <a:lnTo>
                          <a:pt x="3244" y="874"/>
                        </a:lnTo>
                        <a:lnTo>
                          <a:pt x="3245" y="874"/>
                        </a:lnTo>
                        <a:lnTo>
                          <a:pt x="3246" y="874"/>
                        </a:lnTo>
                        <a:lnTo>
                          <a:pt x="3248" y="874"/>
                        </a:lnTo>
                        <a:lnTo>
                          <a:pt x="3250" y="874"/>
                        </a:lnTo>
                        <a:lnTo>
                          <a:pt x="3251" y="874"/>
                        </a:lnTo>
                        <a:lnTo>
                          <a:pt x="3253" y="874"/>
                        </a:lnTo>
                        <a:lnTo>
                          <a:pt x="3254" y="874"/>
                        </a:lnTo>
                        <a:lnTo>
                          <a:pt x="3255" y="874"/>
                        </a:lnTo>
                        <a:lnTo>
                          <a:pt x="3257" y="874"/>
                        </a:lnTo>
                        <a:lnTo>
                          <a:pt x="3258" y="874"/>
                        </a:lnTo>
                        <a:lnTo>
                          <a:pt x="3260" y="874"/>
                        </a:lnTo>
                        <a:lnTo>
                          <a:pt x="3262" y="874"/>
                        </a:lnTo>
                        <a:lnTo>
                          <a:pt x="3263" y="874"/>
                        </a:lnTo>
                        <a:lnTo>
                          <a:pt x="3265" y="874"/>
                        </a:lnTo>
                        <a:lnTo>
                          <a:pt x="3266" y="874"/>
                        </a:lnTo>
                        <a:lnTo>
                          <a:pt x="3267" y="874"/>
                        </a:lnTo>
                        <a:lnTo>
                          <a:pt x="3269" y="874"/>
                        </a:lnTo>
                        <a:lnTo>
                          <a:pt x="3270" y="874"/>
                        </a:lnTo>
                        <a:lnTo>
                          <a:pt x="3272" y="874"/>
                        </a:lnTo>
                        <a:lnTo>
                          <a:pt x="3273" y="874"/>
                        </a:lnTo>
                        <a:lnTo>
                          <a:pt x="3275" y="874"/>
                        </a:lnTo>
                        <a:lnTo>
                          <a:pt x="3276" y="874"/>
                        </a:lnTo>
                        <a:lnTo>
                          <a:pt x="3278" y="874"/>
                        </a:lnTo>
                        <a:lnTo>
                          <a:pt x="3279" y="874"/>
                        </a:lnTo>
                        <a:lnTo>
                          <a:pt x="3281" y="874"/>
                        </a:lnTo>
                        <a:lnTo>
                          <a:pt x="3282" y="874"/>
                        </a:lnTo>
                        <a:lnTo>
                          <a:pt x="3284" y="874"/>
                        </a:lnTo>
                        <a:lnTo>
                          <a:pt x="3285" y="874"/>
                        </a:lnTo>
                        <a:lnTo>
                          <a:pt x="3287" y="874"/>
                        </a:lnTo>
                        <a:lnTo>
                          <a:pt x="3288" y="874"/>
                        </a:lnTo>
                        <a:lnTo>
                          <a:pt x="3290" y="874"/>
                        </a:lnTo>
                        <a:lnTo>
                          <a:pt x="3291" y="874"/>
                        </a:lnTo>
                        <a:lnTo>
                          <a:pt x="3293" y="874"/>
                        </a:lnTo>
                        <a:lnTo>
                          <a:pt x="3294" y="874"/>
                        </a:lnTo>
                        <a:lnTo>
                          <a:pt x="3296" y="874"/>
                        </a:lnTo>
                        <a:lnTo>
                          <a:pt x="3297" y="874"/>
                        </a:lnTo>
                        <a:lnTo>
                          <a:pt x="3299" y="874"/>
                        </a:lnTo>
                        <a:lnTo>
                          <a:pt x="3300" y="874"/>
                        </a:lnTo>
                        <a:lnTo>
                          <a:pt x="3302" y="874"/>
                        </a:lnTo>
                        <a:lnTo>
                          <a:pt x="3303" y="874"/>
                        </a:lnTo>
                        <a:lnTo>
                          <a:pt x="3305" y="874"/>
                        </a:lnTo>
                        <a:lnTo>
                          <a:pt x="3306" y="874"/>
                        </a:lnTo>
                        <a:lnTo>
                          <a:pt x="3307" y="874"/>
                        </a:lnTo>
                        <a:lnTo>
                          <a:pt x="3309" y="874"/>
                        </a:lnTo>
                        <a:lnTo>
                          <a:pt x="3310" y="874"/>
                        </a:lnTo>
                        <a:lnTo>
                          <a:pt x="3312" y="874"/>
                        </a:lnTo>
                        <a:lnTo>
                          <a:pt x="3314" y="874"/>
                        </a:lnTo>
                        <a:lnTo>
                          <a:pt x="3315" y="874"/>
                        </a:lnTo>
                        <a:lnTo>
                          <a:pt x="3317" y="874"/>
                        </a:lnTo>
                        <a:lnTo>
                          <a:pt x="3318" y="874"/>
                        </a:lnTo>
                        <a:lnTo>
                          <a:pt x="3319" y="874"/>
                        </a:lnTo>
                        <a:lnTo>
                          <a:pt x="3321" y="874"/>
                        </a:lnTo>
                        <a:lnTo>
                          <a:pt x="3322" y="874"/>
                        </a:lnTo>
                        <a:lnTo>
                          <a:pt x="3324" y="874"/>
                        </a:lnTo>
                        <a:lnTo>
                          <a:pt x="3326" y="874"/>
                        </a:lnTo>
                        <a:lnTo>
                          <a:pt x="3327" y="874"/>
                        </a:lnTo>
                        <a:lnTo>
                          <a:pt x="3328" y="874"/>
                        </a:lnTo>
                        <a:lnTo>
                          <a:pt x="3330" y="874"/>
                        </a:lnTo>
                        <a:lnTo>
                          <a:pt x="3331" y="874"/>
                        </a:lnTo>
                        <a:lnTo>
                          <a:pt x="3333" y="874"/>
                        </a:lnTo>
                        <a:lnTo>
                          <a:pt x="3334" y="874"/>
                        </a:lnTo>
                        <a:lnTo>
                          <a:pt x="3336" y="874"/>
                        </a:lnTo>
                        <a:lnTo>
                          <a:pt x="3338" y="874"/>
                        </a:lnTo>
                        <a:lnTo>
                          <a:pt x="3339" y="874"/>
                        </a:lnTo>
                        <a:lnTo>
                          <a:pt x="3340" y="874"/>
                        </a:lnTo>
                        <a:lnTo>
                          <a:pt x="3342" y="874"/>
                        </a:lnTo>
                        <a:lnTo>
                          <a:pt x="3343" y="874"/>
                        </a:lnTo>
                        <a:lnTo>
                          <a:pt x="3345" y="874"/>
                        </a:lnTo>
                        <a:lnTo>
                          <a:pt x="3346" y="874"/>
                        </a:lnTo>
                        <a:lnTo>
                          <a:pt x="3348" y="874"/>
                        </a:lnTo>
                        <a:lnTo>
                          <a:pt x="3349" y="874"/>
                        </a:lnTo>
                        <a:lnTo>
                          <a:pt x="3351" y="874"/>
                        </a:lnTo>
                        <a:lnTo>
                          <a:pt x="3352" y="874"/>
                        </a:lnTo>
                        <a:lnTo>
                          <a:pt x="3354" y="874"/>
                        </a:lnTo>
                        <a:lnTo>
                          <a:pt x="3355" y="874"/>
                        </a:lnTo>
                        <a:lnTo>
                          <a:pt x="3357" y="874"/>
                        </a:lnTo>
                        <a:lnTo>
                          <a:pt x="3358" y="874"/>
                        </a:lnTo>
                        <a:lnTo>
                          <a:pt x="3359" y="874"/>
                        </a:lnTo>
                        <a:lnTo>
                          <a:pt x="3361" y="874"/>
                        </a:lnTo>
                        <a:lnTo>
                          <a:pt x="3363" y="874"/>
                        </a:lnTo>
                        <a:lnTo>
                          <a:pt x="3364" y="874"/>
                        </a:lnTo>
                        <a:lnTo>
                          <a:pt x="3366" y="874"/>
                        </a:lnTo>
                        <a:lnTo>
                          <a:pt x="3367" y="874"/>
                        </a:lnTo>
                        <a:lnTo>
                          <a:pt x="3369" y="874"/>
                        </a:lnTo>
                        <a:lnTo>
                          <a:pt x="3370" y="874"/>
                        </a:lnTo>
                        <a:lnTo>
                          <a:pt x="3371" y="874"/>
                        </a:lnTo>
                        <a:lnTo>
                          <a:pt x="3373" y="874"/>
                        </a:lnTo>
                        <a:lnTo>
                          <a:pt x="3375" y="874"/>
                        </a:lnTo>
                        <a:lnTo>
                          <a:pt x="3376" y="874"/>
                        </a:lnTo>
                        <a:lnTo>
                          <a:pt x="3378" y="874"/>
                        </a:lnTo>
                        <a:lnTo>
                          <a:pt x="3379" y="874"/>
                        </a:lnTo>
                        <a:lnTo>
                          <a:pt x="3380" y="874"/>
                        </a:lnTo>
                        <a:lnTo>
                          <a:pt x="3382" y="874"/>
                        </a:lnTo>
                        <a:lnTo>
                          <a:pt x="3383" y="874"/>
                        </a:lnTo>
                        <a:lnTo>
                          <a:pt x="3385" y="874"/>
                        </a:lnTo>
                        <a:lnTo>
                          <a:pt x="3387" y="874"/>
                        </a:lnTo>
                        <a:lnTo>
                          <a:pt x="3388" y="874"/>
                        </a:lnTo>
                        <a:lnTo>
                          <a:pt x="3390" y="874"/>
                        </a:lnTo>
                        <a:lnTo>
                          <a:pt x="3391" y="874"/>
                        </a:lnTo>
                        <a:lnTo>
                          <a:pt x="3392" y="874"/>
                        </a:lnTo>
                        <a:lnTo>
                          <a:pt x="3394" y="874"/>
                        </a:lnTo>
                        <a:lnTo>
                          <a:pt x="3395" y="874"/>
                        </a:lnTo>
                        <a:lnTo>
                          <a:pt x="3397" y="874"/>
                        </a:lnTo>
                        <a:lnTo>
                          <a:pt x="3399" y="874"/>
                        </a:lnTo>
                        <a:lnTo>
                          <a:pt x="3400" y="874"/>
                        </a:lnTo>
                        <a:lnTo>
                          <a:pt x="3401" y="874"/>
                        </a:lnTo>
                        <a:lnTo>
                          <a:pt x="3403" y="874"/>
                        </a:lnTo>
                        <a:lnTo>
                          <a:pt x="3404" y="874"/>
                        </a:lnTo>
                        <a:lnTo>
                          <a:pt x="3406" y="874"/>
                        </a:lnTo>
                        <a:lnTo>
                          <a:pt x="3407" y="874"/>
                        </a:lnTo>
                        <a:lnTo>
                          <a:pt x="3409" y="874"/>
                        </a:lnTo>
                        <a:lnTo>
                          <a:pt x="3411" y="874"/>
                        </a:lnTo>
                        <a:lnTo>
                          <a:pt x="3412" y="874"/>
                        </a:lnTo>
                        <a:lnTo>
                          <a:pt x="3413" y="874"/>
                        </a:lnTo>
                        <a:lnTo>
                          <a:pt x="3415" y="874"/>
                        </a:lnTo>
                        <a:lnTo>
                          <a:pt x="3416" y="874"/>
                        </a:lnTo>
                        <a:lnTo>
                          <a:pt x="3418" y="874"/>
                        </a:lnTo>
                        <a:lnTo>
                          <a:pt x="3419" y="874"/>
                        </a:lnTo>
                        <a:lnTo>
                          <a:pt x="3421" y="874"/>
                        </a:lnTo>
                        <a:lnTo>
                          <a:pt x="3422" y="874"/>
                        </a:lnTo>
                        <a:lnTo>
                          <a:pt x="3424" y="874"/>
                        </a:lnTo>
                        <a:lnTo>
                          <a:pt x="3425" y="874"/>
                        </a:lnTo>
                        <a:lnTo>
                          <a:pt x="3427" y="874"/>
                        </a:lnTo>
                        <a:lnTo>
                          <a:pt x="3428" y="874"/>
                        </a:lnTo>
                        <a:lnTo>
                          <a:pt x="3430" y="874"/>
                        </a:lnTo>
                        <a:lnTo>
                          <a:pt x="3431" y="874"/>
                        </a:lnTo>
                        <a:lnTo>
                          <a:pt x="3432" y="874"/>
                        </a:lnTo>
                        <a:lnTo>
                          <a:pt x="3434" y="874"/>
                        </a:lnTo>
                        <a:lnTo>
                          <a:pt x="3436" y="874"/>
                        </a:lnTo>
                        <a:lnTo>
                          <a:pt x="3437" y="874"/>
                        </a:lnTo>
                        <a:lnTo>
                          <a:pt x="3439" y="874"/>
                        </a:lnTo>
                        <a:lnTo>
                          <a:pt x="3440" y="874"/>
                        </a:lnTo>
                        <a:lnTo>
                          <a:pt x="3442" y="874"/>
                        </a:lnTo>
                        <a:lnTo>
                          <a:pt x="3443" y="874"/>
                        </a:lnTo>
                        <a:lnTo>
                          <a:pt x="3444" y="874"/>
                        </a:lnTo>
                        <a:lnTo>
                          <a:pt x="3446" y="874"/>
                        </a:lnTo>
                        <a:lnTo>
                          <a:pt x="3448" y="874"/>
                        </a:lnTo>
                        <a:lnTo>
                          <a:pt x="3449" y="874"/>
                        </a:lnTo>
                        <a:lnTo>
                          <a:pt x="3451" y="874"/>
                        </a:lnTo>
                        <a:lnTo>
                          <a:pt x="3452" y="874"/>
                        </a:lnTo>
                        <a:lnTo>
                          <a:pt x="3453" y="874"/>
                        </a:lnTo>
                        <a:lnTo>
                          <a:pt x="3455" y="874"/>
                        </a:lnTo>
                        <a:lnTo>
                          <a:pt x="3456" y="874"/>
                        </a:lnTo>
                        <a:lnTo>
                          <a:pt x="3458" y="874"/>
                        </a:lnTo>
                        <a:lnTo>
                          <a:pt x="3459" y="874"/>
                        </a:lnTo>
                        <a:lnTo>
                          <a:pt x="3461" y="874"/>
                        </a:lnTo>
                        <a:lnTo>
                          <a:pt x="3463" y="874"/>
                        </a:lnTo>
                        <a:lnTo>
                          <a:pt x="3464" y="874"/>
                        </a:lnTo>
                        <a:lnTo>
                          <a:pt x="3465" y="874"/>
                        </a:lnTo>
                        <a:lnTo>
                          <a:pt x="3467" y="874"/>
                        </a:lnTo>
                        <a:lnTo>
                          <a:pt x="3468" y="874"/>
                        </a:lnTo>
                        <a:lnTo>
                          <a:pt x="3470" y="874"/>
                        </a:lnTo>
                        <a:lnTo>
                          <a:pt x="3471" y="874"/>
                        </a:lnTo>
                        <a:lnTo>
                          <a:pt x="3473" y="874"/>
                        </a:lnTo>
                        <a:lnTo>
                          <a:pt x="3474" y="874"/>
                        </a:lnTo>
                        <a:lnTo>
                          <a:pt x="3476" y="874"/>
                        </a:lnTo>
                        <a:lnTo>
                          <a:pt x="3477" y="874"/>
                        </a:lnTo>
                        <a:lnTo>
                          <a:pt x="3479" y="874"/>
                        </a:lnTo>
                        <a:lnTo>
                          <a:pt x="3480" y="874"/>
                        </a:lnTo>
                        <a:lnTo>
                          <a:pt x="3482" y="874"/>
                        </a:lnTo>
                        <a:lnTo>
                          <a:pt x="3483" y="874"/>
                        </a:lnTo>
                        <a:lnTo>
                          <a:pt x="3485" y="874"/>
                        </a:lnTo>
                        <a:lnTo>
                          <a:pt x="3486" y="874"/>
                        </a:lnTo>
                        <a:lnTo>
                          <a:pt x="3488" y="874"/>
                        </a:lnTo>
                        <a:lnTo>
                          <a:pt x="3489" y="874"/>
                        </a:lnTo>
                        <a:lnTo>
                          <a:pt x="3491" y="874"/>
                        </a:lnTo>
                        <a:lnTo>
                          <a:pt x="3492" y="874"/>
                        </a:lnTo>
                        <a:lnTo>
                          <a:pt x="3494" y="874"/>
                        </a:lnTo>
                        <a:lnTo>
                          <a:pt x="3495" y="874"/>
                        </a:lnTo>
                        <a:lnTo>
                          <a:pt x="3496" y="874"/>
                        </a:lnTo>
                        <a:lnTo>
                          <a:pt x="3498" y="874"/>
                        </a:lnTo>
                        <a:lnTo>
                          <a:pt x="3500" y="874"/>
                        </a:lnTo>
                        <a:lnTo>
                          <a:pt x="3501" y="874"/>
                        </a:lnTo>
                        <a:lnTo>
                          <a:pt x="3503" y="874"/>
                        </a:lnTo>
                        <a:lnTo>
                          <a:pt x="3504" y="874"/>
                        </a:lnTo>
                        <a:lnTo>
                          <a:pt x="3505" y="874"/>
                        </a:lnTo>
                        <a:lnTo>
                          <a:pt x="3507" y="874"/>
                        </a:lnTo>
                        <a:lnTo>
                          <a:pt x="3508" y="874"/>
                        </a:lnTo>
                        <a:lnTo>
                          <a:pt x="3510" y="874"/>
                        </a:lnTo>
                        <a:lnTo>
                          <a:pt x="3512" y="874"/>
                        </a:lnTo>
                        <a:lnTo>
                          <a:pt x="3513" y="874"/>
                        </a:lnTo>
                        <a:lnTo>
                          <a:pt x="3515" y="874"/>
                        </a:lnTo>
                        <a:lnTo>
                          <a:pt x="3516" y="874"/>
                        </a:lnTo>
                        <a:lnTo>
                          <a:pt x="3517" y="874"/>
                        </a:lnTo>
                        <a:lnTo>
                          <a:pt x="3519" y="874"/>
                        </a:lnTo>
                        <a:lnTo>
                          <a:pt x="3520" y="874"/>
                        </a:lnTo>
                        <a:lnTo>
                          <a:pt x="3522" y="874"/>
                        </a:lnTo>
                        <a:lnTo>
                          <a:pt x="3524" y="874"/>
                        </a:lnTo>
                        <a:lnTo>
                          <a:pt x="3525" y="874"/>
                        </a:lnTo>
                        <a:lnTo>
                          <a:pt x="3526" y="874"/>
                        </a:lnTo>
                        <a:lnTo>
                          <a:pt x="3528" y="874"/>
                        </a:lnTo>
                        <a:lnTo>
                          <a:pt x="3529" y="874"/>
                        </a:lnTo>
                        <a:lnTo>
                          <a:pt x="3531" y="874"/>
                        </a:lnTo>
                        <a:lnTo>
                          <a:pt x="3532" y="874"/>
                        </a:lnTo>
                        <a:lnTo>
                          <a:pt x="3534" y="874"/>
                        </a:lnTo>
                        <a:lnTo>
                          <a:pt x="3536" y="874"/>
                        </a:lnTo>
                        <a:lnTo>
                          <a:pt x="3537" y="874"/>
                        </a:lnTo>
                        <a:lnTo>
                          <a:pt x="3538" y="874"/>
                        </a:lnTo>
                        <a:lnTo>
                          <a:pt x="3540" y="874"/>
                        </a:lnTo>
                        <a:lnTo>
                          <a:pt x="3541" y="874"/>
                        </a:lnTo>
                        <a:lnTo>
                          <a:pt x="3543" y="874"/>
                        </a:lnTo>
                        <a:lnTo>
                          <a:pt x="3544" y="874"/>
                        </a:lnTo>
                        <a:lnTo>
                          <a:pt x="3546" y="874"/>
                        </a:lnTo>
                        <a:lnTo>
                          <a:pt x="3547" y="874"/>
                        </a:lnTo>
                        <a:lnTo>
                          <a:pt x="3549" y="874"/>
                        </a:lnTo>
                        <a:lnTo>
                          <a:pt x="3550" y="874"/>
                        </a:lnTo>
                        <a:lnTo>
                          <a:pt x="3552" y="874"/>
                        </a:lnTo>
                        <a:lnTo>
                          <a:pt x="3553" y="874"/>
                        </a:lnTo>
                        <a:lnTo>
                          <a:pt x="3555" y="874"/>
                        </a:lnTo>
                        <a:lnTo>
                          <a:pt x="3556" y="874"/>
                        </a:lnTo>
                        <a:lnTo>
                          <a:pt x="3557" y="874"/>
                        </a:lnTo>
                        <a:lnTo>
                          <a:pt x="3559" y="874"/>
                        </a:lnTo>
                        <a:lnTo>
                          <a:pt x="3561" y="874"/>
                        </a:lnTo>
                        <a:lnTo>
                          <a:pt x="3562" y="874"/>
                        </a:lnTo>
                        <a:lnTo>
                          <a:pt x="3564" y="874"/>
                        </a:lnTo>
                        <a:lnTo>
                          <a:pt x="3565" y="874"/>
                        </a:lnTo>
                        <a:lnTo>
                          <a:pt x="3567" y="874"/>
                        </a:lnTo>
                        <a:lnTo>
                          <a:pt x="3568" y="874"/>
                        </a:lnTo>
                        <a:lnTo>
                          <a:pt x="3569" y="874"/>
                        </a:lnTo>
                        <a:lnTo>
                          <a:pt x="3571" y="874"/>
                        </a:lnTo>
                        <a:lnTo>
                          <a:pt x="3573" y="874"/>
                        </a:lnTo>
                        <a:lnTo>
                          <a:pt x="3574" y="874"/>
                        </a:lnTo>
                        <a:lnTo>
                          <a:pt x="3576" y="874"/>
                        </a:lnTo>
                        <a:lnTo>
                          <a:pt x="3577" y="874"/>
                        </a:lnTo>
                        <a:lnTo>
                          <a:pt x="3578" y="874"/>
                        </a:lnTo>
                        <a:lnTo>
                          <a:pt x="3580" y="874"/>
                        </a:lnTo>
                        <a:lnTo>
                          <a:pt x="3581" y="874"/>
                        </a:lnTo>
                        <a:lnTo>
                          <a:pt x="3583" y="874"/>
                        </a:lnTo>
                        <a:lnTo>
                          <a:pt x="3585" y="874"/>
                        </a:lnTo>
                        <a:lnTo>
                          <a:pt x="3586" y="874"/>
                        </a:lnTo>
                        <a:lnTo>
                          <a:pt x="3588" y="874"/>
                        </a:lnTo>
                        <a:lnTo>
                          <a:pt x="3589" y="874"/>
                        </a:lnTo>
                        <a:lnTo>
                          <a:pt x="3590" y="874"/>
                        </a:lnTo>
                        <a:lnTo>
                          <a:pt x="3592" y="874"/>
                        </a:lnTo>
                        <a:lnTo>
                          <a:pt x="3593" y="874"/>
                        </a:lnTo>
                        <a:lnTo>
                          <a:pt x="3595" y="874"/>
                        </a:lnTo>
                        <a:lnTo>
                          <a:pt x="3597" y="874"/>
                        </a:lnTo>
                        <a:lnTo>
                          <a:pt x="3598" y="874"/>
                        </a:lnTo>
                        <a:lnTo>
                          <a:pt x="3599" y="874"/>
                        </a:lnTo>
                        <a:lnTo>
                          <a:pt x="3601" y="874"/>
                        </a:lnTo>
                        <a:lnTo>
                          <a:pt x="3602" y="874"/>
                        </a:lnTo>
                        <a:lnTo>
                          <a:pt x="3604" y="874"/>
                        </a:lnTo>
                        <a:lnTo>
                          <a:pt x="3605" y="874"/>
                        </a:lnTo>
                        <a:lnTo>
                          <a:pt x="3607" y="874"/>
                        </a:lnTo>
                        <a:lnTo>
                          <a:pt x="3608" y="874"/>
                        </a:lnTo>
                        <a:lnTo>
                          <a:pt x="3610" y="874"/>
                        </a:lnTo>
                        <a:lnTo>
                          <a:pt x="3611" y="874"/>
                        </a:lnTo>
                        <a:lnTo>
                          <a:pt x="3613" y="874"/>
                        </a:lnTo>
                        <a:lnTo>
                          <a:pt x="3614" y="874"/>
                        </a:lnTo>
                        <a:lnTo>
                          <a:pt x="3616" y="874"/>
                        </a:lnTo>
                        <a:lnTo>
                          <a:pt x="3617" y="874"/>
                        </a:lnTo>
                        <a:lnTo>
                          <a:pt x="3619" y="874"/>
                        </a:lnTo>
                        <a:lnTo>
                          <a:pt x="3620" y="874"/>
                        </a:lnTo>
                        <a:lnTo>
                          <a:pt x="3622" y="874"/>
                        </a:lnTo>
                        <a:lnTo>
                          <a:pt x="3623" y="874"/>
                        </a:lnTo>
                        <a:lnTo>
                          <a:pt x="3625" y="874"/>
                        </a:lnTo>
                        <a:lnTo>
                          <a:pt x="3626" y="874"/>
                        </a:lnTo>
                        <a:lnTo>
                          <a:pt x="3628" y="874"/>
                        </a:lnTo>
                        <a:lnTo>
                          <a:pt x="3629" y="874"/>
                        </a:lnTo>
                        <a:lnTo>
                          <a:pt x="3630" y="874"/>
                        </a:lnTo>
                        <a:lnTo>
                          <a:pt x="3632" y="874"/>
                        </a:lnTo>
                        <a:lnTo>
                          <a:pt x="3634" y="874"/>
                        </a:lnTo>
                        <a:lnTo>
                          <a:pt x="3635" y="874"/>
                        </a:lnTo>
                        <a:lnTo>
                          <a:pt x="3637" y="874"/>
                        </a:lnTo>
                        <a:lnTo>
                          <a:pt x="3638" y="874"/>
                        </a:lnTo>
                        <a:lnTo>
                          <a:pt x="3640" y="874"/>
                        </a:lnTo>
                        <a:lnTo>
                          <a:pt x="3641" y="874"/>
                        </a:lnTo>
                        <a:lnTo>
                          <a:pt x="3642" y="874"/>
                        </a:lnTo>
                        <a:lnTo>
                          <a:pt x="3644" y="874"/>
                        </a:lnTo>
                        <a:lnTo>
                          <a:pt x="3645" y="874"/>
                        </a:lnTo>
                        <a:lnTo>
                          <a:pt x="3647" y="874"/>
                        </a:lnTo>
                        <a:lnTo>
                          <a:pt x="3649" y="874"/>
                        </a:lnTo>
                        <a:lnTo>
                          <a:pt x="3650" y="874"/>
                        </a:lnTo>
                        <a:lnTo>
                          <a:pt x="3651" y="874"/>
                        </a:lnTo>
                        <a:lnTo>
                          <a:pt x="3653" y="874"/>
                        </a:lnTo>
                        <a:lnTo>
                          <a:pt x="3654" y="874"/>
                        </a:lnTo>
                        <a:lnTo>
                          <a:pt x="3656" y="874"/>
                        </a:lnTo>
                        <a:lnTo>
                          <a:pt x="3657" y="874"/>
                        </a:lnTo>
                        <a:lnTo>
                          <a:pt x="3659" y="874"/>
                        </a:lnTo>
                        <a:lnTo>
                          <a:pt x="3661" y="874"/>
                        </a:lnTo>
                        <a:lnTo>
                          <a:pt x="3662" y="874"/>
                        </a:lnTo>
                        <a:lnTo>
                          <a:pt x="3663" y="874"/>
                        </a:lnTo>
                        <a:lnTo>
                          <a:pt x="3665" y="874"/>
                        </a:lnTo>
                        <a:lnTo>
                          <a:pt x="3666" y="874"/>
                        </a:lnTo>
                        <a:lnTo>
                          <a:pt x="3668" y="874"/>
                        </a:lnTo>
                        <a:lnTo>
                          <a:pt x="3669" y="874"/>
                        </a:lnTo>
                        <a:lnTo>
                          <a:pt x="3671" y="874"/>
                        </a:lnTo>
                        <a:lnTo>
                          <a:pt x="3672" y="874"/>
                        </a:lnTo>
                        <a:lnTo>
                          <a:pt x="3674" y="874"/>
                        </a:lnTo>
                        <a:lnTo>
                          <a:pt x="3675" y="874"/>
                        </a:lnTo>
                        <a:lnTo>
                          <a:pt x="3677" y="874"/>
                        </a:lnTo>
                        <a:lnTo>
                          <a:pt x="3678" y="874"/>
                        </a:lnTo>
                        <a:lnTo>
                          <a:pt x="3680" y="874"/>
                        </a:lnTo>
                        <a:lnTo>
                          <a:pt x="3681" y="874"/>
                        </a:lnTo>
                        <a:lnTo>
                          <a:pt x="3682" y="874"/>
                        </a:lnTo>
                        <a:lnTo>
                          <a:pt x="3684" y="874"/>
                        </a:lnTo>
                        <a:lnTo>
                          <a:pt x="3686" y="874"/>
                        </a:lnTo>
                        <a:lnTo>
                          <a:pt x="3687" y="874"/>
                        </a:lnTo>
                        <a:lnTo>
                          <a:pt x="3689" y="874"/>
                        </a:lnTo>
                        <a:lnTo>
                          <a:pt x="3690" y="874"/>
                        </a:lnTo>
                        <a:lnTo>
                          <a:pt x="3692" y="874"/>
                        </a:lnTo>
                        <a:lnTo>
                          <a:pt x="3693" y="874"/>
                        </a:lnTo>
                        <a:lnTo>
                          <a:pt x="3694" y="874"/>
                        </a:lnTo>
                        <a:lnTo>
                          <a:pt x="3696" y="874"/>
                        </a:lnTo>
                        <a:lnTo>
                          <a:pt x="3698" y="874"/>
                        </a:lnTo>
                        <a:lnTo>
                          <a:pt x="3699" y="874"/>
                        </a:lnTo>
                        <a:lnTo>
                          <a:pt x="3701" y="874"/>
                        </a:lnTo>
                        <a:lnTo>
                          <a:pt x="3702" y="874"/>
                        </a:lnTo>
                        <a:lnTo>
                          <a:pt x="3703" y="874"/>
                        </a:lnTo>
                        <a:lnTo>
                          <a:pt x="3705" y="874"/>
                        </a:lnTo>
                        <a:lnTo>
                          <a:pt x="3706" y="874"/>
                        </a:lnTo>
                        <a:lnTo>
                          <a:pt x="3708" y="874"/>
                        </a:lnTo>
                        <a:lnTo>
                          <a:pt x="3710" y="874"/>
                        </a:lnTo>
                        <a:lnTo>
                          <a:pt x="3711" y="874"/>
                        </a:lnTo>
                        <a:lnTo>
                          <a:pt x="3713" y="874"/>
                        </a:lnTo>
                        <a:lnTo>
                          <a:pt x="3714" y="874"/>
                        </a:lnTo>
                        <a:lnTo>
                          <a:pt x="3715" y="874"/>
                        </a:lnTo>
                        <a:lnTo>
                          <a:pt x="3717" y="874"/>
                        </a:lnTo>
                        <a:lnTo>
                          <a:pt x="3718" y="874"/>
                        </a:lnTo>
                        <a:lnTo>
                          <a:pt x="3720" y="874"/>
                        </a:lnTo>
                        <a:lnTo>
                          <a:pt x="3722" y="874"/>
                        </a:lnTo>
                        <a:lnTo>
                          <a:pt x="3723" y="874"/>
                        </a:lnTo>
                        <a:lnTo>
                          <a:pt x="3724" y="874"/>
                        </a:lnTo>
                        <a:lnTo>
                          <a:pt x="3726" y="874"/>
                        </a:lnTo>
                        <a:lnTo>
                          <a:pt x="3727" y="874"/>
                        </a:lnTo>
                        <a:lnTo>
                          <a:pt x="3729" y="874"/>
                        </a:lnTo>
                        <a:lnTo>
                          <a:pt x="3730" y="874"/>
                        </a:lnTo>
                        <a:lnTo>
                          <a:pt x="3732" y="874"/>
                        </a:lnTo>
                        <a:lnTo>
                          <a:pt x="3734" y="874"/>
                        </a:lnTo>
                        <a:lnTo>
                          <a:pt x="3735" y="874"/>
                        </a:lnTo>
                        <a:lnTo>
                          <a:pt x="3736" y="874"/>
                        </a:lnTo>
                        <a:lnTo>
                          <a:pt x="3738" y="874"/>
                        </a:lnTo>
                        <a:lnTo>
                          <a:pt x="3739" y="874"/>
                        </a:lnTo>
                        <a:lnTo>
                          <a:pt x="3741" y="874"/>
                        </a:lnTo>
                        <a:lnTo>
                          <a:pt x="3742" y="874"/>
                        </a:lnTo>
                        <a:lnTo>
                          <a:pt x="3744" y="874"/>
                        </a:lnTo>
                        <a:lnTo>
                          <a:pt x="3745" y="874"/>
                        </a:lnTo>
                        <a:lnTo>
                          <a:pt x="3747" y="874"/>
                        </a:lnTo>
                        <a:lnTo>
                          <a:pt x="3748" y="874"/>
                        </a:lnTo>
                        <a:lnTo>
                          <a:pt x="3750" y="874"/>
                        </a:lnTo>
                        <a:lnTo>
                          <a:pt x="3751" y="874"/>
                        </a:lnTo>
                        <a:lnTo>
                          <a:pt x="3753" y="874"/>
                        </a:lnTo>
                        <a:lnTo>
                          <a:pt x="3754" y="874"/>
                        </a:lnTo>
                        <a:lnTo>
                          <a:pt x="3755" y="874"/>
                        </a:lnTo>
                        <a:lnTo>
                          <a:pt x="3757" y="874"/>
                        </a:lnTo>
                        <a:lnTo>
                          <a:pt x="3759" y="874"/>
                        </a:lnTo>
                        <a:lnTo>
                          <a:pt x="3760" y="874"/>
                        </a:lnTo>
                        <a:lnTo>
                          <a:pt x="3762" y="874"/>
                        </a:lnTo>
                        <a:lnTo>
                          <a:pt x="3763" y="874"/>
                        </a:lnTo>
                        <a:lnTo>
                          <a:pt x="3765" y="874"/>
                        </a:lnTo>
                        <a:lnTo>
                          <a:pt x="3766" y="874"/>
                        </a:lnTo>
                        <a:lnTo>
                          <a:pt x="3767" y="874"/>
                        </a:lnTo>
                        <a:lnTo>
                          <a:pt x="3769" y="874"/>
                        </a:lnTo>
                        <a:lnTo>
                          <a:pt x="3771" y="874"/>
                        </a:lnTo>
                        <a:lnTo>
                          <a:pt x="3772" y="874"/>
                        </a:lnTo>
                        <a:lnTo>
                          <a:pt x="3774" y="874"/>
                        </a:lnTo>
                        <a:lnTo>
                          <a:pt x="3775" y="874"/>
                        </a:lnTo>
                        <a:lnTo>
                          <a:pt x="3776" y="874"/>
                        </a:lnTo>
                        <a:lnTo>
                          <a:pt x="3778" y="874"/>
                        </a:lnTo>
                        <a:lnTo>
                          <a:pt x="3779" y="874"/>
                        </a:lnTo>
                        <a:lnTo>
                          <a:pt x="3781" y="874"/>
                        </a:lnTo>
                        <a:lnTo>
                          <a:pt x="3783" y="874"/>
                        </a:lnTo>
                        <a:lnTo>
                          <a:pt x="3784" y="874"/>
                        </a:lnTo>
                        <a:lnTo>
                          <a:pt x="3786" y="874"/>
                        </a:lnTo>
                        <a:lnTo>
                          <a:pt x="3787" y="874"/>
                        </a:lnTo>
                        <a:lnTo>
                          <a:pt x="3788" y="874"/>
                        </a:lnTo>
                        <a:lnTo>
                          <a:pt x="3790" y="874"/>
                        </a:lnTo>
                        <a:lnTo>
                          <a:pt x="3791" y="874"/>
                        </a:lnTo>
                        <a:lnTo>
                          <a:pt x="3793" y="874"/>
                        </a:lnTo>
                        <a:lnTo>
                          <a:pt x="3794" y="874"/>
                        </a:lnTo>
                        <a:lnTo>
                          <a:pt x="3796" y="874"/>
                        </a:lnTo>
                        <a:lnTo>
                          <a:pt x="3797" y="874"/>
                        </a:lnTo>
                        <a:lnTo>
                          <a:pt x="3799" y="874"/>
                        </a:lnTo>
                        <a:lnTo>
                          <a:pt x="3800" y="874"/>
                        </a:lnTo>
                        <a:lnTo>
                          <a:pt x="3802" y="874"/>
                        </a:lnTo>
                        <a:lnTo>
                          <a:pt x="3803" y="874"/>
                        </a:lnTo>
                        <a:lnTo>
                          <a:pt x="3805" y="874"/>
                        </a:lnTo>
                        <a:lnTo>
                          <a:pt x="3806" y="874"/>
                        </a:lnTo>
                        <a:lnTo>
                          <a:pt x="3808" y="874"/>
                        </a:lnTo>
                        <a:lnTo>
                          <a:pt x="3809" y="874"/>
                        </a:lnTo>
                        <a:lnTo>
                          <a:pt x="3811" y="874"/>
                        </a:lnTo>
                        <a:lnTo>
                          <a:pt x="3812" y="874"/>
                        </a:lnTo>
                        <a:lnTo>
                          <a:pt x="3814" y="874"/>
                        </a:lnTo>
                        <a:lnTo>
                          <a:pt x="3815" y="874"/>
                        </a:lnTo>
                        <a:lnTo>
                          <a:pt x="3817" y="874"/>
                        </a:lnTo>
                        <a:lnTo>
                          <a:pt x="3818" y="874"/>
                        </a:lnTo>
                        <a:lnTo>
                          <a:pt x="3820" y="874"/>
                        </a:lnTo>
                        <a:lnTo>
                          <a:pt x="3821" y="874"/>
                        </a:lnTo>
                        <a:lnTo>
                          <a:pt x="3823" y="874"/>
                        </a:lnTo>
                        <a:lnTo>
                          <a:pt x="3824" y="874"/>
                        </a:lnTo>
                        <a:lnTo>
                          <a:pt x="3826" y="874"/>
                        </a:lnTo>
                        <a:lnTo>
                          <a:pt x="3827" y="874"/>
                        </a:lnTo>
                        <a:lnTo>
                          <a:pt x="3828" y="874"/>
                        </a:lnTo>
                        <a:lnTo>
                          <a:pt x="3830" y="874"/>
                        </a:lnTo>
                        <a:lnTo>
                          <a:pt x="3831" y="874"/>
                        </a:lnTo>
                        <a:lnTo>
                          <a:pt x="3833" y="874"/>
                        </a:lnTo>
                        <a:lnTo>
                          <a:pt x="3835" y="874"/>
                        </a:lnTo>
                        <a:lnTo>
                          <a:pt x="3836" y="874"/>
                        </a:lnTo>
                        <a:lnTo>
                          <a:pt x="3838" y="874"/>
                        </a:lnTo>
                        <a:lnTo>
                          <a:pt x="3839" y="874"/>
                        </a:lnTo>
                        <a:lnTo>
                          <a:pt x="3840" y="874"/>
                        </a:lnTo>
                        <a:lnTo>
                          <a:pt x="3842" y="874"/>
                        </a:lnTo>
                        <a:lnTo>
                          <a:pt x="3843" y="874"/>
                        </a:lnTo>
                        <a:lnTo>
                          <a:pt x="3845" y="874"/>
                        </a:lnTo>
                        <a:lnTo>
                          <a:pt x="3847" y="874"/>
                        </a:lnTo>
                        <a:lnTo>
                          <a:pt x="3848" y="874"/>
                        </a:lnTo>
                        <a:lnTo>
                          <a:pt x="3849" y="874"/>
                        </a:lnTo>
                        <a:lnTo>
                          <a:pt x="3851" y="874"/>
                        </a:lnTo>
                        <a:lnTo>
                          <a:pt x="3852" y="874"/>
                        </a:lnTo>
                        <a:lnTo>
                          <a:pt x="3854" y="874"/>
                        </a:lnTo>
                        <a:lnTo>
                          <a:pt x="3855" y="874"/>
                        </a:lnTo>
                        <a:lnTo>
                          <a:pt x="3857" y="874"/>
                        </a:lnTo>
                        <a:lnTo>
                          <a:pt x="3859" y="874"/>
                        </a:lnTo>
                        <a:lnTo>
                          <a:pt x="3860" y="874"/>
                        </a:lnTo>
                        <a:lnTo>
                          <a:pt x="3861" y="874"/>
                        </a:lnTo>
                        <a:lnTo>
                          <a:pt x="3863" y="874"/>
                        </a:lnTo>
                        <a:lnTo>
                          <a:pt x="3864" y="874"/>
                        </a:lnTo>
                        <a:lnTo>
                          <a:pt x="3866" y="874"/>
                        </a:lnTo>
                        <a:lnTo>
                          <a:pt x="3867" y="874"/>
                        </a:lnTo>
                        <a:lnTo>
                          <a:pt x="3869" y="874"/>
                        </a:lnTo>
                        <a:lnTo>
                          <a:pt x="3870" y="874"/>
                        </a:lnTo>
                        <a:lnTo>
                          <a:pt x="3872" y="874"/>
                        </a:lnTo>
                        <a:lnTo>
                          <a:pt x="3873" y="874"/>
                        </a:lnTo>
                        <a:lnTo>
                          <a:pt x="3875" y="874"/>
                        </a:lnTo>
                        <a:lnTo>
                          <a:pt x="3876" y="874"/>
                        </a:lnTo>
                        <a:lnTo>
                          <a:pt x="3878" y="874"/>
                        </a:lnTo>
                        <a:lnTo>
                          <a:pt x="3879" y="874"/>
                        </a:lnTo>
                        <a:lnTo>
                          <a:pt x="3880" y="874"/>
                        </a:lnTo>
                        <a:lnTo>
                          <a:pt x="3882" y="874"/>
                        </a:lnTo>
                        <a:lnTo>
                          <a:pt x="3884" y="874"/>
                        </a:lnTo>
                        <a:lnTo>
                          <a:pt x="3885" y="874"/>
                        </a:lnTo>
                        <a:lnTo>
                          <a:pt x="3887" y="874"/>
                        </a:lnTo>
                        <a:lnTo>
                          <a:pt x="3888" y="874"/>
                        </a:lnTo>
                        <a:lnTo>
                          <a:pt x="3890" y="874"/>
                        </a:lnTo>
                        <a:lnTo>
                          <a:pt x="3891" y="874"/>
                        </a:lnTo>
                        <a:lnTo>
                          <a:pt x="3892" y="874"/>
                        </a:lnTo>
                        <a:lnTo>
                          <a:pt x="3894" y="874"/>
                        </a:lnTo>
                        <a:lnTo>
                          <a:pt x="3896" y="874"/>
                        </a:lnTo>
                        <a:lnTo>
                          <a:pt x="3897" y="874"/>
                        </a:lnTo>
                        <a:lnTo>
                          <a:pt x="3899" y="874"/>
                        </a:lnTo>
                        <a:lnTo>
                          <a:pt x="3900" y="874"/>
                        </a:lnTo>
                        <a:lnTo>
                          <a:pt x="3901" y="874"/>
                        </a:lnTo>
                        <a:lnTo>
                          <a:pt x="3903" y="874"/>
                        </a:lnTo>
                        <a:lnTo>
                          <a:pt x="3904" y="874"/>
                        </a:lnTo>
                        <a:lnTo>
                          <a:pt x="3906" y="874"/>
                        </a:lnTo>
                        <a:lnTo>
                          <a:pt x="3908" y="874"/>
                        </a:lnTo>
                        <a:lnTo>
                          <a:pt x="3909" y="874"/>
                        </a:lnTo>
                        <a:lnTo>
                          <a:pt x="3911" y="874"/>
                        </a:lnTo>
                        <a:lnTo>
                          <a:pt x="3912" y="874"/>
                        </a:lnTo>
                        <a:lnTo>
                          <a:pt x="3913" y="874"/>
                        </a:lnTo>
                        <a:lnTo>
                          <a:pt x="3915" y="874"/>
                        </a:lnTo>
                        <a:lnTo>
                          <a:pt x="3916" y="874"/>
                        </a:lnTo>
                        <a:lnTo>
                          <a:pt x="3918" y="874"/>
                        </a:lnTo>
                        <a:lnTo>
                          <a:pt x="3920" y="874"/>
                        </a:lnTo>
                        <a:lnTo>
                          <a:pt x="3921" y="874"/>
                        </a:lnTo>
                        <a:lnTo>
                          <a:pt x="3922" y="874"/>
                        </a:lnTo>
                        <a:lnTo>
                          <a:pt x="3924" y="874"/>
                        </a:lnTo>
                        <a:lnTo>
                          <a:pt x="3925" y="874"/>
                        </a:lnTo>
                        <a:lnTo>
                          <a:pt x="3927" y="874"/>
                        </a:lnTo>
                        <a:lnTo>
                          <a:pt x="3928" y="874"/>
                        </a:lnTo>
                        <a:lnTo>
                          <a:pt x="3930" y="874"/>
                        </a:lnTo>
                        <a:lnTo>
                          <a:pt x="3932" y="874"/>
                        </a:lnTo>
                        <a:lnTo>
                          <a:pt x="3933" y="874"/>
                        </a:lnTo>
                        <a:lnTo>
                          <a:pt x="3934" y="874"/>
                        </a:lnTo>
                        <a:lnTo>
                          <a:pt x="3936" y="874"/>
                        </a:lnTo>
                        <a:lnTo>
                          <a:pt x="3937" y="874"/>
                        </a:lnTo>
                        <a:lnTo>
                          <a:pt x="3939" y="874"/>
                        </a:lnTo>
                        <a:lnTo>
                          <a:pt x="3940" y="874"/>
                        </a:lnTo>
                        <a:lnTo>
                          <a:pt x="3942" y="874"/>
                        </a:lnTo>
                        <a:lnTo>
                          <a:pt x="3943" y="874"/>
                        </a:lnTo>
                        <a:lnTo>
                          <a:pt x="3945" y="874"/>
                        </a:lnTo>
                        <a:lnTo>
                          <a:pt x="3946" y="874"/>
                        </a:lnTo>
                        <a:lnTo>
                          <a:pt x="3948" y="874"/>
                        </a:lnTo>
                        <a:lnTo>
                          <a:pt x="3949" y="874"/>
                        </a:lnTo>
                        <a:lnTo>
                          <a:pt x="3951" y="874"/>
                        </a:lnTo>
                        <a:lnTo>
                          <a:pt x="3952" y="874"/>
                        </a:lnTo>
                        <a:lnTo>
                          <a:pt x="3953" y="874"/>
                        </a:lnTo>
                        <a:lnTo>
                          <a:pt x="3955" y="874"/>
                        </a:lnTo>
                        <a:lnTo>
                          <a:pt x="3957" y="874"/>
                        </a:lnTo>
                        <a:lnTo>
                          <a:pt x="3958" y="874"/>
                        </a:lnTo>
                        <a:lnTo>
                          <a:pt x="3960" y="874"/>
                        </a:lnTo>
                        <a:lnTo>
                          <a:pt x="3961" y="874"/>
                        </a:lnTo>
                        <a:lnTo>
                          <a:pt x="3963" y="874"/>
                        </a:lnTo>
                        <a:lnTo>
                          <a:pt x="3964" y="874"/>
                        </a:lnTo>
                        <a:lnTo>
                          <a:pt x="3965" y="874"/>
                        </a:lnTo>
                        <a:lnTo>
                          <a:pt x="3967" y="874"/>
                        </a:lnTo>
                        <a:lnTo>
                          <a:pt x="3969" y="874"/>
                        </a:lnTo>
                        <a:lnTo>
                          <a:pt x="3970" y="874"/>
                        </a:lnTo>
                        <a:lnTo>
                          <a:pt x="3972" y="874"/>
                        </a:lnTo>
                        <a:lnTo>
                          <a:pt x="3973" y="874"/>
                        </a:lnTo>
                        <a:lnTo>
                          <a:pt x="3974" y="874"/>
                        </a:lnTo>
                        <a:lnTo>
                          <a:pt x="3976" y="874"/>
                        </a:lnTo>
                        <a:lnTo>
                          <a:pt x="3977" y="874"/>
                        </a:lnTo>
                        <a:lnTo>
                          <a:pt x="3979" y="874"/>
                        </a:lnTo>
                        <a:lnTo>
                          <a:pt x="3980" y="874"/>
                        </a:lnTo>
                        <a:lnTo>
                          <a:pt x="3982" y="874"/>
                        </a:lnTo>
                        <a:lnTo>
                          <a:pt x="3984" y="874"/>
                        </a:lnTo>
                        <a:lnTo>
                          <a:pt x="3985" y="874"/>
                        </a:lnTo>
                        <a:lnTo>
                          <a:pt x="3986" y="874"/>
                        </a:lnTo>
                        <a:lnTo>
                          <a:pt x="3988" y="874"/>
                        </a:lnTo>
                        <a:lnTo>
                          <a:pt x="3989" y="874"/>
                        </a:lnTo>
                        <a:lnTo>
                          <a:pt x="3991" y="874"/>
                        </a:lnTo>
                        <a:lnTo>
                          <a:pt x="3992" y="874"/>
                        </a:lnTo>
                        <a:lnTo>
                          <a:pt x="3994" y="874"/>
                        </a:lnTo>
                        <a:lnTo>
                          <a:pt x="3995" y="874"/>
                        </a:lnTo>
                        <a:lnTo>
                          <a:pt x="3997" y="874"/>
                        </a:lnTo>
                        <a:lnTo>
                          <a:pt x="3998" y="874"/>
                        </a:lnTo>
                        <a:lnTo>
                          <a:pt x="4000" y="874"/>
                        </a:lnTo>
                        <a:lnTo>
                          <a:pt x="4001" y="874"/>
                        </a:lnTo>
                        <a:lnTo>
                          <a:pt x="4003" y="874"/>
                        </a:lnTo>
                        <a:lnTo>
                          <a:pt x="4004" y="874"/>
                        </a:lnTo>
                        <a:lnTo>
                          <a:pt x="4006" y="874"/>
                        </a:lnTo>
                        <a:lnTo>
                          <a:pt x="4007" y="874"/>
                        </a:lnTo>
                        <a:lnTo>
                          <a:pt x="4009" y="874"/>
                        </a:lnTo>
                        <a:lnTo>
                          <a:pt x="4010" y="874"/>
                        </a:lnTo>
                        <a:lnTo>
                          <a:pt x="4012" y="874"/>
                        </a:lnTo>
                        <a:lnTo>
                          <a:pt x="4013" y="874"/>
                        </a:lnTo>
                        <a:lnTo>
                          <a:pt x="4015" y="874"/>
                        </a:lnTo>
                        <a:lnTo>
                          <a:pt x="4016" y="874"/>
                        </a:lnTo>
                        <a:lnTo>
                          <a:pt x="4017" y="874"/>
                        </a:lnTo>
                        <a:lnTo>
                          <a:pt x="4019" y="874"/>
                        </a:lnTo>
                        <a:lnTo>
                          <a:pt x="4021" y="874"/>
                        </a:lnTo>
                        <a:lnTo>
                          <a:pt x="4022" y="874"/>
                        </a:lnTo>
                        <a:lnTo>
                          <a:pt x="4024" y="874"/>
                        </a:lnTo>
                        <a:lnTo>
                          <a:pt x="4025" y="874"/>
                        </a:lnTo>
                        <a:lnTo>
                          <a:pt x="4026" y="874"/>
                        </a:lnTo>
                        <a:lnTo>
                          <a:pt x="4028" y="874"/>
                        </a:lnTo>
                        <a:lnTo>
                          <a:pt x="4029" y="874"/>
                        </a:lnTo>
                        <a:lnTo>
                          <a:pt x="4031" y="874"/>
                        </a:lnTo>
                        <a:lnTo>
                          <a:pt x="4033" y="874"/>
                        </a:lnTo>
                        <a:lnTo>
                          <a:pt x="4034" y="874"/>
                        </a:lnTo>
                        <a:lnTo>
                          <a:pt x="4036" y="874"/>
                        </a:lnTo>
                        <a:lnTo>
                          <a:pt x="4037" y="874"/>
                        </a:lnTo>
                        <a:lnTo>
                          <a:pt x="4038" y="874"/>
                        </a:lnTo>
                        <a:lnTo>
                          <a:pt x="4040" y="874"/>
                        </a:lnTo>
                        <a:lnTo>
                          <a:pt x="4041" y="874"/>
                        </a:lnTo>
                        <a:lnTo>
                          <a:pt x="4043" y="874"/>
                        </a:lnTo>
                        <a:lnTo>
                          <a:pt x="4045" y="874"/>
                        </a:lnTo>
                        <a:lnTo>
                          <a:pt x="4046" y="874"/>
                        </a:lnTo>
                        <a:lnTo>
                          <a:pt x="4047" y="874"/>
                        </a:lnTo>
                        <a:lnTo>
                          <a:pt x="4049" y="874"/>
                        </a:lnTo>
                        <a:lnTo>
                          <a:pt x="4050" y="874"/>
                        </a:lnTo>
                        <a:lnTo>
                          <a:pt x="4052" y="874"/>
                        </a:lnTo>
                        <a:lnTo>
                          <a:pt x="4053" y="874"/>
                        </a:lnTo>
                        <a:lnTo>
                          <a:pt x="4055" y="874"/>
                        </a:lnTo>
                        <a:lnTo>
                          <a:pt x="4057" y="874"/>
                        </a:lnTo>
                        <a:lnTo>
                          <a:pt x="4058" y="874"/>
                        </a:lnTo>
                        <a:lnTo>
                          <a:pt x="4059" y="874"/>
                        </a:lnTo>
                        <a:lnTo>
                          <a:pt x="4061" y="874"/>
                        </a:lnTo>
                        <a:lnTo>
                          <a:pt x="4062" y="874"/>
                        </a:lnTo>
                        <a:lnTo>
                          <a:pt x="4064" y="874"/>
                        </a:lnTo>
                        <a:lnTo>
                          <a:pt x="4065" y="874"/>
                        </a:lnTo>
                        <a:lnTo>
                          <a:pt x="4067" y="874"/>
                        </a:lnTo>
                        <a:lnTo>
                          <a:pt x="4068" y="874"/>
                        </a:lnTo>
                        <a:lnTo>
                          <a:pt x="4070" y="874"/>
                        </a:lnTo>
                        <a:lnTo>
                          <a:pt x="4071" y="874"/>
                        </a:lnTo>
                        <a:lnTo>
                          <a:pt x="4073" y="874"/>
                        </a:lnTo>
                        <a:lnTo>
                          <a:pt x="4074" y="874"/>
                        </a:lnTo>
                        <a:lnTo>
                          <a:pt x="4076" y="874"/>
                        </a:lnTo>
                        <a:lnTo>
                          <a:pt x="4077" y="874"/>
                        </a:lnTo>
                        <a:lnTo>
                          <a:pt x="4078" y="874"/>
                        </a:lnTo>
                        <a:lnTo>
                          <a:pt x="4080" y="874"/>
                        </a:lnTo>
                        <a:lnTo>
                          <a:pt x="4082" y="874"/>
                        </a:lnTo>
                        <a:lnTo>
                          <a:pt x="4083" y="874"/>
                        </a:lnTo>
                        <a:lnTo>
                          <a:pt x="4085" y="874"/>
                        </a:lnTo>
                        <a:lnTo>
                          <a:pt x="4086" y="874"/>
                        </a:lnTo>
                        <a:lnTo>
                          <a:pt x="4088" y="874"/>
                        </a:lnTo>
                        <a:lnTo>
                          <a:pt x="4089" y="874"/>
                        </a:lnTo>
                        <a:lnTo>
                          <a:pt x="4090" y="874"/>
                        </a:lnTo>
                        <a:lnTo>
                          <a:pt x="4092" y="874"/>
                        </a:lnTo>
                        <a:lnTo>
                          <a:pt x="4094" y="874"/>
                        </a:lnTo>
                        <a:lnTo>
                          <a:pt x="4095" y="874"/>
                        </a:lnTo>
                        <a:lnTo>
                          <a:pt x="4097" y="874"/>
                        </a:lnTo>
                        <a:lnTo>
                          <a:pt x="4098" y="874"/>
                        </a:lnTo>
                        <a:lnTo>
                          <a:pt x="4099" y="874"/>
                        </a:lnTo>
                        <a:lnTo>
                          <a:pt x="4101" y="874"/>
                        </a:lnTo>
                        <a:lnTo>
                          <a:pt x="4102" y="874"/>
                        </a:lnTo>
                        <a:lnTo>
                          <a:pt x="4104" y="874"/>
                        </a:lnTo>
                        <a:lnTo>
                          <a:pt x="4106" y="874"/>
                        </a:lnTo>
                        <a:lnTo>
                          <a:pt x="4107" y="874"/>
                        </a:lnTo>
                        <a:lnTo>
                          <a:pt x="4109" y="874"/>
                        </a:lnTo>
                        <a:lnTo>
                          <a:pt x="4110" y="874"/>
                        </a:lnTo>
                        <a:lnTo>
                          <a:pt x="4111" y="874"/>
                        </a:lnTo>
                        <a:lnTo>
                          <a:pt x="4113" y="874"/>
                        </a:lnTo>
                        <a:lnTo>
                          <a:pt x="4114" y="874"/>
                        </a:lnTo>
                        <a:lnTo>
                          <a:pt x="4116" y="874"/>
                        </a:lnTo>
                        <a:lnTo>
                          <a:pt x="4118" y="874"/>
                        </a:lnTo>
                        <a:lnTo>
                          <a:pt x="4119" y="874"/>
                        </a:lnTo>
                        <a:lnTo>
                          <a:pt x="4120" y="874"/>
                        </a:lnTo>
                        <a:lnTo>
                          <a:pt x="4122" y="874"/>
                        </a:lnTo>
                        <a:lnTo>
                          <a:pt x="4123" y="874"/>
                        </a:lnTo>
                        <a:lnTo>
                          <a:pt x="4125" y="874"/>
                        </a:lnTo>
                        <a:lnTo>
                          <a:pt x="4126" y="874"/>
                        </a:lnTo>
                        <a:lnTo>
                          <a:pt x="4128" y="874"/>
                        </a:lnTo>
                        <a:lnTo>
                          <a:pt x="4129" y="874"/>
                        </a:lnTo>
                        <a:lnTo>
                          <a:pt x="4131" y="874"/>
                        </a:lnTo>
                        <a:lnTo>
                          <a:pt x="4132" y="874"/>
                        </a:lnTo>
                        <a:lnTo>
                          <a:pt x="4134" y="874"/>
                        </a:lnTo>
                        <a:lnTo>
                          <a:pt x="4135" y="874"/>
                        </a:lnTo>
                        <a:lnTo>
                          <a:pt x="4137" y="874"/>
                        </a:lnTo>
                        <a:lnTo>
                          <a:pt x="4138" y="874"/>
                        </a:lnTo>
                        <a:lnTo>
                          <a:pt x="4140" y="874"/>
                        </a:lnTo>
                        <a:lnTo>
                          <a:pt x="4141" y="874"/>
                        </a:lnTo>
                        <a:lnTo>
                          <a:pt x="4143" y="874"/>
                        </a:lnTo>
                        <a:lnTo>
                          <a:pt x="4144" y="874"/>
                        </a:lnTo>
                        <a:lnTo>
                          <a:pt x="4146" y="874"/>
                        </a:lnTo>
                        <a:lnTo>
                          <a:pt x="4147" y="874"/>
                        </a:lnTo>
                        <a:lnTo>
                          <a:pt x="4149" y="874"/>
                        </a:lnTo>
                        <a:lnTo>
                          <a:pt x="4150" y="874"/>
                        </a:lnTo>
                        <a:lnTo>
                          <a:pt x="4151" y="874"/>
                        </a:lnTo>
                        <a:lnTo>
                          <a:pt x="4153" y="874"/>
                        </a:lnTo>
                        <a:lnTo>
                          <a:pt x="4155" y="874"/>
                        </a:lnTo>
                        <a:lnTo>
                          <a:pt x="4156" y="874"/>
                        </a:lnTo>
                        <a:lnTo>
                          <a:pt x="4158" y="874"/>
                        </a:lnTo>
                        <a:lnTo>
                          <a:pt x="4159" y="874"/>
                        </a:lnTo>
                        <a:lnTo>
                          <a:pt x="4161" y="874"/>
                        </a:lnTo>
                        <a:lnTo>
                          <a:pt x="4162" y="874"/>
                        </a:lnTo>
                        <a:lnTo>
                          <a:pt x="4163" y="874"/>
                        </a:lnTo>
                        <a:lnTo>
                          <a:pt x="4165" y="874"/>
                        </a:lnTo>
                        <a:lnTo>
                          <a:pt x="4166" y="874"/>
                        </a:lnTo>
                        <a:lnTo>
                          <a:pt x="4168" y="874"/>
                        </a:lnTo>
                        <a:lnTo>
                          <a:pt x="4170" y="874"/>
                        </a:lnTo>
                        <a:lnTo>
                          <a:pt x="4171" y="874"/>
                        </a:lnTo>
                        <a:lnTo>
                          <a:pt x="4172" y="874"/>
                        </a:lnTo>
                        <a:lnTo>
                          <a:pt x="4174" y="874"/>
                        </a:lnTo>
                        <a:lnTo>
                          <a:pt x="4175" y="874"/>
                        </a:lnTo>
                        <a:lnTo>
                          <a:pt x="4177" y="874"/>
                        </a:lnTo>
                        <a:lnTo>
                          <a:pt x="4178" y="874"/>
                        </a:lnTo>
                        <a:lnTo>
                          <a:pt x="4180" y="874"/>
                        </a:lnTo>
                        <a:lnTo>
                          <a:pt x="4182" y="874"/>
                        </a:lnTo>
                        <a:lnTo>
                          <a:pt x="4183" y="874"/>
                        </a:lnTo>
                        <a:lnTo>
                          <a:pt x="4184" y="874"/>
                        </a:lnTo>
                        <a:lnTo>
                          <a:pt x="4186" y="874"/>
                        </a:lnTo>
                        <a:lnTo>
                          <a:pt x="4187" y="874"/>
                        </a:lnTo>
                        <a:lnTo>
                          <a:pt x="4189" y="874"/>
                        </a:lnTo>
                        <a:lnTo>
                          <a:pt x="4190" y="874"/>
                        </a:lnTo>
                        <a:lnTo>
                          <a:pt x="4192" y="874"/>
                        </a:lnTo>
                        <a:lnTo>
                          <a:pt x="4193" y="874"/>
                        </a:lnTo>
                        <a:lnTo>
                          <a:pt x="4195" y="874"/>
                        </a:lnTo>
                        <a:lnTo>
                          <a:pt x="4196" y="874"/>
                        </a:lnTo>
                        <a:lnTo>
                          <a:pt x="4198" y="874"/>
                        </a:lnTo>
                        <a:lnTo>
                          <a:pt x="4199" y="874"/>
                        </a:lnTo>
                        <a:lnTo>
                          <a:pt x="4201" y="874"/>
                        </a:lnTo>
                        <a:lnTo>
                          <a:pt x="4202" y="874"/>
                        </a:lnTo>
                        <a:lnTo>
                          <a:pt x="4203" y="874"/>
                        </a:lnTo>
                        <a:lnTo>
                          <a:pt x="4205" y="874"/>
                        </a:lnTo>
                        <a:lnTo>
                          <a:pt x="4207" y="874"/>
                        </a:lnTo>
                        <a:lnTo>
                          <a:pt x="4208" y="874"/>
                        </a:lnTo>
                        <a:lnTo>
                          <a:pt x="4210" y="874"/>
                        </a:lnTo>
                        <a:lnTo>
                          <a:pt x="4211" y="874"/>
                        </a:lnTo>
                        <a:lnTo>
                          <a:pt x="4213" y="874"/>
                        </a:lnTo>
                        <a:lnTo>
                          <a:pt x="4214" y="874"/>
                        </a:lnTo>
                        <a:lnTo>
                          <a:pt x="4215" y="874"/>
                        </a:lnTo>
                        <a:lnTo>
                          <a:pt x="4217" y="874"/>
                        </a:lnTo>
                        <a:lnTo>
                          <a:pt x="4219" y="874"/>
                        </a:lnTo>
                        <a:lnTo>
                          <a:pt x="4220" y="874"/>
                        </a:lnTo>
                        <a:lnTo>
                          <a:pt x="4222" y="874"/>
                        </a:lnTo>
                        <a:lnTo>
                          <a:pt x="4223" y="874"/>
                        </a:lnTo>
                        <a:lnTo>
                          <a:pt x="4224" y="874"/>
                        </a:lnTo>
                        <a:lnTo>
                          <a:pt x="4226" y="874"/>
                        </a:lnTo>
                        <a:lnTo>
                          <a:pt x="4227" y="874"/>
                        </a:lnTo>
                        <a:lnTo>
                          <a:pt x="4229" y="874"/>
                        </a:lnTo>
                        <a:lnTo>
                          <a:pt x="4231" y="874"/>
                        </a:lnTo>
                        <a:lnTo>
                          <a:pt x="4232" y="874"/>
                        </a:lnTo>
                        <a:lnTo>
                          <a:pt x="4234" y="874"/>
                        </a:lnTo>
                        <a:lnTo>
                          <a:pt x="4235" y="874"/>
                        </a:lnTo>
                        <a:lnTo>
                          <a:pt x="4236" y="874"/>
                        </a:lnTo>
                        <a:lnTo>
                          <a:pt x="4238" y="874"/>
                        </a:lnTo>
                        <a:lnTo>
                          <a:pt x="4239" y="874"/>
                        </a:lnTo>
                        <a:lnTo>
                          <a:pt x="4241" y="874"/>
                        </a:lnTo>
                        <a:lnTo>
                          <a:pt x="4243" y="874"/>
                        </a:lnTo>
                        <a:lnTo>
                          <a:pt x="4244" y="874"/>
                        </a:lnTo>
                        <a:lnTo>
                          <a:pt x="4245" y="874"/>
                        </a:lnTo>
                        <a:lnTo>
                          <a:pt x="4247" y="874"/>
                        </a:lnTo>
                        <a:lnTo>
                          <a:pt x="4248" y="874"/>
                        </a:lnTo>
                        <a:lnTo>
                          <a:pt x="4250" y="874"/>
                        </a:lnTo>
                        <a:lnTo>
                          <a:pt x="4251" y="874"/>
                        </a:lnTo>
                        <a:lnTo>
                          <a:pt x="4253" y="874"/>
                        </a:lnTo>
                        <a:lnTo>
                          <a:pt x="4255" y="874"/>
                        </a:lnTo>
                        <a:lnTo>
                          <a:pt x="4256" y="874"/>
                        </a:lnTo>
                        <a:lnTo>
                          <a:pt x="4257" y="874"/>
                        </a:lnTo>
                        <a:lnTo>
                          <a:pt x="4259" y="874"/>
                        </a:lnTo>
                        <a:lnTo>
                          <a:pt x="4260" y="874"/>
                        </a:lnTo>
                        <a:lnTo>
                          <a:pt x="4262" y="874"/>
                        </a:lnTo>
                        <a:lnTo>
                          <a:pt x="4263" y="874"/>
                        </a:lnTo>
                        <a:lnTo>
                          <a:pt x="4265" y="874"/>
                        </a:lnTo>
                        <a:lnTo>
                          <a:pt x="4266" y="874"/>
                        </a:lnTo>
                        <a:lnTo>
                          <a:pt x="4268" y="874"/>
                        </a:lnTo>
                        <a:lnTo>
                          <a:pt x="4269" y="874"/>
                        </a:lnTo>
                        <a:lnTo>
                          <a:pt x="4271" y="874"/>
                        </a:lnTo>
                        <a:lnTo>
                          <a:pt x="4272" y="874"/>
                        </a:lnTo>
                        <a:lnTo>
                          <a:pt x="4274" y="874"/>
                        </a:lnTo>
                        <a:lnTo>
                          <a:pt x="4275" y="874"/>
                        </a:lnTo>
                        <a:lnTo>
                          <a:pt x="4276" y="874"/>
                        </a:lnTo>
                        <a:lnTo>
                          <a:pt x="4278" y="874"/>
                        </a:lnTo>
                        <a:lnTo>
                          <a:pt x="4280" y="874"/>
                        </a:lnTo>
                        <a:lnTo>
                          <a:pt x="4281" y="874"/>
                        </a:lnTo>
                        <a:lnTo>
                          <a:pt x="4283" y="874"/>
                        </a:lnTo>
                        <a:lnTo>
                          <a:pt x="4284" y="874"/>
                        </a:lnTo>
                        <a:lnTo>
                          <a:pt x="4286" y="874"/>
                        </a:lnTo>
                        <a:lnTo>
                          <a:pt x="4287" y="874"/>
                        </a:lnTo>
                        <a:lnTo>
                          <a:pt x="4288" y="874"/>
                        </a:lnTo>
                        <a:lnTo>
                          <a:pt x="4290" y="874"/>
                        </a:lnTo>
                        <a:lnTo>
                          <a:pt x="4292" y="874"/>
                        </a:lnTo>
                        <a:lnTo>
                          <a:pt x="4293" y="874"/>
                        </a:lnTo>
                        <a:lnTo>
                          <a:pt x="4295" y="874"/>
                        </a:lnTo>
                        <a:lnTo>
                          <a:pt x="4296" y="874"/>
                        </a:lnTo>
                        <a:lnTo>
                          <a:pt x="4297" y="874"/>
                        </a:lnTo>
                        <a:lnTo>
                          <a:pt x="4299" y="874"/>
                        </a:lnTo>
                        <a:lnTo>
                          <a:pt x="4300" y="874"/>
                        </a:lnTo>
                        <a:lnTo>
                          <a:pt x="4302" y="874"/>
                        </a:lnTo>
                        <a:lnTo>
                          <a:pt x="4304" y="874"/>
                        </a:lnTo>
                        <a:lnTo>
                          <a:pt x="4305" y="874"/>
                        </a:lnTo>
                        <a:lnTo>
                          <a:pt x="4307" y="874"/>
                        </a:lnTo>
                        <a:lnTo>
                          <a:pt x="4308" y="874"/>
                        </a:lnTo>
                        <a:lnTo>
                          <a:pt x="4309" y="874"/>
                        </a:lnTo>
                        <a:lnTo>
                          <a:pt x="4311" y="874"/>
                        </a:lnTo>
                        <a:lnTo>
                          <a:pt x="4312" y="874"/>
                        </a:lnTo>
                        <a:lnTo>
                          <a:pt x="4314" y="874"/>
                        </a:lnTo>
                        <a:lnTo>
                          <a:pt x="4315" y="874"/>
                        </a:lnTo>
                        <a:lnTo>
                          <a:pt x="4317" y="874"/>
                        </a:lnTo>
                        <a:lnTo>
                          <a:pt x="4318" y="874"/>
                        </a:lnTo>
                        <a:lnTo>
                          <a:pt x="4320" y="874"/>
                        </a:lnTo>
                        <a:lnTo>
                          <a:pt x="4321" y="874"/>
                        </a:lnTo>
                        <a:lnTo>
                          <a:pt x="4323" y="874"/>
                        </a:lnTo>
                        <a:lnTo>
                          <a:pt x="4324" y="874"/>
                        </a:lnTo>
                        <a:lnTo>
                          <a:pt x="4326" y="874"/>
                        </a:lnTo>
                        <a:lnTo>
                          <a:pt x="4327" y="874"/>
                        </a:lnTo>
                        <a:lnTo>
                          <a:pt x="4329" y="874"/>
                        </a:lnTo>
                        <a:lnTo>
                          <a:pt x="4330" y="874"/>
                        </a:lnTo>
                        <a:lnTo>
                          <a:pt x="4332" y="874"/>
                        </a:lnTo>
                        <a:lnTo>
                          <a:pt x="4333" y="874"/>
                        </a:lnTo>
                        <a:lnTo>
                          <a:pt x="4335" y="874"/>
                        </a:lnTo>
                        <a:lnTo>
                          <a:pt x="4336" y="874"/>
                        </a:lnTo>
                        <a:lnTo>
                          <a:pt x="4338" y="874"/>
                        </a:lnTo>
                        <a:lnTo>
                          <a:pt x="4339" y="874"/>
                        </a:lnTo>
                        <a:lnTo>
                          <a:pt x="4341" y="874"/>
                        </a:lnTo>
                        <a:lnTo>
                          <a:pt x="4342" y="874"/>
                        </a:lnTo>
                        <a:lnTo>
                          <a:pt x="4344" y="874"/>
                        </a:lnTo>
                        <a:lnTo>
                          <a:pt x="4345" y="874"/>
                        </a:lnTo>
                        <a:lnTo>
                          <a:pt x="4347" y="874"/>
                        </a:lnTo>
                        <a:lnTo>
                          <a:pt x="4348" y="874"/>
                        </a:lnTo>
                        <a:lnTo>
                          <a:pt x="4349" y="874"/>
                        </a:lnTo>
                        <a:lnTo>
                          <a:pt x="4351" y="874"/>
                        </a:lnTo>
                        <a:lnTo>
                          <a:pt x="4352" y="874"/>
                        </a:lnTo>
                        <a:lnTo>
                          <a:pt x="4354" y="874"/>
                        </a:lnTo>
                        <a:lnTo>
                          <a:pt x="4356" y="874"/>
                        </a:lnTo>
                        <a:lnTo>
                          <a:pt x="4357" y="874"/>
                        </a:lnTo>
                        <a:lnTo>
                          <a:pt x="4359" y="874"/>
                        </a:lnTo>
                        <a:lnTo>
                          <a:pt x="4360" y="874"/>
                        </a:lnTo>
                        <a:lnTo>
                          <a:pt x="4361" y="874"/>
                        </a:lnTo>
                        <a:lnTo>
                          <a:pt x="4363" y="874"/>
                        </a:lnTo>
                        <a:lnTo>
                          <a:pt x="4364" y="874"/>
                        </a:lnTo>
                        <a:lnTo>
                          <a:pt x="4366" y="874"/>
                        </a:lnTo>
                        <a:lnTo>
                          <a:pt x="4368" y="874"/>
                        </a:lnTo>
                        <a:lnTo>
                          <a:pt x="4369" y="874"/>
                        </a:lnTo>
                        <a:lnTo>
                          <a:pt x="4370" y="874"/>
                        </a:lnTo>
                        <a:lnTo>
                          <a:pt x="4372" y="874"/>
                        </a:lnTo>
                        <a:lnTo>
                          <a:pt x="4373" y="874"/>
                        </a:lnTo>
                        <a:lnTo>
                          <a:pt x="4375" y="874"/>
                        </a:lnTo>
                        <a:lnTo>
                          <a:pt x="4376" y="874"/>
                        </a:lnTo>
                        <a:lnTo>
                          <a:pt x="4378" y="874"/>
                        </a:lnTo>
                        <a:lnTo>
                          <a:pt x="4380" y="874"/>
                        </a:lnTo>
                        <a:lnTo>
                          <a:pt x="4381" y="874"/>
                        </a:lnTo>
                        <a:lnTo>
                          <a:pt x="4382" y="874"/>
                        </a:lnTo>
                        <a:lnTo>
                          <a:pt x="4384" y="874"/>
                        </a:lnTo>
                        <a:lnTo>
                          <a:pt x="4385" y="874"/>
                        </a:lnTo>
                        <a:lnTo>
                          <a:pt x="4387" y="874"/>
                        </a:lnTo>
                        <a:lnTo>
                          <a:pt x="4388" y="874"/>
                        </a:lnTo>
                        <a:lnTo>
                          <a:pt x="4390" y="874"/>
                        </a:lnTo>
                        <a:lnTo>
                          <a:pt x="4391" y="874"/>
                        </a:lnTo>
                        <a:lnTo>
                          <a:pt x="4393" y="874"/>
                        </a:lnTo>
                        <a:lnTo>
                          <a:pt x="4394" y="874"/>
                        </a:lnTo>
                        <a:lnTo>
                          <a:pt x="4396" y="874"/>
                        </a:lnTo>
                        <a:lnTo>
                          <a:pt x="4397" y="874"/>
                        </a:lnTo>
                        <a:lnTo>
                          <a:pt x="4399" y="874"/>
                        </a:lnTo>
                        <a:lnTo>
                          <a:pt x="4400" y="874"/>
                        </a:lnTo>
                        <a:lnTo>
                          <a:pt x="4402" y="874"/>
                        </a:lnTo>
                        <a:lnTo>
                          <a:pt x="4403" y="874"/>
                        </a:lnTo>
                        <a:lnTo>
                          <a:pt x="4405" y="874"/>
                        </a:lnTo>
                        <a:lnTo>
                          <a:pt x="4406" y="874"/>
                        </a:lnTo>
                        <a:lnTo>
                          <a:pt x="4408" y="874"/>
                        </a:lnTo>
                        <a:lnTo>
                          <a:pt x="4409" y="874"/>
                        </a:lnTo>
                        <a:lnTo>
                          <a:pt x="4411" y="874"/>
                        </a:lnTo>
                        <a:lnTo>
                          <a:pt x="4412" y="874"/>
                        </a:lnTo>
                        <a:lnTo>
                          <a:pt x="4413" y="874"/>
                        </a:lnTo>
                        <a:lnTo>
                          <a:pt x="4415" y="874"/>
                        </a:lnTo>
                        <a:lnTo>
                          <a:pt x="4417" y="874"/>
                        </a:lnTo>
                        <a:lnTo>
                          <a:pt x="4418" y="874"/>
                        </a:lnTo>
                        <a:lnTo>
                          <a:pt x="4420" y="874"/>
                        </a:lnTo>
                        <a:lnTo>
                          <a:pt x="4421" y="874"/>
                        </a:lnTo>
                        <a:lnTo>
                          <a:pt x="4422" y="874"/>
                        </a:lnTo>
                        <a:lnTo>
                          <a:pt x="4424" y="874"/>
                        </a:lnTo>
                        <a:lnTo>
                          <a:pt x="4425" y="874"/>
                        </a:lnTo>
                        <a:lnTo>
                          <a:pt x="4427" y="874"/>
                        </a:lnTo>
                        <a:lnTo>
                          <a:pt x="4429" y="874"/>
                        </a:lnTo>
                        <a:lnTo>
                          <a:pt x="4430" y="874"/>
                        </a:lnTo>
                        <a:lnTo>
                          <a:pt x="4432" y="874"/>
                        </a:lnTo>
                        <a:lnTo>
                          <a:pt x="4433" y="874"/>
                        </a:lnTo>
                        <a:lnTo>
                          <a:pt x="4434" y="874"/>
                        </a:lnTo>
                        <a:lnTo>
                          <a:pt x="4436" y="874"/>
                        </a:lnTo>
                        <a:lnTo>
                          <a:pt x="4437" y="874"/>
                        </a:lnTo>
                        <a:lnTo>
                          <a:pt x="4439" y="874"/>
                        </a:lnTo>
                        <a:lnTo>
                          <a:pt x="4441" y="874"/>
                        </a:lnTo>
                        <a:lnTo>
                          <a:pt x="4442" y="874"/>
                        </a:lnTo>
                        <a:lnTo>
                          <a:pt x="4443" y="874"/>
                        </a:lnTo>
                        <a:lnTo>
                          <a:pt x="4445" y="874"/>
                        </a:lnTo>
                        <a:lnTo>
                          <a:pt x="4446" y="874"/>
                        </a:lnTo>
                        <a:lnTo>
                          <a:pt x="4448" y="874"/>
                        </a:lnTo>
                        <a:lnTo>
                          <a:pt x="4449" y="874"/>
                        </a:lnTo>
                        <a:lnTo>
                          <a:pt x="4451" y="874"/>
                        </a:lnTo>
                        <a:lnTo>
                          <a:pt x="4453" y="874"/>
                        </a:lnTo>
                        <a:lnTo>
                          <a:pt x="4454" y="874"/>
                        </a:lnTo>
                        <a:lnTo>
                          <a:pt x="4455" y="874"/>
                        </a:lnTo>
                        <a:lnTo>
                          <a:pt x="4457" y="874"/>
                        </a:lnTo>
                        <a:lnTo>
                          <a:pt x="4458" y="874"/>
                        </a:lnTo>
                        <a:lnTo>
                          <a:pt x="4460" y="874"/>
                        </a:lnTo>
                        <a:lnTo>
                          <a:pt x="4461" y="874"/>
                        </a:lnTo>
                        <a:lnTo>
                          <a:pt x="4463" y="874"/>
                        </a:lnTo>
                        <a:lnTo>
                          <a:pt x="4464" y="874"/>
                        </a:lnTo>
                        <a:lnTo>
                          <a:pt x="4466" y="874"/>
                        </a:lnTo>
                        <a:lnTo>
                          <a:pt x="4467" y="874"/>
                        </a:lnTo>
                        <a:lnTo>
                          <a:pt x="4469" y="874"/>
                        </a:lnTo>
                        <a:lnTo>
                          <a:pt x="4470" y="874"/>
                        </a:lnTo>
                        <a:lnTo>
                          <a:pt x="4472" y="874"/>
                        </a:lnTo>
                        <a:lnTo>
                          <a:pt x="4473" y="874"/>
                        </a:lnTo>
                        <a:lnTo>
                          <a:pt x="4475" y="874"/>
                        </a:lnTo>
                        <a:lnTo>
                          <a:pt x="4476" y="874"/>
                        </a:lnTo>
                        <a:lnTo>
                          <a:pt x="4478" y="874"/>
                        </a:lnTo>
                        <a:lnTo>
                          <a:pt x="4479" y="874"/>
                        </a:lnTo>
                        <a:lnTo>
                          <a:pt x="4481" y="874"/>
                        </a:lnTo>
                        <a:lnTo>
                          <a:pt x="4482" y="874"/>
                        </a:lnTo>
                        <a:lnTo>
                          <a:pt x="4484" y="874"/>
                        </a:lnTo>
                        <a:lnTo>
                          <a:pt x="4485" y="874"/>
                        </a:lnTo>
                        <a:lnTo>
                          <a:pt x="4486" y="874"/>
                        </a:lnTo>
                        <a:lnTo>
                          <a:pt x="4488" y="874"/>
                        </a:lnTo>
                        <a:lnTo>
                          <a:pt x="4490" y="874"/>
                        </a:lnTo>
                        <a:lnTo>
                          <a:pt x="4491" y="874"/>
                        </a:lnTo>
                        <a:lnTo>
                          <a:pt x="4493" y="874"/>
                        </a:lnTo>
                        <a:lnTo>
                          <a:pt x="4494" y="874"/>
                        </a:lnTo>
                        <a:lnTo>
                          <a:pt x="4495" y="874"/>
                        </a:lnTo>
                        <a:lnTo>
                          <a:pt x="4497" y="874"/>
                        </a:lnTo>
                        <a:lnTo>
                          <a:pt x="4498" y="874"/>
                        </a:lnTo>
                        <a:lnTo>
                          <a:pt x="4500" y="874"/>
                        </a:lnTo>
                        <a:lnTo>
                          <a:pt x="4501" y="874"/>
                        </a:lnTo>
                        <a:lnTo>
                          <a:pt x="4503" y="874"/>
                        </a:lnTo>
                        <a:lnTo>
                          <a:pt x="4505" y="874"/>
                        </a:lnTo>
                        <a:lnTo>
                          <a:pt x="4506" y="874"/>
                        </a:lnTo>
                        <a:lnTo>
                          <a:pt x="4507" y="874"/>
                        </a:lnTo>
                        <a:lnTo>
                          <a:pt x="4509" y="874"/>
                        </a:lnTo>
                        <a:lnTo>
                          <a:pt x="4510" y="874"/>
                        </a:lnTo>
                        <a:lnTo>
                          <a:pt x="4512" y="874"/>
                        </a:lnTo>
                        <a:lnTo>
                          <a:pt x="4513" y="874"/>
                        </a:lnTo>
                        <a:lnTo>
                          <a:pt x="4515" y="874"/>
                        </a:lnTo>
                        <a:lnTo>
                          <a:pt x="4516" y="874"/>
                        </a:lnTo>
                        <a:lnTo>
                          <a:pt x="4518" y="874"/>
                        </a:lnTo>
                        <a:lnTo>
                          <a:pt x="4519" y="874"/>
                        </a:lnTo>
                        <a:lnTo>
                          <a:pt x="4521" y="874"/>
                        </a:lnTo>
                        <a:lnTo>
                          <a:pt x="4522" y="874"/>
                        </a:lnTo>
                        <a:lnTo>
                          <a:pt x="4524" y="874"/>
                        </a:lnTo>
                        <a:lnTo>
                          <a:pt x="4525" y="874"/>
                        </a:lnTo>
                        <a:lnTo>
                          <a:pt x="4527" y="874"/>
                        </a:lnTo>
                        <a:lnTo>
                          <a:pt x="4528" y="874"/>
                        </a:lnTo>
                        <a:lnTo>
                          <a:pt x="4530" y="874"/>
                        </a:lnTo>
                        <a:lnTo>
                          <a:pt x="4531" y="874"/>
                        </a:lnTo>
                        <a:lnTo>
                          <a:pt x="4533" y="874"/>
                        </a:lnTo>
                        <a:lnTo>
                          <a:pt x="4534" y="874"/>
                        </a:lnTo>
                        <a:lnTo>
                          <a:pt x="4536" y="874"/>
                        </a:lnTo>
                        <a:lnTo>
                          <a:pt x="4537" y="874"/>
                        </a:lnTo>
                        <a:lnTo>
                          <a:pt x="4538" y="874"/>
                        </a:lnTo>
                        <a:lnTo>
                          <a:pt x="4540" y="874"/>
                        </a:lnTo>
                        <a:lnTo>
                          <a:pt x="4542" y="874"/>
                        </a:lnTo>
                        <a:lnTo>
                          <a:pt x="4543" y="874"/>
                        </a:lnTo>
                        <a:lnTo>
                          <a:pt x="4545" y="874"/>
                        </a:lnTo>
                        <a:lnTo>
                          <a:pt x="4546" y="874"/>
                        </a:lnTo>
                        <a:lnTo>
                          <a:pt x="4548" y="874"/>
                        </a:lnTo>
                        <a:lnTo>
                          <a:pt x="4549" y="874"/>
                        </a:lnTo>
                        <a:lnTo>
                          <a:pt x="4550" y="874"/>
                        </a:lnTo>
                        <a:lnTo>
                          <a:pt x="4552" y="874"/>
                        </a:lnTo>
                        <a:lnTo>
                          <a:pt x="4554" y="874"/>
                        </a:lnTo>
                        <a:lnTo>
                          <a:pt x="4555" y="874"/>
                        </a:lnTo>
                        <a:lnTo>
                          <a:pt x="4557" y="874"/>
                        </a:lnTo>
                        <a:lnTo>
                          <a:pt x="4558" y="874"/>
                        </a:lnTo>
                        <a:lnTo>
                          <a:pt x="4559" y="874"/>
                        </a:lnTo>
                        <a:lnTo>
                          <a:pt x="4561" y="874"/>
                        </a:lnTo>
                        <a:lnTo>
                          <a:pt x="4562" y="874"/>
                        </a:lnTo>
                        <a:lnTo>
                          <a:pt x="4564" y="874"/>
                        </a:lnTo>
                        <a:lnTo>
                          <a:pt x="4566" y="874"/>
                        </a:lnTo>
                        <a:lnTo>
                          <a:pt x="4567" y="874"/>
                        </a:lnTo>
                        <a:lnTo>
                          <a:pt x="4568" y="874"/>
                        </a:lnTo>
                        <a:lnTo>
                          <a:pt x="4570" y="874"/>
                        </a:lnTo>
                        <a:lnTo>
                          <a:pt x="4571" y="874"/>
                        </a:lnTo>
                        <a:lnTo>
                          <a:pt x="4573" y="874"/>
                        </a:lnTo>
                        <a:lnTo>
                          <a:pt x="4574" y="874"/>
                        </a:lnTo>
                        <a:lnTo>
                          <a:pt x="4576" y="874"/>
                        </a:lnTo>
                        <a:lnTo>
                          <a:pt x="4578" y="874"/>
                        </a:lnTo>
                        <a:lnTo>
                          <a:pt x="4579" y="874"/>
                        </a:lnTo>
                        <a:lnTo>
                          <a:pt x="4580" y="874"/>
                        </a:lnTo>
                        <a:lnTo>
                          <a:pt x="4582" y="874"/>
                        </a:lnTo>
                        <a:lnTo>
                          <a:pt x="4583" y="874"/>
                        </a:lnTo>
                        <a:lnTo>
                          <a:pt x="4585" y="874"/>
                        </a:lnTo>
                        <a:lnTo>
                          <a:pt x="4586" y="874"/>
                        </a:lnTo>
                        <a:lnTo>
                          <a:pt x="4588" y="874"/>
                        </a:lnTo>
                        <a:lnTo>
                          <a:pt x="4589" y="874"/>
                        </a:lnTo>
                        <a:lnTo>
                          <a:pt x="4591" y="874"/>
                        </a:lnTo>
                        <a:lnTo>
                          <a:pt x="4592" y="874"/>
                        </a:lnTo>
                        <a:lnTo>
                          <a:pt x="4594" y="874"/>
                        </a:lnTo>
                        <a:lnTo>
                          <a:pt x="4595" y="874"/>
                        </a:lnTo>
                        <a:lnTo>
                          <a:pt x="4597" y="874"/>
                        </a:lnTo>
                        <a:lnTo>
                          <a:pt x="4598" y="874"/>
                        </a:lnTo>
                        <a:lnTo>
                          <a:pt x="4600" y="874"/>
                        </a:lnTo>
                        <a:lnTo>
                          <a:pt x="4601" y="874"/>
                        </a:lnTo>
                        <a:lnTo>
                          <a:pt x="4603" y="874"/>
                        </a:lnTo>
                        <a:lnTo>
                          <a:pt x="4604" y="874"/>
                        </a:lnTo>
                        <a:lnTo>
                          <a:pt x="4606" y="874"/>
                        </a:lnTo>
                        <a:lnTo>
                          <a:pt x="4607" y="874"/>
                        </a:lnTo>
                        <a:lnTo>
                          <a:pt x="4609" y="874"/>
                        </a:lnTo>
                        <a:lnTo>
                          <a:pt x="4610" y="874"/>
                        </a:lnTo>
                        <a:lnTo>
                          <a:pt x="4611" y="874"/>
                        </a:lnTo>
                        <a:lnTo>
                          <a:pt x="4613" y="874"/>
                        </a:lnTo>
                        <a:lnTo>
                          <a:pt x="4615" y="874"/>
                        </a:lnTo>
                        <a:lnTo>
                          <a:pt x="4616" y="874"/>
                        </a:lnTo>
                        <a:lnTo>
                          <a:pt x="4618" y="874"/>
                        </a:lnTo>
                        <a:lnTo>
                          <a:pt x="4619" y="874"/>
                        </a:lnTo>
                        <a:lnTo>
                          <a:pt x="4621" y="874"/>
                        </a:lnTo>
                        <a:lnTo>
                          <a:pt x="4622" y="874"/>
                        </a:lnTo>
                        <a:lnTo>
                          <a:pt x="4623" y="874"/>
                        </a:lnTo>
                        <a:lnTo>
                          <a:pt x="4625" y="874"/>
                        </a:lnTo>
                        <a:lnTo>
                          <a:pt x="4627" y="874"/>
                        </a:lnTo>
                        <a:lnTo>
                          <a:pt x="4628" y="874"/>
                        </a:lnTo>
                        <a:lnTo>
                          <a:pt x="4630" y="874"/>
                        </a:lnTo>
                        <a:lnTo>
                          <a:pt x="4631" y="874"/>
                        </a:lnTo>
                        <a:lnTo>
                          <a:pt x="4632" y="874"/>
                        </a:lnTo>
                        <a:lnTo>
                          <a:pt x="4634" y="874"/>
                        </a:lnTo>
                        <a:lnTo>
                          <a:pt x="4635" y="874"/>
                        </a:lnTo>
                        <a:lnTo>
                          <a:pt x="4637" y="874"/>
                        </a:lnTo>
                        <a:lnTo>
                          <a:pt x="4639" y="874"/>
                        </a:lnTo>
                        <a:lnTo>
                          <a:pt x="4640" y="874"/>
                        </a:lnTo>
                        <a:lnTo>
                          <a:pt x="4641" y="874"/>
                        </a:lnTo>
                        <a:lnTo>
                          <a:pt x="4643" y="874"/>
                        </a:lnTo>
                        <a:lnTo>
                          <a:pt x="4644" y="874"/>
                        </a:lnTo>
                        <a:lnTo>
                          <a:pt x="4646" y="874"/>
                        </a:lnTo>
                        <a:lnTo>
                          <a:pt x="4647" y="874"/>
                        </a:lnTo>
                        <a:lnTo>
                          <a:pt x="4649" y="874"/>
                        </a:lnTo>
                        <a:lnTo>
                          <a:pt x="4650" y="874"/>
                        </a:lnTo>
                        <a:lnTo>
                          <a:pt x="4652" y="874"/>
                        </a:lnTo>
                        <a:lnTo>
                          <a:pt x="4653" y="874"/>
                        </a:lnTo>
                        <a:lnTo>
                          <a:pt x="4655" y="874"/>
                        </a:lnTo>
                        <a:lnTo>
                          <a:pt x="4656" y="874"/>
                        </a:lnTo>
                        <a:lnTo>
                          <a:pt x="4658" y="874"/>
                        </a:lnTo>
                        <a:lnTo>
                          <a:pt x="4659" y="874"/>
                        </a:lnTo>
                        <a:lnTo>
                          <a:pt x="4661" y="874"/>
                        </a:lnTo>
                        <a:lnTo>
                          <a:pt x="4662" y="874"/>
                        </a:lnTo>
                        <a:lnTo>
                          <a:pt x="4664" y="874"/>
                        </a:lnTo>
                        <a:lnTo>
                          <a:pt x="4665" y="874"/>
                        </a:lnTo>
                        <a:lnTo>
                          <a:pt x="4667" y="874"/>
                        </a:lnTo>
                        <a:lnTo>
                          <a:pt x="4668" y="874"/>
                        </a:lnTo>
                        <a:lnTo>
                          <a:pt x="4670" y="874"/>
                        </a:lnTo>
                        <a:lnTo>
                          <a:pt x="4671" y="874"/>
                        </a:lnTo>
                        <a:lnTo>
                          <a:pt x="4673" y="874"/>
                        </a:lnTo>
                        <a:lnTo>
                          <a:pt x="4674" y="874"/>
                        </a:lnTo>
                        <a:lnTo>
                          <a:pt x="4676" y="874"/>
                        </a:lnTo>
                        <a:lnTo>
                          <a:pt x="4677" y="874"/>
                        </a:lnTo>
                        <a:lnTo>
                          <a:pt x="4679" y="874"/>
                        </a:lnTo>
                        <a:lnTo>
                          <a:pt x="4680" y="874"/>
                        </a:lnTo>
                        <a:lnTo>
                          <a:pt x="4682" y="874"/>
                        </a:lnTo>
                        <a:lnTo>
                          <a:pt x="4683" y="874"/>
                        </a:lnTo>
                        <a:lnTo>
                          <a:pt x="4684" y="874"/>
                        </a:lnTo>
                        <a:lnTo>
                          <a:pt x="4686" y="874"/>
                        </a:lnTo>
                        <a:lnTo>
                          <a:pt x="4687" y="874"/>
                        </a:lnTo>
                        <a:lnTo>
                          <a:pt x="4689" y="874"/>
                        </a:lnTo>
                        <a:lnTo>
                          <a:pt x="4691" y="874"/>
                        </a:lnTo>
                        <a:lnTo>
                          <a:pt x="4692" y="874"/>
                        </a:lnTo>
                        <a:lnTo>
                          <a:pt x="4694" y="874"/>
                        </a:lnTo>
                        <a:lnTo>
                          <a:pt x="4695" y="874"/>
                        </a:lnTo>
                        <a:lnTo>
                          <a:pt x="4696" y="874"/>
                        </a:lnTo>
                        <a:lnTo>
                          <a:pt x="4698" y="874"/>
                        </a:lnTo>
                        <a:lnTo>
                          <a:pt x="4699" y="874"/>
                        </a:lnTo>
                        <a:lnTo>
                          <a:pt x="4701" y="874"/>
                        </a:lnTo>
                        <a:lnTo>
                          <a:pt x="4703" y="874"/>
                        </a:lnTo>
                        <a:lnTo>
                          <a:pt x="4704" y="874"/>
                        </a:lnTo>
                        <a:lnTo>
                          <a:pt x="4705" y="874"/>
                        </a:lnTo>
                        <a:lnTo>
                          <a:pt x="4707" y="874"/>
                        </a:lnTo>
                        <a:lnTo>
                          <a:pt x="4708" y="874"/>
                        </a:lnTo>
                        <a:lnTo>
                          <a:pt x="4710" y="874"/>
                        </a:lnTo>
                        <a:lnTo>
                          <a:pt x="4711" y="874"/>
                        </a:lnTo>
                        <a:lnTo>
                          <a:pt x="4713" y="874"/>
                        </a:lnTo>
                        <a:lnTo>
                          <a:pt x="4715" y="874"/>
                        </a:lnTo>
                        <a:lnTo>
                          <a:pt x="4716" y="874"/>
                        </a:lnTo>
                        <a:lnTo>
                          <a:pt x="4717" y="874"/>
                        </a:lnTo>
                        <a:lnTo>
                          <a:pt x="4719" y="874"/>
                        </a:lnTo>
                        <a:lnTo>
                          <a:pt x="4720" y="874"/>
                        </a:lnTo>
                        <a:lnTo>
                          <a:pt x="4722" y="874"/>
                        </a:lnTo>
                        <a:lnTo>
                          <a:pt x="4723" y="874"/>
                        </a:lnTo>
                        <a:lnTo>
                          <a:pt x="4725" y="874"/>
                        </a:lnTo>
                        <a:lnTo>
                          <a:pt x="4726" y="874"/>
                        </a:lnTo>
                        <a:lnTo>
                          <a:pt x="4728" y="874"/>
                        </a:lnTo>
                        <a:lnTo>
                          <a:pt x="4729" y="874"/>
                        </a:lnTo>
                        <a:lnTo>
                          <a:pt x="4731" y="874"/>
                        </a:lnTo>
                        <a:lnTo>
                          <a:pt x="4732" y="874"/>
                        </a:lnTo>
                        <a:lnTo>
                          <a:pt x="4734" y="874"/>
                        </a:lnTo>
                        <a:lnTo>
                          <a:pt x="4735" y="874"/>
                        </a:lnTo>
                        <a:lnTo>
                          <a:pt x="4736" y="874"/>
                        </a:lnTo>
                        <a:lnTo>
                          <a:pt x="4738" y="874"/>
                        </a:lnTo>
                        <a:lnTo>
                          <a:pt x="4740" y="874"/>
                        </a:lnTo>
                        <a:lnTo>
                          <a:pt x="4741" y="874"/>
                        </a:lnTo>
                        <a:lnTo>
                          <a:pt x="4743" y="874"/>
                        </a:lnTo>
                        <a:lnTo>
                          <a:pt x="4744" y="874"/>
                        </a:lnTo>
                        <a:lnTo>
                          <a:pt x="4746" y="874"/>
                        </a:lnTo>
                        <a:lnTo>
                          <a:pt x="4747" y="874"/>
                        </a:lnTo>
                        <a:lnTo>
                          <a:pt x="4748" y="874"/>
                        </a:lnTo>
                        <a:lnTo>
                          <a:pt x="4750" y="874"/>
                        </a:lnTo>
                        <a:lnTo>
                          <a:pt x="4752" y="874"/>
                        </a:lnTo>
                        <a:lnTo>
                          <a:pt x="4753" y="874"/>
                        </a:lnTo>
                        <a:lnTo>
                          <a:pt x="4755" y="874"/>
                        </a:lnTo>
                        <a:lnTo>
                          <a:pt x="4756" y="874"/>
                        </a:lnTo>
                        <a:lnTo>
                          <a:pt x="4757" y="874"/>
                        </a:lnTo>
                        <a:lnTo>
                          <a:pt x="4759" y="874"/>
                        </a:lnTo>
                        <a:lnTo>
                          <a:pt x="4760" y="874"/>
                        </a:lnTo>
                        <a:lnTo>
                          <a:pt x="4762" y="874"/>
                        </a:lnTo>
                        <a:lnTo>
                          <a:pt x="4764" y="874"/>
                        </a:lnTo>
                        <a:lnTo>
                          <a:pt x="4765" y="874"/>
                        </a:lnTo>
                        <a:lnTo>
                          <a:pt x="4767" y="874"/>
                        </a:lnTo>
                        <a:lnTo>
                          <a:pt x="4768" y="874"/>
                        </a:lnTo>
                        <a:lnTo>
                          <a:pt x="4769" y="874"/>
                        </a:lnTo>
                        <a:lnTo>
                          <a:pt x="4771" y="874"/>
                        </a:lnTo>
                        <a:lnTo>
                          <a:pt x="4772" y="874"/>
                        </a:lnTo>
                        <a:lnTo>
                          <a:pt x="4774" y="874"/>
                        </a:lnTo>
                        <a:lnTo>
                          <a:pt x="4776" y="874"/>
                        </a:lnTo>
                        <a:lnTo>
                          <a:pt x="4777" y="874"/>
                        </a:lnTo>
                        <a:lnTo>
                          <a:pt x="4778" y="874"/>
                        </a:lnTo>
                        <a:lnTo>
                          <a:pt x="4780" y="874"/>
                        </a:lnTo>
                        <a:lnTo>
                          <a:pt x="4781" y="874"/>
                        </a:lnTo>
                        <a:lnTo>
                          <a:pt x="4783" y="874"/>
                        </a:lnTo>
                        <a:lnTo>
                          <a:pt x="4784" y="874"/>
                        </a:lnTo>
                        <a:lnTo>
                          <a:pt x="4786" y="874"/>
                        </a:lnTo>
                        <a:lnTo>
                          <a:pt x="4788" y="874"/>
                        </a:lnTo>
                        <a:lnTo>
                          <a:pt x="4789" y="874"/>
                        </a:lnTo>
                        <a:lnTo>
                          <a:pt x="4790" y="874"/>
                        </a:lnTo>
                        <a:lnTo>
                          <a:pt x="4792" y="874"/>
                        </a:lnTo>
                        <a:lnTo>
                          <a:pt x="4793" y="874"/>
                        </a:lnTo>
                        <a:lnTo>
                          <a:pt x="4795" y="874"/>
                        </a:lnTo>
                        <a:lnTo>
                          <a:pt x="4796" y="874"/>
                        </a:lnTo>
                        <a:lnTo>
                          <a:pt x="4798" y="874"/>
                        </a:lnTo>
                        <a:lnTo>
                          <a:pt x="4799" y="874"/>
                        </a:lnTo>
                        <a:lnTo>
                          <a:pt x="4801" y="874"/>
                        </a:lnTo>
                        <a:lnTo>
                          <a:pt x="4802" y="874"/>
                        </a:lnTo>
                        <a:lnTo>
                          <a:pt x="4804" y="874"/>
                        </a:lnTo>
                        <a:lnTo>
                          <a:pt x="4805" y="874"/>
                        </a:lnTo>
                        <a:lnTo>
                          <a:pt x="4807" y="874"/>
                        </a:lnTo>
                        <a:lnTo>
                          <a:pt x="4808" y="874"/>
                        </a:lnTo>
                        <a:lnTo>
                          <a:pt x="4809" y="874"/>
                        </a:lnTo>
                        <a:lnTo>
                          <a:pt x="4811" y="874"/>
                        </a:lnTo>
                        <a:lnTo>
                          <a:pt x="4813" y="874"/>
                        </a:lnTo>
                        <a:lnTo>
                          <a:pt x="4814" y="874"/>
                        </a:lnTo>
                        <a:lnTo>
                          <a:pt x="4816" y="874"/>
                        </a:lnTo>
                        <a:lnTo>
                          <a:pt x="4817" y="874"/>
                        </a:lnTo>
                        <a:lnTo>
                          <a:pt x="4819" y="874"/>
                        </a:lnTo>
                        <a:lnTo>
                          <a:pt x="4820" y="874"/>
                        </a:lnTo>
                        <a:lnTo>
                          <a:pt x="4821" y="874"/>
                        </a:lnTo>
                        <a:lnTo>
                          <a:pt x="4823" y="874"/>
                        </a:lnTo>
                        <a:lnTo>
                          <a:pt x="4825" y="874"/>
                        </a:lnTo>
                        <a:lnTo>
                          <a:pt x="4826" y="874"/>
                        </a:lnTo>
                        <a:lnTo>
                          <a:pt x="4828" y="874"/>
                        </a:lnTo>
                        <a:lnTo>
                          <a:pt x="4829" y="874"/>
                        </a:lnTo>
                        <a:lnTo>
                          <a:pt x="4830" y="874"/>
                        </a:lnTo>
                        <a:lnTo>
                          <a:pt x="4832" y="874"/>
                        </a:lnTo>
                        <a:lnTo>
                          <a:pt x="4833" y="874"/>
                        </a:lnTo>
                        <a:lnTo>
                          <a:pt x="4835" y="874"/>
                        </a:lnTo>
                        <a:lnTo>
                          <a:pt x="4836" y="874"/>
                        </a:lnTo>
                        <a:lnTo>
                          <a:pt x="4838" y="874"/>
                        </a:lnTo>
                        <a:lnTo>
                          <a:pt x="4840" y="874"/>
                        </a:lnTo>
                        <a:lnTo>
                          <a:pt x="4841" y="874"/>
                        </a:lnTo>
                        <a:lnTo>
                          <a:pt x="4842" y="874"/>
                        </a:lnTo>
                        <a:lnTo>
                          <a:pt x="4844" y="874"/>
                        </a:lnTo>
                        <a:lnTo>
                          <a:pt x="4845" y="874"/>
                        </a:lnTo>
                        <a:lnTo>
                          <a:pt x="4847" y="874"/>
                        </a:lnTo>
                        <a:lnTo>
                          <a:pt x="4848" y="874"/>
                        </a:lnTo>
                        <a:lnTo>
                          <a:pt x="4850" y="874"/>
                        </a:lnTo>
                        <a:lnTo>
                          <a:pt x="4851" y="874"/>
                        </a:lnTo>
                        <a:lnTo>
                          <a:pt x="4853" y="874"/>
                        </a:lnTo>
                        <a:lnTo>
                          <a:pt x="4854" y="874"/>
                        </a:lnTo>
                        <a:lnTo>
                          <a:pt x="4856" y="874"/>
                        </a:lnTo>
                        <a:lnTo>
                          <a:pt x="4857" y="874"/>
                        </a:lnTo>
                        <a:lnTo>
                          <a:pt x="4859" y="874"/>
                        </a:lnTo>
                        <a:lnTo>
                          <a:pt x="4860" y="874"/>
                        </a:lnTo>
                        <a:lnTo>
                          <a:pt x="4862" y="874"/>
                        </a:lnTo>
                        <a:lnTo>
                          <a:pt x="4863" y="874"/>
                        </a:lnTo>
                        <a:lnTo>
                          <a:pt x="4865" y="874"/>
                        </a:lnTo>
                        <a:lnTo>
                          <a:pt x="4866" y="874"/>
                        </a:lnTo>
                        <a:lnTo>
                          <a:pt x="4868" y="874"/>
                        </a:lnTo>
                        <a:lnTo>
                          <a:pt x="4869" y="874"/>
                        </a:lnTo>
                        <a:lnTo>
                          <a:pt x="4871" y="874"/>
                        </a:lnTo>
                        <a:lnTo>
                          <a:pt x="4872" y="874"/>
                        </a:lnTo>
                        <a:lnTo>
                          <a:pt x="4873" y="874"/>
                        </a:lnTo>
                        <a:lnTo>
                          <a:pt x="4875" y="874"/>
                        </a:lnTo>
                        <a:lnTo>
                          <a:pt x="4877" y="874"/>
                        </a:lnTo>
                        <a:lnTo>
                          <a:pt x="4878" y="874"/>
                        </a:lnTo>
                        <a:lnTo>
                          <a:pt x="4880" y="874"/>
                        </a:lnTo>
                        <a:lnTo>
                          <a:pt x="4881" y="874"/>
                        </a:lnTo>
                        <a:lnTo>
                          <a:pt x="4882" y="874"/>
                        </a:lnTo>
                        <a:lnTo>
                          <a:pt x="4884" y="874"/>
                        </a:lnTo>
                        <a:lnTo>
                          <a:pt x="4885" y="874"/>
                        </a:lnTo>
                        <a:lnTo>
                          <a:pt x="4887" y="874"/>
                        </a:lnTo>
                        <a:lnTo>
                          <a:pt x="4889" y="874"/>
                        </a:lnTo>
                        <a:lnTo>
                          <a:pt x="4890" y="874"/>
                        </a:lnTo>
                        <a:lnTo>
                          <a:pt x="4892" y="874"/>
                        </a:lnTo>
                        <a:lnTo>
                          <a:pt x="4893" y="874"/>
                        </a:lnTo>
                        <a:lnTo>
                          <a:pt x="4894" y="874"/>
                        </a:lnTo>
                        <a:lnTo>
                          <a:pt x="4896" y="874"/>
                        </a:lnTo>
                        <a:lnTo>
                          <a:pt x="4897" y="874"/>
                        </a:lnTo>
                        <a:lnTo>
                          <a:pt x="4899" y="874"/>
                        </a:lnTo>
                        <a:lnTo>
                          <a:pt x="4901" y="874"/>
                        </a:lnTo>
                        <a:lnTo>
                          <a:pt x="4902" y="874"/>
                        </a:lnTo>
                        <a:lnTo>
                          <a:pt x="4903" y="874"/>
                        </a:lnTo>
                        <a:lnTo>
                          <a:pt x="4905" y="874"/>
                        </a:lnTo>
                        <a:lnTo>
                          <a:pt x="4906" y="874"/>
                        </a:lnTo>
                        <a:lnTo>
                          <a:pt x="4908" y="874"/>
                        </a:lnTo>
                        <a:lnTo>
                          <a:pt x="4909" y="874"/>
                        </a:lnTo>
                        <a:lnTo>
                          <a:pt x="4911" y="874"/>
                        </a:lnTo>
                        <a:lnTo>
                          <a:pt x="4913" y="874"/>
                        </a:lnTo>
                        <a:lnTo>
                          <a:pt x="4914" y="874"/>
                        </a:lnTo>
                        <a:lnTo>
                          <a:pt x="4915" y="874"/>
                        </a:lnTo>
                        <a:lnTo>
                          <a:pt x="4917" y="874"/>
                        </a:lnTo>
                        <a:lnTo>
                          <a:pt x="4918" y="874"/>
                        </a:lnTo>
                        <a:lnTo>
                          <a:pt x="4920" y="874"/>
                        </a:lnTo>
                        <a:lnTo>
                          <a:pt x="4921" y="874"/>
                        </a:lnTo>
                        <a:lnTo>
                          <a:pt x="4923" y="874"/>
                        </a:lnTo>
                        <a:lnTo>
                          <a:pt x="4924" y="874"/>
                        </a:lnTo>
                        <a:lnTo>
                          <a:pt x="4926" y="874"/>
                        </a:lnTo>
                        <a:lnTo>
                          <a:pt x="4927" y="874"/>
                        </a:lnTo>
                        <a:lnTo>
                          <a:pt x="4929" y="874"/>
                        </a:lnTo>
                        <a:lnTo>
                          <a:pt x="4930" y="874"/>
                        </a:lnTo>
                        <a:lnTo>
                          <a:pt x="4932" y="874"/>
                        </a:lnTo>
                        <a:lnTo>
                          <a:pt x="4933" y="874"/>
                        </a:lnTo>
                        <a:lnTo>
                          <a:pt x="4934" y="874"/>
                        </a:lnTo>
                        <a:lnTo>
                          <a:pt x="4936" y="874"/>
                        </a:lnTo>
                        <a:lnTo>
                          <a:pt x="4938" y="874"/>
                        </a:lnTo>
                        <a:lnTo>
                          <a:pt x="4939" y="874"/>
                        </a:lnTo>
                        <a:lnTo>
                          <a:pt x="4941" y="874"/>
                        </a:lnTo>
                        <a:lnTo>
                          <a:pt x="4942" y="874"/>
                        </a:lnTo>
                        <a:lnTo>
                          <a:pt x="4944" y="874"/>
                        </a:lnTo>
                        <a:lnTo>
                          <a:pt x="4945" y="874"/>
                        </a:lnTo>
                        <a:lnTo>
                          <a:pt x="4946" y="874"/>
                        </a:lnTo>
                        <a:lnTo>
                          <a:pt x="4948" y="874"/>
                        </a:lnTo>
                        <a:lnTo>
                          <a:pt x="4950" y="874"/>
                        </a:lnTo>
                        <a:lnTo>
                          <a:pt x="4951" y="874"/>
                        </a:lnTo>
                        <a:lnTo>
                          <a:pt x="4953" y="874"/>
                        </a:lnTo>
                        <a:lnTo>
                          <a:pt x="4954" y="874"/>
                        </a:lnTo>
                        <a:lnTo>
                          <a:pt x="4955" y="874"/>
                        </a:lnTo>
                        <a:lnTo>
                          <a:pt x="4957" y="874"/>
                        </a:lnTo>
                        <a:lnTo>
                          <a:pt x="4958" y="874"/>
                        </a:lnTo>
                        <a:lnTo>
                          <a:pt x="4960" y="874"/>
                        </a:lnTo>
                        <a:lnTo>
                          <a:pt x="4962" y="874"/>
                        </a:lnTo>
                        <a:lnTo>
                          <a:pt x="4963" y="874"/>
                        </a:lnTo>
                        <a:lnTo>
                          <a:pt x="4965" y="874"/>
                        </a:lnTo>
                        <a:lnTo>
                          <a:pt x="4966" y="874"/>
                        </a:lnTo>
                        <a:lnTo>
                          <a:pt x="4967" y="874"/>
                        </a:lnTo>
                        <a:lnTo>
                          <a:pt x="4969" y="874"/>
                        </a:lnTo>
                        <a:lnTo>
                          <a:pt x="4970" y="874"/>
                        </a:lnTo>
                        <a:lnTo>
                          <a:pt x="4972" y="874"/>
                        </a:lnTo>
                        <a:lnTo>
                          <a:pt x="4974" y="874"/>
                        </a:lnTo>
                        <a:lnTo>
                          <a:pt x="4975" y="874"/>
                        </a:lnTo>
                        <a:lnTo>
                          <a:pt x="4976" y="874"/>
                        </a:lnTo>
                        <a:lnTo>
                          <a:pt x="4978" y="874"/>
                        </a:lnTo>
                        <a:lnTo>
                          <a:pt x="4979" y="874"/>
                        </a:lnTo>
                        <a:lnTo>
                          <a:pt x="4981" y="874"/>
                        </a:lnTo>
                        <a:lnTo>
                          <a:pt x="4982" y="874"/>
                        </a:lnTo>
                        <a:lnTo>
                          <a:pt x="4984" y="874"/>
                        </a:lnTo>
                        <a:lnTo>
                          <a:pt x="4985" y="874"/>
                        </a:lnTo>
                        <a:lnTo>
                          <a:pt x="4987" y="874"/>
                        </a:lnTo>
                        <a:lnTo>
                          <a:pt x="4988" y="874"/>
                        </a:lnTo>
                        <a:lnTo>
                          <a:pt x="4990" y="874"/>
                        </a:lnTo>
                        <a:lnTo>
                          <a:pt x="4991" y="874"/>
                        </a:lnTo>
                        <a:lnTo>
                          <a:pt x="4993" y="874"/>
                        </a:lnTo>
                        <a:lnTo>
                          <a:pt x="4994" y="874"/>
                        </a:lnTo>
                        <a:lnTo>
                          <a:pt x="4996" y="874"/>
                        </a:lnTo>
                        <a:lnTo>
                          <a:pt x="4997" y="874"/>
                        </a:lnTo>
                        <a:lnTo>
                          <a:pt x="4999" y="874"/>
                        </a:lnTo>
                        <a:lnTo>
                          <a:pt x="5000" y="874"/>
                        </a:lnTo>
                        <a:lnTo>
                          <a:pt x="5002" y="874"/>
                        </a:lnTo>
                        <a:lnTo>
                          <a:pt x="5003" y="874"/>
                        </a:lnTo>
                        <a:lnTo>
                          <a:pt x="5005" y="874"/>
                        </a:lnTo>
                        <a:lnTo>
                          <a:pt x="5006" y="874"/>
                        </a:lnTo>
                        <a:lnTo>
                          <a:pt x="5007" y="874"/>
                        </a:lnTo>
                        <a:lnTo>
                          <a:pt x="5009" y="874"/>
                        </a:lnTo>
                        <a:lnTo>
                          <a:pt x="5011" y="874"/>
                        </a:lnTo>
                        <a:lnTo>
                          <a:pt x="5012" y="874"/>
                        </a:lnTo>
                        <a:lnTo>
                          <a:pt x="5014" y="874"/>
                        </a:lnTo>
                        <a:lnTo>
                          <a:pt x="5015" y="874"/>
                        </a:lnTo>
                        <a:lnTo>
                          <a:pt x="5017" y="874"/>
                        </a:lnTo>
                        <a:lnTo>
                          <a:pt x="5018" y="874"/>
                        </a:lnTo>
                        <a:lnTo>
                          <a:pt x="5019" y="874"/>
                        </a:lnTo>
                        <a:lnTo>
                          <a:pt x="5021" y="874"/>
                        </a:lnTo>
                        <a:lnTo>
                          <a:pt x="5022" y="874"/>
                        </a:lnTo>
                        <a:lnTo>
                          <a:pt x="5024" y="874"/>
                        </a:lnTo>
                        <a:lnTo>
                          <a:pt x="5026" y="874"/>
                        </a:lnTo>
                        <a:lnTo>
                          <a:pt x="5027" y="874"/>
                        </a:lnTo>
                        <a:lnTo>
                          <a:pt x="5028" y="874"/>
                        </a:lnTo>
                        <a:lnTo>
                          <a:pt x="5030" y="874"/>
                        </a:lnTo>
                        <a:lnTo>
                          <a:pt x="5031" y="874"/>
                        </a:lnTo>
                        <a:lnTo>
                          <a:pt x="5033" y="874"/>
                        </a:lnTo>
                        <a:lnTo>
                          <a:pt x="5034" y="874"/>
                        </a:lnTo>
                        <a:lnTo>
                          <a:pt x="5036" y="874"/>
                        </a:lnTo>
                        <a:lnTo>
                          <a:pt x="5038" y="874"/>
                        </a:lnTo>
                        <a:lnTo>
                          <a:pt x="5039" y="874"/>
                        </a:lnTo>
                        <a:lnTo>
                          <a:pt x="5040" y="874"/>
                        </a:lnTo>
                        <a:lnTo>
                          <a:pt x="5042" y="874"/>
                        </a:lnTo>
                        <a:lnTo>
                          <a:pt x="5043" y="874"/>
                        </a:lnTo>
                        <a:lnTo>
                          <a:pt x="5045" y="874"/>
                        </a:lnTo>
                        <a:lnTo>
                          <a:pt x="5046" y="874"/>
                        </a:lnTo>
                        <a:lnTo>
                          <a:pt x="5048" y="874"/>
                        </a:lnTo>
                        <a:lnTo>
                          <a:pt x="5049" y="874"/>
                        </a:lnTo>
                        <a:lnTo>
                          <a:pt x="5051" y="874"/>
                        </a:lnTo>
                        <a:lnTo>
                          <a:pt x="5052" y="874"/>
                        </a:lnTo>
                        <a:lnTo>
                          <a:pt x="5054" y="874"/>
                        </a:lnTo>
                        <a:lnTo>
                          <a:pt x="5055" y="874"/>
                        </a:lnTo>
                        <a:lnTo>
                          <a:pt x="5057" y="874"/>
                        </a:lnTo>
                        <a:lnTo>
                          <a:pt x="5058" y="874"/>
                        </a:lnTo>
                        <a:lnTo>
                          <a:pt x="5059" y="874"/>
                        </a:lnTo>
                        <a:lnTo>
                          <a:pt x="5061" y="874"/>
                        </a:lnTo>
                        <a:lnTo>
                          <a:pt x="5063" y="874"/>
                        </a:lnTo>
                        <a:lnTo>
                          <a:pt x="5064" y="874"/>
                        </a:lnTo>
                        <a:lnTo>
                          <a:pt x="5066" y="874"/>
                        </a:lnTo>
                        <a:lnTo>
                          <a:pt x="5067" y="874"/>
                        </a:lnTo>
                        <a:lnTo>
                          <a:pt x="5069" y="874"/>
                        </a:lnTo>
                        <a:lnTo>
                          <a:pt x="5070" y="874"/>
                        </a:lnTo>
                        <a:lnTo>
                          <a:pt x="5071" y="874"/>
                        </a:lnTo>
                        <a:lnTo>
                          <a:pt x="5073" y="874"/>
                        </a:lnTo>
                        <a:lnTo>
                          <a:pt x="5075" y="874"/>
                        </a:lnTo>
                        <a:lnTo>
                          <a:pt x="5076" y="874"/>
                        </a:lnTo>
                        <a:lnTo>
                          <a:pt x="5078" y="874"/>
                        </a:lnTo>
                        <a:lnTo>
                          <a:pt x="5079" y="874"/>
                        </a:lnTo>
                        <a:lnTo>
                          <a:pt x="5080" y="874"/>
                        </a:lnTo>
                        <a:lnTo>
                          <a:pt x="5082" y="874"/>
                        </a:lnTo>
                        <a:lnTo>
                          <a:pt x="5083" y="874"/>
                        </a:lnTo>
                        <a:lnTo>
                          <a:pt x="5085" y="874"/>
                        </a:lnTo>
                        <a:lnTo>
                          <a:pt x="5087" y="874"/>
                        </a:lnTo>
                        <a:lnTo>
                          <a:pt x="5088" y="874"/>
                        </a:lnTo>
                        <a:lnTo>
                          <a:pt x="5090" y="874"/>
                        </a:lnTo>
                        <a:lnTo>
                          <a:pt x="5091" y="874"/>
                        </a:lnTo>
                        <a:lnTo>
                          <a:pt x="5092" y="874"/>
                        </a:lnTo>
                        <a:lnTo>
                          <a:pt x="5094" y="874"/>
                        </a:lnTo>
                        <a:lnTo>
                          <a:pt x="5095" y="874"/>
                        </a:lnTo>
                        <a:lnTo>
                          <a:pt x="5097" y="874"/>
                        </a:lnTo>
                        <a:lnTo>
                          <a:pt x="5099" y="874"/>
                        </a:lnTo>
                        <a:lnTo>
                          <a:pt x="5100" y="874"/>
                        </a:lnTo>
                        <a:lnTo>
                          <a:pt x="5101" y="874"/>
                        </a:lnTo>
                        <a:lnTo>
                          <a:pt x="5103" y="874"/>
                        </a:lnTo>
                        <a:lnTo>
                          <a:pt x="5104" y="874"/>
                        </a:lnTo>
                        <a:lnTo>
                          <a:pt x="5106" y="874"/>
                        </a:lnTo>
                        <a:lnTo>
                          <a:pt x="5107" y="874"/>
                        </a:lnTo>
                        <a:lnTo>
                          <a:pt x="5109" y="874"/>
                        </a:lnTo>
                        <a:lnTo>
                          <a:pt x="5111" y="874"/>
                        </a:lnTo>
                        <a:lnTo>
                          <a:pt x="5112" y="874"/>
                        </a:lnTo>
                        <a:lnTo>
                          <a:pt x="5113" y="874"/>
                        </a:lnTo>
                        <a:lnTo>
                          <a:pt x="5115" y="874"/>
                        </a:lnTo>
                        <a:lnTo>
                          <a:pt x="5116" y="874"/>
                        </a:lnTo>
                        <a:lnTo>
                          <a:pt x="5118" y="874"/>
                        </a:lnTo>
                        <a:lnTo>
                          <a:pt x="5119" y="874"/>
                        </a:lnTo>
                        <a:lnTo>
                          <a:pt x="5121" y="874"/>
                        </a:lnTo>
                        <a:lnTo>
                          <a:pt x="5122" y="874"/>
                        </a:lnTo>
                        <a:lnTo>
                          <a:pt x="5124" y="874"/>
                        </a:lnTo>
                        <a:lnTo>
                          <a:pt x="5125" y="874"/>
                        </a:lnTo>
                        <a:lnTo>
                          <a:pt x="5127" y="874"/>
                        </a:lnTo>
                        <a:lnTo>
                          <a:pt x="5128" y="874"/>
                        </a:lnTo>
                        <a:lnTo>
                          <a:pt x="5130" y="874"/>
                        </a:lnTo>
                        <a:lnTo>
                          <a:pt x="5131" y="874"/>
                        </a:lnTo>
                        <a:lnTo>
                          <a:pt x="5132" y="874"/>
                        </a:lnTo>
                        <a:lnTo>
                          <a:pt x="5134" y="874"/>
                        </a:lnTo>
                        <a:lnTo>
                          <a:pt x="5136" y="874"/>
                        </a:lnTo>
                        <a:lnTo>
                          <a:pt x="5137" y="874"/>
                        </a:lnTo>
                        <a:lnTo>
                          <a:pt x="5139" y="874"/>
                        </a:lnTo>
                        <a:lnTo>
                          <a:pt x="5140" y="874"/>
                        </a:lnTo>
                        <a:lnTo>
                          <a:pt x="5142" y="874"/>
                        </a:lnTo>
                        <a:lnTo>
                          <a:pt x="5143" y="874"/>
                        </a:lnTo>
                        <a:lnTo>
                          <a:pt x="5144" y="874"/>
                        </a:lnTo>
                        <a:lnTo>
                          <a:pt x="5146" y="874"/>
                        </a:lnTo>
                        <a:lnTo>
                          <a:pt x="5148" y="874"/>
                        </a:lnTo>
                        <a:lnTo>
                          <a:pt x="5149" y="874"/>
                        </a:lnTo>
                        <a:lnTo>
                          <a:pt x="5151" y="874"/>
                        </a:lnTo>
                        <a:lnTo>
                          <a:pt x="5152" y="874"/>
                        </a:lnTo>
                        <a:lnTo>
                          <a:pt x="5153" y="874"/>
                        </a:lnTo>
                        <a:lnTo>
                          <a:pt x="5155" y="874"/>
                        </a:lnTo>
                        <a:lnTo>
                          <a:pt x="5156" y="874"/>
                        </a:lnTo>
                        <a:lnTo>
                          <a:pt x="5158" y="874"/>
                        </a:lnTo>
                        <a:lnTo>
                          <a:pt x="5160" y="874"/>
                        </a:lnTo>
                        <a:lnTo>
                          <a:pt x="5161" y="874"/>
                        </a:lnTo>
                        <a:lnTo>
                          <a:pt x="5163" y="874"/>
                        </a:lnTo>
                        <a:lnTo>
                          <a:pt x="5164" y="874"/>
                        </a:lnTo>
                        <a:lnTo>
                          <a:pt x="5165" y="874"/>
                        </a:lnTo>
                        <a:lnTo>
                          <a:pt x="5167" y="874"/>
                        </a:lnTo>
                        <a:lnTo>
                          <a:pt x="5168" y="874"/>
                        </a:lnTo>
                        <a:lnTo>
                          <a:pt x="5170" y="874"/>
                        </a:lnTo>
                        <a:lnTo>
                          <a:pt x="5171" y="874"/>
                        </a:lnTo>
                        <a:lnTo>
                          <a:pt x="5173" y="874"/>
                        </a:lnTo>
                        <a:lnTo>
                          <a:pt x="5174" y="874"/>
                        </a:lnTo>
                        <a:lnTo>
                          <a:pt x="5176" y="874"/>
                        </a:lnTo>
                        <a:lnTo>
                          <a:pt x="5177" y="874"/>
                        </a:lnTo>
                        <a:lnTo>
                          <a:pt x="5179" y="874"/>
                        </a:lnTo>
                        <a:lnTo>
                          <a:pt x="5180" y="874"/>
                        </a:lnTo>
                        <a:lnTo>
                          <a:pt x="5182" y="874"/>
                        </a:lnTo>
                        <a:lnTo>
                          <a:pt x="5183" y="874"/>
                        </a:lnTo>
                        <a:lnTo>
                          <a:pt x="5185" y="874"/>
                        </a:lnTo>
                        <a:lnTo>
                          <a:pt x="5186" y="874"/>
                        </a:lnTo>
                        <a:lnTo>
                          <a:pt x="5188" y="874"/>
                        </a:lnTo>
                        <a:lnTo>
                          <a:pt x="5189" y="874"/>
                        </a:lnTo>
                        <a:lnTo>
                          <a:pt x="5191" y="874"/>
                        </a:lnTo>
                        <a:lnTo>
                          <a:pt x="5192" y="874"/>
                        </a:lnTo>
                        <a:lnTo>
                          <a:pt x="5194" y="874"/>
                        </a:lnTo>
                        <a:lnTo>
                          <a:pt x="5195" y="874"/>
                        </a:lnTo>
                        <a:lnTo>
                          <a:pt x="5197" y="874"/>
                        </a:lnTo>
                        <a:lnTo>
                          <a:pt x="5198" y="874"/>
                        </a:lnTo>
                        <a:lnTo>
                          <a:pt x="5200" y="874"/>
                        </a:lnTo>
                        <a:lnTo>
                          <a:pt x="5201" y="874"/>
                        </a:lnTo>
                        <a:lnTo>
                          <a:pt x="5203" y="874"/>
                        </a:lnTo>
                        <a:lnTo>
                          <a:pt x="5204" y="874"/>
                        </a:lnTo>
                        <a:lnTo>
                          <a:pt x="5205" y="874"/>
                        </a:lnTo>
                        <a:lnTo>
                          <a:pt x="5207" y="874"/>
                        </a:lnTo>
                        <a:lnTo>
                          <a:pt x="5208" y="874"/>
                        </a:lnTo>
                        <a:lnTo>
                          <a:pt x="5210" y="874"/>
                        </a:lnTo>
                        <a:lnTo>
                          <a:pt x="5212" y="874"/>
                        </a:lnTo>
                        <a:lnTo>
                          <a:pt x="5213" y="874"/>
                        </a:lnTo>
                        <a:lnTo>
                          <a:pt x="5215" y="874"/>
                        </a:lnTo>
                        <a:lnTo>
                          <a:pt x="5216" y="874"/>
                        </a:lnTo>
                        <a:lnTo>
                          <a:pt x="5217" y="874"/>
                        </a:lnTo>
                        <a:lnTo>
                          <a:pt x="5219" y="874"/>
                        </a:lnTo>
                        <a:lnTo>
                          <a:pt x="5220" y="874"/>
                        </a:lnTo>
                        <a:lnTo>
                          <a:pt x="5222" y="874"/>
                        </a:lnTo>
                        <a:lnTo>
                          <a:pt x="5224" y="874"/>
                        </a:lnTo>
                        <a:lnTo>
                          <a:pt x="5225" y="874"/>
                        </a:lnTo>
                        <a:lnTo>
                          <a:pt x="5226" y="874"/>
                        </a:lnTo>
                        <a:lnTo>
                          <a:pt x="5228" y="874"/>
                        </a:lnTo>
                        <a:lnTo>
                          <a:pt x="5229" y="874"/>
                        </a:lnTo>
                        <a:lnTo>
                          <a:pt x="5231" y="874"/>
                        </a:lnTo>
                        <a:lnTo>
                          <a:pt x="5232" y="874"/>
                        </a:lnTo>
                        <a:lnTo>
                          <a:pt x="5234" y="874"/>
                        </a:lnTo>
                        <a:lnTo>
                          <a:pt x="5236" y="874"/>
                        </a:lnTo>
                        <a:lnTo>
                          <a:pt x="5237" y="874"/>
                        </a:lnTo>
                        <a:lnTo>
                          <a:pt x="5238" y="874"/>
                        </a:lnTo>
                        <a:lnTo>
                          <a:pt x="5240" y="874"/>
                        </a:lnTo>
                        <a:lnTo>
                          <a:pt x="5241" y="874"/>
                        </a:lnTo>
                        <a:lnTo>
                          <a:pt x="5243" y="874"/>
                        </a:lnTo>
                        <a:lnTo>
                          <a:pt x="5244" y="874"/>
                        </a:lnTo>
                        <a:lnTo>
                          <a:pt x="5246" y="874"/>
                        </a:lnTo>
                        <a:lnTo>
                          <a:pt x="5247" y="874"/>
                        </a:lnTo>
                        <a:lnTo>
                          <a:pt x="5249" y="874"/>
                        </a:lnTo>
                        <a:lnTo>
                          <a:pt x="5250" y="874"/>
                        </a:lnTo>
                        <a:lnTo>
                          <a:pt x="5252" y="874"/>
                        </a:lnTo>
                        <a:lnTo>
                          <a:pt x="5253" y="874"/>
                        </a:lnTo>
                        <a:lnTo>
                          <a:pt x="5255" y="874"/>
                        </a:lnTo>
                        <a:lnTo>
                          <a:pt x="5256" y="874"/>
                        </a:lnTo>
                        <a:lnTo>
                          <a:pt x="5257" y="874"/>
                        </a:lnTo>
                        <a:lnTo>
                          <a:pt x="5259" y="874"/>
                        </a:lnTo>
                        <a:lnTo>
                          <a:pt x="5261" y="874"/>
                        </a:lnTo>
                        <a:lnTo>
                          <a:pt x="5262" y="874"/>
                        </a:lnTo>
                        <a:lnTo>
                          <a:pt x="5264" y="874"/>
                        </a:lnTo>
                        <a:lnTo>
                          <a:pt x="5265" y="874"/>
                        </a:lnTo>
                        <a:lnTo>
                          <a:pt x="5267" y="874"/>
                        </a:lnTo>
                        <a:lnTo>
                          <a:pt x="5268" y="874"/>
                        </a:lnTo>
                        <a:lnTo>
                          <a:pt x="5269" y="874"/>
                        </a:lnTo>
                        <a:lnTo>
                          <a:pt x="5271" y="874"/>
                        </a:lnTo>
                        <a:lnTo>
                          <a:pt x="5273" y="874"/>
                        </a:lnTo>
                        <a:lnTo>
                          <a:pt x="5274" y="874"/>
                        </a:lnTo>
                        <a:lnTo>
                          <a:pt x="5276" y="874"/>
                        </a:lnTo>
                        <a:lnTo>
                          <a:pt x="5277" y="874"/>
                        </a:lnTo>
                        <a:lnTo>
                          <a:pt x="5278" y="874"/>
                        </a:lnTo>
                        <a:lnTo>
                          <a:pt x="5280" y="874"/>
                        </a:lnTo>
                        <a:lnTo>
                          <a:pt x="5281" y="874"/>
                        </a:lnTo>
                        <a:lnTo>
                          <a:pt x="5283" y="874"/>
                        </a:lnTo>
                        <a:lnTo>
                          <a:pt x="5285" y="874"/>
                        </a:lnTo>
                        <a:lnTo>
                          <a:pt x="5286" y="874"/>
                        </a:lnTo>
                        <a:lnTo>
                          <a:pt x="5288" y="874"/>
                        </a:lnTo>
                        <a:lnTo>
                          <a:pt x="5289" y="874"/>
                        </a:lnTo>
                        <a:lnTo>
                          <a:pt x="5290" y="874"/>
                        </a:lnTo>
                        <a:lnTo>
                          <a:pt x="5292" y="874"/>
                        </a:lnTo>
                        <a:lnTo>
                          <a:pt x="5293" y="874"/>
                        </a:lnTo>
                        <a:lnTo>
                          <a:pt x="5295" y="874"/>
                        </a:lnTo>
                        <a:lnTo>
                          <a:pt x="5297" y="874"/>
                        </a:lnTo>
                        <a:lnTo>
                          <a:pt x="5298" y="874"/>
                        </a:lnTo>
                        <a:lnTo>
                          <a:pt x="5299" y="874"/>
                        </a:lnTo>
                        <a:lnTo>
                          <a:pt x="5301" y="874"/>
                        </a:lnTo>
                        <a:lnTo>
                          <a:pt x="5302" y="874"/>
                        </a:lnTo>
                        <a:lnTo>
                          <a:pt x="5304" y="874"/>
                        </a:lnTo>
                        <a:lnTo>
                          <a:pt x="5305" y="874"/>
                        </a:lnTo>
                        <a:lnTo>
                          <a:pt x="5307" y="874"/>
                        </a:lnTo>
                        <a:lnTo>
                          <a:pt x="5309" y="874"/>
                        </a:lnTo>
                        <a:lnTo>
                          <a:pt x="5310" y="874"/>
                        </a:lnTo>
                        <a:lnTo>
                          <a:pt x="5311" y="874"/>
                        </a:lnTo>
                        <a:lnTo>
                          <a:pt x="5313" y="874"/>
                        </a:lnTo>
                        <a:lnTo>
                          <a:pt x="5314" y="874"/>
                        </a:lnTo>
                        <a:lnTo>
                          <a:pt x="5316" y="874"/>
                        </a:lnTo>
                        <a:lnTo>
                          <a:pt x="5317" y="874"/>
                        </a:lnTo>
                        <a:lnTo>
                          <a:pt x="5319" y="874"/>
                        </a:lnTo>
                        <a:lnTo>
                          <a:pt x="5320" y="874"/>
                        </a:lnTo>
                        <a:lnTo>
                          <a:pt x="5322" y="874"/>
                        </a:lnTo>
                        <a:lnTo>
                          <a:pt x="5323" y="874"/>
                        </a:lnTo>
                        <a:lnTo>
                          <a:pt x="5325" y="874"/>
                        </a:lnTo>
                        <a:lnTo>
                          <a:pt x="5326" y="874"/>
                        </a:lnTo>
                        <a:lnTo>
                          <a:pt x="5328" y="874"/>
                        </a:lnTo>
                        <a:lnTo>
                          <a:pt x="5329" y="874"/>
                        </a:lnTo>
                        <a:lnTo>
                          <a:pt x="5330" y="874"/>
                        </a:lnTo>
                        <a:lnTo>
                          <a:pt x="5332" y="874"/>
                        </a:lnTo>
                        <a:lnTo>
                          <a:pt x="5334" y="874"/>
                        </a:lnTo>
                        <a:lnTo>
                          <a:pt x="5335" y="874"/>
                        </a:lnTo>
                        <a:lnTo>
                          <a:pt x="5337" y="874"/>
                        </a:lnTo>
                        <a:lnTo>
                          <a:pt x="5338" y="874"/>
                        </a:lnTo>
                        <a:lnTo>
                          <a:pt x="5340" y="874"/>
                        </a:lnTo>
                        <a:lnTo>
                          <a:pt x="5341" y="874"/>
                        </a:lnTo>
                        <a:lnTo>
                          <a:pt x="5342" y="874"/>
                        </a:lnTo>
                        <a:lnTo>
                          <a:pt x="5344" y="874"/>
                        </a:lnTo>
                        <a:lnTo>
                          <a:pt x="5346" y="874"/>
                        </a:lnTo>
                        <a:lnTo>
                          <a:pt x="5347" y="874"/>
                        </a:lnTo>
                        <a:lnTo>
                          <a:pt x="5349" y="874"/>
                        </a:lnTo>
                        <a:lnTo>
                          <a:pt x="5350" y="874"/>
                        </a:lnTo>
                        <a:lnTo>
                          <a:pt x="5351" y="874"/>
                        </a:lnTo>
                        <a:lnTo>
                          <a:pt x="5353" y="874"/>
                        </a:lnTo>
                        <a:lnTo>
                          <a:pt x="5354" y="874"/>
                        </a:lnTo>
                        <a:lnTo>
                          <a:pt x="5356" y="874"/>
                        </a:lnTo>
                        <a:lnTo>
                          <a:pt x="5357" y="874"/>
                        </a:lnTo>
                        <a:lnTo>
                          <a:pt x="5359" y="874"/>
                        </a:lnTo>
                        <a:lnTo>
                          <a:pt x="5361" y="874"/>
                        </a:lnTo>
                        <a:lnTo>
                          <a:pt x="5362" y="874"/>
                        </a:lnTo>
                        <a:lnTo>
                          <a:pt x="5363" y="874"/>
                        </a:lnTo>
                        <a:lnTo>
                          <a:pt x="5365" y="874"/>
                        </a:lnTo>
                        <a:lnTo>
                          <a:pt x="5366" y="874"/>
                        </a:lnTo>
                        <a:lnTo>
                          <a:pt x="5368" y="874"/>
                        </a:lnTo>
                        <a:lnTo>
                          <a:pt x="5369" y="874"/>
                        </a:lnTo>
                        <a:lnTo>
                          <a:pt x="5371" y="874"/>
                        </a:lnTo>
                        <a:lnTo>
                          <a:pt x="5372" y="874"/>
                        </a:lnTo>
                        <a:lnTo>
                          <a:pt x="5374" y="874"/>
                        </a:lnTo>
                        <a:lnTo>
                          <a:pt x="5375" y="874"/>
                        </a:lnTo>
                        <a:lnTo>
                          <a:pt x="5377" y="874"/>
                        </a:lnTo>
                        <a:lnTo>
                          <a:pt x="5378" y="874"/>
                        </a:lnTo>
                        <a:lnTo>
                          <a:pt x="5380" y="874"/>
                        </a:lnTo>
                        <a:lnTo>
                          <a:pt x="5381" y="874"/>
                        </a:lnTo>
                        <a:lnTo>
                          <a:pt x="5383" y="874"/>
                        </a:lnTo>
                        <a:lnTo>
                          <a:pt x="5384" y="874"/>
                        </a:lnTo>
                        <a:lnTo>
                          <a:pt x="5386" y="874"/>
                        </a:lnTo>
                        <a:lnTo>
                          <a:pt x="5387" y="874"/>
                        </a:lnTo>
                        <a:lnTo>
                          <a:pt x="5389" y="874"/>
                        </a:lnTo>
                        <a:lnTo>
                          <a:pt x="5390" y="874"/>
                        </a:lnTo>
                        <a:lnTo>
                          <a:pt x="5392" y="874"/>
                        </a:lnTo>
                        <a:lnTo>
                          <a:pt x="5393" y="874"/>
                        </a:lnTo>
                        <a:lnTo>
                          <a:pt x="5394" y="874"/>
                        </a:lnTo>
                        <a:lnTo>
                          <a:pt x="5396" y="874"/>
                        </a:lnTo>
                        <a:lnTo>
                          <a:pt x="5398" y="874"/>
                        </a:lnTo>
                        <a:lnTo>
                          <a:pt x="5399" y="874"/>
                        </a:lnTo>
                        <a:lnTo>
                          <a:pt x="5401" y="874"/>
                        </a:lnTo>
                        <a:lnTo>
                          <a:pt x="5402" y="874"/>
                        </a:lnTo>
                        <a:lnTo>
                          <a:pt x="5403" y="874"/>
                        </a:lnTo>
                        <a:lnTo>
                          <a:pt x="5405" y="874"/>
                        </a:lnTo>
                        <a:lnTo>
                          <a:pt x="5406" y="874"/>
                        </a:lnTo>
                        <a:lnTo>
                          <a:pt x="5408" y="874"/>
                        </a:lnTo>
                        <a:lnTo>
                          <a:pt x="5410" y="874"/>
                        </a:lnTo>
                        <a:lnTo>
                          <a:pt x="5411" y="874"/>
                        </a:lnTo>
                        <a:lnTo>
                          <a:pt x="5413" y="874"/>
                        </a:lnTo>
                        <a:lnTo>
                          <a:pt x="5414" y="874"/>
                        </a:lnTo>
                        <a:lnTo>
                          <a:pt x="5415" y="874"/>
                        </a:lnTo>
                        <a:lnTo>
                          <a:pt x="5417" y="874"/>
                        </a:lnTo>
                        <a:lnTo>
                          <a:pt x="5418" y="874"/>
                        </a:lnTo>
                        <a:lnTo>
                          <a:pt x="5420" y="874"/>
                        </a:lnTo>
                        <a:lnTo>
                          <a:pt x="5422" y="874"/>
                        </a:lnTo>
                        <a:lnTo>
                          <a:pt x="5423" y="874"/>
                        </a:lnTo>
                        <a:lnTo>
                          <a:pt x="5424" y="874"/>
                        </a:lnTo>
                        <a:lnTo>
                          <a:pt x="5426" y="874"/>
                        </a:lnTo>
                        <a:lnTo>
                          <a:pt x="5427" y="874"/>
                        </a:lnTo>
                        <a:lnTo>
                          <a:pt x="5429" y="874"/>
                        </a:lnTo>
                        <a:lnTo>
                          <a:pt x="5430" y="874"/>
                        </a:lnTo>
                        <a:lnTo>
                          <a:pt x="5432" y="874"/>
                        </a:lnTo>
                        <a:lnTo>
                          <a:pt x="5434" y="874"/>
                        </a:lnTo>
                        <a:lnTo>
                          <a:pt x="5435" y="874"/>
                        </a:lnTo>
                        <a:lnTo>
                          <a:pt x="5436" y="874"/>
                        </a:lnTo>
                        <a:lnTo>
                          <a:pt x="5438" y="874"/>
                        </a:lnTo>
                        <a:lnTo>
                          <a:pt x="5439" y="874"/>
                        </a:lnTo>
                        <a:lnTo>
                          <a:pt x="5441" y="874"/>
                        </a:lnTo>
                        <a:lnTo>
                          <a:pt x="5442" y="874"/>
                        </a:lnTo>
                        <a:lnTo>
                          <a:pt x="5444" y="874"/>
                        </a:lnTo>
                        <a:lnTo>
                          <a:pt x="5445" y="874"/>
                        </a:lnTo>
                        <a:lnTo>
                          <a:pt x="5447" y="874"/>
                        </a:lnTo>
                        <a:lnTo>
                          <a:pt x="5448" y="874"/>
                        </a:lnTo>
                        <a:lnTo>
                          <a:pt x="5450" y="874"/>
                        </a:lnTo>
                        <a:lnTo>
                          <a:pt x="5451" y="874"/>
                        </a:lnTo>
                        <a:lnTo>
                          <a:pt x="5453" y="874"/>
                        </a:lnTo>
                        <a:lnTo>
                          <a:pt x="5454" y="874"/>
                        </a:lnTo>
                        <a:lnTo>
                          <a:pt x="5455" y="874"/>
                        </a:lnTo>
                        <a:lnTo>
                          <a:pt x="5457" y="874"/>
                        </a:lnTo>
                        <a:lnTo>
                          <a:pt x="5459" y="874"/>
                        </a:lnTo>
                        <a:lnTo>
                          <a:pt x="5460" y="874"/>
                        </a:lnTo>
                        <a:lnTo>
                          <a:pt x="5462" y="874"/>
                        </a:lnTo>
                        <a:lnTo>
                          <a:pt x="5463" y="874"/>
                        </a:lnTo>
                        <a:lnTo>
                          <a:pt x="5465" y="874"/>
                        </a:lnTo>
                        <a:lnTo>
                          <a:pt x="5466" y="874"/>
                        </a:lnTo>
                        <a:lnTo>
                          <a:pt x="5467" y="874"/>
                        </a:lnTo>
                        <a:lnTo>
                          <a:pt x="5469" y="874"/>
                        </a:lnTo>
                        <a:lnTo>
                          <a:pt x="5471" y="874"/>
                        </a:lnTo>
                        <a:lnTo>
                          <a:pt x="5472" y="874"/>
                        </a:lnTo>
                        <a:lnTo>
                          <a:pt x="5474" y="874"/>
                        </a:lnTo>
                        <a:lnTo>
                          <a:pt x="5475" y="874"/>
                        </a:lnTo>
                        <a:lnTo>
                          <a:pt x="5476" y="874"/>
                        </a:lnTo>
                        <a:lnTo>
                          <a:pt x="5478" y="874"/>
                        </a:lnTo>
                        <a:lnTo>
                          <a:pt x="5479" y="874"/>
                        </a:lnTo>
                        <a:lnTo>
                          <a:pt x="5481" y="874"/>
                        </a:lnTo>
                        <a:lnTo>
                          <a:pt x="5483" y="874"/>
                        </a:lnTo>
                        <a:lnTo>
                          <a:pt x="5484" y="874"/>
                        </a:lnTo>
                        <a:lnTo>
                          <a:pt x="5486" y="874"/>
                        </a:lnTo>
                        <a:lnTo>
                          <a:pt x="5487" y="874"/>
                        </a:lnTo>
                        <a:lnTo>
                          <a:pt x="5488" y="874"/>
                        </a:lnTo>
                        <a:lnTo>
                          <a:pt x="5490" y="874"/>
                        </a:lnTo>
                        <a:lnTo>
                          <a:pt x="5491" y="874"/>
                        </a:lnTo>
                        <a:lnTo>
                          <a:pt x="5493" y="874"/>
                        </a:lnTo>
                        <a:lnTo>
                          <a:pt x="5495" y="874"/>
                        </a:lnTo>
                        <a:lnTo>
                          <a:pt x="5496" y="874"/>
                        </a:lnTo>
                        <a:lnTo>
                          <a:pt x="5497" y="874"/>
                        </a:lnTo>
                        <a:lnTo>
                          <a:pt x="5499" y="874"/>
                        </a:lnTo>
                        <a:lnTo>
                          <a:pt x="5500" y="874"/>
                        </a:lnTo>
                        <a:lnTo>
                          <a:pt x="5502" y="874"/>
                        </a:lnTo>
                        <a:lnTo>
                          <a:pt x="5503" y="874"/>
                        </a:lnTo>
                        <a:lnTo>
                          <a:pt x="5505" y="874"/>
                        </a:lnTo>
                        <a:lnTo>
                          <a:pt x="5506" y="874"/>
                        </a:lnTo>
                        <a:lnTo>
                          <a:pt x="5508" y="874"/>
                        </a:lnTo>
                        <a:lnTo>
                          <a:pt x="5509" y="874"/>
                        </a:lnTo>
                        <a:lnTo>
                          <a:pt x="5511" y="874"/>
                        </a:lnTo>
                        <a:lnTo>
                          <a:pt x="5512" y="874"/>
                        </a:lnTo>
                        <a:lnTo>
                          <a:pt x="5514" y="874"/>
                        </a:lnTo>
                        <a:lnTo>
                          <a:pt x="5515" y="874"/>
                        </a:lnTo>
                        <a:lnTo>
                          <a:pt x="5517" y="874"/>
                        </a:lnTo>
                        <a:lnTo>
                          <a:pt x="5518" y="874"/>
                        </a:lnTo>
                        <a:lnTo>
                          <a:pt x="5520" y="874"/>
                        </a:lnTo>
                        <a:lnTo>
                          <a:pt x="5521" y="874"/>
                        </a:lnTo>
                        <a:lnTo>
                          <a:pt x="5523" y="874"/>
                        </a:lnTo>
                        <a:lnTo>
                          <a:pt x="5524" y="874"/>
                        </a:lnTo>
                        <a:lnTo>
                          <a:pt x="5526" y="874"/>
                        </a:lnTo>
                        <a:lnTo>
                          <a:pt x="5527" y="874"/>
                        </a:lnTo>
                        <a:lnTo>
                          <a:pt x="5528" y="874"/>
                        </a:lnTo>
                        <a:lnTo>
                          <a:pt x="5530" y="874"/>
                        </a:lnTo>
                        <a:lnTo>
                          <a:pt x="5532" y="874"/>
                        </a:lnTo>
                        <a:lnTo>
                          <a:pt x="5533" y="874"/>
                        </a:lnTo>
                        <a:lnTo>
                          <a:pt x="5535" y="874"/>
                        </a:lnTo>
                        <a:lnTo>
                          <a:pt x="5536" y="874"/>
                        </a:lnTo>
                        <a:lnTo>
                          <a:pt x="5538" y="874"/>
                        </a:lnTo>
                        <a:lnTo>
                          <a:pt x="5539" y="874"/>
                        </a:lnTo>
                        <a:lnTo>
                          <a:pt x="5540" y="874"/>
                        </a:lnTo>
                        <a:lnTo>
                          <a:pt x="5542" y="874"/>
                        </a:lnTo>
                        <a:lnTo>
                          <a:pt x="5543" y="874"/>
                        </a:lnTo>
                        <a:lnTo>
                          <a:pt x="5545" y="874"/>
                        </a:lnTo>
                        <a:lnTo>
                          <a:pt x="5547" y="874"/>
                        </a:lnTo>
                        <a:lnTo>
                          <a:pt x="5548" y="874"/>
                        </a:lnTo>
                        <a:lnTo>
                          <a:pt x="5549" y="874"/>
                        </a:lnTo>
                        <a:lnTo>
                          <a:pt x="5551" y="874"/>
                        </a:lnTo>
                        <a:lnTo>
                          <a:pt x="5552" y="874"/>
                        </a:lnTo>
                        <a:lnTo>
                          <a:pt x="5554" y="874"/>
                        </a:lnTo>
                        <a:lnTo>
                          <a:pt x="5555" y="874"/>
                        </a:lnTo>
                        <a:lnTo>
                          <a:pt x="5557" y="874"/>
                        </a:lnTo>
                        <a:lnTo>
                          <a:pt x="5559" y="874"/>
                        </a:lnTo>
                        <a:lnTo>
                          <a:pt x="5560" y="874"/>
                        </a:lnTo>
                        <a:lnTo>
                          <a:pt x="5561" y="874"/>
                        </a:lnTo>
                        <a:lnTo>
                          <a:pt x="5563" y="874"/>
                        </a:lnTo>
                        <a:lnTo>
                          <a:pt x="5564" y="874"/>
                        </a:lnTo>
                        <a:lnTo>
                          <a:pt x="5566" y="874"/>
                        </a:lnTo>
                        <a:lnTo>
                          <a:pt x="5567" y="874"/>
                        </a:lnTo>
                        <a:lnTo>
                          <a:pt x="5569" y="874"/>
                        </a:lnTo>
                        <a:lnTo>
                          <a:pt x="5570" y="874"/>
                        </a:lnTo>
                        <a:lnTo>
                          <a:pt x="5572" y="874"/>
                        </a:lnTo>
                        <a:lnTo>
                          <a:pt x="5573" y="874"/>
                        </a:lnTo>
                        <a:lnTo>
                          <a:pt x="5575" y="874"/>
                        </a:lnTo>
                        <a:lnTo>
                          <a:pt x="5576" y="874"/>
                        </a:lnTo>
                        <a:lnTo>
                          <a:pt x="5578" y="874"/>
                        </a:lnTo>
                        <a:lnTo>
                          <a:pt x="5579" y="874"/>
                        </a:lnTo>
                        <a:lnTo>
                          <a:pt x="5580" y="874"/>
                        </a:lnTo>
                        <a:lnTo>
                          <a:pt x="5582" y="874"/>
                        </a:lnTo>
                        <a:lnTo>
                          <a:pt x="5584" y="874"/>
                        </a:lnTo>
                        <a:lnTo>
                          <a:pt x="5585" y="874"/>
                        </a:lnTo>
                        <a:lnTo>
                          <a:pt x="5587" y="874"/>
                        </a:lnTo>
                        <a:lnTo>
                          <a:pt x="5588" y="874"/>
                        </a:lnTo>
                        <a:lnTo>
                          <a:pt x="5590" y="874"/>
                        </a:lnTo>
                        <a:lnTo>
                          <a:pt x="5591" y="874"/>
                        </a:lnTo>
                        <a:lnTo>
                          <a:pt x="5592" y="874"/>
                        </a:lnTo>
                        <a:lnTo>
                          <a:pt x="5594" y="874"/>
                        </a:lnTo>
                        <a:lnTo>
                          <a:pt x="5596" y="874"/>
                        </a:lnTo>
                        <a:lnTo>
                          <a:pt x="5597" y="874"/>
                        </a:lnTo>
                        <a:lnTo>
                          <a:pt x="5599" y="874"/>
                        </a:lnTo>
                        <a:lnTo>
                          <a:pt x="5600" y="874"/>
                        </a:lnTo>
                        <a:lnTo>
                          <a:pt x="5601" y="874"/>
                        </a:lnTo>
                        <a:lnTo>
                          <a:pt x="5603" y="874"/>
                        </a:lnTo>
                        <a:lnTo>
                          <a:pt x="5604" y="874"/>
                        </a:lnTo>
                        <a:lnTo>
                          <a:pt x="5606" y="874"/>
                        </a:lnTo>
                        <a:lnTo>
                          <a:pt x="5608" y="874"/>
                        </a:lnTo>
                        <a:lnTo>
                          <a:pt x="5609" y="874"/>
                        </a:lnTo>
                        <a:lnTo>
                          <a:pt x="5611" y="874"/>
                        </a:lnTo>
                        <a:lnTo>
                          <a:pt x="5612" y="874"/>
                        </a:lnTo>
                        <a:lnTo>
                          <a:pt x="5613" y="874"/>
                        </a:lnTo>
                        <a:lnTo>
                          <a:pt x="5615" y="874"/>
                        </a:lnTo>
                        <a:lnTo>
                          <a:pt x="5616" y="874"/>
                        </a:lnTo>
                        <a:lnTo>
                          <a:pt x="5618" y="874"/>
                        </a:lnTo>
                        <a:lnTo>
                          <a:pt x="5620" y="874"/>
                        </a:lnTo>
                        <a:lnTo>
                          <a:pt x="5621" y="874"/>
                        </a:lnTo>
                        <a:lnTo>
                          <a:pt x="5622" y="874"/>
                        </a:lnTo>
                        <a:lnTo>
                          <a:pt x="5624" y="874"/>
                        </a:lnTo>
                        <a:lnTo>
                          <a:pt x="5625" y="874"/>
                        </a:lnTo>
                        <a:lnTo>
                          <a:pt x="5627" y="874"/>
                        </a:lnTo>
                        <a:lnTo>
                          <a:pt x="5628" y="874"/>
                        </a:lnTo>
                        <a:lnTo>
                          <a:pt x="5630" y="874"/>
                        </a:lnTo>
                        <a:lnTo>
                          <a:pt x="5632" y="874"/>
                        </a:lnTo>
                        <a:lnTo>
                          <a:pt x="5633" y="874"/>
                        </a:lnTo>
                        <a:lnTo>
                          <a:pt x="5634" y="874"/>
                        </a:lnTo>
                        <a:lnTo>
                          <a:pt x="5636" y="874"/>
                        </a:lnTo>
                        <a:lnTo>
                          <a:pt x="5637" y="874"/>
                        </a:lnTo>
                        <a:lnTo>
                          <a:pt x="5639" y="874"/>
                        </a:lnTo>
                        <a:lnTo>
                          <a:pt x="5640" y="874"/>
                        </a:lnTo>
                        <a:lnTo>
                          <a:pt x="5642" y="874"/>
                        </a:lnTo>
                        <a:lnTo>
                          <a:pt x="5643" y="874"/>
                        </a:lnTo>
                        <a:lnTo>
                          <a:pt x="5645" y="874"/>
                        </a:lnTo>
                        <a:lnTo>
                          <a:pt x="5646" y="874"/>
                        </a:lnTo>
                        <a:lnTo>
                          <a:pt x="5648" y="874"/>
                        </a:lnTo>
                        <a:lnTo>
                          <a:pt x="5649" y="874"/>
                        </a:lnTo>
                        <a:lnTo>
                          <a:pt x="5651" y="874"/>
                        </a:lnTo>
                        <a:lnTo>
                          <a:pt x="5652" y="874"/>
                        </a:lnTo>
                        <a:lnTo>
                          <a:pt x="5653" y="874"/>
                        </a:lnTo>
                        <a:lnTo>
                          <a:pt x="5655" y="874"/>
                        </a:lnTo>
                        <a:lnTo>
                          <a:pt x="5657" y="874"/>
                        </a:lnTo>
                        <a:lnTo>
                          <a:pt x="5658" y="874"/>
                        </a:lnTo>
                        <a:lnTo>
                          <a:pt x="5660" y="874"/>
                        </a:lnTo>
                        <a:lnTo>
                          <a:pt x="5661" y="874"/>
                        </a:lnTo>
                        <a:lnTo>
                          <a:pt x="5663" y="874"/>
                        </a:lnTo>
                        <a:lnTo>
                          <a:pt x="5664" y="874"/>
                        </a:lnTo>
                        <a:lnTo>
                          <a:pt x="5665" y="874"/>
                        </a:lnTo>
                        <a:lnTo>
                          <a:pt x="5667" y="874"/>
                        </a:lnTo>
                        <a:lnTo>
                          <a:pt x="5669" y="874"/>
                        </a:lnTo>
                        <a:lnTo>
                          <a:pt x="5670" y="874"/>
                        </a:lnTo>
                        <a:lnTo>
                          <a:pt x="5672" y="874"/>
                        </a:lnTo>
                        <a:lnTo>
                          <a:pt x="5673" y="874"/>
                        </a:lnTo>
                        <a:lnTo>
                          <a:pt x="5674" y="874"/>
                        </a:lnTo>
                        <a:lnTo>
                          <a:pt x="5676" y="874"/>
                        </a:lnTo>
                        <a:lnTo>
                          <a:pt x="5677" y="874"/>
                        </a:lnTo>
                        <a:lnTo>
                          <a:pt x="5679" y="874"/>
                        </a:lnTo>
                        <a:lnTo>
                          <a:pt x="5681" y="874"/>
                        </a:lnTo>
                        <a:lnTo>
                          <a:pt x="5682" y="874"/>
                        </a:lnTo>
                        <a:lnTo>
                          <a:pt x="5684" y="874"/>
                        </a:lnTo>
                        <a:lnTo>
                          <a:pt x="5685" y="874"/>
                        </a:lnTo>
                        <a:lnTo>
                          <a:pt x="5686" y="874"/>
                        </a:lnTo>
                        <a:lnTo>
                          <a:pt x="5688" y="874"/>
                        </a:lnTo>
                        <a:lnTo>
                          <a:pt x="5689" y="874"/>
                        </a:lnTo>
                        <a:lnTo>
                          <a:pt x="5691" y="874"/>
                        </a:lnTo>
                        <a:lnTo>
                          <a:pt x="5692" y="874"/>
                        </a:lnTo>
                        <a:lnTo>
                          <a:pt x="5694" y="874"/>
                        </a:lnTo>
                        <a:lnTo>
                          <a:pt x="5695" y="874"/>
                        </a:lnTo>
                        <a:lnTo>
                          <a:pt x="5697" y="874"/>
                        </a:lnTo>
                        <a:lnTo>
                          <a:pt x="5698" y="874"/>
                        </a:lnTo>
                        <a:lnTo>
                          <a:pt x="5700" y="874"/>
                        </a:lnTo>
                        <a:lnTo>
                          <a:pt x="5701" y="874"/>
                        </a:lnTo>
                        <a:lnTo>
                          <a:pt x="5703" y="874"/>
                        </a:lnTo>
                        <a:lnTo>
                          <a:pt x="5704" y="874"/>
                        </a:lnTo>
                        <a:lnTo>
                          <a:pt x="5706" y="874"/>
                        </a:lnTo>
                        <a:lnTo>
                          <a:pt x="5707" y="874"/>
                        </a:lnTo>
                        <a:lnTo>
                          <a:pt x="5709" y="874"/>
                        </a:lnTo>
                        <a:lnTo>
                          <a:pt x="5710" y="874"/>
                        </a:lnTo>
                        <a:lnTo>
                          <a:pt x="5712" y="874"/>
                        </a:lnTo>
                        <a:lnTo>
                          <a:pt x="5713" y="874"/>
                        </a:lnTo>
                        <a:lnTo>
                          <a:pt x="5715" y="874"/>
                        </a:lnTo>
                        <a:lnTo>
                          <a:pt x="5716" y="874"/>
                        </a:lnTo>
                        <a:lnTo>
                          <a:pt x="5718" y="874"/>
                        </a:lnTo>
                        <a:lnTo>
                          <a:pt x="5719" y="874"/>
                        </a:lnTo>
                        <a:lnTo>
                          <a:pt x="5721" y="874"/>
                        </a:lnTo>
                        <a:lnTo>
                          <a:pt x="5722" y="874"/>
                        </a:lnTo>
                        <a:lnTo>
                          <a:pt x="5724" y="874"/>
                        </a:lnTo>
                        <a:lnTo>
                          <a:pt x="5725" y="874"/>
                        </a:lnTo>
                        <a:lnTo>
                          <a:pt x="5726" y="874"/>
                        </a:lnTo>
                        <a:lnTo>
                          <a:pt x="5728" y="874"/>
                        </a:lnTo>
                        <a:lnTo>
                          <a:pt x="5729" y="874"/>
                        </a:lnTo>
                        <a:lnTo>
                          <a:pt x="5731" y="874"/>
                        </a:lnTo>
                        <a:lnTo>
                          <a:pt x="5733" y="874"/>
                        </a:lnTo>
                        <a:lnTo>
                          <a:pt x="5734" y="874"/>
                        </a:lnTo>
                        <a:lnTo>
                          <a:pt x="5736" y="874"/>
                        </a:lnTo>
                        <a:lnTo>
                          <a:pt x="5737" y="874"/>
                        </a:lnTo>
                        <a:lnTo>
                          <a:pt x="5738" y="874"/>
                        </a:lnTo>
                        <a:lnTo>
                          <a:pt x="5740" y="874"/>
                        </a:lnTo>
                        <a:lnTo>
                          <a:pt x="5741" y="874"/>
                        </a:lnTo>
                        <a:lnTo>
                          <a:pt x="5743" y="874"/>
                        </a:lnTo>
                        <a:lnTo>
                          <a:pt x="5745" y="874"/>
                        </a:lnTo>
                        <a:lnTo>
                          <a:pt x="5746" y="874"/>
                        </a:lnTo>
                        <a:lnTo>
                          <a:pt x="5747" y="874"/>
                        </a:lnTo>
                        <a:lnTo>
                          <a:pt x="5749" y="874"/>
                        </a:lnTo>
                        <a:lnTo>
                          <a:pt x="5750" y="874"/>
                        </a:lnTo>
                        <a:lnTo>
                          <a:pt x="5752" y="874"/>
                        </a:lnTo>
                        <a:lnTo>
                          <a:pt x="5753" y="874"/>
                        </a:lnTo>
                        <a:lnTo>
                          <a:pt x="5755" y="874"/>
                        </a:lnTo>
                        <a:lnTo>
                          <a:pt x="5757" y="874"/>
                        </a:lnTo>
                        <a:lnTo>
                          <a:pt x="5758" y="874"/>
                        </a:lnTo>
                        <a:lnTo>
                          <a:pt x="5759" y="874"/>
                        </a:lnTo>
                        <a:lnTo>
                          <a:pt x="5761" y="874"/>
                        </a:lnTo>
                        <a:lnTo>
                          <a:pt x="5762" y="874"/>
                        </a:lnTo>
                        <a:lnTo>
                          <a:pt x="5764" y="874"/>
                        </a:lnTo>
                        <a:lnTo>
                          <a:pt x="5765" y="874"/>
                        </a:lnTo>
                        <a:lnTo>
                          <a:pt x="5767" y="874"/>
                        </a:lnTo>
                        <a:lnTo>
                          <a:pt x="5768" y="874"/>
                        </a:lnTo>
                        <a:lnTo>
                          <a:pt x="5770" y="874"/>
                        </a:lnTo>
                        <a:lnTo>
                          <a:pt x="5771" y="874"/>
                        </a:lnTo>
                        <a:lnTo>
                          <a:pt x="5773" y="874"/>
                        </a:lnTo>
                        <a:lnTo>
                          <a:pt x="5774" y="874"/>
                        </a:lnTo>
                        <a:lnTo>
                          <a:pt x="5776" y="874"/>
                        </a:lnTo>
                        <a:lnTo>
                          <a:pt x="5777" y="874"/>
                        </a:lnTo>
                        <a:lnTo>
                          <a:pt x="5779" y="874"/>
                        </a:lnTo>
                        <a:lnTo>
                          <a:pt x="5780" y="874"/>
                        </a:lnTo>
                        <a:lnTo>
                          <a:pt x="5782" y="874"/>
                        </a:lnTo>
                        <a:lnTo>
                          <a:pt x="5783" y="874"/>
                        </a:lnTo>
                        <a:lnTo>
                          <a:pt x="5785" y="874"/>
                        </a:lnTo>
                        <a:lnTo>
                          <a:pt x="5786" y="874"/>
                        </a:lnTo>
                        <a:lnTo>
                          <a:pt x="5788" y="874"/>
                        </a:lnTo>
                        <a:lnTo>
                          <a:pt x="5789" y="874"/>
                        </a:lnTo>
                        <a:lnTo>
                          <a:pt x="5790" y="874"/>
                        </a:lnTo>
                        <a:lnTo>
                          <a:pt x="5792" y="874"/>
                        </a:lnTo>
                        <a:lnTo>
                          <a:pt x="5794" y="874"/>
                        </a:lnTo>
                        <a:lnTo>
                          <a:pt x="5795" y="874"/>
                        </a:lnTo>
                        <a:lnTo>
                          <a:pt x="5797" y="874"/>
                        </a:lnTo>
                        <a:lnTo>
                          <a:pt x="5798" y="874"/>
                        </a:lnTo>
                        <a:lnTo>
                          <a:pt x="5799" y="874"/>
                        </a:lnTo>
                        <a:lnTo>
                          <a:pt x="5801" y="874"/>
                        </a:lnTo>
                        <a:lnTo>
                          <a:pt x="5802" y="874"/>
                        </a:lnTo>
                        <a:lnTo>
                          <a:pt x="5804" y="874"/>
                        </a:lnTo>
                        <a:lnTo>
                          <a:pt x="5806" y="874"/>
                        </a:lnTo>
                        <a:lnTo>
                          <a:pt x="5807" y="874"/>
                        </a:lnTo>
                        <a:lnTo>
                          <a:pt x="5809" y="874"/>
                        </a:lnTo>
                        <a:lnTo>
                          <a:pt x="5810" y="874"/>
                        </a:lnTo>
                        <a:lnTo>
                          <a:pt x="5811" y="874"/>
                        </a:lnTo>
                        <a:lnTo>
                          <a:pt x="5813" y="874"/>
                        </a:lnTo>
                        <a:lnTo>
                          <a:pt x="5814" y="874"/>
                        </a:lnTo>
                        <a:lnTo>
                          <a:pt x="5816" y="874"/>
                        </a:lnTo>
                        <a:lnTo>
                          <a:pt x="5818" y="874"/>
                        </a:lnTo>
                        <a:lnTo>
                          <a:pt x="5819" y="874"/>
                        </a:lnTo>
                        <a:lnTo>
                          <a:pt x="5820" y="874"/>
                        </a:lnTo>
                        <a:lnTo>
                          <a:pt x="5822" y="874"/>
                        </a:lnTo>
                        <a:lnTo>
                          <a:pt x="5823" y="874"/>
                        </a:lnTo>
                        <a:lnTo>
                          <a:pt x="5825" y="874"/>
                        </a:lnTo>
                        <a:lnTo>
                          <a:pt x="5826" y="874"/>
                        </a:lnTo>
                        <a:lnTo>
                          <a:pt x="5828" y="874"/>
                        </a:lnTo>
                        <a:lnTo>
                          <a:pt x="5830" y="874"/>
                        </a:lnTo>
                        <a:lnTo>
                          <a:pt x="5831" y="874"/>
                        </a:lnTo>
                        <a:lnTo>
                          <a:pt x="5832" y="874"/>
                        </a:lnTo>
                        <a:lnTo>
                          <a:pt x="5834" y="874"/>
                        </a:lnTo>
                        <a:lnTo>
                          <a:pt x="5835" y="874"/>
                        </a:lnTo>
                        <a:lnTo>
                          <a:pt x="5837" y="874"/>
                        </a:lnTo>
                        <a:lnTo>
                          <a:pt x="5838" y="874"/>
                        </a:lnTo>
                        <a:lnTo>
                          <a:pt x="5840" y="874"/>
                        </a:lnTo>
                        <a:lnTo>
                          <a:pt x="5841" y="874"/>
                        </a:lnTo>
                        <a:lnTo>
                          <a:pt x="5843" y="874"/>
                        </a:lnTo>
                        <a:lnTo>
                          <a:pt x="5844" y="874"/>
                        </a:lnTo>
                        <a:lnTo>
                          <a:pt x="5846" y="874"/>
                        </a:lnTo>
                        <a:lnTo>
                          <a:pt x="5847" y="874"/>
                        </a:lnTo>
                        <a:lnTo>
                          <a:pt x="5849" y="874"/>
                        </a:lnTo>
                        <a:lnTo>
                          <a:pt x="5850" y="874"/>
                        </a:lnTo>
                        <a:lnTo>
                          <a:pt x="5852" y="874"/>
                        </a:lnTo>
                        <a:lnTo>
                          <a:pt x="5853" y="874"/>
                        </a:lnTo>
                        <a:lnTo>
                          <a:pt x="5855" y="874"/>
                        </a:lnTo>
                        <a:lnTo>
                          <a:pt x="5856" y="874"/>
                        </a:lnTo>
                        <a:lnTo>
                          <a:pt x="5858" y="874"/>
                        </a:lnTo>
                        <a:lnTo>
                          <a:pt x="5859" y="874"/>
                        </a:lnTo>
                        <a:lnTo>
                          <a:pt x="5861" y="874"/>
                        </a:lnTo>
                        <a:lnTo>
                          <a:pt x="5862" y="874"/>
                        </a:lnTo>
                        <a:lnTo>
                          <a:pt x="5863" y="874"/>
                        </a:lnTo>
                        <a:lnTo>
                          <a:pt x="5865" y="874"/>
                        </a:lnTo>
                        <a:lnTo>
                          <a:pt x="5867" y="874"/>
                        </a:lnTo>
                        <a:lnTo>
                          <a:pt x="5868" y="874"/>
                        </a:lnTo>
                        <a:lnTo>
                          <a:pt x="5870" y="874"/>
                        </a:lnTo>
                        <a:lnTo>
                          <a:pt x="5871" y="874"/>
                        </a:lnTo>
                        <a:lnTo>
                          <a:pt x="5872" y="874"/>
                        </a:lnTo>
                        <a:lnTo>
                          <a:pt x="5874" y="874"/>
                        </a:lnTo>
                        <a:lnTo>
                          <a:pt x="5875" y="874"/>
                        </a:lnTo>
                        <a:lnTo>
                          <a:pt x="5877" y="874"/>
                        </a:lnTo>
                        <a:lnTo>
                          <a:pt x="5878" y="874"/>
                        </a:lnTo>
                        <a:lnTo>
                          <a:pt x="5880" y="874"/>
                        </a:lnTo>
                        <a:lnTo>
                          <a:pt x="5882" y="874"/>
                        </a:lnTo>
                        <a:lnTo>
                          <a:pt x="5883" y="874"/>
                        </a:lnTo>
                        <a:lnTo>
                          <a:pt x="5884" y="874"/>
                        </a:lnTo>
                        <a:lnTo>
                          <a:pt x="5886" y="874"/>
                        </a:lnTo>
                        <a:lnTo>
                          <a:pt x="5887" y="874"/>
                        </a:lnTo>
                        <a:lnTo>
                          <a:pt x="5889" y="874"/>
                        </a:lnTo>
                        <a:lnTo>
                          <a:pt x="5890" y="874"/>
                        </a:lnTo>
                        <a:lnTo>
                          <a:pt x="5892" y="874"/>
                        </a:lnTo>
                        <a:lnTo>
                          <a:pt x="5893" y="874"/>
                        </a:lnTo>
                        <a:lnTo>
                          <a:pt x="5895" y="874"/>
                        </a:lnTo>
                        <a:lnTo>
                          <a:pt x="5896" y="874"/>
                        </a:lnTo>
                        <a:lnTo>
                          <a:pt x="5898" y="874"/>
                        </a:lnTo>
                        <a:lnTo>
                          <a:pt x="5899" y="874"/>
                        </a:lnTo>
                        <a:lnTo>
                          <a:pt x="5901" y="874"/>
                        </a:lnTo>
                        <a:lnTo>
                          <a:pt x="5902" y="874"/>
                        </a:lnTo>
                        <a:lnTo>
                          <a:pt x="5904" y="874"/>
                        </a:lnTo>
                        <a:lnTo>
                          <a:pt x="5905" y="874"/>
                        </a:lnTo>
                        <a:lnTo>
                          <a:pt x="5907" y="874"/>
                        </a:lnTo>
                        <a:lnTo>
                          <a:pt x="5908" y="874"/>
                        </a:lnTo>
                        <a:lnTo>
                          <a:pt x="5910" y="874"/>
                        </a:lnTo>
                        <a:lnTo>
                          <a:pt x="5911" y="874"/>
                        </a:lnTo>
                        <a:lnTo>
                          <a:pt x="5913" y="874"/>
                        </a:lnTo>
                        <a:lnTo>
                          <a:pt x="5914" y="874"/>
                        </a:lnTo>
                        <a:lnTo>
                          <a:pt x="5915" y="874"/>
                        </a:lnTo>
                        <a:lnTo>
                          <a:pt x="5917" y="874"/>
                        </a:lnTo>
                        <a:lnTo>
                          <a:pt x="5919" y="874"/>
                        </a:lnTo>
                        <a:lnTo>
                          <a:pt x="5920" y="874"/>
                        </a:lnTo>
                        <a:lnTo>
                          <a:pt x="5922" y="874"/>
                        </a:lnTo>
                        <a:lnTo>
                          <a:pt x="5923" y="874"/>
                        </a:lnTo>
                        <a:lnTo>
                          <a:pt x="5925" y="874"/>
                        </a:lnTo>
                        <a:lnTo>
                          <a:pt x="5926" y="874"/>
                        </a:lnTo>
                        <a:lnTo>
                          <a:pt x="5927" y="874"/>
                        </a:lnTo>
                        <a:lnTo>
                          <a:pt x="5929" y="874"/>
                        </a:lnTo>
                        <a:lnTo>
                          <a:pt x="5931" y="874"/>
                        </a:lnTo>
                        <a:lnTo>
                          <a:pt x="5932" y="874"/>
                        </a:lnTo>
                        <a:lnTo>
                          <a:pt x="5934" y="874"/>
                        </a:lnTo>
                        <a:lnTo>
                          <a:pt x="5935" y="874"/>
                        </a:lnTo>
                        <a:lnTo>
                          <a:pt x="5936" y="874"/>
                        </a:lnTo>
                        <a:lnTo>
                          <a:pt x="5938" y="874"/>
                        </a:lnTo>
                        <a:lnTo>
                          <a:pt x="5939" y="874"/>
                        </a:lnTo>
                        <a:lnTo>
                          <a:pt x="5941" y="874"/>
                        </a:lnTo>
                        <a:lnTo>
                          <a:pt x="5943" y="874"/>
                        </a:lnTo>
                        <a:lnTo>
                          <a:pt x="5944" y="874"/>
                        </a:lnTo>
                        <a:lnTo>
                          <a:pt x="5945" y="874"/>
                        </a:lnTo>
                        <a:lnTo>
                          <a:pt x="5947" y="874"/>
                        </a:lnTo>
                        <a:lnTo>
                          <a:pt x="5948" y="874"/>
                        </a:lnTo>
                        <a:lnTo>
                          <a:pt x="5950" y="874"/>
                        </a:lnTo>
                        <a:lnTo>
                          <a:pt x="5951" y="874"/>
                        </a:lnTo>
                        <a:lnTo>
                          <a:pt x="5953" y="874"/>
                        </a:lnTo>
                      </a:path>
                    </a:pathLst>
                  </a:custGeom>
                  <a:noFill/>
                  <a:ln w="38100" cap="flat">
                    <a:solidFill>
                      <a:srgbClr val="008A3E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76" name="Freeform 98">
                    <a:extLst>
                      <a:ext uri="{FF2B5EF4-FFF2-40B4-BE49-F238E27FC236}">
                        <a16:creationId xmlns:a16="http://schemas.microsoft.com/office/drawing/2014/main" id="{013CE84A-923F-4E17-9265-33A39952125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90220" y="1262063"/>
                    <a:ext cx="9450388" cy="4162424"/>
                  </a:xfrm>
                  <a:custGeom>
                    <a:avLst/>
                    <a:gdLst>
                      <a:gd name="T0" fmla="*/ 92 w 5953"/>
                      <a:gd name="T1" fmla="*/ 2622 h 2622"/>
                      <a:gd name="T2" fmla="*/ 186 w 5953"/>
                      <a:gd name="T3" fmla="*/ 2621 h 2622"/>
                      <a:gd name="T4" fmla="*/ 280 w 5953"/>
                      <a:gd name="T5" fmla="*/ 2620 h 2622"/>
                      <a:gd name="T6" fmla="*/ 374 w 5953"/>
                      <a:gd name="T7" fmla="*/ 2618 h 2622"/>
                      <a:gd name="T8" fmla="*/ 467 w 5953"/>
                      <a:gd name="T9" fmla="*/ 2616 h 2622"/>
                      <a:gd name="T10" fmla="*/ 561 w 5953"/>
                      <a:gd name="T11" fmla="*/ 2612 h 2622"/>
                      <a:gd name="T12" fmla="*/ 655 w 5953"/>
                      <a:gd name="T13" fmla="*/ 2607 h 2622"/>
                      <a:gd name="T14" fmla="*/ 749 w 5953"/>
                      <a:gd name="T15" fmla="*/ 2599 h 2622"/>
                      <a:gd name="T16" fmla="*/ 843 w 5953"/>
                      <a:gd name="T17" fmla="*/ 2589 h 2622"/>
                      <a:gd name="T18" fmla="*/ 936 w 5953"/>
                      <a:gd name="T19" fmla="*/ 2576 h 2622"/>
                      <a:gd name="T20" fmla="*/ 1030 w 5953"/>
                      <a:gd name="T21" fmla="*/ 2558 h 2622"/>
                      <a:gd name="T22" fmla="*/ 1124 w 5953"/>
                      <a:gd name="T23" fmla="*/ 2534 h 2622"/>
                      <a:gd name="T24" fmla="*/ 1218 w 5953"/>
                      <a:gd name="T25" fmla="*/ 2504 h 2622"/>
                      <a:gd name="T26" fmla="*/ 1311 w 5953"/>
                      <a:gd name="T27" fmla="*/ 2466 h 2622"/>
                      <a:gd name="T28" fmla="*/ 1405 w 5953"/>
                      <a:gd name="T29" fmla="*/ 2418 h 2622"/>
                      <a:gd name="T30" fmla="*/ 1499 w 5953"/>
                      <a:gd name="T31" fmla="*/ 2360 h 2622"/>
                      <a:gd name="T32" fmla="*/ 1593 w 5953"/>
                      <a:gd name="T33" fmla="*/ 2291 h 2622"/>
                      <a:gd name="T34" fmla="*/ 1687 w 5953"/>
                      <a:gd name="T35" fmla="*/ 2210 h 2622"/>
                      <a:gd name="T36" fmla="*/ 1780 w 5953"/>
                      <a:gd name="T37" fmla="*/ 2118 h 2622"/>
                      <a:gd name="T38" fmla="*/ 1874 w 5953"/>
                      <a:gd name="T39" fmla="*/ 2014 h 2622"/>
                      <a:gd name="T40" fmla="*/ 1968 w 5953"/>
                      <a:gd name="T41" fmla="*/ 1900 h 2622"/>
                      <a:gd name="T42" fmla="*/ 2062 w 5953"/>
                      <a:gd name="T43" fmla="*/ 1777 h 2622"/>
                      <a:gd name="T44" fmla="*/ 2155 w 5953"/>
                      <a:gd name="T45" fmla="*/ 1648 h 2622"/>
                      <a:gd name="T46" fmla="*/ 2249 w 5953"/>
                      <a:gd name="T47" fmla="*/ 1517 h 2622"/>
                      <a:gd name="T48" fmla="*/ 2343 w 5953"/>
                      <a:gd name="T49" fmla="*/ 1388 h 2622"/>
                      <a:gd name="T50" fmla="*/ 2437 w 5953"/>
                      <a:gd name="T51" fmla="*/ 1265 h 2622"/>
                      <a:gd name="T52" fmla="*/ 2531 w 5953"/>
                      <a:gd name="T53" fmla="*/ 1151 h 2622"/>
                      <a:gd name="T54" fmla="*/ 2624 w 5953"/>
                      <a:gd name="T55" fmla="*/ 1052 h 2622"/>
                      <a:gd name="T56" fmla="*/ 2718 w 5953"/>
                      <a:gd name="T57" fmla="*/ 973 h 2622"/>
                      <a:gd name="T58" fmla="*/ 2812 w 5953"/>
                      <a:gd name="T59" fmla="*/ 915 h 2622"/>
                      <a:gd name="T60" fmla="*/ 2906 w 5953"/>
                      <a:gd name="T61" fmla="*/ 882 h 2622"/>
                      <a:gd name="T62" fmla="*/ 2999 w 5953"/>
                      <a:gd name="T63" fmla="*/ 595 h 2622"/>
                      <a:gd name="T64" fmla="*/ 3093 w 5953"/>
                      <a:gd name="T65" fmla="*/ 896 h 2622"/>
                      <a:gd name="T66" fmla="*/ 3187 w 5953"/>
                      <a:gd name="T67" fmla="*/ 941 h 2622"/>
                      <a:gd name="T68" fmla="*/ 3281 w 5953"/>
                      <a:gd name="T69" fmla="*/ 1010 h 2622"/>
                      <a:gd name="T70" fmla="*/ 3375 w 5953"/>
                      <a:gd name="T71" fmla="*/ 1100 h 2622"/>
                      <a:gd name="T72" fmla="*/ 3468 w 5953"/>
                      <a:gd name="T73" fmla="*/ 1207 h 2622"/>
                      <a:gd name="T74" fmla="*/ 3562 w 5953"/>
                      <a:gd name="T75" fmla="*/ 1326 h 2622"/>
                      <a:gd name="T76" fmla="*/ 3656 w 5953"/>
                      <a:gd name="T77" fmla="*/ 1453 h 2622"/>
                      <a:gd name="T78" fmla="*/ 3750 w 5953"/>
                      <a:gd name="T79" fmla="*/ 1584 h 2622"/>
                      <a:gd name="T80" fmla="*/ 3843 w 5953"/>
                      <a:gd name="T81" fmla="*/ 1714 h 2622"/>
                      <a:gd name="T82" fmla="*/ 3937 w 5953"/>
                      <a:gd name="T83" fmla="*/ 1840 h 2622"/>
                      <a:gd name="T84" fmla="*/ 4031 w 5953"/>
                      <a:gd name="T85" fmla="*/ 1959 h 2622"/>
                      <a:gd name="T86" fmla="*/ 4125 w 5953"/>
                      <a:gd name="T87" fmla="*/ 2068 h 2622"/>
                      <a:gd name="T88" fmla="*/ 4219 w 5953"/>
                      <a:gd name="T89" fmla="*/ 2166 h 2622"/>
                      <a:gd name="T90" fmla="*/ 4312 w 5953"/>
                      <a:gd name="T91" fmla="*/ 2253 h 2622"/>
                      <a:gd name="T92" fmla="*/ 4406 w 5953"/>
                      <a:gd name="T93" fmla="*/ 2327 h 2622"/>
                      <a:gd name="T94" fmla="*/ 4500 w 5953"/>
                      <a:gd name="T95" fmla="*/ 2391 h 2622"/>
                      <a:gd name="T96" fmla="*/ 4594 w 5953"/>
                      <a:gd name="T97" fmla="*/ 2443 h 2622"/>
                      <a:gd name="T98" fmla="*/ 4687 w 5953"/>
                      <a:gd name="T99" fmla="*/ 2486 h 2622"/>
                      <a:gd name="T100" fmla="*/ 4781 w 5953"/>
                      <a:gd name="T101" fmla="*/ 2520 h 2622"/>
                      <a:gd name="T102" fmla="*/ 4875 w 5953"/>
                      <a:gd name="T103" fmla="*/ 2547 h 2622"/>
                      <a:gd name="T104" fmla="*/ 4969 w 5953"/>
                      <a:gd name="T105" fmla="*/ 2568 h 2622"/>
                      <a:gd name="T106" fmla="*/ 5063 w 5953"/>
                      <a:gd name="T107" fmla="*/ 2583 h 2622"/>
                      <a:gd name="T108" fmla="*/ 5156 w 5953"/>
                      <a:gd name="T109" fmla="*/ 2595 h 2622"/>
                      <a:gd name="T110" fmla="*/ 5250 w 5953"/>
                      <a:gd name="T111" fmla="*/ 2604 h 2622"/>
                      <a:gd name="T112" fmla="*/ 5344 w 5953"/>
                      <a:gd name="T113" fmla="*/ 2609 h 2622"/>
                      <a:gd name="T114" fmla="*/ 5438 w 5953"/>
                      <a:gd name="T115" fmla="*/ 2614 h 2622"/>
                      <a:gd name="T116" fmla="*/ 5532 w 5953"/>
                      <a:gd name="T117" fmla="*/ 2617 h 2622"/>
                      <a:gd name="T118" fmla="*/ 5625 w 5953"/>
                      <a:gd name="T119" fmla="*/ 2619 h 2622"/>
                      <a:gd name="T120" fmla="*/ 5719 w 5953"/>
                      <a:gd name="T121" fmla="*/ 2620 h 2622"/>
                      <a:gd name="T122" fmla="*/ 5813 w 5953"/>
                      <a:gd name="T123" fmla="*/ 2621 h 2622"/>
                      <a:gd name="T124" fmla="*/ 5907 w 5953"/>
                      <a:gd name="T125" fmla="*/ 2622 h 26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5953" h="2622">
                        <a:moveTo>
                          <a:pt x="0" y="2622"/>
                        </a:moveTo>
                        <a:lnTo>
                          <a:pt x="1" y="2622"/>
                        </a:lnTo>
                        <a:lnTo>
                          <a:pt x="3" y="2622"/>
                        </a:lnTo>
                        <a:lnTo>
                          <a:pt x="4" y="2622"/>
                        </a:lnTo>
                        <a:lnTo>
                          <a:pt x="6" y="2622"/>
                        </a:lnTo>
                        <a:lnTo>
                          <a:pt x="7" y="2622"/>
                        </a:lnTo>
                        <a:lnTo>
                          <a:pt x="9" y="2622"/>
                        </a:lnTo>
                        <a:lnTo>
                          <a:pt x="10" y="2622"/>
                        </a:lnTo>
                        <a:lnTo>
                          <a:pt x="12" y="2622"/>
                        </a:lnTo>
                        <a:lnTo>
                          <a:pt x="13" y="2622"/>
                        </a:lnTo>
                        <a:lnTo>
                          <a:pt x="15" y="2622"/>
                        </a:lnTo>
                        <a:lnTo>
                          <a:pt x="16" y="2622"/>
                        </a:lnTo>
                        <a:lnTo>
                          <a:pt x="18" y="2622"/>
                        </a:lnTo>
                        <a:lnTo>
                          <a:pt x="19" y="2622"/>
                        </a:lnTo>
                        <a:lnTo>
                          <a:pt x="20" y="2622"/>
                        </a:lnTo>
                        <a:lnTo>
                          <a:pt x="22" y="2622"/>
                        </a:lnTo>
                        <a:lnTo>
                          <a:pt x="24" y="2622"/>
                        </a:lnTo>
                        <a:lnTo>
                          <a:pt x="25" y="2622"/>
                        </a:lnTo>
                        <a:lnTo>
                          <a:pt x="27" y="2622"/>
                        </a:lnTo>
                        <a:lnTo>
                          <a:pt x="28" y="2622"/>
                        </a:lnTo>
                        <a:lnTo>
                          <a:pt x="30" y="2622"/>
                        </a:lnTo>
                        <a:lnTo>
                          <a:pt x="31" y="2622"/>
                        </a:lnTo>
                        <a:lnTo>
                          <a:pt x="32" y="2622"/>
                        </a:lnTo>
                        <a:lnTo>
                          <a:pt x="34" y="2622"/>
                        </a:lnTo>
                        <a:lnTo>
                          <a:pt x="35" y="2622"/>
                        </a:lnTo>
                        <a:lnTo>
                          <a:pt x="37" y="2622"/>
                        </a:lnTo>
                        <a:lnTo>
                          <a:pt x="39" y="2622"/>
                        </a:lnTo>
                        <a:lnTo>
                          <a:pt x="40" y="2622"/>
                        </a:lnTo>
                        <a:lnTo>
                          <a:pt x="41" y="2622"/>
                        </a:lnTo>
                        <a:lnTo>
                          <a:pt x="43" y="2622"/>
                        </a:lnTo>
                        <a:lnTo>
                          <a:pt x="44" y="2622"/>
                        </a:lnTo>
                        <a:lnTo>
                          <a:pt x="46" y="2622"/>
                        </a:lnTo>
                        <a:lnTo>
                          <a:pt x="47" y="2622"/>
                        </a:lnTo>
                        <a:lnTo>
                          <a:pt x="49" y="2622"/>
                        </a:lnTo>
                        <a:lnTo>
                          <a:pt x="51" y="2622"/>
                        </a:lnTo>
                        <a:lnTo>
                          <a:pt x="52" y="2622"/>
                        </a:lnTo>
                        <a:lnTo>
                          <a:pt x="53" y="2622"/>
                        </a:lnTo>
                        <a:lnTo>
                          <a:pt x="55" y="2622"/>
                        </a:lnTo>
                        <a:lnTo>
                          <a:pt x="56" y="2622"/>
                        </a:lnTo>
                        <a:lnTo>
                          <a:pt x="58" y="2622"/>
                        </a:lnTo>
                        <a:lnTo>
                          <a:pt x="59" y="2622"/>
                        </a:lnTo>
                        <a:lnTo>
                          <a:pt x="61" y="2622"/>
                        </a:lnTo>
                        <a:lnTo>
                          <a:pt x="62" y="2622"/>
                        </a:lnTo>
                        <a:lnTo>
                          <a:pt x="64" y="2622"/>
                        </a:lnTo>
                        <a:lnTo>
                          <a:pt x="65" y="2622"/>
                        </a:lnTo>
                        <a:lnTo>
                          <a:pt x="67" y="2622"/>
                        </a:lnTo>
                        <a:lnTo>
                          <a:pt x="68" y="2622"/>
                        </a:lnTo>
                        <a:lnTo>
                          <a:pt x="70" y="2622"/>
                        </a:lnTo>
                        <a:lnTo>
                          <a:pt x="71" y="2622"/>
                        </a:lnTo>
                        <a:lnTo>
                          <a:pt x="72" y="2622"/>
                        </a:lnTo>
                        <a:lnTo>
                          <a:pt x="74" y="2622"/>
                        </a:lnTo>
                        <a:lnTo>
                          <a:pt x="76" y="2622"/>
                        </a:lnTo>
                        <a:lnTo>
                          <a:pt x="77" y="2622"/>
                        </a:lnTo>
                        <a:lnTo>
                          <a:pt x="79" y="2622"/>
                        </a:lnTo>
                        <a:lnTo>
                          <a:pt x="80" y="2622"/>
                        </a:lnTo>
                        <a:lnTo>
                          <a:pt x="82" y="2622"/>
                        </a:lnTo>
                        <a:lnTo>
                          <a:pt x="83" y="2622"/>
                        </a:lnTo>
                        <a:lnTo>
                          <a:pt x="84" y="2622"/>
                        </a:lnTo>
                        <a:lnTo>
                          <a:pt x="86" y="2622"/>
                        </a:lnTo>
                        <a:lnTo>
                          <a:pt x="88" y="2622"/>
                        </a:lnTo>
                        <a:lnTo>
                          <a:pt x="89" y="2622"/>
                        </a:lnTo>
                        <a:lnTo>
                          <a:pt x="91" y="2622"/>
                        </a:lnTo>
                        <a:lnTo>
                          <a:pt x="92" y="2622"/>
                        </a:lnTo>
                        <a:lnTo>
                          <a:pt x="93" y="2622"/>
                        </a:lnTo>
                        <a:lnTo>
                          <a:pt x="95" y="2622"/>
                        </a:lnTo>
                        <a:lnTo>
                          <a:pt x="96" y="2622"/>
                        </a:lnTo>
                        <a:lnTo>
                          <a:pt x="98" y="2622"/>
                        </a:lnTo>
                        <a:lnTo>
                          <a:pt x="100" y="2622"/>
                        </a:lnTo>
                        <a:lnTo>
                          <a:pt x="101" y="2622"/>
                        </a:lnTo>
                        <a:lnTo>
                          <a:pt x="103" y="2622"/>
                        </a:lnTo>
                        <a:lnTo>
                          <a:pt x="104" y="2622"/>
                        </a:lnTo>
                        <a:lnTo>
                          <a:pt x="105" y="2622"/>
                        </a:lnTo>
                        <a:lnTo>
                          <a:pt x="107" y="2622"/>
                        </a:lnTo>
                        <a:lnTo>
                          <a:pt x="108" y="2622"/>
                        </a:lnTo>
                        <a:lnTo>
                          <a:pt x="110" y="2622"/>
                        </a:lnTo>
                        <a:lnTo>
                          <a:pt x="112" y="2622"/>
                        </a:lnTo>
                        <a:lnTo>
                          <a:pt x="113" y="2622"/>
                        </a:lnTo>
                        <a:lnTo>
                          <a:pt x="114" y="2621"/>
                        </a:lnTo>
                        <a:lnTo>
                          <a:pt x="116" y="2621"/>
                        </a:lnTo>
                        <a:lnTo>
                          <a:pt x="117" y="2621"/>
                        </a:lnTo>
                        <a:lnTo>
                          <a:pt x="119" y="2621"/>
                        </a:lnTo>
                        <a:lnTo>
                          <a:pt x="120" y="2621"/>
                        </a:lnTo>
                        <a:lnTo>
                          <a:pt x="122" y="2621"/>
                        </a:lnTo>
                        <a:lnTo>
                          <a:pt x="124" y="2621"/>
                        </a:lnTo>
                        <a:lnTo>
                          <a:pt x="125" y="2621"/>
                        </a:lnTo>
                        <a:lnTo>
                          <a:pt x="126" y="2621"/>
                        </a:lnTo>
                        <a:lnTo>
                          <a:pt x="128" y="2621"/>
                        </a:lnTo>
                        <a:lnTo>
                          <a:pt x="129" y="2621"/>
                        </a:lnTo>
                        <a:lnTo>
                          <a:pt x="131" y="2621"/>
                        </a:lnTo>
                        <a:lnTo>
                          <a:pt x="132" y="2621"/>
                        </a:lnTo>
                        <a:lnTo>
                          <a:pt x="134" y="2621"/>
                        </a:lnTo>
                        <a:lnTo>
                          <a:pt x="135" y="2621"/>
                        </a:lnTo>
                        <a:lnTo>
                          <a:pt x="137" y="2621"/>
                        </a:lnTo>
                        <a:lnTo>
                          <a:pt x="138" y="2621"/>
                        </a:lnTo>
                        <a:lnTo>
                          <a:pt x="140" y="2621"/>
                        </a:lnTo>
                        <a:lnTo>
                          <a:pt x="141" y="2621"/>
                        </a:lnTo>
                        <a:lnTo>
                          <a:pt x="143" y="2621"/>
                        </a:lnTo>
                        <a:lnTo>
                          <a:pt x="144" y="2621"/>
                        </a:lnTo>
                        <a:lnTo>
                          <a:pt x="145" y="2621"/>
                        </a:lnTo>
                        <a:lnTo>
                          <a:pt x="147" y="2621"/>
                        </a:lnTo>
                        <a:lnTo>
                          <a:pt x="149" y="2621"/>
                        </a:lnTo>
                        <a:lnTo>
                          <a:pt x="150" y="2621"/>
                        </a:lnTo>
                        <a:lnTo>
                          <a:pt x="152" y="2621"/>
                        </a:lnTo>
                        <a:lnTo>
                          <a:pt x="153" y="2621"/>
                        </a:lnTo>
                        <a:lnTo>
                          <a:pt x="155" y="2621"/>
                        </a:lnTo>
                        <a:lnTo>
                          <a:pt x="156" y="2621"/>
                        </a:lnTo>
                        <a:lnTo>
                          <a:pt x="157" y="2621"/>
                        </a:lnTo>
                        <a:lnTo>
                          <a:pt x="159" y="2621"/>
                        </a:lnTo>
                        <a:lnTo>
                          <a:pt x="161" y="2621"/>
                        </a:lnTo>
                        <a:lnTo>
                          <a:pt x="162" y="2621"/>
                        </a:lnTo>
                        <a:lnTo>
                          <a:pt x="164" y="2621"/>
                        </a:lnTo>
                        <a:lnTo>
                          <a:pt x="165" y="2621"/>
                        </a:lnTo>
                        <a:lnTo>
                          <a:pt x="166" y="2621"/>
                        </a:lnTo>
                        <a:lnTo>
                          <a:pt x="168" y="2621"/>
                        </a:lnTo>
                        <a:lnTo>
                          <a:pt x="169" y="2621"/>
                        </a:lnTo>
                        <a:lnTo>
                          <a:pt x="171" y="2621"/>
                        </a:lnTo>
                        <a:lnTo>
                          <a:pt x="173" y="2621"/>
                        </a:lnTo>
                        <a:lnTo>
                          <a:pt x="174" y="2621"/>
                        </a:lnTo>
                        <a:lnTo>
                          <a:pt x="176" y="2621"/>
                        </a:lnTo>
                        <a:lnTo>
                          <a:pt x="177" y="2621"/>
                        </a:lnTo>
                        <a:lnTo>
                          <a:pt x="178" y="2621"/>
                        </a:lnTo>
                        <a:lnTo>
                          <a:pt x="180" y="2621"/>
                        </a:lnTo>
                        <a:lnTo>
                          <a:pt x="181" y="2621"/>
                        </a:lnTo>
                        <a:lnTo>
                          <a:pt x="183" y="2621"/>
                        </a:lnTo>
                        <a:lnTo>
                          <a:pt x="184" y="2621"/>
                        </a:lnTo>
                        <a:lnTo>
                          <a:pt x="186" y="2621"/>
                        </a:lnTo>
                        <a:lnTo>
                          <a:pt x="187" y="2621"/>
                        </a:lnTo>
                        <a:lnTo>
                          <a:pt x="189" y="2621"/>
                        </a:lnTo>
                        <a:lnTo>
                          <a:pt x="190" y="2621"/>
                        </a:lnTo>
                        <a:lnTo>
                          <a:pt x="192" y="2621"/>
                        </a:lnTo>
                        <a:lnTo>
                          <a:pt x="193" y="2621"/>
                        </a:lnTo>
                        <a:lnTo>
                          <a:pt x="195" y="2621"/>
                        </a:lnTo>
                        <a:lnTo>
                          <a:pt x="196" y="2621"/>
                        </a:lnTo>
                        <a:lnTo>
                          <a:pt x="198" y="2621"/>
                        </a:lnTo>
                        <a:lnTo>
                          <a:pt x="199" y="2621"/>
                        </a:lnTo>
                        <a:lnTo>
                          <a:pt x="201" y="2621"/>
                        </a:lnTo>
                        <a:lnTo>
                          <a:pt x="202" y="2621"/>
                        </a:lnTo>
                        <a:lnTo>
                          <a:pt x="204" y="2621"/>
                        </a:lnTo>
                        <a:lnTo>
                          <a:pt x="205" y="2621"/>
                        </a:lnTo>
                        <a:lnTo>
                          <a:pt x="207" y="2621"/>
                        </a:lnTo>
                        <a:lnTo>
                          <a:pt x="208" y="2621"/>
                        </a:lnTo>
                        <a:lnTo>
                          <a:pt x="210" y="2621"/>
                        </a:lnTo>
                        <a:lnTo>
                          <a:pt x="211" y="2621"/>
                        </a:lnTo>
                        <a:lnTo>
                          <a:pt x="213" y="2621"/>
                        </a:lnTo>
                        <a:lnTo>
                          <a:pt x="214" y="2621"/>
                        </a:lnTo>
                        <a:lnTo>
                          <a:pt x="216" y="2621"/>
                        </a:lnTo>
                        <a:lnTo>
                          <a:pt x="217" y="2621"/>
                        </a:lnTo>
                        <a:lnTo>
                          <a:pt x="218" y="2621"/>
                        </a:lnTo>
                        <a:lnTo>
                          <a:pt x="220" y="2620"/>
                        </a:lnTo>
                        <a:lnTo>
                          <a:pt x="221" y="2620"/>
                        </a:lnTo>
                        <a:lnTo>
                          <a:pt x="223" y="2620"/>
                        </a:lnTo>
                        <a:lnTo>
                          <a:pt x="225" y="2620"/>
                        </a:lnTo>
                        <a:lnTo>
                          <a:pt x="226" y="2620"/>
                        </a:lnTo>
                        <a:lnTo>
                          <a:pt x="228" y="2620"/>
                        </a:lnTo>
                        <a:lnTo>
                          <a:pt x="229" y="2620"/>
                        </a:lnTo>
                        <a:lnTo>
                          <a:pt x="230" y="2620"/>
                        </a:lnTo>
                        <a:lnTo>
                          <a:pt x="232" y="2620"/>
                        </a:lnTo>
                        <a:lnTo>
                          <a:pt x="233" y="2620"/>
                        </a:lnTo>
                        <a:lnTo>
                          <a:pt x="235" y="2620"/>
                        </a:lnTo>
                        <a:lnTo>
                          <a:pt x="237" y="2620"/>
                        </a:lnTo>
                        <a:lnTo>
                          <a:pt x="238" y="2620"/>
                        </a:lnTo>
                        <a:lnTo>
                          <a:pt x="239" y="2620"/>
                        </a:lnTo>
                        <a:lnTo>
                          <a:pt x="241" y="2620"/>
                        </a:lnTo>
                        <a:lnTo>
                          <a:pt x="242" y="2620"/>
                        </a:lnTo>
                        <a:lnTo>
                          <a:pt x="244" y="2620"/>
                        </a:lnTo>
                        <a:lnTo>
                          <a:pt x="245" y="2620"/>
                        </a:lnTo>
                        <a:lnTo>
                          <a:pt x="247" y="2620"/>
                        </a:lnTo>
                        <a:lnTo>
                          <a:pt x="249" y="2620"/>
                        </a:lnTo>
                        <a:lnTo>
                          <a:pt x="250" y="2620"/>
                        </a:lnTo>
                        <a:lnTo>
                          <a:pt x="251" y="2620"/>
                        </a:lnTo>
                        <a:lnTo>
                          <a:pt x="253" y="2620"/>
                        </a:lnTo>
                        <a:lnTo>
                          <a:pt x="254" y="2620"/>
                        </a:lnTo>
                        <a:lnTo>
                          <a:pt x="256" y="2620"/>
                        </a:lnTo>
                        <a:lnTo>
                          <a:pt x="257" y="2620"/>
                        </a:lnTo>
                        <a:lnTo>
                          <a:pt x="259" y="2620"/>
                        </a:lnTo>
                        <a:lnTo>
                          <a:pt x="260" y="2620"/>
                        </a:lnTo>
                        <a:lnTo>
                          <a:pt x="262" y="2620"/>
                        </a:lnTo>
                        <a:lnTo>
                          <a:pt x="263" y="2620"/>
                        </a:lnTo>
                        <a:lnTo>
                          <a:pt x="265" y="2620"/>
                        </a:lnTo>
                        <a:lnTo>
                          <a:pt x="266" y="2620"/>
                        </a:lnTo>
                        <a:lnTo>
                          <a:pt x="268" y="2620"/>
                        </a:lnTo>
                        <a:lnTo>
                          <a:pt x="269" y="2620"/>
                        </a:lnTo>
                        <a:lnTo>
                          <a:pt x="271" y="2620"/>
                        </a:lnTo>
                        <a:lnTo>
                          <a:pt x="272" y="2620"/>
                        </a:lnTo>
                        <a:lnTo>
                          <a:pt x="274" y="2620"/>
                        </a:lnTo>
                        <a:lnTo>
                          <a:pt x="275" y="2620"/>
                        </a:lnTo>
                        <a:lnTo>
                          <a:pt x="277" y="2620"/>
                        </a:lnTo>
                        <a:lnTo>
                          <a:pt x="278" y="2620"/>
                        </a:lnTo>
                        <a:lnTo>
                          <a:pt x="280" y="2620"/>
                        </a:lnTo>
                        <a:lnTo>
                          <a:pt x="281" y="2620"/>
                        </a:lnTo>
                        <a:lnTo>
                          <a:pt x="282" y="2620"/>
                        </a:lnTo>
                        <a:lnTo>
                          <a:pt x="284" y="2620"/>
                        </a:lnTo>
                        <a:lnTo>
                          <a:pt x="286" y="2620"/>
                        </a:lnTo>
                        <a:lnTo>
                          <a:pt x="287" y="2620"/>
                        </a:lnTo>
                        <a:lnTo>
                          <a:pt x="289" y="2620"/>
                        </a:lnTo>
                        <a:lnTo>
                          <a:pt x="290" y="2620"/>
                        </a:lnTo>
                        <a:lnTo>
                          <a:pt x="292" y="2620"/>
                        </a:lnTo>
                        <a:lnTo>
                          <a:pt x="293" y="2620"/>
                        </a:lnTo>
                        <a:lnTo>
                          <a:pt x="294" y="2620"/>
                        </a:lnTo>
                        <a:lnTo>
                          <a:pt x="296" y="2620"/>
                        </a:lnTo>
                        <a:lnTo>
                          <a:pt x="298" y="2620"/>
                        </a:lnTo>
                        <a:lnTo>
                          <a:pt x="299" y="2620"/>
                        </a:lnTo>
                        <a:lnTo>
                          <a:pt x="301" y="2620"/>
                        </a:lnTo>
                        <a:lnTo>
                          <a:pt x="302" y="2620"/>
                        </a:lnTo>
                        <a:lnTo>
                          <a:pt x="303" y="2620"/>
                        </a:lnTo>
                        <a:lnTo>
                          <a:pt x="305" y="2620"/>
                        </a:lnTo>
                        <a:lnTo>
                          <a:pt x="306" y="2620"/>
                        </a:lnTo>
                        <a:lnTo>
                          <a:pt x="308" y="2620"/>
                        </a:lnTo>
                        <a:lnTo>
                          <a:pt x="310" y="2620"/>
                        </a:lnTo>
                        <a:lnTo>
                          <a:pt x="311" y="2620"/>
                        </a:lnTo>
                        <a:lnTo>
                          <a:pt x="312" y="2620"/>
                        </a:lnTo>
                        <a:lnTo>
                          <a:pt x="314" y="2620"/>
                        </a:lnTo>
                        <a:lnTo>
                          <a:pt x="315" y="2620"/>
                        </a:lnTo>
                        <a:lnTo>
                          <a:pt x="317" y="2620"/>
                        </a:lnTo>
                        <a:lnTo>
                          <a:pt x="318" y="2620"/>
                        </a:lnTo>
                        <a:lnTo>
                          <a:pt x="320" y="2619"/>
                        </a:lnTo>
                        <a:lnTo>
                          <a:pt x="322" y="2619"/>
                        </a:lnTo>
                        <a:lnTo>
                          <a:pt x="323" y="2619"/>
                        </a:lnTo>
                        <a:lnTo>
                          <a:pt x="324" y="2619"/>
                        </a:lnTo>
                        <a:lnTo>
                          <a:pt x="326" y="2619"/>
                        </a:lnTo>
                        <a:lnTo>
                          <a:pt x="327" y="2619"/>
                        </a:lnTo>
                        <a:lnTo>
                          <a:pt x="329" y="2619"/>
                        </a:lnTo>
                        <a:lnTo>
                          <a:pt x="330" y="2619"/>
                        </a:lnTo>
                        <a:lnTo>
                          <a:pt x="332" y="2619"/>
                        </a:lnTo>
                        <a:lnTo>
                          <a:pt x="333" y="2619"/>
                        </a:lnTo>
                        <a:lnTo>
                          <a:pt x="335" y="2619"/>
                        </a:lnTo>
                        <a:lnTo>
                          <a:pt x="336" y="2619"/>
                        </a:lnTo>
                        <a:lnTo>
                          <a:pt x="338" y="2619"/>
                        </a:lnTo>
                        <a:lnTo>
                          <a:pt x="339" y="2619"/>
                        </a:lnTo>
                        <a:lnTo>
                          <a:pt x="341" y="2619"/>
                        </a:lnTo>
                        <a:lnTo>
                          <a:pt x="342" y="2619"/>
                        </a:lnTo>
                        <a:lnTo>
                          <a:pt x="344" y="2619"/>
                        </a:lnTo>
                        <a:lnTo>
                          <a:pt x="345" y="2619"/>
                        </a:lnTo>
                        <a:lnTo>
                          <a:pt x="347" y="2619"/>
                        </a:lnTo>
                        <a:lnTo>
                          <a:pt x="348" y="2619"/>
                        </a:lnTo>
                        <a:lnTo>
                          <a:pt x="350" y="2619"/>
                        </a:lnTo>
                        <a:lnTo>
                          <a:pt x="351" y="2619"/>
                        </a:lnTo>
                        <a:lnTo>
                          <a:pt x="353" y="2619"/>
                        </a:lnTo>
                        <a:lnTo>
                          <a:pt x="354" y="2619"/>
                        </a:lnTo>
                        <a:lnTo>
                          <a:pt x="355" y="2619"/>
                        </a:lnTo>
                        <a:lnTo>
                          <a:pt x="357" y="2619"/>
                        </a:lnTo>
                        <a:lnTo>
                          <a:pt x="359" y="2619"/>
                        </a:lnTo>
                        <a:lnTo>
                          <a:pt x="360" y="2619"/>
                        </a:lnTo>
                        <a:lnTo>
                          <a:pt x="362" y="2619"/>
                        </a:lnTo>
                        <a:lnTo>
                          <a:pt x="363" y="2619"/>
                        </a:lnTo>
                        <a:lnTo>
                          <a:pt x="365" y="2619"/>
                        </a:lnTo>
                        <a:lnTo>
                          <a:pt x="366" y="2619"/>
                        </a:lnTo>
                        <a:lnTo>
                          <a:pt x="367" y="2619"/>
                        </a:lnTo>
                        <a:lnTo>
                          <a:pt x="369" y="2618"/>
                        </a:lnTo>
                        <a:lnTo>
                          <a:pt x="370" y="2618"/>
                        </a:lnTo>
                        <a:lnTo>
                          <a:pt x="372" y="2618"/>
                        </a:lnTo>
                        <a:lnTo>
                          <a:pt x="374" y="2618"/>
                        </a:lnTo>
                        <a:lnTo>
                          <a:pt x="375" y="2618"/>
                        </a:lnTo>
                        <a:lnTo>
                          <a:pt x="376" y="2618"/>
                        </a:lnTo>
                        <a:lnTo>
                          <a:pt x="378" y="2618"/>
                        </a:lnTo>
                        <a:lnTo>
                          <a:pt x="379" y="2618"/>
                        </a:lnTo>
                        <a:lnTo>
                          <a:pt x="381" y="2618"/>
                        </a:lnTo>
                        <a:lnTo>
                          <a:pt x="382" y="2618"/>
                        </a:lnTo>
                        <a:lnTo>
                          <a:pt x="384" y="2618"/>
                        </a:lnTo>
                        <a:lnTo>
                          <a:pt x="385" y="2618"/>
                        </a:lnTo>
                        <a:lnTo>
                          <a:pt x="387" y="2618"/>
                        </a:lnTo>
                        <a:lnTo>
                          <a:pt x="388" y="2618"/>
                        </a:lnTo>
                        <a:lnTo>
                          <a:pt x="390" y="2618"/>
                        </a:lnTo>
                        <a:lnTo>
                          <a:pt x="391" y="2618"/>
                        </a:lnTo>
                        <a:lnTo>
                          <a:pt x="393" y="2618"/>
                        </a:lnTo>
                        <a:lnTo>
                          <a:pt x="394" y="2618"/>
                        </a:lnTo>
                        <a:lnTo>
                          <a:pt x="396" y="2618"/>
                        </a:lnTo>
                        <a:lnTo>
                          <a:pt x="397" y="2618"/>
                        </a:lnTo>
                        <a:lnTo>
                          <a:pt x="399" y="2618"/>
                        </a:lnTo>
                        <a:lnTo>
                          <a:pt x="400" y="2618"/>
                        </a:lnTo>
                        <a:lnTo>
                          <a:pt x="402" y="2618"/>
                        </a:lnTo>
                        <a:lnTo>
                          <a:pt x="403" y="2618"/>
                        </a:lnTo>
                        <a:lnTo>
                          <a:pt x="405" y="2618"/>
                        </a:lnTo>
                        <a:lnTo>
                          <a:pt x="406" y="2618"/>
                        </a:lnTo>
                        <a:lnTo>
                          <a:pt x="407" y="2618"/>
                        </a:lnTo>
                        <a:lnTo>
                          <a:pt x="409" y="2618"/>
                        </a:lnTo>
                        <a:lnTo>
                          <a:pt x="411" y="2617"/>
                        </a:lnTo>
                        <a:lnTo>
                          <a:pt x="412" y="2617"/>
                        </a:lnTo>
                        <a:lnTo>
                          <a:pt x="414" y="2617"/>
                        </a:lnTo>
                        <a:lnTo>
                          <a:pt x="415" y="2617"/>
                        </a:lnTo>
                        <a:lnTo>
                          <a:pt x="417" y="2617"/>
                        </a:lnTo>
                        <a:lnTo>
                          <a:pt x="418" y="2617"/>
                        </a:lnTo>
                        <a:lnTo>
                          <a:pt x="419" y="2617"/>
                        </a:lnTo>
                        <a:lnTo>
                          <a:pt x="421" y="2617"/>
                        </a:lnTo>
                        <a:lnTo>
                          <a:pt x="423" y="2617"/>
                        </a:lnTo>
                        <a:lnTo>
                          <a:pt x="424" y="2617"/>
                        </a:lnTo>
                        <a:lnTo>
                          <a:pt x="426" y="2617"/>
                        </a:lnTo>
                        <a:lnTo>
                          <a:pt x="427" y="2617"/>
                        </a:lnTo>
                        <a:lnTo>
                          <a:pt x="428" y="2617"/>
                        </a:lnTo>
                        <a:lnTo>
                          <a:pt x="430" y="2617"/>
                        </a:lnTo>
                        <a:lnTo>
                          <a:pt x="431" y="2617"/>
                        </a:lnTo>
                        <a:lnTo>
                          <a:pt x="433" y="2617"/>
                        </a:lnTo>
                        <a:lnTo>
                          <a:pt x="435" y="2617"/>
                        </a:lnTo>
                        <a:lnTo>
                          <a:pt x="436" y="2617"/>
                        </a:lnTo>
                        <a:lnTo>
                          <a:pt x="438" y="2617"/>
                        </a:lnTo>
                        <a:lnTo>
                          <a:pt x="439" y="2617"/>
                        </a:lnTo>
                        <a:lnTo>
                          <a:pt x="440" y="2617"/>
                        </a:lnTo>
                        <a:lnTo>
                          <a:pt x="442" y="2617"/>
                        </a:lnTo>
                        <a:lnTo>
                          <a:pt x="443" y="2617"/>
                        </a:lnTo>
                        <a:lnTo>
                          <a:pt x="445" y="2616"/>
                        </a:lnTo>
                        <a:lnTo>
                          <a:pt x="447" y="2616"/>
                        </a:lnTo>
                        <a:lnTo>
                          <a:pt x="448" y="2616"/>
                        </a:lnTo>
                        <a:lnTo>
                          <a:pt x="449" y="2616"/>
                        </a:lnTo>
                        <a:lnTo>
                          <a:pt x="451" y="2616"/>
                        </a:lnTo>
                        <a:lnTo>
                          <a:pt x="452" y="2616"/>
                        </a:lnTo>
                        <a:lnTo>
                          <a:pt x="454" y="2616"/>
                        </a:lnTo>
                        <a:lnTo>
                          <a:pt x="455" y="2616"/>
                        </a:lnTo>
                        <a:lnTo>
                          <a:pt x="457" y="2616"/>
                        </a:lnTo>
                        <a:lnTo>
                          <a:pt x="458" y="2616"/>
                        </a:lnTo>
                        <a:lnTo>
                          <a:pt x="460" y="2616"/>
                        </a:lnTo>
                        <a:lnTo>
                          <a:pt x="461" y="2616"/>
                        </a:lnTo>
                        <a:lnTo>
                          <a:pt x="463" y="2616"/>
                        </a:lnTo>
                        <a:lnTo>
                          <a:pt x="464" y="2616"/>
                        </a:lnTo>
                        <a:lnTo>
                          <a:pt x="466" y="2616"/>
                        </a:lnTo>
                        <a:lnTo>
                          <a:pt x="467" y="2616"/>
                        </a:lnTo>
                        <a:lnTo>
                          <a:pt x="469" y="2616"/>
                        </a:lnTo>
                        <a:lnTo>
                          <a:pt x="470" y="2616"/>
                        </a:lnTo>
                        <a:lnTo>
                          <a:pt x="472" y="2616"/>
                        </a:lnTo>
                        <a:lnTo>
                          <a:pt x="473" y="2616"/>
                        </a:lnTo>
                        <a:lnTo>
                          <a:pt x="475" y="2616"/>
                        </a:lnTo>
                        <a:lnTo>
                          <a:pt x="476" y="2615"/>
                        </a:lnTo>
                        <a:lnTo>
                          <a:pt x="478" y="2615"/>
                        </a:lnTo>
                        <a:lnTo>
                          <a:pt x="479" y="2615"/>
                        </a:lnTo>
                        <a:lnTo>
                          <a:pt x="480" y="2615"/>
                        </a:lnTo>
                        <a:lnTo>
                          <a:pt x="482" y="2615"/>
                        </a:lnTo>
                        <a:lnTo>
                          <a:pt x="484" y="2615"/>
                        </a:lnTo>
                        <a:lnTo>
                          <a:pt x="485" y="2615"/>
                        </a:lnTo>
                        <a:lnTo>
                          <a:pt x="487" y="2615"/>
                        </a:lnTo>
                        <a:lnTo>
                          <a:pt x="488" y="2615"/>
                        </a:lnTo>
                        <a:lnTo>
                          <a:pt x="490" y="2615"/>
                        </a:lnTo>
                        <a:lnTo>
                          <a:pt x="491" y="2615"/>
                        </a:lnTo>
                        <a:lnTo>
                          <a:pt x="492" y="2615"/>
                        </a:lnTo>
                        <a:lnTo>
                          <a:pt x="494" y="2615"/>
                        </a:lnTo>
                        <a:lnTo>
                          <a:pt x="496" y="2615"/>
                        </a:lnTo>
                        <a:lnTo>
                          <a:pt x="497" y="2615"/>
                        </a:lnTo>
                        <a:lnTo>
                          <a:pt x="499" y="2615"/>
                        </a:lnTo>
                        <a:lnTo>
                          <a:pt x="500" y="2615"/>
                        </a:lnTo>
                        <a:lnTo>
                          <a:pt x="501" y="2615"/>
                        </a:lnTo>
                        <a:lnTo>
                          <a:pt x="503" y="2614"/>
                        </a:lnTo>
                        <a:lnTo>
                          <a:pt x="504" y="2614"/>
                        </a:lnTo>
                        <a:lnTo>
                          <a:pt x="506" y="2614"/>
                        </a:lnTo>
                        <a:lnTo>
                          <a:pt x="508" y="2614"/>
                        </a:lnTo>
                        <a:lnTo>
                          <a:pt x="509" y="2614"/>
                        </a:lnTo>
                        <a:lnTo>
                          <a:pt x="511" y="2614"/>
                        </a:lnTo>
                        <a:lnTo>
                          <a:pt x="512" y="2614"/>
                        </a:lnTo>
                        <a:lnTo>
                          <a:pt x="513" y="2614"/>
                        </a:lnTo>
                        <a:lnTo>
                          <a:pt x="515" y="2614"/>
                        </a:lnTo>
                        <a:lnTo>
                          <a:pt x="516" y="2614"/>
                        </a:lnTo>
                        <a:lnTo>
                          <a:pt x="518" y="2614"/>
                        </a:lnTo>
                        <a:lnTo>
                          <a:pt x="519" y="2614"/>
                        </a:lnTo>
                        <a:lnTo>
                          <a:pt x="521" y="2614"/>
                        </a:lnTo>
                        <a:lnTo>
                          <a:pt x="522" y="2614"/>
                        </a:lnTo>
                        <a:lnTo>
                          <a:pt x="524" y="2614"/>
                        </a:lnTo>
                        <a:lnTo>
                          <a:pt x="525" y="2614"/>
                        </a:lnTo>
                        <a:lnTo>
                          <a:pt x="527" y="2613"/>
                        </a:lnTo>
                        <a:lnTo>
                          <a:pt x="528" y="2613"/>
                        </a:lnTo>
                        <a:lnTo>
                          <a:pt x="530" y="2613"/>
                        </a:lnTo>
                        <a:lnTo>
                          <a:pt x="531" y="2613"/>
                        </a:lnTo>
                        <a:lnTo>
                          <a:pt x="533" y="2613"/>
                        </a:lnTo>
                        <a:lnTo>
                          <a:pt x="534" y="2613"/>
                        </a:lnTo>
                        <a:lnTo>
                          <a:pt x="536" y="2613"/>
                        </a:lnTo>
                        <a:lnTo>
                          <a:pt x="537" y="2613"/>
                        </a:lnTo>
                        <a:lnTo>
                          <a:pt x="539" y="2613"/>
                        </a:lnTo>
                        <a:lnTo>
                          <a:pt x="540" y="2613"/>
                        </a:lnTo>
                        <a:lnTo>
                          <a:pt x="542" y="2613"/>
                        </a:lnTo>
                        <a:lnTo>
                          <a:pt x="543" y="2613"/>
                        </a:lnTo>
                        <a:lnTo>
                          <a:pt x="545" y="2613"/>
                        </a:lnTo>
                        <a:lnTo>
                          <a:pt x="546" y="2613"/>
                        </a:lnTo>
                        <a:lnTo>
                          <a:pt x="548" y="2613"/>
                        </a:lnTo>
                        <a:lnTo>
                          <a:pt x="549" y="2613"/>
                        </a:lnTo>
                        <a:lnTo>
                          <a:pt x="551" y="2612"/>
                        </a:lnTo>
                        <a:lnTo>
                          <a:pt x="552" y="2612"/>
                        </a:lnTo>
                        <a:lnTo>
                          <a:pt x="553" y="2612"/>
                        </a:lnTo>
                        <a:lnTo>
                          <a:pt x="555" y="2612"/>
                        </a:lnTo>
                        <a:lnTo>
                          <a:pt x="556" y="2612"/>
                        </a:lnTo>
                        <a:lnTo>
                          <a:pt x="558" y="2612"/>
                        </a:lnTo>
                        <a:lnTo>
                          <a:pt x="560" y="2612"/>
                        </a:lnTo>
                        <a:lnTo>
                          <a:pt x="561" y="2612"/>
                        </a:lnTo>
                        <a:lnTo>
                          <a:pt x="563" y="2612"/>
                        </a:lnTo>
                        <a:lnTo>
                          <a:pt x="564" y="2612"/>
                        </a:lnTo>
                        <a:lnTo>
                          <a:pt x="565" y="2612"/>
                        </a:lnTo>
                        <a:lnTo>
                          <a:pt x="567" y="2612"/>
                        </a:lnTo>
                        <a:lnTo>
                          <a:pt x="568" y="2612"/>
                        </a:lnTo>
                        <a:lnTo>
                          <a:pt x="570" y="2612"/>
                        </a:lnTo>
                        <a:lnTo>
                          <a:pt x="572" y="2611"/>
                        </a:lnTo>
                        <a:lnTo>
                          <a:pt x="573" y="2611"/>
                        </a:lnTo>
                        <a:lnTo>
                          <a:pt x="574" y="2611"/>
                        </a:lnTo>
                        <a:lnTo>
                          <a:pt x="576" y="2611"/>
                        </a:lnTo>
                        <a:lnTo>
                          <a:pt x="577" y="2611"/>
                        </a:lnTo>
                        <a:lnTo>
                          <a:pt x="579" y="2611"/>
                        </a:lnTo>
                        <a:lnTo>
                          <a:pt x="580" y="2611"/>
                        </a:lnTo>
                        <a:lnTo>
                          <a:pt x="582" y="2611"/>
                        </a:lnTo>
                        <a:lnTo>
                          <a:pt x="584" y="2611"/>
                        </a:lnTo>
                        <a:lnTo>
                          <a:pt x="585" y="2611"/>
                        </a:lnTo>
                        <a:lnTo>
                          <a:pt x="586" y="2611"/>
                        </a:lnTo>
                        <a:lnTo>
                          <a:pt x="588" y="2611"/>
                        </a:lnTo>
                        <a:lnTo>
                          <a:pt x="589" y="2610"/>
                        </a:lnTo>
                        <a:lnTo>
                          <a:pt x="591" y="2610"/>
                        </a:lnTo>
                        <a:lnTo>
                          <a:pt x="592" y="2610"/>
                        </a:lnTo>
                        <a:lnTo>
                          <a:pt x="594" y="2610"/>
                        </a:lnTo>
                        <a:lnTo>
                          <a:pt x="595" y="2610"/>
                        </a:lnTo>
                        <a:lnTo>
                          <a:pt x="597" y="2610"/>
                        </a:lnTo>
                        <a:lnTo>
                          <a:pt x="598" y="2610"/>
                        </a:lnTo>
                        <a:lnTo>
                          <a:pt x="600" y="2610"/>
                        </a:lnTo>
                        <a:lnTo>
                          <a:pt x="601" y="2610"/>
                        </a:lnTo>
                        <a:lnTo>
                          <a:pt x="603" y="2610"/>
                        </a:lnTo>
                        <a:lnTo>
                          <a:pt x="604" y="2610"/>
                        </a:lnTo>
                        <a:lnTo>
                          <a:pt x="605" y="2610"/>
                        </a:lnTo>
                        <a:lnTo>
                          <a:pt x="607" y="2609"/>
                        </a:lnTo>
                        <a:lnTo>
                          <a:pt x="609" y="2609"/>
                        </a:lnTo>
                        <a:lnTo>
                          <a:pt x="610" y="2609"/>
                        </a:lnTo>
                        <a:lnTo>
                          <a:pt x="612" y="2609"/>
                        </a:lnTo>
                        <a:lnTo>
                          <a:pt x="613" y="2609"/>
                        </a:lnTo>
                        <a:lnTo>
                          <a:pt x="615" y="2609"/>
                        </a:lnTo>
                        <a:lnTo>
                          <a:pt x="616" y="2609"/>
                        </a:lnTo>
                        <a:lnTo>
                          <a:pt x="617" y="2609"/>
                        </a:lnTo>
                        <a:lnTo>
                          <a:pt x="619" y="2609"/>
                        </a:lnTo>
                        <a:lnTo>
                          <a:pt x="621" y="2609"/>
                        </a:lnTo>
                        <a:lnTo>
                          <a:pt x="622" y="2609"/>
                        </a:lnTo>
                        <a:lnTo>
                          <a:pt x="624" y="2609"/>
                        </a:lnTo>
                        <a:lnTo>
                          <a:pt x="625" y="2609"/>
                        </a:lnTo>
                        <a:lnTo>
                          <a:pt x="626" y="2609"/>
                        </a:lnTo>
                        <a:lnTo>
                          <a:pt x="628" y="2609"/>
                        </a:lnTo>
                        <a:lnTo>
                          <a:pt x="629" y="2609"/>
                        </a:lnTo>
                        <a:lnTo>
                          <a:pt x="631" y="2609"/>
                        </a:lnTo>
                        <a:lnTo>
                          <a:pt x="633" y="2608"/>
                        </a:lnTo>
                        <a:lnTo>
                          <a:pt x="634" y="2608"/>
                        </a:lnTo>
                        <a:lnTo>
                          <a:pt x="636" y="2608"/>
                        </a:lnTo>
                        <a:lnTo>
                          <a:pt x="637" y="2608"/>
                        </a:lnTo>
                        <a:lnTo>
                          <a:pt x="638" y="2608"/>
                        </a:lnTo>
                        <a:lnTo>
                          <a:pt x="640" y="2608"/>
                        </a:lnTo>
                        <a:lnTo>
                          <a:pt x="641" y="2608"/>
                        </a:lnTo>
                        <a:lnTo>
                          <a:pt x="643" y="2608"/>
                        </a:lnTo>
                        <a:lnTo>
                          <a:pt x="645" y="2608"/>
                        </a:lnTo>
                        <a:lnTo>
                          <a:pt x="646" y="2608"/>
                        </a:lnTo>
                        <a:lnTo>
                          <a:pt x="647" y="2608"/>
                        </a:lnTo>
                        <a:lnTo>
                          <a:pt x="649" y="2607"/>
                        </a:lnTo>
                        <a:lnTo>
                          <a:pt x="650" y="2607"/>
                        </a:lnTo>
                        <a:lnTo>
                          <a:pt x="652" y="2607"/>
                        </a:lnTo>
                        <a:lnTo>
                          <a:pt x="653" y="2607"/>
                        </a:lnTo>
                        <a:lnTo>
                          <a:pt x="655" y="2607"/>
                        </a:lnTo>
                        <a:lnTo>
                          <a:pt x="657" y="2607"/>
                        </a:lnTo>
                        <a:lnTo>
                          <a:pt x="658" y="2607"/>
                        </a:lnTo>
                        <a:lnTo>
                          <a:pt x="659" y="2607"/>
                        </a:lnTo>
                        <a:lnTo>
                          <a:pt x="661" y="2607"/>
                        </a:lnTo>
                        <a:lnTo>
                          <a:pt x="662" y="2606"/>
                        </a:lnTo>
                        <a:lnTo>
                          <a:pt x="664" y="2606"/>
                        </a:lnTo>
                        <a:lnTo>
                          <a:pt x="665" y="2606"/>
                        </a:lnTo>
                        <a:lnTo>
                          <a:pt x="667" y="2606"/>
                        </a:lnTo>
                        <a:lnTo>
                          <a:pt x="668" y="2606"/>
                        </a:lnTo>
                        <a:lnTo>
                          <a:pt x="670" y="2606"/>
                        </a:lnTo>
                        <a:lnTo>
                          <a:pt x="671" y="2606"/>
                        </a:lnTo>
                        <a:lnTo>
                          <a:pt x="673" y="2606"/>
                        </a:lnTo>
                        <a:lnTo>
                          <a:pt x="674" y="2606"/>
                        </a:lnTo>
                        <a:lnTo>
                          <a:pt x="676" y="2606"/>
                        </a:lnTo>
                        <a:lnTo>
                          <a:pt x="677" y="2605"/>
                        </a:lnTo>
                        <a:lnTo>
                          <a:pt x="678" y="2605"/>
                        </a:lnTo>
                        <a:lnTo>
                          <a:pt x="680" y="2605"/>
                        </a:lnTo>
                        <a:lnTo>
                          <a:pt x="682" y="2605"/>
                        </a:lnTo>
                        <a:lnTo>
                          <a:pt x="683" y="2605"/>
                        </a:lnTo>
                        <a:lnTo>
                          <a:pt x="685" y="2605"/>
                        </a:lnTo>
                        <a:lnTo>
                          <a:pt x="686" y="2605"/>
                        </a:lnTo>
                        <a:lnTo>
                          <a:pt x="688" y="2605"/>
                        </a:lnTo>
                        <a:lnTo>
                          <a:pt x="689" y="2605"/>
                        </a:lnTo>
                        <a:lnTo>
                          <a:pt x="690" y="2604"/>
                        </a:lnTo>
                        <a:lnTo>
                          <a:pt x="692" y="2604"/>
                        </a:lnTo>
                        <a:lnTo>
                          <a:pt x="694" y="2604"/>
                        </a:lnTo>
                        <a:lnTo>
                          <a:pt x="695" y="2604"/>
                        </a:lnTo>
                        <a:lnTo>
                          <a:pt x="697" y="2604"/>
                        </a:lnTo>
                        <a:lnTo>
                          <a:pt x="698" y="2604"/>
                        </a:lnTo>
                        <a:lnTo>
                          <a:pt x="699" y="2604"/>
                        </a:lnTo>
                        <a:lnTo>
                          <a:pt x="701" y="2604"/>
                        </a:lnTo>
                        <a:lnTo>
                          <a:pt x="702" y="2603"/>
                        </a:lnTo>
                        <a:lnTo>
                          <a:pt x="704" y="2603"/>
                        </a:lnTo>
                        <a:lnTo>
                          <a:pt x="705" y="2603"/>
                        </a:lnTo>
                        <a:lnTo>
                          <a:pt x="707" y="2603"/>
                        </a:lnTo>
                        <a:lnTo>
                          <a:pt x="709" y="2603"/>
                        </a:lnTo>
                        <a:lnTo>
                          <a:pt x="710" y="2603"/>
                        </a:lnTo>
                        <a:lnTo>
                          <a:pt x="711" y="2603"/>
                        </a:lnTo>
                        <a:lnTo>
                          <a:pt x="713" y="2603"/>
                        </a:lnTo>
                        <a:lnTo>
                          <a:pt x="714" y="2602"/>
                        </a:lnTo>
                        <a:lnTo>
                          <a:pt x="716" y="2602"/>
                        </a:lnTo>
                        <a:lnTo>
                          <a:pt x="717" y="2602"/>
                        </a:lnTo>
                        <a:lnTo>
                          <a:pt x="719" y="2602"/>
                        </a:lnTo>
                        <a:lnTo>
                          <a:pt x="720" y="2602"/>
                        </a:lnTo>
                        <a:lnTo>
                          <a:pt x="722" y="2602"/>
                        </a:lnTo>
                        <a:lnTo>
                          <a:pt x="723" y="2602"/>
                        </a:lnTo>
                        <a:lnTo>
                          <a:pt x="725" y="2602"/>
                        </a:lnTo>
                        <a:lnTo>
                          <a:pt x="726" y="2601"/>
                        </a:lnTo>
                        <a:lnTo>
                          <a:pt x="728" y="2601"/>
                        </a:lnTo>
                        <a:lnTo>
                          <a:pt x="729" y="2601"/>
                        </a:lnTo>
                        <a:lnTo>
                          <a:pt x="731" y="2601"/>
                        </a:lnTo>
                        <a:lnTo>
                          <a:pt x="732" y="2601"/>
                        </a:lnTo>
                        <a:lnTo>
                          <a:pt x="734" y="2601"/>
                        </a:lnTo>
                        <a:lnTo>
                          <a:pt x="735" y="2601"/>
                        </a:lnTo>
                        <a:lnTo>
                          <a:pt x="737" y="2600"/>
                        </a:lnTo>
                        <a:lnTo>
                          <a:pt x="738" y="2600"/>
                        </a:lnTo>
                        <a:lnTo>
                          <a:pt x="740" y="2600"/>
                        </a:lnTo>
                        <a:lnTo>
                          <a:pt x="741" y="2600"/>
                        </a:lnTo>
                        <a:lnTo>
                          <a:pt x="742" y="2600"/>
                        </a:lnTo>
                        <a:lnTo>
                          <a:pt x="744" y="2600"/>
                        </a:lnTo>
                        <a:lnTo>
                          <a:pt x="746" y="2600"/>
                        </a:lnTo>
                        <a:lnTo>
                          <a:pt x="747" y="2600"/>
                        </a:lnTo>
                        <a:lnTo>
                          <a:pt x="749" y="2599"/>
                        </a:lnTo>
                        <a:lnTo>
                          <a:pt x="750" y="2599"/>
                        </a:lnTo>
                        <a:lnTo>
                          <a:pt x="751" y="2599"/>
                        </a:lnTo>
                        <a:lnTo>
                          <a:pt x="753" y="2599"/>
                        </a:lnTo>
                        <a:lnTo>
                          <a:pt x="754" y="2599"/>
                        </a:lnTo>
                        <a:lnTo>
                          <a:pt x="756" y="2599"/>
                        </a:lnTo>
                        <a:lnTo>
                          <a:pt x="758" y="2599"/>
                        </a:lnTo>
                        <a:lnTo>
                          <a:pt x="759" y="2598"/>
                        </a:lnTo>
                        <a:lnTo>
                          <a:pt x="761" y="2598"/>
                        </a:lnTo>
                        <a:lnTo>
                          <a:pt x="762" y="2598"/>
                        </a:lnTo>
                        <a:lnTo>
                          <a:pt x="763" y="2598"/>
                        </a:lnTo>
                        <a:lnTo>
                          <a:pt x="765" y="2598"/>
                        </a:lnTo>
                        <a:lnTo>
                          <a:pt x="766" y="2598"/>
                        </a:lnTo>
                        <a:lnTo>
                          <a:pt x="768" y="2598"/>
                        </a:lnTo>
                        <a:lnTo>
                          <a:pt x="770" y="2598"/>
                        </a:lnTo>
                        <a:lnTo>
                          <a:pt x="771" y="2598"/>
                        </a:lnTo>
                        <a:lnTo>
                          <a:pt x="772" y="2598"/>
                        </a:lnTo>
                        <a:lnTo>
                          <a:pt x="774" y="2597"/>
                        </a:lnTo>
                        <a:lnTo>
                          <a:pt x="775" y="2597"/>
                        </a:lnTo>
                        <a:lnTo>
                          <a:pt x="777" y="2597"/>
                        </a:lnTo>
                        <a:lnTo>
                          <a:pt x="778" y="2597"/>
                        </a:lnTo>
                        <a:lnTo>
                          <a:pt x="780" y="2597"/>
                        </a:lnTo>
                        <a:lnTo>
                          <a:pt x="782" y="2597"/>
                        </a:lnTo>
                        <a:lnTo>
                          <a:pt x="783" y="2596"/>
                        </a:lnTo>
                        <a:lnTo>
                          <a:pt x="784" y="2596"/>
                        </a:lnTo>
                        <a:lnTo>
                          <a:pt x="786" y="2596"/>
                        </a:lnTo>
                        <a:lnTo>
                          <a:pt x="787" y="2596"/>
                        </a:lnTo>
                        <a:lnTo>
                          <a:pt x="789" y="2596"/>
                        </a:lnTo>
                        <a:lnTo>
                          <a:pt x="790" y="2596"/>
                        </a:lnTo>
                        <a:lnTo>
                          <a:pt x="792" y="2595"/>
                        </a:lnTo>
                        <a:lnTo>
                          <a:pt x="793" y="2595"/>
                        </a:lnTo>
                        <a:lnTo>
                          <a:pt x="795" y="2595"/>
                        </a:lnTo>
                        <a:lnTo>
                          <a:pt x="796" y="2595"/>
                        </a:lnTo>
                        <a:lnTo>
                          <a:pt x="798" y="2595"/>
                        </a:lnTo>
                        <a:lnTo>
                          <a:pt x="799" y="2595"/>
                        </a:lnTo>
                        <a:lnTo>
                          <a:pt x="801" y="2594"/>
                        </a:lnTo>
                        <a:lnTo>
                          <a:pt x="802" y="2594"/>
                        </a:lnTo>
                        <a:lnTo>
                          <a:pt x="803" y="2594"/>
                        </a:lnTo>
                        <a:lnTo>
                          <a:pt x="805" y="2594"/>
                        </a:lnTo>
                        <a:lnTo>
                          <a:pt x="807" y="2594"/>
                        </a:lnTo>
                        <a:lnTo>
                          <a:pt x="808" y="2594"/>
                        </a:lnTo>
                        <a:lnTo>
                          <a:pt x="810" y="2593"/>
                        </a:lnTo>
                        <a:lnTo>
                          <a:pt x="811" y="2593"/>
                        </a:lnTo>
                        <a:lnTo>
                          <a:pt x="813" y="2593"/>
                        </a:lnTo>
                        <a:lnTo>
                          <a:pt x="814" y="2593"/>
                        </a:lnTo>
                        <a:lnTo>
                          <a:pt x="815" y="2593"/>
                        </a:lnTo>
                        <a:lnTo>
                          <a:pt x="817" y="2593"/>
                        </a:lnTo>
                        <a:lnTo>
                          <a:pt x="819" y="2592"/>
                        </a:lnTo>
                        <a:lnTo>
                          <a:pt x="820" y="2592"/>
                        </a:lnTo>
                        <a:lnTo>
                          <a:pt x="822" y="2592"/>
                        </a:lnTo>
                        <a:lnTo>
                          <a:pt x="823" y="2592"/>
                        </a:lnTo>
                        <a:lnTo>
                          <a:pt x="824" y="2592"/>
                        </a:lnTo>
                        <a:lnTo>
                          <a:pt x="826" y="2591"/>
                        </a:lnTo>
                        <a:lnTo>
                          <a:pt x="827" y="2591"/>
                        </a:lnTo>
                        <a:lnTo>
                          <a:pt x="829" y="2591"/>
                        </a:lnTo>
                        <a:lnTo>
                          <a:pt x="831" y="2591"/>
                        </a:lnTo>
                        <a:lnTo>
                          <a:pt x="832" y="2591"/>
                        </a:lnTo>
                        <a:lnTo>
                          <a:pt x="834" y="2591"/>
                        </a:lnTo>
                        <a:lnTo>
                          <a:pt x="835" y="2590"/>
                        </a:lnTo>
                        <a:lnTo>
                          <a:pt x="836" y="2590"/>
                        </a:lnTo>
                        <a:lnTo>
                          <a:pt x="838" y="2590"/>
                        </a:lnTo>
                        <a:lnTo>
                          <a:pt x="839" y="2590"/>
                        </a:lnTo>
                        <a:lnTo>
                          <a:pt x="841" y="2590"/>
                        </a:lnTo>
                        <a:lnTo>
                          <a:pt x="843" y="2589"/>
                        </a:lnTo>
                        <a:lnTo>
                          <a:pt x="844" y="2589"/>
                        </a:lnTo>
                        <a:lnTo>
                          <a:pt x="845" y="2589"/>
                        </a:lnTo>
                        <a:lnTo>
                          <a:pt x="847" y="2589"/>
                        </a:lnTo>
                        <a:lnTo>
                          <a:pt x="848" y="2589"/>
                        </a:lnTo>
                        <a:lnTo>
                          <a:pt x="850" y="2588"/>
                        </a:lnTo>
                        <a:lnTo>
                          <a:pt x="851" y="2588"/>
                        </a:lnTo>
                        <a:lnTo>
                          <a:pt x="853" y="2588"/>
                        </a:lnTo>
                        <a:lnTo>
                          <a:pt x="854" y="2588"/>
                        </a:lnTo>
                        <a:lnTo>
                          <a:pt x="856" y="2588"/>
                        </a:lnTo>
                        <a:lnTo>
                          <a:pt x="857" y="2587"/>
                        </a:lnTo>
                        <a:lnTo>
                          <a:pt x="859" y="2587"/>
                        </a:lnTo>
                        <a:lnTo>
                          <a:pt x="860" y="2587"/>
                        </a:lnTo>
                        <a:lnTo>
                          <a:pt x="862" y="2587"/>
                        </a:lnTo>
                        <a:lnTo>
                          <a:pt x="863" y="2587"/>
                        </a:lnTo>
                        <a:lnTo>
                          <a:pt x="865" y="2587"/>
                        </a:lnTo>
                        <a:lnTo>
                          <a:pt x="866" y="2587"/>
                        </a:lnTo>
                        <a:lnTo>
                          <a:pt x="868" y="2586"/>
                        </a:lnTo>
                        <a:lnTo>
                          <a:pt x="869" y="2586"/>
                        </a:lnTo>
                        <a:lnTo>
                          <a:pt x="871" y="2586"/>
                        </a:lnTo>
                        <a:lnTo>
                          <a:pt x="872" y="2586"/>
                        </a:lnTo>
                        <a:lnTo>
                          <a:pt x="874" y="2586"/>
                        </a:lnTo>
                        <a:lnTo>
                          <a:pt x="875" y="2585"/>
                        </a:lnTo>
                        <a:lnTo>
                          <a:pt x="876" y="2585"/>
                        </a:lnTo>
                        <a:lnTo>
                          <a:pt x="878" y="2585"/>
                        </a:lnTo>
                        <a:lnTo>
                          <a:pt x="880" y="2585"/>
                        </a:lnTo>
                        <a:lnTo>
                          <a:pt x="881" y="2585"/>
                        </a:lnTo>
                        <a:lnTo>
                          <a:pt x="883" y="2584"/>
                        </a:lnTo>
                        <a:lnTo>
                          <a:pt x="884" y="2584"/>
                        </a:lnTo>
                        <a:lnTo>
                          <a:pt x="886" y="2584"/>
                        </a:lnTo>
                        <a:lnTo>
                          <a:pt x="887" y="2584"/>
                        </a:lnTo>
                        <a:lnTo>
                          <a:pt x="888" y="2583"/>
                        </a:lnTo>
                        <a:lnTo>
                          <a:pt x="890" y="2583"/>
                        </a:lnTo>
                        <a:lnTo>
                          <a:pt x="891" y="2583"/>
                        </a:lnTo>
                        <a:lnTo>
                          <a:pt x="893" y="2583"/>
                        </a:lnTo>
                        <a:lnTo>
                          <a:pt x="895" y="2583"/>
                        </a:lnTo>
                        <a:lnTo>
                          <a:pt x="896" y="2582"/>
                        </a:lnTo>
                        <a:lnTo>
                          <a:pt x="897" y="2582"/>
                        </a:lnTo>
                        <a:lnTo>
                          <a:pt x="899" y="2582"/>
                        </a:lnTo>
                        <a:lnTo>
                          <a:pt x="900" y="2582"/>
                        </a:lnTo>
                        <a:lnTo>
                          <a:pt x="902" y="2581"/>
                        </a:lnTo>
                        <a:lnTo>
                          <a:pt x="903" y="2581"/>
                        </a:lnTo>
                        <a:lnTo>
                          <a:pt x="905" y="2581"/>
                        </a:lnTo>
                        <a:lnTo>
                          <a:pt x="907" y="2581"/>
                        </a:lnTo>
                        <a:lnTo>
                          <a:pt x="908" y="2580"/>
                        </a:lnTo>
                        <a:lnTo>
                          <a:pt x="909" y="2580"/>
                        </a:lnTo>
                        <a:lnTo>
                          <a:pt x="911" y="2580"/>
                        </a:lnTo>
                        <a:lnTo>
                          <a:pt x="912" y="2580"/>
                        </a:lnTo>
                        <a:lnTo>
                          <a:pt x="914" y="2579"/>
                        </a:lnTo>
                        <a:lnTo>
                          <a:pt x="915" y="2579"/>
                        </a:lnTo>
                        <a:lnTo>
                          <a:pt x="917" y="2579"/>
                        </a:lnTo>
                        <a:lnTo>
                          <a:pt x="918" y="2579"/>
                        </a:lnTo>
                        <a:lnTo>
                          <a:pt x="920" y="2578"/>
                        </a:lnTo>
                        <a:lnTo>
                          <a:pt x="921" y="2578"/>
                        </a:lnTo>
                        <a:lnTo>
                          <a:pt x="923" y="2578"/>
                        </a:lnTo>
                        <a:lnTo>
                          <a:pt x="924" y="2578"/>
                        </a:lnTo>
                        <a:lnTo>
                          <a:pt x="926" y="2577"/>
                        </a:lnTo>
                        <a:lnTo>
                          <a:pt x="927" y="2577"/>
                        </a:lnTo>
                        <a:lnTo>
                          <a:pt x="928" y="2577"/>
                        </a:lnTo>
                        <a:lnTo>
                          <a:pt x="930" y="2577"/>
                        </a:lnTo>
                        <a:lnTo>
                          <a:pt x="932" y="2576"/>
                        </a:lnTo>
                        <a:lnTo>
                          <a:pt x="933" y="2576"/>
                        </a:lnTo>
                        <a:lnTo>
                          <a:pt x="935" y="2576"/>
                        </a:lnTo>
                        <a:lnTo>
                          <a:pt x="936" y="2576"/>
                        </a:lnTo>
                        <a:lnTo>
                          <a:pt x="938" y="2576"/>
                        </a:lnTo>
                        <a:lnTo>
                          <a:pt x="939" y="2576"/>
                        </a:lnTo>
                        <a:lnTo>
                          <a:pt x="940" y="2575"/>
                        </a:lnTo>
                        <a:lnTo>
                          <a:pt x="942" y="2575"/>
                        </a:lnTo>
                        <a:lnTo>
                          <a:pt x="944" y="2575"/>
                        </a:lnTo>
                        <a:lnTo>
                          <a:pt x="945" y="2575"/>
                        </a:lnTo>
                        <a:lnTo>
                          <a:pt x="947" y="2574"/>
                        </a:lnTo>
                        <a:lnTo>
                          <a:pt x="948" y="2574"/>
                        </a:lnTo>
                        <a:lnTo>
                          <a:pt x="949" y="2574"/>
                        </a:lnTo>
                        <a:lnTo>
                          <a:pt x="951" y="2574"/>
                        </a:lnTo>
                        <a:lnTo>
                          <a:pt x="952" y="2573"/>
                        </a:lnTo>
                        <a:lnTo>
                          <a:pt x="954" y="2573"/>
                        </a:lnTo>
                        <a:lnTo>
                          <a:pt x="956" y="2573"/>
                        </a:lnTo>
                        <a:lnTo>
                          <a:pt x="957" y="2572"/>
                        </a:lnTo>
                        <a:lnTo>
                          <a:pt x="959" y="2572"/>
                        </a:lnTo>
                        <a:lnTo>
                          <a:pt x="960" y="2572"/>
                        </a:lnTo>
                        <a:lnTo>
                          <a:pt x="961" y="2572"/>
                        </a:lnTo>
                        <a:lnTo>
                          <a:pt x="963" y="2571"/>
                        </a:lnTo>
                        <a:lnTo>
                          <a:pt x="964" y="2571"/>
                        </a:lnTo>
                        <a:lnTo>
                          <a:pt x="966" y="2571"/>
                        </a:lnTo>
                        <a:lnTo>
                          <a:pt x="968" y="2570"/>
                        </a:lnTo>
                        <a:lnTo>
                          <a:pt x="969" y="2570"/>
                        </a:lnTo>
                        <a:lnTo>
                          <a:pt x="970" y="2570"/>
                        </a:lnTo>
                        <a:lnTo>
                          <a:pt x="972" y="2570"/>
                        </a:lnTo>
                        <a:lnTo>
                          <a:pt x="973" y="2569"/>
                        </a:lnTo>
                        <a:lnTo>
                          <a:pt x="975" y="2569"/>
                        </a:lnTo>
                        <a:lnTo>
                          <a:pt x="976" y="2569"/>
                        </a:lnTo>
                        <a:lnTo>
                          <a:pt x="978" y="2568"/>
                        </a:lnTo>
                        <a:lnTo>
                          <a:pt x="980" y="2568"/>
                        </a:lnTo>
                        <a:lnTo>
                          <a:pt x="981" y="2568"/>
                        </a:lnTo>
                        <a:lnTo>
                          <a:pt x="982" y="2568"/>
                        </a:lnTo>
                        <a:lnTo>
                          <a:pt x="984" y="2567"/>
                        </a:lnTo>
                        <a:lnTo>
                          <a:pt x="985" y="2567"/>
                        </a:lnTo>
                        <a:lnTo>
                          <a:pt x="987" y="2567"/>
                        </a:lnTo>
                        <a:lnTo>
                          <a:pt x="988" y="2566"/>
                        </a:lnTo>
                        <a:lnTo>
                          <a:pt x="990" y="2566"/>
                        </a:lnTo>
                        <a:lnTo>
                          <a:pt x="991" y="2566"/>
                        </a:lnTo>
                        <a:lnTo>
                          <a:pt x="993" y="2565"/>
                        </a:lnTo>
                        <a:lnTo>
                          <a:pt x="994" y="2565"/>
                        </a:lnTo>
                        <a:lnTo>
                          <a:pt x="996" y="2565"/>
                        </a:lnTo>
                        <a:lnTo>
                          <a:pt x="997" y="2565"/>
                        </a:lnTo>
                        <a:lnTo>
                          <a:pt x="999" y="2565"/>
                        </a:lnTo>
                        <a:lnTo>
                          <a:pt x="1000" y="2564"/>
                        </a:lnTo>
                        <a:lnTo>
                          <a:pt x="1001" y="2564"/>
                        </a:lnTo>
                        <a:lnTo>
                          <a:pt x="1003" y="2564"/>
                        </a:lnTo>
                        <a:lnTo>
                          <a:pt x="1005" y="2563"/>
                        </a:lnTo>
                        <a:lnTo>
                          <a:pt x="1006" y="2563"/>
                        </a:lnTo>
                        <a:lnTo>
                          <a:pt x="1008" y="2563"/>
                        </a:lnTo>
                        <a:lnTo>
                          <a:pt x="1009" y="2562"/>
                        </a:lnTo>
                        <a:lnTo>
                          <a:pt x="1011" y="2562"/>
                        </a:lnTo>
                        <a:lnTo>
                          <a:pt x="1012" y="2562"/>
                        </a:lnTo>
                        <a:lnTo>
                          <a:pt x="1013" y="2561"/>
                        </a:lnTo>
                        <a:lnTo>
                          <a:pt x="1015" y="2561"/>
                        </a:lnTo>
                        <a:lnTo>
                          <a:pt x="1017" y="2561"/>
                        </a:lnTo>
                        <a:lnTo>
                          <a:pt x="1018" y="2560"/>
                        </a:lnTo>
                        <a:lnTo>
                          <a:pt x="1020" y="2560"/>
                        </a:lnTo>
                        <a:lnTo>
                          <a:pt x="1021" y="2560"/>
                        </a:lnTo>
                        <a:lnTo>
                          <a:pt x="1022" y="2559"/>
                        </a:lnTo>
                        <a:lnTo>
                          <a:pt x="1024" y="2559"/>
                        </a:lnTo>
                        <a:lnTo>
                          <a:pt x="1025" y="2559"/>
                        </a:lnTo>
                        <a:lnTo>
                          <a:pt x="1027" y="2558"/>
                        </a:lnTo>
                        <a:lnTo>
                          <a:pt x="1029" y="2558"/>
                        </a:lnTo>
                        <a:lnTo>
                          <a:pt x="1030" y="2558"/>
                        </a:lnTo>
                        <a:lnTo>
                          <a:pt x="1032" y="2557"/>
                        </a:lnTo>
                        <a:lnTo>
                          <a:pt x="1033" y="2557"/>
                        </a:lnTo>
                        <a:lnTo>
                          <a:pt x="1034" y="2557"/>
                        </a:lnTo>
                        <a:lnTo>
                          <a:pt x="1036" y="2556"/>
                        </a:lnTo>
                        <a:lnTo>
                          <a:pt x="1037" y="2556"/>
                        </a:lnTo>
                        <a:lnTo>
                          <a:pt x="1039" y="2556"/>
                        </a:lnTo>
                        <a:lnTo>
                          <a:pt x="1040" y="2555"/>
                        </a:lnTo>
                        <a:lnTo>
                          <a:pt x="1042" y="2555"/>
                        </a:lnTo>
                        <a:lnTo>
                          <a:pt x="1043" y="2555"/>
                        </a:lnTo>
                        <a:lnTo>
                          <a:pt x="1045" y="2555"/>
                        </a:lnTo>
                        <a:lnTo>
                          <a:pt x="1046" y="2554"/>
                        </a:lnTo>
                        <a:lnTo>
                          <a:pt x="1048" y="2554"/>
                        </a:lnTo>
                        <a:lnTo>
                          <a:pt x="1049" y="2554"/>
                        </a:lnTo>
                        <a:lnTo>
                          <a:pt x="1051" y="2553"/>
                        </a:lnTo>
                        <a:lnTo>
                          <a:pt x="1052" y="2553"/>
                        </a:lnTo>
                        <a:lnTo>
                          <a:pt x="1054" y="2553"/>
                        </a:lnTo>
                        <a:lnTo>
                          <a:pt x="1055" y="2552"/>
                        </a:lnTo>
                        <a:lnTo>
                          <a:pt x="1057" y="2552"/>
                        </a:lnTo>
                        <a:lnTo>
                          <a:pt x="1058" y="2551"/>
                        </a:lnTo>
                        <a:lnTo>
                          <a:pt x="1060" y="2551"/>
                        </a:lnTo>
                        <a:lnTo>
                          <a:pt x="1061" y="2551"/>
                        </a:lnTo>
                        <a:lnTo>
                          <a:pt x="1063" y="2550"/>
                        </a:lnTo>
                        <a:lnTo>
                          <a:pt x="1064" y="2550"/>
                        </a:lnTo>
                        <a:lnTo>
                          <a:pt x="1066" y="2550"/>
                        </a:lnTo>
                        <a:lnTo>
                          <a:pt x="1067" y="2549"/>
                        </a:lnTo>
                        <a:lnTo>
                          <a:pt x="1069" y="2549"/>
                        </a:lnTo>
                        <a:lnTo>
                          <a:pt x="1070" y="2548"/>
                        </a:lnTo>
                        <a:lnTo>
                          <a:pt x="1072" y="2548"/>
                        </a:lnTo>
                        <a:lnTo>
                          <a:pt x="1073" y="2548"/>
                        </a:lnTo>
                        <a:lnTo>
                          <a:pt x="1074" y="2547"/>
                        </a:lnTo>
                        <a:lnTo>
                          <a:pt x="1076" y="2547"/>
                        </a:lnTo>
                        <a:lnTo>
                          <a:pt x="1077" y="2547"/>
                        </a:lnTo>
                        <a:lnTo>
                          <a:pt x="1079" y="2546"/>
                        </a:lnTo>
                        <a:lnTo>
                          <a:pt x="1081" y="2546"/>
                        </a:lnTo>
                        <a:lnTo>
                          <a:pt x="1082" y="2545"/>
                        </a:lnTo>
                        <a:lnTo>
                          <a:pt x="1084" y="2545"/>
                        </a:lnTo>
                        <a:lnTo>
                          <a:pt x="1085" y="2545"/>
                        </a:lnTo>
                        <a:lnTo>
                          <a:pt x="1086" y="2544"/>
                        </a:lnTo>
                        <a:lnTo>
                          <a:pt x="1088" y="2544"/>
                        </a:lnTo>
                        <a:lnTo>
                          <a:pt x="1089" y="2544"/>
                        </a:lnTo>
                        <a:lnTo>
                          <a:pt x="1091" y="2543"/>
                        </a:lnTo>
                        <a:lnTo>
                          <a:pt x="1093" y="2543"/>
                        </a:lnTo>
                        <a:lnTo>
                          <a:pt x="1094" y="2543"/>
                        </a:lnTo>
                        <a:lnTo>
                          <a:pt x="1095" y="2542"/>
                        </a:lnTo>
                        <a:lnTo>
                          <a:pt x="1097" y="2542"/>
                        </a:lnTo>
                        <a:lnTo>
                          <a:pt x="1098" y="2541"/>
                        </a:lnTo>
                        <a:lnTo>
                          <a:pt x="1100" y="2541"/>
                        </a:lnTo>
                        <a:lnTo>
                          <a:pt x="1101" y="2541"/>
                        </a:lnTo>
                        <a:lnTo>
                          <a:pt x="1103" y="2540"/>
                        </a:lnTo>
                        <a:lnTo>
                          <a:pt x="1105" y="2540"/>
                        </a:lnTo>
                        <a:lnTo>
                          <a:pt x="1106" y="2539"/>
                        </a:lnTo>
                        <a:lnTo>
                          <a:pt x="1107" y="2539"/>
                        </a:lnTo>
                        <a:lnTo>
                          <a:pt x="1109" y="2538"/>
                        </a:lnTo>
                        <a:lnTo>
                          <a:pt x="1110" y="2538"/>
                        </a:lnTo>
                        <a:lnTo>
                          <a:pt x="1112" y="2538"/>
                        </a:lnTo>
                        <a:lnTo>
                          <a:pt x="1113" y="2537"/>
                        </a:lnTo>
                        <a:lnTo>
                          <a:pt x="1115" y="2537"/>
                        </a:lnTo>
                        <a:lnTo>
                          <a:pt x="1116" y="2536"/>
                        </a:lnTo>
                        <a:lnTo>
                          <a:pt x="1118" y="2536"/>
                        </a:lnTo>
                        <a:lnTo>
                          <a:pt x="1119" y="2535"/>
                        </a:lnTo>
                        <a:lnTo>
                          <a:pt x="1121" y="2535"/>
                        </a:lnTo>
                        <a:lnTo>
                          <a:pt x="1122" y="2534"/>
                        </a:lnTo>
                        <a:lnTo>
                          <a:pt x="1124" y="2534"/>
                        </a:lnTo>
                        <a:lnTo>
                          <a:pt x="1125" y="2534"/>
                        </a:lnTo>
                        <a:lnTo>
                          <a:pt x="1126" y="2533"/>
                        </a:lnTo>
                        <a:lnTo>
                          <a:pt x="1128" y="2533"/>
                        </a:lnTo>
                        <a:lnTo>
                          <a:pt x="1130" y="2533"/>
                        </a:lnTo>
                        <a:lnTo>
                          <a:pt x="1131" y="2532"/>
                        </a:lnTo>
                        <a:lnTo>
                          <a:pt x="1133" y="2532"/>
                        </a:lnTo>
                        <a:lnTo>
                          <a:pt x="1134" y="2531"/>
                        </a:lnTo>
                        <a:lnTo>
                          <a:pt x="1136" y="2531"/>
                        </a:lnTo>
                        <a:lnTo>
                          <a:pt x="1137" y="2530"/>
                        </a:lnTo>
                        <a:lnTo>
                          <a:pt x="1138" y="2530"/>
                        </a:lnTo>
                        <a:lnTo>
                          <a:pt x="1140" y="2530"/>
                        </a:lnTo>
                        <a:lnTo>
                          <a:pt x="1142" y="2529"/>
                        </a:lnTo>
                        <a:lnTo>
                          <a:pt x="1143" y="2529"/>
                        </a:lnTo>
                        <a:lnTo>
                          <a:pt x="1145" y="2528"/>
                        </a:lnTo>
                        <a:lnTo>
                          <a:pt x="1146" y="2528"/>
                        </a:lnTo>
                        <a:lnTo>
                          <a:pt x="1147" y="2527"/>
                        </a:lnTo>
                        <a:lnTo>
                          <a:pt x="1149" y="2527"/>
                        </a:lnTo>
                        <a:lnTo>
                          <a:pt x="1150" y="2526"/>
                        </a:lnTo>
                        <a:lnTo>
                          <a:pt x="1152" y="2526"/>
                        </a:lnTo>
                        <a:lnTo>
                          <a:pt x="1154" y="2525"/>
                        </a:lnTo>
                        <a:lnTo>
                          <a:pt x="1155" y="2525"/>
                        </a:lnTo>
                        <a:lnTo>
                          <a:pt x="1157" y="2524"/>
                        </a:lnTo>
                        <a:lnTo>
                          <a:pt x="1158" y="2524"/>
                        </a:lnTo>
                        <a:lnTo>
                          <a:pt x="1159" y="2523"/>
                        </a:lnTo>
                        <a:lnTo>
                          <a:pt x="1161" y="2523"/>
                        </a:lnTo>
                        <a:lnTo>
                          <a:pt x="1162" y="2522"/>
                        </a:lnTo>
                        <a:lnTo>
                          <a:pt x="1164" y="2522"/>
                        </a:lnTo>
                        <a:lnTo>
                          <a:pt x="1166" y="2522"/>
                        </a:lnTo>
                        <a:lnTo>
                          <a:pt x="1167" y="2521"/>
                        </a:lnTo>
                        <a:lnTo>
                          <a:pt x="1168" y="2521"/>
                        </a:lnTo>
                        <a:lnTo>
                          <a:pt x="1170" y="2520"/>
                        </a:lnTo>
                        <a:lnTo>
                          <a:pt x="1171" y="2520"/>
                        </a:lnTo>
                        <a:lnTo>
                          <a:pt x="1173" y="2519"/>
                        </a:lnTo>
                        <a:lnTo>
                          <a:pt x="1174" y="2519"/>
                        </a:lnTo>
                        <a:lnTo>
                          <a:pt x="1176" y="2518"/>
                        </a:lnTo>
                        <a:lnTo>
                          <a:pt x="1178" y="2518"/>
                        </a:lnTo>
                        <a:lnTo>
                          <a:pt x="1179" y="2517"/>
                        </a:lnTo>
                        <a:lnTo>
                          <a:pt x="1180" y="2517"/>
                        </a:lnTo>
                        <a:lnTo>
                          <a:pt x="1182" y="2516"/>
                        </a:lnTo>
                        <a:lnTo>
                          <a:pt x="1183" y="2516"/>
                        </a:lnTo>
                        <a:lnTo>
                          <a:pt x="1185" y="2515"/>
                        </a:lnTo>
                        <a:lnTo>
                          <a:pt x="1186" y="2515"/>
                        </a:lnTo>
                        <a:lnTo>
                          <a:pt x="1188" y="2514"/>
                        </a:lnTo>
                        <a:lnTo>
                          <a:pt x="1189" y="2514"/>
                        </a:lnTo>
                        <a:lnTo>
                          <a:pt x="1191" y="2513"/>
                        </a:lnTo>
                        <a:lnTo>
                          <a:pt x="1192" y="2513"/>
                        </a:lnTo>
                        <a:lnTo>
                          <a:pt x="1194" y="2512"/>
                        </a:lnTo>
                        <a:lnTo>
                          <a:pt x="1195" y="2512"/>
                        </a:lnTo>
                        <a:lnTo>
                          <a:pt x="1197" y="2511"/>
                        </a:lnTo>
                        <a:lnTo>
                          <a:pt x="1198" y="2511"/>
                        </a:lnTo>
                        <a:lnTo>
                          <a:pt x="1199" y="2510"/>
                        </a:lnTo>
                        <a:lnTo>
                          <a:pt x="1201" y="2510"/>
                        </a:lnTo>
                        <a:lnTo>
                          <a:pt x="1203" y="2509"/>
                        </a:lnTo>
                        <a:lnTo>
                          <a:pt x="1204" y="2509"/>
                        </a:lnTo>
                        <a:lnTo>
                          <a:pt x="1206" y="2508"/>
                        </a:lnTo>
                        <a:lnTo>
                          <a:pt x="1207" y="2508"/>
                        </a:lnTo>
                        <a:lnTo>
                          <a:pt x="1209" y="2507"/>
                        </a:lnTo>
                        <a:lnTo>
                          <a:pt x="1210" y="2507"/>
                        </a:lnTo>
                        <a:lnTo>
                          <a:pt x="1211" y="2506"/>
                        </a:lnTo>
                        <a:lnTo>
                          <a:pt x="1213" y="2505"/>
                        </a:lnTo>
                        <a:lnTo>
                          <a:pt x="1215" y="2505"/>
                        </a:lnTo>
                        <a:lnTo>
                          <a:pt x="1216" y="2504"/>
                        </a:lnTo>
                        <a:lnTo>
                          <a:pt x="1218" y="2504"/>
                        </a:lnTo>
                        <a:lnTo>
                          <a:pt x="1219" y="2503"/>
                        </a:lnTo>
                        <a:lnTo>
                          <a:pt x="1220" y="2503"/>
                        </a:lnTo>
                        <a:lnTo>
                          <a:pt x="1222" y="2502"/>
                        </a:lnTo>
                        <a:lnTo>
                          <a:pt x="1223" y="2501"/>
                        </a:lnTo>
                        <a:lnTo>
                          <a:pt x="1225" y="2501"/>
                        </a:lnTo>
                        <a:lnTo>
                          <a:pt x="1226" y="2501"/>
                        </a:lnTo>
                        <a:lnTo>
                          <a:pt x="1228" y="2500"/>
                        </a:lnTo>
                        <a:lnTo>
                          <a:pt x="1230" y="2500"/>
                        </a:lnTo>
                        <a:lnTo>
                          <a:pt x="1231" y="2499"/>
                        </a:lnTo>
                        <a:lnTo>
                          <a:pt x="1232" y="2498"/>
                        </a:lnTo>
                        <a:lnTo>
                          <a:pt x="1234" y="2498"/>
                        </a:lnTo>
                        <a:lnTo>
                          <a:pt x="1235" y="2497"/>
                        </a:lnTo>
                        <a:lnTo>
                          <a:pt x="1237" y="2497"/>
                        </a:lnTo>
                        <a:lnTo>
                          <a:pt x="1238" y="2496"/>
                        </a:lnTo>
                        <a:lnTo>
                          <a:pt x="1240" y="2495"/>
                        </a:lnTo>
                        <a:lnTo>
                          <a:pt x="1241" y="2495"/>
                        </a:lnTo>
                        <a:lnTo>
                          <a:pt x="1243" y="2494"/>
                        </a:lnTo>
                        <a:lnTo>
                          <a:pt x="1244" y="2494"/>
                        </a:lnTo>
                        <a:lnTo>
                          <a:pt x="1246" y="2493"/>
                        </a:lnTo>
                        <a:lnTo>
                          <a:pt x="1247" y="2492"/>
                        </a:lnTo>
                        <a:lnTo>
                          <a:pt x="1249" y="2492"/>
                        </a:lnTo>
                        <a:lnTo>
                          <a:pt x="1250" y="2491"/>
                        </a:lnTo>
                        <a:lnTo>
                          <a:pt x="1252" y="2491"/>
                        </a:lnTo>
                        <a:lnTo>
                          <a:pt x="1253" y="2490"/>
                        </a:lnTo>
                        <a:lnTo>
                          <a:pt x="1255" y="2490"/>
                        </a:lnTo>
                        <a:lnTo>
                          <a:pt x="1256" y="2489"/>
                        </a:lnTo>
                        <a:lnTo>
                          <a:pt x="1258" y="2489"/>
                        </a:lnTo>
                        <a:lnTo>
                          <a:pt x="1259" y="2488"/>
                        </a:lnTo>
                        <a:lnTo>
                          <a:pt x="1261" y="2487"/>
                        </a:lnTo>
                        <a:lnTo>
                          <a:pt x="1262" y="2487"/>
                        </a:lnTo>
                        <a:lnTo>
                          <a:pt x="1263" y="2486"/>
                        </a:lnTo>
                        <a:lnTo>
                          <a:pt x="1265" y="2485"/>
                        </a:lnTo>
                        <a:lnTo>
                          <a:pt x="1267" y="2485"/>
                        </a:lnTo>
                        <a:lnTo>
                          <a:pt x="1268" y="2484"/>
                        </a:lnTo>
                        <a:lnTo>
                          <a:pt x="1270" y="2484"/>
                        </a:lnTo>
                        <a:lnTo>
                          <a:pt x="1271" y="2483"/>
                        </a:lnTo>
                        <a:lnTo>
                          <a:pt x="1272" y="2482"/>
                        </a:lnTo>
                        <a:lnTo>
                          <a:pt x="1274" y="2482"/>
                        </a:lnTo>
                        <a:lnTo>
                          <a:pt x="1275" y="2481"/>
                        </a:lnTo>
                        <a:lnTo>
                          <a:pt x="1277" y="2480"/>
                        </a:lnTo>
                        <a:lnTo>
                          <a:pt x="1279" y="2480"/>
                        </a:lnTo>
                        <a:lnTo>
                          <a:pt x="1280" y="2479"/>
                        </a:lnTo>
                        <a:lnTo>
                          <a:pt x="1282" y="2479"/>
                        </a:lnTo>
                        <a:lnTo>
                          <a:pt x="1283" y="2478"/>
                        </a:lnTo>
                        <a:lnTo>
                          <a:pt x="1284" y="2478"/>
                        </a:lnTo>
                        <a:lnTo>
                          <a:pt x="1286" y="2477"/>
                        </a:lnTo>
                        <a:lnTo>
                          <a:pt x="1287" y="2476"/>
                        </a:lnTo>
                        <a:lnTo>
                          <a:pt x="1289" y="2476"/>
                        </a:lnTo>
                        <a:lnTo>
                          <a:pt x="1291" y="2475"/>
                        </a:lnTo>
                        <a:lnTo>
                          <a:pt x="1292" y="2474"/>
                        </a:lnTo>
                        <a:lnTo>
                          <a:pt x="1293" y="2473"/>
                        </a:lnTo>
                        <a:lnTo>
                          <a:pt x="1295" y="2473"/>
                        </a:lnTo>
                        <a:lnTo>
                          <a:pt x="1296" y="2472"/>
                        </a:lnTo>
                        <a:lnTo>
                          <a:pt x="1298" y="2471"/>
                        </a:lnTo>
                        <a:lnTo>
                          <a:pt x="1299" y="2471"/>
                        </a:lnTo>
                        <a:lnTo>
                          <a:pt x="1301" y="2470"/>
                        </a:lnTo>
                        <a:lnTo>
                          <a:pt x="1303" y="2469"/>
                        </a:lnTo>
                        <a:lnTo>
                          <a:pt x="1304" y="2469"/>
                        </a:lnTo>
                        <a:lnTo>
                          <a:pt x="1305" y="2468"/>
                        </a:lnTo>
                        <a:lnTo>
                          <a:pt x="1307" y="2468"/>
                        </a:lnTo>
                        <a:lnTo>
                          <a:pt x="1308" y="2467"/>
                        </a:lnTo>
                        <a:lnTo>
                          <a:pt x="1310" y="2466"/>
                        </a:lnTo>
                        <a:lnTo>
                          <a:pt x="1311" y="2466"/>
                        </a:lnTo>
                        <a:lnTo>
                          <a:pt x="1313" y="2465"/>
                        </a:lnTo>
                        <a:lnTo>
                          <a:pt x="1314" y="2464"/>
                        </a:lnTo>
                        <a:lnTo>
                          <a:pt x="1316" y="2463"/>
                        </a:lnTo>
                        <a:lnTo>
                          <a:pt x="1317" y="2463"/>
                        </a:lnTo>
                        <a:lnTo>
                          <a:pt x="1319" y="2462"/>
                        </a:lnTo>
                        <a:lnTo>
                          <a:pt x="1320" y="2461"/>
                        </a:lnTo>
                        <a:lnTo>
                          <a:pt x="1322" y="2461"/>
                        </a:lnTo>
                        <a:lnTo>
                          <a:pt x="1323" y="2460"/>
                        </a:lnTo>
                        <a:lnTo>
                          <a:pt x="1324" y="2459"/>
                        </a:lnTo>
                        <a:lnTo>
                          <a:pt x="1326" y="2458"/>
                        </a:lnTo>
                        <a:lnTo>
                          <a:pt x="1328" y="2458"/>
                        </a:lnTo>
                        <a:lnTo>
                          <a:pt x="1329" y="2457"/>
                        </a:lnTo>
                        <a:lnTo>
                          <a:pt x="1331" y="2457"/>
                        </a:lnTo>
                        <a:lnTo>
                          <a:pt x="1332" y="2456"/>
                        </a:lnTo>
                        <a:lnTo>
                          <a:pt x="1334" y="2455"/>
                        </a:lnTo>
                        <a:lnTo>
                          <a:pt x="1335" y="2454"/>
                        </a:lnTo>
                        <a:lnTo>
                          <a:pt x="1336" y="2454"/>
                        </a:lnTo>
                        <a:lnTo>
                          <a:pt x="1338" y="2453"/>
                        </a:lnTo>
                        <a:lnTo>
                          <a:pt x="1340" y="2452"/>
                        </a:lnTo>
                        <a:lnTo>
                          <a:pt x="1341" y="2451"/>
                        </a:lnTo>
                        <a:lnTo>
                          <a:pt x="1343" y="2451"/>
                        </a:lnTo>
                        <a:lnTo>
                          <a:pt x="1344" y="2450"/>
                        </a:lnTo>
                        <a:lnTo>
                          <a:pt x="1345" y="2449"/>
                        </a:lnTo>
                        <a:lnTo>
                          <a:pt x="1347" y="2448"/>
                        </a:lnTo>
                        <a:lnTo>
                          <a:pt x="1348" y="2448"/>
                        </a:lnTo>
                        <a:lnTo>
                          <a:pt x="1350" y="2447"/>
                        </a:lnTo>
                        <a:lnTo>
                          <a:pt x="1352" y="2446"/>
                        </a:lnTo>
                        <a:lnTo>
                          <a:pt x="1353" y="2446"/>
                        </a:lnTo>
                        <a:lnTo>
                          <a:pt x="1355" y="2445"/>
                        </a:lnTo>
                        <a:lnTo>
                          <a:pt x="1356" y="2444"/>
                        </a:lnTo>
                        <a:lnTo>
                          <a:pt x="1357" y="2443"/>
                        </a:lnTo>
                        <a:lnTo>
                          <a:pt x="1359" y="2443"/>
                        </a:lnTo>
                        <a:lnTo>
                          <a:pt x="1360" y="2442"/>
                        </a:lnTo>
                        <a:lnTo>
                          <a:pt x="1362" y="2441"/>
                        </a:lnTo>
                        <a:lnTo>
                          <a:pt x="1364" y="2440"/>
                        </a:lnTo>
                        <a:lnTo>
                          <a:pt x="1365" y="2439"/>
                        </a:lnTo>
                        <a:lnTo>
                          <a:pt x="1366" y="2439"/>
                        </a:lnTo>
                        <a:lnTo>
                          <a:pt x="1368" y="2438"/>
                        </a:lnTo>
                        <a:lnTo>
                          <a:pt x="1369" y="2437"/>
                        </a:lnTo>
                        <a:lnTo>
                          <a:pt x="1371" y="2436"/>
                        </a:lnTo>
                        <a:lnTo>
                          <a:pt x="1372" y="2436"/>
                        </a:lnTo>
                        <a:lnTo>
                          <a:pt x="1374" y="2435"/>
                        </a:lnTo>
                        <a:lnTo>
                          <a:pt x="1375" y="2434"/>
                        </a:lnTo>
                        <a:lnTo>
                          <a:pt x="1377" y="2433"/>
                        </a:lnTo>
                        <a:lnTo>
                          <a:pt x="1378" y="2433"/>
                        </a:lnTo>
                        <a:lnTo>
                          <a:pt x="1380" y="2432"/>
                        </a:lnTo>
                        <a:lnTo>
                          <a:pt x="1381" y="2431"/>
                        </a:lnTo>
                        <a:lnTo>
                          <a:pt x="1383" y="2430"/>
                        </a:lnTo>
                        <a:lnTo>
                          <a:pt x="1384" y="2429"/>
                        </a:lnTo>
                        <a:lnTo>
                          <a:pt x="1386" y="2429"/>
                        </a:lnTo>
                        <a:lnTo>
                          <a:pt x="1387" y="2428"/>
                        </a:lnTo>
                        <a:lnTo>
                          <a:pt x="1389" y="2427"/>
                        </a:lnTo>
                        <a:lnTo>
                          <a:pt x="1390" y="2426"/>
                        </a:lnTo>
                        <a:lnTo>
                          <a:pt x="1392" y="2425"/>
                        </a:lnTo>
                        <a:lnTo>
                          <a:pt x="1393" y="2425"/>
                        </a:lnTo>
                        <a:lnTo>
                          <a:pt x="1395" y="2424"/>
                        </a:lnTo>
                        <a:lnTo>
                          <a:pt x="1396" y="2423"/>
                        </a:lnTo>
                        <a:lnTo>
                          <a:pt x="1397" y="2422"/>
                        </a:lnTo>
                        <a:lnTo>
                          <a:pt x="1399" y="2421"/>
                        </a:lnTo>
                        <a:lnTo>
                          <a:pt x="1401" y="2421"/>
                        </a:lnTo>
                        <a:lnTo>
                          <a:pt x="1402" y="2420"/>
                        </a:lnTo>
                        <a:lnTo>
                          <a:pt x="1404" y="2419"/>
                        </a:lnTo>
                        <a:lnTo>
                          <a:pt x="1405" y="2418"/>
                        </a:lnTo>
                        <a:lnTo>
                          <a:pt x="1407" y="2417"/>
                        </a:lnTo>
                        <a:lnTo>
                          <a:pt x="1408" y="2416"/>
                        </a:lnTo>
                        <a:lnTo>
                          <a:pt x="1409" y="2415"/>
                        </a:lnTo>
                        <a:lnTo>
                          <a:pt x="1411" y="2414"/>
                        </a:lnTo>
                        <a:lnTo>
                          <a:pt x="1412" y="2414"/>
                        </a:lnTo>
                        <a:lnTo>
                          <a:pt x="1414" y="2413"/>
                        </a:lnTo>
                        <a:lnTo>
                          <a:pt x="1416" y="2412"/>
                        </a:lnTo>
                        <a:lnTo>
                          <a:pt x="1417" y="2411"/>
                        </a:lnTo>
                        <a:lnTo>
                          <a:pt x="1418" y="2410"/>
                        </a:lnTo>
                        <a:lnTo>
                          <a:pt x="1420" y="2410"/>
                        </a:lnTo>
                        <a:lnTo>
                          <a:pt x="1421" y="2409"/>
                        </a:lnTo>
                        <a:lnTo>
                          <a:pt x="1423" y="2408"/>
                        </a:lnTo>
                        <a:lnTo>
                          <a:pt x="1424" y="2407"/>
                        </a:lnTo>
                        <a:lnTo>
                          <a:pt x="1426" y="2406"/>
                        </a:lnTo>
                        <a:lnTo>
                          <a:pt x="1428" y="2405"/>
                        </a:lnTo>
                        <a:lnTo>
                          <a:pt x="1429" y="2404"/>
                        </a:lnTo>
                        <a:lnTo>
                          <a:pt x="1430" y="2403"/>
                        </a:lnTo>
                        <a:lnTo>
                          <a:pt x="1432" y="2403"/>
                        </a:lnTo>
                        <a:lnTo>
                          <a:pt x="1433" y="2402"/>
                        </a:lnTo>
                        <a:lnTo>
                          <a:pt x="1435" y="2401"/>
                        </a:lnTo>
                        <a:lnTo>
                          <a:pt x="1436" y="2400"/>
                        </a:lnTo>
                        <a:lnTo>
                          <a:pt x="1438" y="2399"/>
                        </a:lnTo>
                        <a:lnTo>
                          <a:pt x="1439" y="2398"/>
                        </a:lnTo>
                        <a:lnTo>
                          <a:pt x="1441" y="2397"/>
                        </a:lnTo>
                        <a:lnTo>
                          <a:pt x="1442" y="2396"/>
                        </a:lnTo>
                        <a:lnTo>
                          <a:pt x="1444" y="2395"/>
                        </a:lnTo>
                        <a:lnTo>
                          <a:pt x="1445" y="2394"/>
                        </a:lnTo>
                        <a:lnTo>
                          <a:pt x="1447" y="2393"/>
                        </a:lnTo>
                        <a:lnTo>
                          <a:pt x="1448" y="2392"/>
                        </a:lnTo>
                        <a:lnTo>
                          <a:pt x="1449" y="2392"/>
                        </a:lnTo>
                        <a:lnTo>
                          <a:pt x="1451" y="2391"/>
                        </a:lnTo>
                        <a:lnTo>
                          <a:pt x="1453" y="2390"/>
                        </a:lnTo>
                        <a:lnTo>
                          <a:pt x="1454" y="2389"/>
                        </a:lnTo>
                        <a:lnTo>
                          <a:pt x="1456" y="2388"/>
                        </a:lnTo>
                        <a:lnTo>
                          <a:pt x="1457" y="2387"/>
                        </a:lnTo>
                        <a:lnTo>
                          <a:pt x="1459" y="2386"/>
                        </a:lnTo>
                        <a:lnTo>
                          <a:pt x="1460" y="2385"/>
                        </a:lnTo>
                        <a:lnTo>
                          <a:pt x="1461" y="2384"/>
                        </a:lnTo>
                        <a:lnTo>
                          <a:pt x="1463" y="2383"/>
                        </a:lnTo>
                        <a:lnTo>
                          <a:pt x="1465" y="2382"/>
                        </a:lnTo>
                        <a:lnTo>
                          <a:pt x="1466" y="2381"/>
                        </a:lnTo>
                        <a:lnTo>
                          <a:pt x="1468" y="2381"/>
                        </a:lnTo>
                        <a:lnTo>
                          <a:pt x="1469" y="2380"/>
                        </a:lnTo>
                        <a:lnTo>
                          <a:pt x="1470" y="2379"/>
                        </a:lnTo>
                        <a:lnTo>
                          <a:pt x="1472" y="2378"/>
                        </a:lnTo>
                        <a:lnTo>
                          <a:pt x="1473" y="2377"/>
                        </a:lnTo>
                        <a:lnTo>
                          <a:pt x="1475" y="2376"/>
                        </a:lnTo>
                        <a:lnTo>
                          <a:pt x="1477" y="2375"/>
                        </a:lnTo>
                        <a:lnTo>
                          <a:pt x="1478" y="2374"/>
                        </a:lnTo>
                        <a:lnTo>
                          <a:pt x="1480" y="2373"/>
                        </a:lnTo>
                        <a:lnTo>
                          <a:pt x="1481" y="2372"/>
                        </a:lnTo>
                        <a:lnTo>
                          <a:pt x="1482" y="2371"/>
                        </a:lnTo>
                        <a:lnTo>
                          <a:pt x="1484" y="2370"/>
                        </a:lnTo>
                        <a:lnTo>
                          <a:pt x="1485" y="2369"/>
                        </a:lnTo>
                        <a:lnTo>
                          <a:pt x="1487" y="2368"/>
                        </a:lnTo>
                        <a:lnTo>
                          <a:pt x="1489" y="2367"/>
                        </a:lnTo>
                        <a:lnTo>
                          <a:pt x="1490" y="2366"/>
                        </a:lnTo>
                        <a:lnTo>
                          <a:pt x="1491" y="2365"/>
                        </a:lnTo>
                        <a:lnTo>
                          <a:pt x="1493" y="2364"/>
                        </a:lnTo>
                        <a:lnTo>
                          <a:pt x="1494" y="2363"/>
                        </a:lnTo>
                        <a:lnTo>
                          <a:pt x="1496" y="2362"/>
                        </a:lnTo>
                        <a:lnTo>
                          <a:pt x="1497" y="2361"/>
                        </a:lnTo>
                        <a:lnTo>
                          <a:pt x="1499" y="2360"/>
                        </a:lnTo>
                        <a:lnTo>
                          <a:pt x="1501" y="2359"/>
                        </a:lnTo>
                        <a:lnTo>
                          <a:pt x="1502" y="2358"/>
                        </a:lnTo>
                        <a:lnTo>
                          <a:pt x="1503" y="2357"/>
                        </a:lnTo>
                        <a:lnTo>
                          <a:pt x="1505" y="2356"/>
                        </a:lnTo>
                        <a:lnTo>
                          <a:pt x="1506" y="2355"/>
                        </a:lnTo>
                        <a:lnTo>
                          <a:pt x="1508" y="2354"/>
                        </a:lnTo>
                        <a:lnTo>
                          <a:pt x="1509" y="2353"/>
                        </a:lnTo>
                        <a:lnTo>
                          <a:pt x="1511" y="2352"/>
                        </a:lnTo>
                        <a:lnTo>
                          <a:pt x="1512" y="2351"/>
                        </a:lnTo>
                        <a:lnTo>
                          <a:pt x="1514" y="2350"/>
                        </a:lnTo>
                        <a:lnTo>
                          <a:pt x="1515" y="2349"/>
                        </a:lnTo>
                        <a:lnTo>
                          <a:pt x="1517" y="2348"/>
                        </a:lnTo>
                        <a:lnTo>
                          <a:pt x="1518" y="2347"/>
                        </a:lnTo>
                        <a:lnTo>
                          <a:pt x="1520" y="2346"/>
                        </a:lnTo>
                        <a:lnTo>
                          <a:pt x="1521" y="2345"/>
                        </a:lnTo>
                        <a:lnTo>
                          <a:pt x="1522" y="2344"/>
                        </a:lnTo>
                        <a:lnTo>
                          <a:pt x="1524" y="2343"/>
                        </a:lnTo>
                        <a:lnTo>
                          <a:pt x="1526" y="2342"/>
                        </a:lnTo>
                        <a:lnTo>
                          <a:pt x="1527" y="2340"/>
                        </a:lnTo>
                        <a:lnTo>
                          <a:pt x="1529" y="2339"/>
                        </a:lnTo>
                        <a:lnTo>
                          <a:pt x="1530" y="2338"/>
                        </a:lnTo>
                        <a:lnTo>
                          <a:pt x="1532" y="2338"/>
                        </a:lnTo>
                        <a:lnTo>
                          <a:pt x="1533" y="2336"/>
                        </a:lnTo>
                        <a:lnTo>
                          <a:pt x="1534" y="2335"/>
                        </a:lnTo>
                        <a:lnTo>
                          <a:pt x="1536" y="2334"/>
                        </a:lnTo>
                        <a:lnTo>
                          <a:pt x="1538" y="2333"/>
                        </a:lnTo>
                        <a:lnTo>
                          <a:pt x="1539" y="2332"/>
                        </a:lnTo>
                        <a:lnTo>
                          <a:pt x="1541" y="2331"/>
                        </a:lnTo>
                        <a:lnTo>
                          <a:pt x="1542" y="2330"/>
                        </a:lnTo>
                        <a:lnTo>
                          <a:pt x="1543" y="2329"/>
                        </a:lnTo>
                        <a:lnTo>
                          <a:pt x="1545" y="2327"/>
                        </a:lnTo>
                        <a:lnTo>
                          <a:pt x="1546" y="2327"/>
                        </a:lnTo>
                        <a:lnTo>
                          <a:pt x="1548" y="2326"/>
                        </a:lnTo>
                        <a:lnTo>
                          <a:pt x="1550" y="2324"/>
                        </a:lnTo>
                        <a:lnTo>
                          <a:pt x="1551" y="2323"/>
                        </a:lnTo>
                        <a:lnTo>
                          <a:pt x="1553" y="2322"/>
                        </a:lnTo>
                        <a:lnTo>
                          <a:pt x="1554" y="2321"/>
                        </a:lnTo>
                        <a:lnTo>
                          <a:pt x="1555" y="2320"/>
                        </a:lnTo>
                        <a:lnTo>
                          <a:pt x="1557" y="2319"/>
                        </a:lnTo>
                        <a:lnTo>
                          <a:pt x="1558" y="2318"/>
                        </a:lnTo>
                        <a:lnTo>
                          <a:pt x="1560" y="2317"/>
                        </a:lnTo>
                        <a:lnTo>
                          <a:pt x="1561" y="2316"/>
                        </a:lnTo>
                        <a:lnTo>
                          <a:pt x="1563" y="2314"/>
                        </a:lnTo>
                        <a:lnTo>
                          <a:pt x="1564" y="2313"/>
                        </a:lnTo>
                        <a:lnTo>
                          <a:pt x="1566" y="2312"/>
                        </a:lnTo>
                        <a:lnTo>
                          <a:pt x="1567" y="2311"/>
                        </a:lnTo>
                        <a:lnTo>
                          <a:pt x="1569" y="2310"/>
                        </a:lnTo>
                        <a:lnTo>
                          <a:pt x="1570" y="2309"/>
                        </a:lnTo>
                        <a:lnTo>
                          <a:pt x="1572" y="2307"/>
                        </a:lnTo>
                        <a:lnTo>
                          <a:pt x="1573" y="2306"/>
                        </a:lnTo>
                        <a:lnTo>
                          <a:pt x="1575" y="2305"/>
                        </a:lnTo>
                        <a:lnTo>
                          <a:pt x="1576" y="2304"/>
                        </a:lnTo>
                        <a:lnTo>
                          <a:pt x="1578" y="2303"/>
                        </a:lnTo>
                        <a:lnTo>
                          <a:pt x="1579" y="2302"/>
                        </a:lnTo>
                        <a:lnTo>
                          <a:pt x="1581" y="2301"/>
                        </a:lnTo>
                        <a:lnTo>
                          <a:pt x="1582" y="2299"/>
                        </a:lnTo>
                        <a:lnTo>
                          <a:pt x="1584" y="2298"/>
                        </a:lnTo>
                        <a:lnTo>
                          <a:pt x="1585" y="2297"/>
                        </a:lnTo>
                        <a:lnTo>
                          <a:pt x="1587" y="2296"/>
                        </a:lnTo>
                        <a:lnTo>
                          <a:pt x="1588" y="2295"/>
                        </a:lnTo>
                        <a:lnTo>
                          <a:pt x="1590" y="2294"/>
                        </a:lnTo>
                        <a:lnTo>
                          <a:pt x="1591" y="2292"/>
                        </a:lnTo>
                        <a:lnTo>
                          <a:pt x="1593" y="2291"/>
                        </a:lnTo>
                        <a:lnTo>
                          <a:pt x="1594" y="2290"/>
                        </a:lnTo>
                        <a:lnTo>
                          <a:pt x="1595" y="2289"/>
                        </a:lnTo>
                        <a:lnTo>
                          <a:pt x="1597" y="2288"/>
                        </a:lnTo>
                        <a:lnTo>
                          <a:pt x="1598" y="2286"/>
                        </a:lnTo>
                        <a:lnTo>
                          <a:pt x="1600" y="2285"/>
                        </a:lnTo>
                        <a:lnTo>
                          <a:pt x="1602" y="2284"/>
                        </a:lnTo>
                        <a:lnTo>
                          <a:pt x="1603" y="2283"/>
                        </a:lnTo>
                        <a:lnTo>
                          <a:pt x="1605" y="2282"/>
                        </a:lnTo>
                        <a:lnTo>
                          <a:pt x="1606" y="2280"/>
                        </a:lnTo>
                        <a:lnTo>
                          <a:pt x="1607" y="2279"/>
                        </a:lnTo>
                        <a:lnTo>
                          <a:pt x="1609" y="2278"/>
                        </a:lnTo>
                        <a:lnTo>
                          <a:pt x="1610" y="2277"/>
                        </a:lnTo>
                        <a:lnTo>
                          <a:pt x="1612" y="2275"/>
                        </a:lnTo>
                        <a:lnTo>
                          <a:pt x="1614" y="2274"/>
                        </a:lnTo>
                        <a:lnTo>
                          <a:pt x="1615" y="2273"/>
                        </a:lnTo>
                        <a:lnTo>
                          <a:pt x="1616" y="2272"/>
                        </a:lnTo>
                        <a:lnTo>
                          <a:pt x="1618" y="2271"/>
                        </a:lnTo>
                        <a:lnTo>
                          <a:pt x="1619" y="2269"/>
                        </a:lnTo>
                        <a:lnTo>
                          <a:pt x="1621" y="2268"/>
                        </a:lnTo>
                        <a:lnTo>
                          <a:pt x="1622" y="2267"/>
                        </a:lnTo>
                        <a:lnTo>
                          <a:pt x="1624" y="2265"/>
                        </a:lnTo>
                        <a:lnTo>
                          <a:pt x="1626" y="2264"/>
                        </a:lnTo>
                        <a:lnTo>
                          <a:pt x="1627" y="2263"/>
                        </a:lnTo>
                        <a:lnTo>
                          <a:pt x="1628" y="2262"/>
                        </a:lnTo>
                        <a:lnTo>
                          <a:pt x="1630" y="2261"/>
                        </a:lnTo>
                        <a:lnTo>
                          <a:pt x="1631" y="2259"/>
                        </a:lnTo>
                        <a:lnTo>
                          <a:pt x="1633" y="2258"/>
                        </a:lnTo>
                        <a:lnTo>
                          <a:pt x="1634" y="2257"/>
                        </a:lnTo>
                        <a:lnTo>
                          <a:pt x="1636" y="2255"/>
                        </a:lnTo>
                        <a:lnTo>
                          <a:pt x="1637" y="2254"/>
                        </a:lnTo>
                        <a:lnTo>
                          <a:pt x="1639" y="2253"/>
                        </a:lnTo>
                        <a:lnTo>
                          <a:pt x="1640" y="2252"/>
                        </a:lnTo>
                        <a:lnTo>
                          <a:pt x="1642" y="2251"/>
                        </a:lnTo>
                        <a:lnTo>
                          <a:pt x="1643" y="2249"/>
                        </a:lnTo>
                        <a:lnTo>
                          <a:pt x="1645" y="2248"/>
                        </a:lnTo>
                        <a:lnTo>
                          <a:pt x="1646" y="2247"/>
                        </a:lnTo>
                        <a:lnTo>
                          <a:pt x="1648" y="2245"/>
                        </a:lnTo>
                        <a:lnTo>
                          <a:pt x="1649" y="2244"/>
                        </a:lnTo>
                        <a:lnTo>
                          <a:pt x="1651" y="2242"/>
                        </a:lnTo>
                        <a:lnTo>
                          <a:pt x="1652" y="2241"/>
                        </a:lnTo>
                        <a:lnTo>
                          <a:pt x="1654" y="2240"/>
                        </a:lnTo>
                        <a:lnTo>
                          <a:pt x="1655" y="2239"/>
                        </a:lnTo>
                        <a:lnTo>
                          <a:pt x="1657" y="2237"/>
                        </a:lnTo>
                        <a:lnTo>
                          <a:pt x="1658" y="2236"/>
                        </a:lnTo>
                        <a:lnTo>
                          <a:pt x="1659" y="2235"/>
                        </a:lnTo>
                        <a:lnTo>
                          <a:pt x="1661" y="2233"/>
                        </a:lnTo>
                        <a:lnTo>
                          <a:pt x="1663" y="2232"/>
                        </a:lnTo>
                        <a:lnTo>
                          <a:pt x="1664" y="2231"/>
                        </a:lnTo>
                        <a:lnTo>
                          <a:pt x="1666" y="2230"/>
                        </a:lnTo>
                        <a:lnTo>
                          <a:pt x="1667" y="2228"/>
                        </a:lnTo>
                        <a:lnTo>
                          <a:pt x="1668" y="2227"/>
                        </a:lnTo>
                        <a:lnTo>
                          <a:pt x="1670" y="2225"/>
                        </a:lnTo>
                        <a:lnTo>
                          <a:pt x="1671" y="2224"/>
                        </a:lnTo>
                        <a:lnTo>
                          <a:pt x="1673" y="2223"/>
                        </a:lnTo>
                        <a:lnTo>
                          <a:pt x="1675" y="2221"/>
                        </a:lnTo>
                        <a:lnTo>
                          <a:pt x="1676" y="2220"/>
                        </a:lnTo>
                        <a:lnTo>
                          <a:pt x="1678" y="2219"/>
                        </a:lnTo>
                        <a:lnTo>
                          <a:pt x="1679" y="2217"/>
                        </a:lnTo>
                        <a:lnTo>
                          <a:pt x="1680" y="2216"/>
                        </a:lnTo>
                        <a:lnTo>
                          <a:pt x="1682" y="2215"/>
                        </a:lnTo>
                        <a:lnTo>
                          <a:pt x="1683" y="2213"/>
                        </a:lnTo>
                        <a:lnTo>
                          <a:pt x="1685" y="2212"/>
                        </a:lnTo>
                        <a:lnTo>
                          <a:pt x="1687" y="2210"/>
                        </a:lnTo>
                        <a:lnTo>
                          <a:pt x="1688" y="2209"/>
                        </a:lnTo>
                        <a:lnTo>
                          <a:pt x="1689" y="2208"/>
                        </a:lnTo>
                        <a:lnTo>
                          <a:pt x="1691" y="2206"/>
                        </a:lnTo>
                        <a:lnTo>
                          <a:pt x="1692" y="2205"/>
                        </a:lnTo>
                        <a:lnTo>
                          <a:pt x="1694" y="2204"/>
                        </a:lnTo>
                        <a:lnTo>
                          <a:pt x="1695" y="2202"/>
                        </a:lnTo>
                        <a:lnTo>
                          <a:pt x="1697" y="2201"/>
                        </a:lnTo>
                        <a:lnTo>
                          <a:pt x="1699" y="2199"/>
                        </a:lnTo>
                        <a:lnTo>
                          <a:pt x="1700" y="2198"/>
                        </a:lnTo>
                        <a:lnTo>
                          <a:pt x="1701" y="2197"/>
                        </a:lnTo>
                        <a:lnTo>
                          <a:pt x="1703" y="2195"/>
                        </a:lnTo>
                        <a:lnTo>
                          <a:pt x="1704" y="2194"/>
                        </a:lnTo>
                        <a:lnTo>
                          <a:pt x="1706" y="2192"/>
                        </a:lnTo>
                        <a:lnTo>
                          <a:pt x="1707" y="2191"/>
                        </a:lnTo>
                        <a:lnTo>
                          <a:pt x="1709" y="2189"/>
                        </a:lnTo>
                        <a:lnTo>
                          <a:pt x="1710" y="2188"/>
                        </a:lnTo>
                        <a:lnTo>
                          <a:pt x="1712" y="2187"/>
                        </a:lnTo>
                        <a:lnTo>
                          <a:pt x="1713" y="2185"/>
                        </a:lnTo>
                        <a:lnTo>
                          <a:pt x="1715" y="2184"/>
                        </a:lnTo>
                        <a:lnTo>
                          <a:pt x="1716" y="2182"/>
                        </a:lnTo>
                        <a:lnTo>
                          <a:pt x="1718" y="2181"/>
                        </a:lnTo>
                        <a:lnTo>
                          <a:pt x="1719" y="2179"/>
                        </a:lnTo>
                        <a:lnTo>
                          <a:pt x="1721" y="2178"/>
                        </a:lnTo>
                        <a:lnTo>
                          <a:pt x="1722" y="2176"/>
                        </a:lnTo>
                        <a:lnTo>
                          <a:pt x="1724" y="2175"/>
                        </a:lnTo>
                        <a:lnTo>
                          <a:pt x="1725" y="2174"/>
                        </a:lnTo>
                        <a:lnTo>
                          <a:pt x="1727" y="2172"/>
                        </a:lnTo>
                        <a:lnTo>
                          <a:pt x="1728" y="2171"/>
                        </a:lnTo>
                        <a:lnTo>
                          <a:pt x="1730" y="2169"/>
                        </a:lnTo>
                        <a:lnTo>
                          <a:pt x="1731" y="2168"/>
                        </a:lnTo>
                        <a:lnTo>
                          <a:pt x="1732" y="2166"/>
                        </a:lnTo>
                        <a:lnTo>
                          <a:pt x="1734" y="2165"/>
                        </a:lnTo>
                        <a:lnTo>
                          <a:pt x="1736" y="2164"/>
                        </a:lnTo>
                        <a:lnTo>
                          <a:pt x="1737" y="2162"/>
                        </a:lnTo>
                        <a:lnTo>
                          <a:pt x="1739" y="2160"/>
                        </a:lnTo>
                        <a:lnTo>
                          <a:pt x="1740" y="2159"/>
                        </a:lnTo>
                        <a:lnTo>
                          <a:pt x="1742" y="2157"/>
                        </a:lnTo>
                        <a:lnTo>
                          <a:pt x="1743" y="2156"/>
                        </a:lnTo>
                        <a:lnTo>
                          <a:pt x="1744" y="2154"/>
                        </a:lnTo>
                        <a:lnTo>
                          <a:pt x="1746" y="2153"/>
                        </a:lnTo>
                        <a:lnTo>
                          <a:pt x="1747" y="2152"/>
                        </a:lnTo>
                        <a:lnTo>
                          <a:pt x="1749" y="2150"/>
                        </a:lnTo>
                        <a:lnTo>
                          <a:pt x="1751" y="2148"/>
                        </a:lnTo>
                        <a:lnTo>
                          <a:pt x="1752" y="2147"/>
                        </a:lnTo>
                        <a:lnTo>
                          <a:pt x="1753" y="2145"/>
                        </a:lnTo>
                        <a:lnTo>
                          <a:pt x="1755" y="2144"/>
                        </a:lnTo>
                        <a:lnTo>
                          <a:pt x="1756" y="2143"/>
                        </a:lnTo>
                        <a:lnTo>
                          <a:pt x="1758" y="2141"/>
                        </a:lnTo>
                        <a:lnTo>
                          <a:pt x="1759" y="2139"/>
                        </a:lnTo>
                        <a:lnTo>
                          <a:pt x="1761" y="2138"/>
                        </a:lnTo>
                        <a:lnTo>
                          <a:pt x="1762" y="2136"/>
                        </a:lnTo>
                        <a:lnTo>
                          <a:pt x="1764" y="2135"/>
                        </a:lnTo>
                        <a:lnTo>
                          <a:pt x="1765" y="2133"/>
                        </a:lnTo>
                        <a:lnTo>
                          <a:pt x="1767" y="2132"/>
                        </a:lnTo>
                        <a:lnTo>
                          <a:pt x="1768" y="2130"/>
                        </a:lnTo>
                        <a:lnTo>
                          <a:pt x="1770" y="2129"/>
                        </a:lnTo>
                        <a:lnTo>
                          <a:pt x="1771" y="2127"/>
                        </a:lnTo>
                        <a:lnTo>
                          <a:pt x="1773" y="2126"/>
                        </a:lnTo>
                        <a:lnTo>
                          <a:pt x="1774" y="2124"/>
                        </a:lnTo>
                        <a:lnTo>
                          <a:pt x="1776" y="2122"/>
                        </a:lnTo>
                        <a:lnTo>
                          <a:pt x="1777" y="2121"/>
                        </a:lnTo>
                        <a:lnTo>
                          <a:pt x="1779" y="2120"/>
                        </a:lnTo>
                        <a:lnTo>
                          <a:pt x="1780" y="2118"/>
                        </a:lnTo>
                        <a:lnTo>
                          <a:pt x="1782" y="2116"/>
                        </a:lnTo>
                        <a:lnTo>
                          <a:pt x="1783" y="2115"/>
                        </a:lnTo>
                        <a:lnTo>
                          <a:pt x="1784" y="2113"/>
                        </a:lnTo>
                        <a:lnTo>
                          <a:pt x="1786" y="2111"/>
                        </a:lnTo>
                        <a:lnTo>
                          <a:pt x="1788" y="2110"/>
                        </a:lnTo>
                        <a:lnTo>
                          <a:pt x="1789" y="2109"/>
                        </a:lnTo>
                        <a:lnTo>
                          <a:pt x="1791" y="2107"/>
                        </a:lnTo>
                        <a:lnTo>
                          <a:pt x="1792" y="2105"/>
                        </a:lnTo>
                        <a:lnTo>
                          <a:pt x="1794" y="2104"/>
                        </a:lnTo>
                        <a:lnTo>
                          <a:pt x="1795" y="2102"/>
                        </a:lnTo>
                        <a:lnTo>
                          <a:pt x="1796" y="2100"/>
                        </a:lnTo>
                        <a:lnTo>
                          <a:pt x="1798" y="2099"/>
                        </a:lnTo>
                        <a:lnTo>
                          <a:pt x="1800" y="2097"/>
                        </a:lnTo>
                        <a:lnTo>
                          <a:pt x="1801" y="2096"/>
                        </a:lnTo>
                        <a:lnTo>
                          <a:pt x="1803" y="2094"/>
                        </a:lnTo>
                        <a:lnTo>
                          <a:pt x="1804" y="2092"/>
                        </a:lnTo>
                        <a:lnTo>
                          <a:pt x="1805" y="2091"/>
                        </a:lnTo>
                        <a:lnTo>
                          <a:pt x="1807" y="2089"/>
                        </a:lnTo>
                        <a:lnTo>
                          <a:pt x="1808" y="2088"/>
                        </a:lnTo>
                        <a:lnTo>
                          <a:pt x="1810" y="2086"/>
                        </a:lnTo>
                        <a:lnTo>
                          <a:pt x="1812" y="2084"/>
                        </a:lnTo>
                        <a:lnTo>
                          <a:pt x="1813" y="2083"/>
                        </a:lnTo>
                        <a:lnTo>
                          <a:pt x="1815" y="2081"/>
                        </a:lnTo>
                        <a:lnTo>
                          <a:pt x="1816" y="2079"/>
                        </a:lnTo>
                        <a:lnTo>
                          <a:pt x="1817" y="2078"/>
                        </a:lnTo>
                        <a:lnTo>
                          <a:pt x="1819" y="2076"/>
                        </a:lnTo>
                        <a:lnTo>
                          <a:pt x="1820" y="2075"/>
                        </a:lnTo>
                        <a:lnTo>
                          <a:pt x="1822" y="2073"/>
                        </a:lnTo>
                        <a:lnTo>
                          <a:pt x="1824" y="2071"/>
                        </a:lnTo>
                        <a:lnTo>
                          <a:pt x="1825" y="2070"/>
                        </a:lnTo>
                        <a:lnTo>
                          <a:pt x="1826" y="2068"/>
                        </a:lnTo>
                        <a:lnTo>
                          <a:pt x="1828" y="2067"/>
                        </a:lnTo>
                        <a:lnTo>
                          <a:pt x="1829" y="2065"/>
                        </a:lnTo>
                        <a:lnTo>
                          <a:pt x="1831" y="2063"/>
                        </a:lnTo>
                        <a:lnTo>
                          <a:pt x="1832" y="2061"/>
                        </a:lnTo>
                        <a:lnTo>
                          <a:pt x="1834" y="2060"/>
                        </a:lnTo>
                        <a:lnTo>
                          <a:pt x="1835" y="2058"/>
                        </a:lnTo>
                        <a:lnTo>
                          <a:pt x="1837" y="2057"/>
                        </a:lnTo>
                        <a:lnTo>
                          <a:pt x="1838" y="2055"/>
                        </a:lnTo>
                        <a:lnTo>
                          <a:pt x="1840" y="2053"/>
                        </a:lnTo>
                        <a:lnTo>
                          <a:pt x="1841" y="2051"/>
                        </a:lnTo>
                        <a:lnTo>
                          <a:pt x="1843" y="2050"/>
                        </a:lnTo>
                        <a:lnTo>
                          <a:pt x="1844" y="2048"/>
                        </a:lnTo>
                        <a:lnTo>
                          <a:pt x="1846" y="2046"/>
                        </a:lnTo>
                        <a:lnTo>
                          <a:pt x="1847" y="2045"/>
                        </a:lnTo>
                        <a:lnTo>
                          <a:pt x="1849" y="2043"/>
                        </a:lnTo>
                        <a:lnTo>
                          <a:pt x="1850" y="2041"/>
                        </a:lnTo>
                        <a:lnTo>
                          <a:pt x="1852" y="2040"/>
                        </a:lnTo>
                        <a:lnTo>
                          <a:pt x="1853" y="2038"/>
                        </a:lnTo>
                        <a:lnTo>
                          <a:pt x="1855" y="2036"/>
                        </a:lnTo>
                        <a:lnTo>
                          <a:pt x="1856" y="2035"/>
                        </a:lnTo>
                        <a:lnTo>
                          <a:pt x="1857" y="2033"/>
                        </a:lnTo>
                        <a:lnTo>
                          <a:pt x="1859" y="2031"/>
                        </a:lnTo>
                        <a:lnTo>
                          <a:pt x="1861" y="2029"/>
                        </a:lnTo>
                        <a:lnTo>
                          <a:pt x="1862" y="2028"/>
                        </a:lnTo>
                        <a:lnTo>
                          <a:pt x="1864" y="2026"/>
                        </a:lnTo>
                        <a:lnTo>
                          <a:pt x="1865" y="2024"/>
                        </a:lnTo>
                        <a:lnTo>
                          <a:pt x="1867" y="2023"/>
                        </a:lnTo>
                        <a:lnTo>
                          <a:pt x="1868" y="2021"/>
                        </a:lnTo>
                        <a:lnTo>
                          <a:pt x="1869" y="2019"/>
                        </a:lnTo>
                        <a:lnTo>
                          <a:pt x="1871" y="2017"/>
                        </a:lnTo>
                        <a:lnTo>
                          <a:pt x="1873" y="2015"/>
                        </a:lnTo>
                        <a:lnTo>
                          <a:pt x="1874" y="2014"/>
                        </a:lnTo>
                        <a:lnTo>
                          <a:pt x="1876" y="2012"/>
                        </a:lnTo>
                        <a:lnTo>
                          <a:pt x="1877" y="2010"/>
                        </a:lnTo>
                        <a:lnTo>
                          <a:pt x="1878" y="2009"/>
                        </a:lnTo>
                        <a:lnTo>
                          <a:pt x="1880" y="2007"/>
                        </a:lnTo>
                        <a:lnTo>
                          <a:pt x="1881" y="2005"/>
                        </a:lnTo>
                        <a:lnTo>
                          <a:pt x="1883" y="2003"/>
                        </a:lnTo>
                        <a:lnTo>
                          <a:pt x="1885" y="2002"/>
                        </a:lnTo>
                        <a:lnTo>
                          <a:pt x="1886" y="2000"/>
                        </a:lnTo>
                        <a:lnTo>
                          <a:pt x="1888" y="1998"/>
                        </a:lnTo>
                        <a:lnTo>
                          <a:pt x="1889" y="1996"/>
                        </a:lnTo>
                        <a:lnTo>
                          <a:pt x="1890" y="1994"/>
                        </a:lnTo>
                        <a:lnTo>
                          <a:pt x="1892" y="1993"/>
                        </a:lnTo>
                        <a:lnTo>
                          <a:pt x="1893" y="1991"/>
                        </a:lnTo>
                        <a:lnTo>
                          <a:pt x="1895" y="1989"/>
                        </a:lnTo>
                        <a:lnTo>
                          <a:pt x="1896" y="1988"/>
                        </a:lnTo>
                        <a:lnTo>
                          <a:pt x="1898" y="1986"/>
                        </a:lnTo>
                        <a:lnTo>
                          <a:pt x="1899" y="1984"/>
                        </a:lnTo>
                        <a:lnTo>
                          <a:pt x="1901" y="1982"/>
                        </a:lnTo>
                        <a:lnTo>
                          <a:pt x="1902" y="1981"/>
                        </a:lnTo>
                        <a:lnTo>
                          <a:pt x="1904" y="1979"/>
                        </a:lnTo>
                        <a:lnTo>
                          <a:pt x="1905" y="1977"/>
                        </a:lnTo>
                        <a:lnTo>
                          <a:pt x="1907" y="1975"/>
                        </a:lnTo>
                        <a:lnTo>
                          <a:pt x="1908" y="1973"/>
                        </a:lnTo>
                        <a:lnTo>
                          <a:pt x="1910" y="1971"/>
                        </a:lnTo>
                        <a:lnTo>
                          <a:pt x="1911" y="1970"/>
                        </a:lnTo>
                        <a:lnTo>
                          <a:pt x="1913" y="1968"/>
                        </a:lnTo>
                        <a:lnTo>
                          <a:pt x="1914" y="1966"/>
                        </a:lnTo>
                        <a:lnTo>
                          <a:pt x="1916" y="1964"/>
                        </a:lnTo>
                        <a:lnTo>
                          <a:pt x="1917" y="1962"/>
                        </a:lnTo>
                        <a:lnTo>
                          <a:pt x="1919" y="1960"/>
                        </a:lnTo>
                        <a:lnTo>
                          <a:pt x="1920" y="1959"/>
                        </a:lnTo>
                        <a:lnTo>
                          <a:pt x="1922" y="1957"/>
                        </a:lnTo>
                        <a:lnTo>
                          <a:pt x="1923" y="1955"/>
                        </a:lnTo>
                        <a:lnTo>
                          <a:pt x="1925" y="1953"/>
                        </a:lnTo>
                        <a:lnTo>
                          <a:pt x="1926" y="1951"/>
                        </a:lnTo>
                        <a:lnTo>
                          <a:pt x="1928" y="1950"/>
                        </a:lnTo>
                        <a:lnTo>
                          <a:pt x="1929" y="1948"/>
                        </a:lnTo>
                        <a:lnTo>
                          <a:pt x="1930" y="1946"/>
                        </a:lnTo>
                        <a:lnTo>
                          <a:pt x="1932" y="1944"/>
                        </a:lnTo>
                        <a:lnTo>
                          <a:pt x="1933" y="1942"/>
                        </a:lnTo>
                        <a:lnTo>
                          <a:pt x="1935" y="1940"/>
                        </a:lnTo>
                        <a:lnTo>
                          <a:pt x="1937" y="1939"/>
                        </a:lnTo>
                        <a:lnTo>
                          <a:pt x="1938" y="1937"/>
                        </a:lnTo>
                        <a:lnTo>
                          <a:pt x="1940" y="1935"/>
                        </a:lnTo>
                        <a:lnTo>
                          <a:pt x="1941" y="1933"/>
                        </a:lnTo>
                        <a:lnTo>
                          <a:pt x="1942" y="1931"/>
                        </a:lnTo>
                        <a:lnTo>
                          <a:pt x="1944" y="1929"/>
                        </a:lnTo>
                        <a:lnTo>
                          <a:pt x="1945" y="1927"/>
                        </a:lnTo>
                        <a:lnTo>
                          <a:pt x="1947" y="1926"/>
                        </a:lnTo>
                        <a:lnTo>
                          <a:pt x="1949" y="1924"/>
                        </a:lnTo>
                        <a:lnTo>
                          <a:pt x="1950" y="1922"/>
                        </a:lnTo>
                        <a:lnTo>
                          <a:pt x="1951" y="1920"/>
                        </a:lnTo>
                        <a:lnTo>
                          <a:pt x="1953" y="1918"/>
                        </a:lnTo>
                        <a:lnTo>
                          <a:pt x="1954" y="1916"/>
                        </a:lnTo>
                        <a:lnTo>
                          <a:pt x="1956" y="1915"/>
                        </a:lnTo>
                        <a:lnTo>
                          <a:pt x="1957" y="1913"/>
                        </a:lnTo>
                        <a:lnTo>
                          <a:pt x="1959" y="1911"/>
                        </a:lnTo>
                        <a:lnTo>
                          <a:pt x="1961" y="1909"/>
                        </a:lnTo>
                        <a:lnTo>
                          <a:pt x="1962" y="1907"/>
                        </a:lnTo>
                        <a:lnTo>
                          <a:pt x="1963" y="1905"/>
                        </a:lnTo>
                        <a:lnTo>
                          <a:pt x="1965" y="1904"/>
                        </a:lnTo>
                        <a:lnTo>
                          <a:pt x="1966" y="1902"/>
                        </a:lnTo>
                        <a:lnTo>
                          <a:pt x="1968" y="1900"/>
                        </a:lnTo>
                        <a:lnTo>
                          <a:pt x="1969" y="1898"/>
                        </a:lnTo>
                        <a:lnTo>
                          <a:pt x="1971" y="1896"/>
                        </a:lnTo>
                        <a:lnTo>
                          <a:pt x="1972" y="1894"/>
                        </a:lnTo>
                        <a:lnTo>
                          <a:pt x="1974" y="1892"/>
                        </a:lnTo>
                        <a:lnTo>
                          <a:pt x="1975" y="1890"/>
                        </a:lnTo>
                        <a:lnTo>
                          <a:pt x="1977" y="1888"/>
                        </a:lnTo>
                        <a:lnTo>
                          <a:pt x="1978" y="1886"/>
                        </a:lnTo>
                        <a:lnTo>
                          <a:pt x="1980" y="1884"/>
                        </a:lnTo>
                        <a:lnTo>
                          <a:pt x="1981" y="1883"/>
                        </a:lnTo>
                        <a:lnTo>
                          <a:pt x="1982" y="1881"/>
                        </a:lnTo>
                        <a:lnTo>
                          <a:pt x="1984" y="1879"/>
                        </a:lnTo>
                        <a:lnTo>
                          <a:pt x="1986" y="1877"/>
                        </a:lnTo>
                        <a:lnTo>
                          <a:pt x="1987" y="1875"/>
                        </a:lnTo>
                        <a:lnTo>
                          <a:pt x="1989" y="1873"/>
                        </a:lnTo>
                        <a:lnTo>
                          <a:pt x="1990" y="1871"/>
                        </a:lnTo>
                        <a:lnTo>
                          <a:pt x="1992" y="1869"/>
                        </a:lnTo>
                        <a:lnTo>
                          <a:pt x="1993" y="1867"/>
                        </a:lnTo>
                        <a:lnTo>
                          <a:pt x="1994" y="1865"/>
                        </a:lnTo>
                        <a:lnTo>
                          <a:pt x="1996" y="1863"/>
                        </a:lnTo>
                        <a:lnTo>
                          <a:pt x="1998" y="1862"/>
                        </a:lnTo>
                        <a:lnTo>
                          <a:pt x="1999" y="1860"/>
                        </a:lnTo>
                        <a:lnTo>
                          <a:pt x="2001" y="1858"/>
                        </a:lnTo>
                        <a:lnTo>
                          <a:pt x="2002" y="1856"/>
                        </a:lnTo>
                        <a:lnTo>
                          <a:pt x="2003" y="1854"/>
                        </a:lnTo>
                        <a:lnTo>
                          <a:pt x="2005" y="1852"/>
                        </a:lnTo>
                        <a:lnTo>
                          <a:pt x="2006" y="1850"/>
                        </a:lnTo>
                        <a:lnTo>
                          <a:pt x="2008" y="1848"/>
                        </a:lnTo>
                        <a:lnTo>
                          <a:pt x="2010" y="1846"/>
                        </a:lnTo>
                        <a:lnTo>
                          <a:pt x="2011" y="1844"/>
                        </a:lnTo>
                        <a:lnTo>
                          <a:pt x="2013" y="1842"/>
                        </a:lnTo>
                        <a:lnTo>
                          <a:pt x="2014" y="1840"/>
                        </a:lnTo>
                        <a:lnTo>
                          <a:pt x="2015" y="1838"/>
                        </a:lnTo>
                        <a:lnTo>
                          <a:pt x="2017" y="1836"/>
                        </a:lnTo>
                        <a:lnTo>
                          <a:pt x="2018" y="1834"/>
                        </a:lnTo>
                        <a:lnTo>
                          <a:pt x="2020" y="1832"/>
                        </a:lnTo>
                        <a:lnTo>
                          <a:pt x="2022" y="1830"/>
                        </a:lnTo>
                        <a:lnTo>
                          <a:pt x="2023" y="1829"/>
                        </a:lnTo>
                        <a:lnTo>
                          <a:pt x="2024" y="1827"/>
                        </a:lnTo>
                        <a:lnTo>
                          <a:pt x="2026" y="1825"/>
                        </a:lnTo>
                        <a:lnTo>
                          <a:pt x="2027" y="1822"/>
                        </a:lnTo>
                        <a:lnTo>
                          <a:pt x="2029" y="1820"/>
                        </a:lnTo>
                        <a:lnTo>
                          <a:pt x="2030" y="1819"/>
                        </a:lnTo>
                        <a:lnTo>
                          <a:pt x="2032" y="1817"/>
                        </a:lnTo>
                        <a:lnTo>
                          <a:pt x="2034" y="1815"/>
                        </a:lnTo>
                        <a:lnTo>
                          <a:pt x="2035" y="1813"/>
                        </a:lnTo>
                        <a:lnTo>
                          <a:pt x="2036" y="1811"/>
                        </a:lnTo>
                        <a:lnTo>
                          <a:pt x="2038" y="1809"/>
                        </a:lnTo>
                        <a:lnTo>
                          <a:pt x="2039" y="1807"/>
                        </a:lnTo>
                        <a:lnTo>
                          <a:pt x="2041" y="1805"/>
                        </a:lnTo>
                        <a:lnTo>
                          <a:pt x="2042" y="1803"/>
                        </a:lnTo>
                        <a:lnTo>
                          <a:pt x="2044" y="1801"/>
                        </a:lnTo>
                        <a:lnTo>
                          <a:pt x="2045" y="1799"/>
                        </a:lnTo>
                        <a:lnTo>
                          <a:pt x="2047" y="1797"/>
                        </a:lnTo>
                        <a:lnTo>
                          <a:pt x="2048" y="1795"/>
                        </a:lnTo>
                        <a:lnTo>
                          <a:pt x="2050" y="1793"/>
                        </a:lnTo>
                        <a:lnTo>
                          <a:pt x="2051" y="1791"/>
                        </a:lnTo>
                        <a:lnTo>
                          <a:pt x="2053" y="1789"/>
                        </a:lnTo>
                        <a:lnTo>
                          <a:pt x="2054" y="1787"/>
                        </a:lnTo>
                        <a:lnTo>
                          <a:pt x="2055" y="1785"/>
                        </a:lnTo>
                        <a:lnTo>
                          <a:pt x="2057" y="1783"/>
                        </a:lnTo>
                        <a:lnTo>
                          <a:pt x="2059" y="1781"/>
                        </a:lnTo>
                        <a:lnTo>
                          <a:pt x="2060" y="1779"/>
                        </a:lnTo>
                        <a:lnTo>
                          <a:pt x="2062" y="1777"/>
                        </a:lnTo>
                        <a:lnTo>
                          <a:pt x="2063" y="1775"/>
                        </a:lnTo>
                        <a:lnTo>
                          <a:pt x="2065" y="1773"/>
                        </a:lnTo>
                        <a:lnTo>
                          <a:pt x="2066" y="1771"/>
                        </a:lnTo>
                        <a:lnTo>
                          <a:pt x="2067" y="1769"/>
                        </a:lnTo>
                        <a:lnTo>
                          <a:pt x="2069" y="1767"/>
                        </a:lnTo>
                        <a:lnTo>
                          <a:pt x="2071" y="1765"/>
                        </a:lnTo>
                        <a:lnTo>
                          <a:pt x="2072" y="1763"/>
                        </a:lnTo>
                        <a:lnTo>
                          <a:pt x="2074" y="1761"/>
                        </a:lnTo>
                        <a:lnTo>
                          <a:pt x="2075" y="1759"/>
                        </a:lnTo>
                        <a:lnTo>
                          <a:pt x="2076" y="1757"/>
                        </a:lnTo>
                        <a:lnTo>
                          <a:pt x="2078" y="1755"/>
                        </a:lnTo>
                        <a:lnTo>
                          <a:pt x="2079" y="1753"/>
                        </a:lnTo>
                        <a:lnTo>
                          <a:pt x="2081" y="1751"/>
                        </a:lnTo>
                        <a:lnTo>
                          <a:pt x="2082" y="1749"/>
                        </a:lnTo>
                        <a:lnTo>
                          <a:pt x="2084" y="1747"/>
                        </a:lnTo>
                        <a:lnTo>
                          <a:pt x="2086" y="1745"/>
                        </a:lnTo>
                        <a:lnTo>
                          <a:pt x="2087" y="1743"/>
                        </a:lnTo>
                        <a:lnTo>
                          <a:pt x="2088" y="1741"/>
                        </a:lnTo>
                        <a:lnTo>
                          <a:pt x="2090" y="1739"/>
                        </a:lnTo>
                        <a:lnTo>
                          <a:pt x="2091" y="1737"/>
                        </a:lnTo>
                        <a:lnTo>
                          <a:pt x="2093" y="1734"/>
                        </a:lnTo>
                        <a:lnTo>
                          <a:pt x="2094" y="1732"/>
                        </a:lnTo>
                        <a:lnTo>
                          <a:pt x="2096" y="1731"/>
                        </a:lnTo>
                        <a:lnTo>
                          <a:pt x="2097" y="1729"/>
                        </a:lnTo>
                        <a:lnTo>
                          <a:pt x="2099" y="1726"/>
                        </a:lnTo>
                        <a:lnTo>
                          <a:pt x="2100" y="1724"/>
                        </a:lnTo>
                        <a:lnTo>
                          <a:pt x="2102" y="1722"/>
                        </a:lnTo>
                        <a:lnTo>
                          <a:pt x="2103" y="1721"/>
                        </a:lnTo>
                        <a:lnTo>
                          <a:pt x="2105" y="1718"/>
                        </a:lnTo>
                        <a:lnTo>
                          <a:pt x="2106" y="1716"/>
                        </a:lnTo>
                        <a:lnTo>
                          <a:pt x="2108" y="1714"/>
                        </a:lnTo>
                        <a:lnTo>
                          <a:pt x="2109" y="1712"/>
                        </a:lnTo>
                        <a:lnTo>
                          <a:pt x="2111" y="1710"/>
                        </a:lnTo>
                        <a:lnTo>
                          <a:pt x="2112" y="1708"/>
                        </a:lnTo>
                        <a:lnTo>
                          <a:pt x="2114" y="1706"/>
                        </a:lnTo>
                        <a:lnTo>
                          <a:pt x="2115" y="1704"/>
                        </a:lnTo>
                        <a:lnTo>
                          <a:pt x="2117" y="1702"/>
                        </a:lnTo>
                        <a:lnTo>
                          <a:pt x="2118" y="1700"/>
                        </a:lnTo>
                        <a:lnTo>
                          <a:pt x="2119" y="1698"/>
                        </a:lnTo>
                        <a:lnTo>
                          <a:pt x="2121" y="1696"/>
                        </a:lnTo>
                        <a:lnTo>
                          <a:pt x="2123" y="1694"/>
                        </a:lnTo>
                        <a:lnTo>
                          <a:pt x="2124" y="1692"/>
                        </a:lnTo>
                        <a:lnTo>
                          <a:pt x="2126" y="1690"/>
                        </a:lnTo>
                        <a:lnTo>
                          <a:pt x="2127" y="1688"/>
                        </a:lnTo>
                        <a:lnTo>
                          <a:pt x="2128" y="1686"/>
                        </a:lnTo>
                        <a:lnTo>
                          <a:pt x="2130" y="1684"/>
                        </a:lnTo>
                        <a:lnTo>
                          <a:pt x="2131" y="1681"/>
                        </a:lnTo>
                        <a:lnTo>
                          <a:pt x="2133" y="1679"/>
                        </a:lnTo>
                        <a:lnTo>
                          <a:pt x="2135" y="1678"/>
                        </a:lnTo>
                        <a:lnTo>
                          <a:pt x="2136" y="1675"/>
                        </a:lnTo>
                        <a:lnTo>
                          <a:pt x="2138" y="1673"/>
                        </a:lnTo>
                        <a:lnTo>
                          <a:pt x="2139" y="1671"/>
                        </a:lnTo>
                        <a:lnTo>
                          <a:pt x="2140" y="1669"/>
                        </a:lnTo>
                        <a:lnTo>
                          <a:pt x="2142" y="1667"/>
                        </a:lnTo>
                        <a:lnTo>
                          <a:pt x="2143" y="1665"/>
                        </a:lnTo>
                        <a:lnTo>
                          <a:pt x="2145" y="1663"/>
                        </a:lnTo>
                        <a:lnTo>
                          <a:pt x="2147" y="1661"/>
                        </a:lnTo>
                        <a:lnTo>
                          <a:pt x="2148" y="1659"/>
                        </a:lnTo>
                        <a:lnTo>
                          <a:pt x="2149" y="1657"/>
                        </a:lnTo>
                        <a:lnTo>
                          <a:pt x="2151" y="1655"/>
                        </a:lnTo>
                        <a:lnTo>
                          <a:pt x="2152" y="1653"/>
                        </a:lnTo>
                        <a:lnTo>
                          <a:pt x="2154" y="1651"/>
                        </a:lnTo>
                        <a:lnTo>
                          <a:pt x="2155" y="1648"/>
                        </a:lnTo>
                        <a:lnTo>
                          <a:pt x="2157" y="1646"/>
                        </a:lnTo>
                        <a:lnTo>
                          <a:pt x="2159" y="1645"/>
                        </a:lnTo>
                        <a:lnTo>
                          <a:pt x="2160" y="1642"/>
                        </a:lnTo>
                        <a:lnTo>
                          <a:pt x="2161" y="1640"/>
                        </a:lnTo>
                        <a:lnTo>
                          <a:pt x="2163" y="1638"/>
                        </a:lnTo>
                        <a:lnTo>
                          <a:pt x="2164" y="1636"/>
                        </a:lnTo>
                        <a:lnTo>
                          <a:pt x="2166" y="1634"/>
                        </a:lnTo>
                        <a:lnTo>
                          <a:pt x="2167" y="1632"/>
                        </a:lnTo>
                        <a:lnTo>
                          <a:pt x="2169" y="1630"/>
                        </a:lnTo>
                        <a:lnTo>
                          <a:pt x="2170" y="1628"/>
                        </a:lnTo>
                        <a:lnTo>
                          <a:pt x="2172" y="1626"/>
                        </a:lnTo>
                        <a:lnTo>
                          <a:pt x="2173" y="1624"/>
                        </a:lnTo>
                        <a:lnTo>
                          <a:pt x="2175" y="1622"/>
                        </a:lnTo>
                        <a:lnTo>
                          <a:pt x="2176" y="1620"/>
                        </a:lnTo>
                        <a:lnTo>
                          <a:pt x="2178" y="1617"/>
                        </a:lnTo>
                        <a:lnTo>
                          <a:pt x="2179" y="1615"/>
                        </a:lnTo>
                        <a:lnTo>
                          <a:pt x="2180" y="1613"/>
                        </a:lnTo>
                        <a:lnTo>
                          <a:pt x="2182" y="1611"/>
                        </a:lnTo>
                        <a:lnTo>
                          <a:pt x="2184" y="1609"/>
                        </a:lnTo>
                        <a:lnTo>
                          <a:pt x="2185" y="1607"/>
                        </a:lnTo>
                        <a:lnTo>
                          <a:pt x="2187" y="1605"/>
                        </a:lnTo>
                        <a:lnTo>
                          <a:pt x="2188" y="1603"/>
                        </a:lnTo>
                        <a:lnTo>
                          <a:pt x="2190" y="1601"/>
                        </a:lnTo>
                        <a:lnTo>
                          <a:pt x="2191" y="1599"/>
                        </a:lnTo>
                        <a:lnTo>
                          <a:pt x="2192" y="1597"/>
                        </a:lnTo>
                        <a:lnTo>
                          <a:pt x="2194" y="1594"/>
                        </a:lnTo>
                        <a:lnTo>
                          <a:pt x="2196" y="1592"/>
                        </a:lnTo>
                        <a:lnTo>
                          <a:pt x="2197" y="1591"/>
                        </a:lnTo>
                        <a:lnTo>
                          <a:pt x="2199" y="1588"/>
                        </a:lnTo>
                        <a:lnTo>
                          <a:pt x="2200" y="1586"/>
                        </a:lnTo>
                        <a:lnTo>
                          <a:pt x="2201" y="1584"/>
                        </a:lnTo>
                        <a:lnTo>
                          <a:pt x="2203" y="1582"/>
                        </a:lnTo>
                        <a:lnTo>
                          <a:pt x="2204" y="1580"/>
                        </a:lnTo>
                        <a:lnTo>
                          <a:pt x="2206" y="1578"/>
                        </a:lnTo>
                        <a:lnTo>
                          <a:pt x="2208" y="1576"/>
                        </a:lnTo>
                        <a:lnTo>
                          <a:pt x="2209" y="1574"/>
                        </a:lnTo>
                        <a:lnTo>
                          <a:pt x="2211" y="1572"/>
                        </a:lnTo>
                        <a:lnTo>
                          <a:pt x="2212" y="1570"/>
                        </a:lnTo>
                        <a:lnTo>
                          <a:pt x="2213" y="1568"/>
                        </a:lnTo>
                        <a:lnTo>
                          <a:pt x="2215" y="1566"/>
                        </a:lnTo>
                        <a:lnTo>
                          <a:pt x="2216" y="1563"/>
                        </a:lnTo>
                        <a:lnTo>
                          <a:pt x="2218" y="1561"/>
                        </a:lnTo>
                        <a:lnTo>
                          <a:pt x="2220" y="1559"/>
                        </a:lnTo>
                        <a:lnTo>
                          <a:pt x="2221" y="1557"/>
                        </a:lnTo>
                        <a:lnTo>
                          <a:pt x="2222" y="1555"/>
                        </a:lnTo>
                        <a:lnTo>
                          <a:pt x="2224" y="1553"/>
                        </a:lnTo>
                        <a:lnTo>
                          <a:pt x="2225" y="1551"/>
                        </a:lnTo>
                        <a:lnTo>
                          <a:pt x="2227" y="1549"/>
                        </a:lnTo>
                        <a:lnTo>
                          <a:pt x="2228" y="1547"/>
                        </a:lnTo>
                        <a:lnTo>
                          <a:pt x="2230" y="1545"/>
                        </a:lnTo>
                        <a:lnTo>
                          <a:pt x="2231" y="1543"/>
                        </a:lnTo>
                        <a:lnTo>
                          <a:pt x="2233" y="1540"/>
                        </a:lnTo>
                        <a:lnTo>
                          <a:pt x="2234" y="1538"/>
                        </a:lnTo>
                        <a:lnTo>
                          <a:pt x="2236" y="1537"/>
                        </a:lnTo>
                        <a:lnTo>
                          <a:pt x="2237" y="1534"/>
                        </a:lnTo>
                        <a:lnTo>
                          <a:pt x="2239" y="1532"/>
                        </a:lnTo>
                        <a:lnTo>
                          <a:pt x="2240" y="1530"/>
                        </a:lnTo>
                        <a:lnTo>
                          <a:pt x="2242" y="1528"/>
                        </a:lnTo>
                        <a:lnTo>
                          <a:pt x="2243" y="1526"/>
                        </a:lnTo>
                        <a:lnTo>
                          <a:pt x="2245" y="1524"/>
                        </a:lnTo>
                        <a:lnTo>
                          <a:pt x="2246" y="1522"/>
                        </a:lnTo>
                        <a:lnTo>
                          <a:pt x="2248" y="1520"/>
                        </a:lnTo>
                        <a:lnTo>
                          <a:pt x="2249" y="1517"/>
                        </a:lnTo>
                        <a:lnTo>
                          <a:pt x="2251" y="1516"/>
                        </a:lnTo>
                        <a:lnTo>
                          <a:pt x="2252" y="1514"/>
                        </a:lnTo>
                        <a:lnTo>
                          <a:pt x="2253" y="1511"/>
                        </a:lnTo>
                        <a:lnTo>
                          <a:pt x="2255" y="1509"/>
                        </a:lnTo>
                        <a:lnTo>
                          <a:pt x="2257" y="1507"/>
                        </a:lnTo>
                        <a:lnTo>
                          <a:pt x="2258" y="1505"/>
                        </a:lnTo>
                        <a:lnTo>
                          <a:pt x="2260" y="1503"/>
                        </a:lnTo>
                        <a:lnTo>
                          <a:pt x="2261" y="1501"/>
                        </a:lnTo>
                        <a:lnTo>
                          <a:pt x="2263" y="1499"/>
                        </a:lnTo>
                        <a:lnTo>
                          <a:pt x="2264" y="1497"/>
                        </a:lnTo>
                        <a:lnTo>
                          <a:pt x="2265" y="1495"/>
                        </a:lnTo>
                        <a:lnTo>
                          <a:pt x="2267" y="1493"/>
                        </a:lnTo>
                        <a:lnTo>
                          <a:pt x="2268" y="1491"/>
                        </a:lnTo>
                        <a:lnTo>
                          <a:pt x="2270" y="1489"/>
                        </a:lnTo>
                        <a:lnTo>
                          <a:pt x="2272" y="1486"/>
                        </a:lnTo>
                        <a:lnTo>
                          <a:pt x="2273" y="1484"/>
                        </a:lnTo>
                        <a:lnTo>
                          <a:pt x="2274" y="1483"/>
                        </a:lnTo>
                        <a:lnTo>
                          <a:pt x="2276" y="1480"/>
                        </a:lnTo>
                        <a:lnTo>
                          <a:pt x="2277" y="1478"/>
                        </a:lnTo>
                        <a:lnTo>
                          <a:pt x="2279" y="1476"/>
                        </a:lnTo>
                        <a:lnTo>
                          <a:pt x="2280" y="1474"/>
                        </a:lnTo>
                        <a:lnTo>
                          <a:pt x="2282" y="1472"/>
                        </a:lnTo>
                        <a:lnTo>
                          <a:pt x="2284" y="1470"/>
                        </a:lnTo>
                        <a:lnTo>
                          <a:pt x="2285" y="1468"/>
                        </a:lnTo>
                        <a:lnTo>
                          <a:pt x="2286" y="1466"/>
                        </a:lnTo>
                        <a:lnTo>
                          <a:pt x="2288" y="1464"/>
                        </a:lnTo>
                        <a:lnTo>
                          <a:pt x="2289" y="1462"/>
                        </a:lnTo>
                        <a:lnTo>
                          <a:pt x="2291" y="1460"/>
                        </a:lnTo>
                        <a:lnTo>
                          <a:pt x="2292" y="1458"/>
                        </a:lnTo>
                        <a:lnTo>
                          <a:pt x="2294" y="1455"/>
                        </a:lnTo>
                        <a:lnTo>
                          <a:pt x="2295" y="1453"/>
                        </a:lnTo>
                        <a:lnTo>
                          <a:pt x="2297" y="1451"/>
                        </a:lnTo>
                        <a:lnTo>
                          <a:pt x="2298" y="1450"/>
                        </a:lnTo>
                        <a:lnTo>
                          <a:pt x="2300" y="1447"/>
                        </a:lnTo>
                        <a:lnTo>
                          <a:pt x="2301" y="1445"/>
                        </a:lnTo>
                        <a:lnTo>
                          <a:pt x="2303" y="1443"/>
                        </a:lnTo>
                        <a:lnTo>
                          <a:pt x="2304" y="1441"/>
                        </a:lnTo>
                        <a:lnTo>
                          <a:pt x="2305" y="1439"/>
                        </a:lnTo>
                        <a:lnTo>
                          <a:pt x="2307" y="1437"/>
                        </a:lnTo>
                        <a:lnTo>
                          <a:pt x="2309" y="1435"/>
                        </a:lnTo>
                        <a:lnTo>
                          <a:pt x="2310" y="1433"/>
                        </a:lnTo>
                        <a:lnTo>
                          <a:pt x="2312" y="1431"/>
                        </a:lnTo>
                        <a:lnTo>
                          <a:pt x="2313" y="1429"/>
                        </a:lnTo>
                        <a:lnTo>
                          <a:pt x="2315" y="1427"/>
                        </a:lnTo>
                        <a:lnTo>
                          <a:pt x="2316" y="1425"/>
                        </a:lnTo>
                        <a:lnTo>
                          <a:pt x="2317" y="1423"/>
                        </a:lnTo>
                        <a:lnTo>
                          <a:pt x="2319" y="1421"/>
                        </a:lnTo>
                        <a:lnTo>
                          <a:pt x="2321" y="1418"/>
                        </a:lnTo>
                        <a:lnTo>
                          <a:pt x="2322" y="1417"/>
                        </a:lnTo>
                        <a:lnTo>
                          <a:pt x="2324" y="1415"/>
                        </a:lnTo>
                        <a:lnTo>
                          <a:pt x="2325" y="1412"/>
                        </a:lnTo>
                        <a:lnTo>
                          <a:pt x="2326" y="1410"/>
                        </a:lnTo>
                        <a:lnTo>
                          <a:pt x="2328" y="1408"/>
                        </a:lnTo>
                        <a:lnTo>
                          <a:pt x="2329" y="1407"/>
                        </a:lnTo>
                        <a:lnTo>
                          <a:pt x="2331" y="1404"/>
                        </a:lnTo>
                        <a:lnTo>
                          <a:pt x="2333" y="1402"/>
                        </a:lnTo>
                        <a:lnTo>
                          <a:pt x="2334" y="1400"/>
                        </a:lnTo>
                        <a:lnTo>
                          <a:pt x="2336" y="1398"/>
                        </a:lnTo>
                        <a:lnTo>
                          <a:pt x="2337" y="1396"/>
                        </a:lnTo>
                        <a:lnTo>
                          <a:pt x="2338" y="1394"/>
                        </a:lnTo>
                        <a:lnTo>
                          <a:pt x="2340" y="1392"/>
                        </a:lnTo>
                        <a:lnTo>
                          <a:pt x="2341" y="1390"/>
                        </a:lnTo>
                        <a:lnTo>
                          <a:pt x="2343" y="1388"/>
                        </a:lnTo>
                        <a:lnTo>
                          <a:pt x="2345" y="1386"/>
                        </a:lnTo>
                        <a:lnTo>
                          <a:pt x="2346" y="1384"/>
                        </a:lnTo>
                        <a:lnTo>
                          <a:pt x="2347" y="1382"/>
                        </a:lnTo>
                        <a:lnTo>
                          <a:pt x="2349" y="1380"/>
                        </a:lnTo>
                        <a:lnTo>
                          <a:pt x="2350" y="1378"/>
                        </a:lnTo>
                        <a:lnTo>
                          <a:pt x="2352" y="1376"/>
                        </a:lnTo>
                        <a:lnTo>
                          <a:pt x="2353" y="1374"/>
                        </a:lnTo>
                        <a:lnTo>
                          <a:pt x="2355" y="1372"/>
                        </a:lnTo>
                        <a:lnTo>
                          <a:pt x="2357" y="1370"/>
                        </a:lnTo>
                        <a:lnTo>
                          <a:pt x="2358" y="1368"/>
                        </a:lnTo>
                        <a:lnTo>
                          <a:pt x="2359" y="1366"/>
                        </a:lnTo>
                        <a:lnTo>
                          <a:pt x="2361" y="1364"/>
                        </a:lnTo>
                        <a:lnTo>
                          <a:pt x="2362" y="1362"/>
                        </a:lnTo>
                        <a:lnTo>
                          <a:pt x="2364" y="1360"/>
                        </a:lnTo>
                        <a:lnTo>
                          <a:pt x="2365" y="1358"/>
                        </a:lnTo>
                        <a:lnTo>
                          <a:pt x="2367" y="1356"/>
                        </a:lnTo>
                        <a:lnTo>
                          <a:pt x="2368" y="1354"/>
                        </a:lnTo>
                        <a:lnTo>
                          <a:pt x="2370" y="1352"/>
                        </a:lnTo>
                        <a:lnTo>
                          <a:pt x="2371" y="1350"/>
                        </a:lnTo>
                        <a:lnTo>
                          <a:pt x="2373" y="1348"/>
                        </a:lnTo>
                        <a:lnTo>
                          <a:pt x="2374" y="1346"/>
                        </a:lnTo>
                        <a:lnTo>
                          <a:pt x="2376" y="1344"/>
                        </a:lnTo>
                        <a:lnTo>
                          <a:pt x="2377" y="1342"/>
                        </a:lnTo>
                        <a:lnTo>
                          <a:pt x="2378" y="1340"/>
                        </a:lnTo>
                        <a:lnTo>
                          <a:pt x="2380" y="1338"/>
                        </a:lnTo>
                        <a:lnTo>
                          <a:pt x="2382" y="1336"/>
                        </a:lnTo>
                        <a:lnTo>
                          <a:pt x="2383" y="1334"/>
                        </a:lnTo>
                        <a:lnTo>
                          <a:pt x="2385" y="1332"/>
                        </a:lnTo>
                        <a:lnTo>
                          <a:pt x="2386" y="1330"/>
                        </a:lnTo>
                        <a:lnTo>
                          <a:pt x="2388" y="1328"/>
                        </a:lnTo>
                        <a:lnTo>
                          <a:pt x="2389" y="1326"/>
                        </a:lnTo>
                        <a:lnTo>
                          <a:pt x="2390" y="1324"/>
                        </a:lnTo>
                        <a:lnTo>
                          <a:pt x="2392" y="1322"/>
                        </a:lnTo>
                        <a:lnTo>
                          <a:pt x="2394" y="1321"/>
                        </a:lnTo>
                        <a:lnTo>
                          <a:pt x="2395" y="1319"/>
                        </a:lnTo>
                        <a:lnTo>
                          <a:pt x="2397" y="1317"/>
                        </a:lnTo>
                        <a:lnTo>
                          <a:pt x="2398" y="1314"/>
                        </a:lnTo>
                        <a:lnTo>
                          <a:pt x="2399" y="1312"/>
                        </a:lnTo>
                        <a:lnTo>
                          <a:pt x="2401" y="1310"/>
                        </a:lnTo>
                        <a:lnTo>
                          <a:pt x="2402" y="1309"/>
                        </a:lnTo>
                        <a:lnTo>
                          <a:pt x="2404" y="1307"/>
                        </a:lnTo>
                        <a:lnTo>
                          <a:pt x="2406" y="1305"/>
                        </a:lnTo>
                        <a:lnTo>
                          <a:pt x="2407" y="1303"/>
                        </a:lnTo>
                        <a:lnTo>
                          <a:pt x="2409" y="1301"/>
                        </a:lnTo>
                        <a:lnTo>
                          <a:pt x="2410" y="1299"/>
                        </a:lnTo>
                        <a:lnTo>
                          <a:pt x="2411" y="1297"/>
                        </a:lnTo>
                        <a:lnTo>
                          <a:pt x="2413" y="1295"/>
                        </a:lnTo>
                        <a:lnTo>
                          <a:pt x="2414" y="1293"/>
                        </a:lnTo>
                        <a:lnTo>
                          <a:pt x="2416" y="1291"/>
                        </a:lnTo>
                        <a:lnTo>
                          <a:pt x="2417" y="1289"/>
                        </a:lnTo>
                        <a:lnTo>
                          <a:pt x="2419" y="1288"/>
                        </a:lnTo>
                        <a:lnTo>
                          <a:pt x="2420" y="1286"/>
                        </a:lnTo>
                        <a:lnTo>
                          <a:pt x="2422" y="1284"/>
                        </a:lnTo>
                        <a:lnTo>
                          <a:pt x="2423" y="1282"/>
                        </a:lnTo>
                        <a:lnTo>
                          <a:pt x="2425" y="1280"/>
                        </a:lnTo>
                        <a:lnTo>
                          <a:pt x="2426" y="1278"/>
                        </a:lnTo>
                        <a:lnTo>
                          <a:pt x="2428" y="1276"/>
                        </a:lnTo>
                        <a:lnTo>
                          <a:pt x="2429" y="1274"/>
                        </a:lnTo>
                        <a:lnTo>
                          <a:pt x="2431" y="1272"/>
                        </a:lnTo>
                        <a:lnTo>
                          <a:pt x="2432" y="1270"/>
                        </a:lnTo>
                        <a:lnTo>
                          <a:pt x="2434" y="1268"/>
                        </a:lnTo>
                        <a:lnTo>
                          <a:pt x="2435" y="1267"/>
                        </a:lnTo>
                        <a:lnTo>
                          <a:pt x="2437" y="1265"/>
                        </a:lnTo>
                        <a:lnTo>
                          <a:pt x="2438" y="1263"/>
                        </a:lnTo>
                        <a:lnTo>
                          <a:pt x="2440" y="1261"/>
                        </a:lnTo>
                        <a:lnTo>
                          <a:pt x="2441" y="1259"/>
                        </a:lnTo>
                        <a:lnTo>
                          <a:pt x="2443" y="1257"/>
                        </a:lnTo>
                        <a:lnTo>
                          <a:pt x="2444" y="1255"/>
                        </a:lnTo>
                        <a:lnTo>
                          <a:pt x="2446" y="1253"/>
                        </a:lnTo>
                        <a:lnTo>
                          <a:pt x="2447" y="1251"/>
                        </a:lnTo>
                        <a:lnTo>
                          <a:pt x="2449" y="1249"/>
                        </a:lnTo>
                        <a:lnTo>
                          <a:pt x="2450" y="1247"/>
                        </a:lnTo>
                        <a:lnTo>
                          <a:pt x="2451" y="1245"/>
                        </a:lnTo>
                        <a:lnTo>
                          <a:pt x="2453" y="1244"/>
                        </a:lnTo>
                        <a:lnTo>
                          <a:pt x="2454" y="1242"/>
                        </a:lnTo>
                        <a:lnTo>
                          <a:pt x="2456" y="1240"/>
                        </a:lnTo>
                        <a:lnTo>
                          <a:pt x="2458" y="1238"/>
                        </a:lnTo>
                        <a:lnTo>
                          <a:pt x="2459" y="1236"/>
                        </a:lnTo>
                        <a:lnTo>
                          <a:pt x="2461" y="1235"/>
                        </a:lnTo>
                        <a:lnTo>
                          <a:pt x="2462" y="1233"/>
                        </a:lnTo>
                        <a:lnTo>
                          <a:pt x="2463" y="1231"/>
                        </a:lnTo>
                        <a:lnTo>
                          <a:pt x="2465" y="1229"/>
                        </a:lnTo>
                        <a:lnTo>
                          <a:pt x="2466" y="1227"/>
                        </a:lnTo>
                        <a:lnTo>
                          <a:pt x="2468" y="1225"/>
                        </a:lnTo>
                        <a:lnTo>
                          <a:pt x="2470" y="1224"/>
                        </a:lnTo>
                        <a:lnTo>
                          <a:pt x="2471" y="1222"/>
                        </a:lnTo>
                        <a:lnTo>
                          <a:pt x="2472" y="1220"/>
                        </a:lnTo>
                        <a:lnTo>
                          <a:pt x="2474" y="1218"/>
                        </a:lnTo>
                        <a:lnTo>
                          <a:pt x="2475" y="1216"/>
                        </a:lnTo>
                        <a:lnTo>
                          <a:pt x="2477" y="1214"/>
                        </a:lnTo>
                        <a:lnTo>
                          <a:pt x="2478" y="1213"/>
                        </a:lnTo>
                        <a:lnTo>
                          <a:pt x="2480" y="1211"/>
                        </a:lnTo>
                        <a:lnTo>
                          <a:pt x="2482" y="1209"/>
                        </a:lnTo>
                        <a:lnTo>
                          <a:pt x="2483" y="1207"/>
                        </a:lnTo>
                        <a:lnTo>
                          <a:pt x="2484" y="1205"/>
                        </a:lnTo>
                        <a:lnTo>
                          <a:pt x="2486" y="1203"/>
                        </a:lnTo>
                        <a:lnTo>
                          <a:pt x="2487" y="1202"/>
                        </a:lnTo>
                        <a:lnTo>
                          <a:pt x="2489" y="1200"/>
                        </a:lnTo>
                        <a:lnTo>
                          <a:pt x="2490" y="1198"/>
                        </a:lnTo>
                        <a:lnTo>
                          <a:pt x="2492" y="1196"/>
                        </a:lnTo>
                        <a:lnTo>
                          <a:pt x="2493" y="1194"/>
                        </a:lnTo>
                        <a:lnTo>
                          <a:pt x="2495" y="1193"/>
                        </a:lnTo>
                        <a:lnTo>
                          <a:pt x="2496" y="1191"/>
                        </a:lnTo>
                        <a:lnTo>
                          <a:pt x="2498" y="1189"/>
                        </a:lnTo>
                        <a:lnTo>
                          <a:pt x="2499" y="1187"/>
                        </a:lnTo>
                        <a:lnTo>
                          <a:pt x="2501" y="1186"/>
                        </a:lnTo>
                        <a:lnTo>
                          <a:pt x="2502" y="1184"/>
                        </a:lnTo>
                        <a:lnTo>
                          <a:pt x="2503" y="1182"/>
                        </a:lnTo>
                        <a:lnTo>
                          <a:pt x="2505" y="1180"/>
                        </a:lnTo>
                        <a:lnTo>
                          <a:pt x="2507" y="1179"/>
                        </a:lnTo>
                        <a:lnTo>
                          <a:pt x="2508" y="1177"/>
                        </a:lnTo>
                        <a:lnTo>
                          <a:pt x="2510" y="1175"/>
                        </a:lnTo>
                        <a:lnTo>
                          <a:pt x="2511" y="1173"/>
                        </a:lnTo>
                        <a:lnTo>
                          <a:pt x="2513" y="1171"/>
                        </a:lnTo>
                        <a:lnTo>
                          <a:pt x="2514" y="1170"/>
                        </a:lnTo>
                        <a:lnTo>
                          <a:pt x="2515" y="1168"/>
                        </a:lnTo>
                        <a:lnTo>
                          <a:pt x="2517" y="1167"/>
                        </a:lnTo>
                        <a:lnTo>
                          <a:pt x="2519" y="1165"/>
                        </a:lnTo>
                        <a:lnTo>
                          <a:pt x="2520" y="1163"/>
                        </a:lnTo>
                        <a:lnTo>
                          <a:pt x="2522" y="1161"/>
                        </a:lnTo>
                        <a:lnTo>
                          <a:pt x="2523" y="1159"/>
                        </a:lnTo>
                        <a:lnTo>
                          <a:pt x="2524" y="1158"/>
                        </a:lnTo>
                        <a:lnTo>
                          <a:pt x="2526" y="1156"/>
                        </a:lnTo>
                        <a:lnTo>
                          <a:pt x="2527" y="1154"/>
                        </a:lnTo>
                        <a:lnTo>
                          <a:pt x="2529" y="1153"/>
                        </a:lnTo>
                        <a:lnTo>
                          <a:pt x="2531" y="1151"/>
                        </a:lnTo>
                        <a:lnTo>
                          <a:pt x="2532" y="1149"/>
                        </a:lnTo>
                        <a:lnTo>
                          <a:pt x="2534" y="1148"/>
                        </a:lnTo>
                        <a:lnTo>
                          <a:pt x="2535" y="1146"/>
                        </a:lnTo>
                        <a:lnTo>
                          <a:pt x="2536" y="1144"/>
                        </a:lnTo>
                        <a:lnTo>
                          <a:pt x="2538" y="1143"/>
                        </a:lnTo>
                        <a:lnTo>
                          <a:pt x="2539" y="1141"/>
                        </a:lnTo>
                        <a:lnTo>
                          <a:pt x="2541" y="1139"/>
                        </a:lnTo>
                        <a:lnTo>
                          <a:pt x="2543" y="1137"/>
                        </a:lnTo>
                        <a:lnTo>
                          <a:pt x="2544" y="1136"/>
                        </a:lnTo>
                        <a:lnTo>
                          <a:pt x="2545" y="1134"/>
                        </a:lnTo>
                        <a:lnTo>
                          <a:pt x="2547" y="1133"/>
                        </a:lnTo>
                        <a:lnTo>
                          <a:pt x="2548" y="1131"/>
                        </a:lnTo>
                        <a:lnTo>
                          <a:pt x="2550" y="1129"/>
                        </a:lnTo>
                        <a:lnTo>
                          <a:pt x="2551" y="1127"/>
                        </a:lnTo>
                        <a:lnTo>
                          <a:pt x="2553" y="1126"/>
                        </a:lnTo>
                        <a:lnTo>
                          <a:pt x="2555" y="1125"/>
                        </a:lnTo>
                        <a:lnTo>
                          <a:pt x="2556" y="1123"/>
                        </a:lnTo>
                        <a:lnTo>
                          <a:pt x="2557" y="1121"/>
                        </a:lnTo>
                        <a:lnTo>
                          <a:pt x="2559" y="1119"/>
                        </a:lnTo>
                        <a:lnTo>
                          <a:pt x="2560" y="1118"/>
                        </a:lnTo>
                        <a:lnTo>
                          <a:pt x="2562" y="1116"/>
                        </a:lnTo>
                        <a:lnTo>
                          <a:pt x="2563" y="1115"/>
                        </a:lnTo>
                        <a:lnTo>
                          <a:pt x="2565" y="1113"/>
                        </a:lnTo>
                        <a:lnTo>
                          <a:pt x="2566" y="1112"/>
                        </a:lnTo>
                        <a:lnTo>
                          <a:pt x="2568" y="1110"/>
                        </a:lnTo>
                        <a:lnTo>
                          <a:pt x="2569" y="1108"/>
                        </a:lnTo>
                        <a:lnTo>
                          <a:pt x="2571" y="1107"/>
                        </a:lnTo>
                        <a:lnTo>
                          <a:pt x="2572" y="1105"/>
                        </a:lnTo>
                        <a:lnTo>
                          <a:pt x="2574" y="1104"/>
                        </a:lnTo>
                        <a:lnTo>
                          <a:pt x="2575" y="1102"/>
                        </a:lnTo>
                        <a:lnTo>
                          <a:pt x="2576" y="1100"/>
                        </a:lnTo>
                        <a:lnTo>
                          <a:pt x="2578" y="1099"/>
                        </a:lnTo>
                        <a:lnTo>
                          <a:pt x="2580" y="1097"/>
                        </a:lnTo>
                        <a:lnTo>
                          <a:pt x="2581" y="1096"/>
                        </a:lnTo>
                        <a:lnTo>
                          <a:pt x="2583" y="1094"/>
                        </a:lnTo>
                        <a:lnTo>
                          <a:pt x="2584" y="1093"/>
                        </a:lnTo>
                        <a:lnTo>
                          <a:pt x="2586" y="1091"/>
                        </a:lnTo>
                        <a:lnTo>
                          <a:pt x="2587" y="1090"/>
                        </a:lnTo>
                        <a:lnTo>
                          <a:pt x="2588" y="1088"/>
                        </a:lnTo>
                        <a:lnTo>
                          <a:pt x="2590" y="1086"/>
                        </a:lnTo>
                        <a:lnTo>
                          <a:pt x="2592" y="1085"/>
                        </a:lnTo>
                        <a:lnTo>
                          <a:pt x="2593" y="1083"/>
                        </a:lnTo>
                        <a:lnTo>
                          <a:pt x="2595" y="1082"/>
                        </a:lnTo>
                        <a:lnTo>
                          <a:pt x="2596" y="1080"/>
                        </a:lnTo>
                        <a:lnTo>
                          <a:pt x="2597" y="1079"/>
                        </a:lnTo>
                        <a:lnTo>
                          <a:pt x="2599" y="1077"/>
                        </a:lnTo>
                        <a:lnTo>
                          <a:pt x="2600" y="1076"/>
                        </a:lnTo>
                        <a:lnTo>
                          <a:pt x="2602" y="1074"/>
                        </a:lnTo>
                        <a:lnTo>
                          <a:pt x="2603" y="1073"/>
                        </a:lnTo>
                        <a:lnTo>
                          <a:pt x="2605" y="1072"/>
                        </a:lnTo>
                        <a:lnTo>
                          <a:pt x="2607" y="1070"/>
                        </a:lnTo>
                        <a:lnTo>
                          <a:pt x="2608" y="1068"/>
                        </a:lnTo>
                        <a:lnTo>
                          <a:pt x="2609" y="1067"/>
                        </a:lnTo>
                        <a:lnTo>
                          <a:pt x="2611" y="1065"/>
                        </a:lnTo>
                        <a:lnTo>
                          <a:pt x="2612" y="1064"/>
                        </a:lnTo>
                        <a:lnTo>
                          <a:pt x="2614" y="1062"/>
                        </a:lnTo>
                        <a:lnTo>
                          <a:pt x="2615" y="1061"/>
                        </a:lnTo>
                        <a:lnTo>
                          <a:pt x="2617" y="1060"/>
                        </a:lnTo>
                        <a:lnTo>
                          <a:pt x="2618" y="1058"/>
                        </a:lnTo>
                        <a:lnTo>
                          <a:pt x="2620" y="1057"/>
                        </a:lnTo>
                        <a:lnTo>
                          <a:pt x="2621" y="1055"/>
                        </a:lnTo>
                        <a:lnTo>
                          <a:pt x="2623" y="1054"/>
                        </a:lnTo>
                        <a:lnTo>
                          <a:pt x="2624" y="1052"/>
                        </a:lnTo>
                        <a:lnTo>
                          <a:pt x="2626" y="1051"/>
                        </a:lnTo>
                        <a:lnTo>
                          <a:pt x="2627" y="1050"/>
                        </a:lnTo>
                        <a:lnTo>
                          <a:pt x="2629" y="1048"/>
                        </a:lnTo>
                        <a:lnTo>
                          <a:pt x="2630" y="1047"/>
                        </a:lnTo>
                        <a:lnTo>
                          <a:pt x="2632" y="1045"/>
                        </a:lnTo>
                        <a:lnTo>
                          <a:pt x="2633" y="1044"/>
                        </a:lnTo>
                        <a:lnTo>
                          <a:pt x="2635" y="1042"/>
                        </a:lnTo>
                        <a:lnTo>
                          <a:pt x="2636" y="1041"/>
                        </a:lnTo>
                        <a:lnTo>
                          <a:pt x="2638" y="1040"/>
                        </a:lnTo>
                        <a:lnTo>
                          <a:pt x="2639" y="1038"/>
                        </a:lnTo>
                        <a:lnTo>
                          <a:pt x="2640" y="1037"/>
                        </a:lnTo>
                        <a:lnTo>
                          <a:pt x="2642" y="1036"/>
                        </a:lnTo>
                        <a:lnTo>
                          <a:pt x="2644" y="1034"/>
                        </a:lnTo>
                        <a:lnTo>
                          <a:pt x="2645" y="1033"/>
                        </a:lnTo>
                        <a:lnTo>
                          <a:pt x="2647" y="1031"/>
                        </a:lnTo>
                        <a:lnTo>
                          <a:pt x="2648" y="1030"/>
                        </a:lnTo>
                        <a:lnTo>
                          <a:pt x="2649" y="1029"/>
                        </a:lnTo>
                        <a:lnTo>
                          <a:pt x="2651" y="1028"/>
                        </a:lnTo>
                        <a:lnTo>
                          <a:pt x="2652" y="1026"/>
                        </a:lnTo>
                        <a:lnTo>
                          <a:pt x="2654" y="1025"/>
                        </a:lnTo>
                        <a:lnTo>
                          <a:pt x="2656" y="1023"/>
                        </a:lnTo>
                        <a:lnTo>
                          <a:pt x="2657" y="1022"/>
                        </a:lnTo>
                        <a:lnTo>
                          <a:pt x="2659" y="1021"/>
                        </a:lnTo>
                        <a:lnTo>
                          <a:pt x="2660" y="1019"/>
                        </a:lnTo>
                        <a:lnTo>
                          <a:pt x="2661" y="1018"/>
                        </a:lnTo>
                        <a:lnTo>
                          <a:pt x="2663" y="1017"/>
                        </a:lnTo>
                        <a:lnTo>
                          <a:pt x="2664" y="1016"/>
                        </a:lnTo>
                        <a:lnTo>
                          <a:pt x="2666" y="1014"/>
                        </a:lnTo>
                        <a:lnTo>
                          <a:pt x="2668" y="1013"/>
                        </a:lnTo>
                        <a:lnTo>
                          <a:pt x="2669" y="1012"/>
                        </a:lnTo>
                        <a:lnTo>
                          <a:pt x="2670" y="1010"/>
                        </a:lnTo>
                        <a:lnTo>
                          <a:pt x="2672" y="1009"/>
                        </a:lnTo>
                        <a:lnTo>
                          <a:pt x="2673" y="1008"/>
                        </a:lnTo>
                        <a:lnTo>
                          <a:pt x="2675" y="1007"/>
                        </a:lnTo>
                        <a:lnTo>
                          <a:pt x="2676" y="1006"/>
                        </a:lnTo>
                        <a:lnTo>
                          <a:pt x="2678" y="1004"/>
                        </a:lnTo>
                        <a:lnTo>
                          <a:pt x="2680" y="1003"/>
                        </a:lnTo>
                        <a:lnTo>
                          <a:pt x="2681" y="1002"/>
                        </a:lnTo>
                        <a:lnTo>
                          <a:pt x="2682" y="1000"/>
                        </a:lnTo>
                        <a:lnTo>
                          <a:pt x="2684" y="999"/>
                        </a:lnTo>
                        <a:lnTo>
                          <a:pt x="2685" y="998"/>
                        </a:lnTo>
                        <a:lnTo>
                          <a:pt x="2687" y="997"/>
                        </a:lnTo>
                        <a:lnTo>
                          <a:pt x="2688" y="996"/>
                        </a:lnTo>
                        <a:lnTo>
                          <a:pt x="2690" y="994"/>
                        </a:lnTo>
                        <a:lnTo>
                          <a:pt x="2691" y="993"/>
                        </a:lnTo>
                        <a:lnTo>
                          <a:pt x="2693" y="992"/>
                        </a:lnTo>
                        <a:lnTo>
                          <a:pt x="2694" y="991"/>
                        </a:lnTo>
                        <a:lnTo>
                          <a:pt x="2696" y="989"/>
                        </a:lnTo>
                        <a:lnTo>
                          <a:pt x="2697" y="988"/>
                        </a:lnTo>
                        <a:lnTo>
                          <a:pt x="2699" y="987"/>
                        </a:lnTo>
                        <a:lnTo>
                          <a:pt x="2700" y="986"/>
                        </a:lnTo>
                        <a:lnTo>
                          <a:pt x="2701" y="985"/>
                        </a:lnTo>
                        <a:lnTo>
                          <a:pt x="2703" y="984"/>
                        </a:lnTo>
                        <a:lnTo>
                          <a:pt x="2705" y="983"/>
                        </a:lnTo>
                        <a:lnTo>
                          <a:pt x="2706" y="981"/>
                        </a:lnTo>
                        <a:lnTo>
                          <a:pt x="2708" y="980"/>
                        </a:lnTo>
                        <a:lnTo>
                          <a:pt x="2709" y="979"/>
                        </a:lnTo>
                        <a:lnTo>
                          <a:pt x="2711" y="978"/>
                        </a:lnTo>
                        <a:lnTo>
                          <a:pt x="2712" y="977"/>
                        </a:lnTo>
                        <a:lnTo>
                          <a:pt x="2713" y="976"/>
                        </a:lnTo>
                        <a:lnTo>
                          <a:pt x="2715" y="975"/>
                        </a:lnTo>
                        <a:lnTo>
                          <a:pt x="2717" y="974"/>
                        </a:lnTo>
                        <a:lnTo>
                          <a:pt x="2718" y="973"/>
                        </a:lnTo>
                        <a:lnTo>
                          <a:pt x="2720" y="971"/>
                        </a:lnTo>
                        <a:lnTo>
                          <a:pt x="2721" y="970"/>
                        </a:lnTo>
                        <a:lnTo>
                          <a:pt x="2722" y="969"/>
                        </a:lnTo>
                        <a:lnTo>
                          <a:pt x="2724" y="968"/>
                        </a:lnTo>
                        <a:lnTo>
                          <a:pt x="2725" y="967"/>
                        </a:lnTo>
                        <a:lnTo>
                          <a:pt x="2727" y="966"/>
                        </a:lnTo>
                        <a:lnTo>
                          <a:pt x="2729" y="965"/>
                        </a:lnTo>
                        <a:lnTo>
                          <a:pt x="2730" y="964"/>
                        </a:lnTo>
                        <a:lnTo>
                          <a:pt x="2732" y="963"/>
                        </a:lnTo>
                        <a:lnTo>
                          <a:pt x="2733" y="962"/>
                        </a:lnTo>
                        <a:lnTo>
                          <a:pt x="2734" y="961"/>
                        </a:lnTo>
                        <a:lnTo>
                          <a:pt x="2736" y="960"/>
                        </a:lnTo>
                        <a:lnTo>
                          <a:pt x="2737" y="959"/>
                        </a:lnTo>
                        <a:lnTo>
                          <a:pt x="2739" y="958"/>
                        </a:lnTo>
                        <a:lnTo>
                          <a:pt x="2741" y="956"/>
                        </a:lnTo>
                        <a:lnTo>
                          <a:pt x="2742" y="955"/>
                        </a:lnTo>
                        <a:lnTo>
                          <a:pt x="2743" y="954"/>
                        </a:lnTo>
                        <a:lnTo>
                          <a:pt x="2745" y="953"/>
                        </a:lnTo>
                        <a:lnTo>
                          <a:pt x="2746" y="953"/>
                        </a:lnTo>
                        <a:lnTo>
                          <a:pt x="2748" y="952"/>
                        </a:lnTo>
                        <a:lnTo>
                          <a:pt x="2749" y="951"/>
                        </a:lnTo>
                        <a:lnTo>
                          <a:pt x="2751" y="950"/>
                        </a:lnTo>
                        <a:lnTo>
                          <a:pt x="2752" y="949"/>
                        </a:lnTo>
                        <a:lnTo>
                          <a:pt x="2754" y="948"/>
                        </a:lnTo>
                        <a:lnTo>
                          <a:pt x="2755" y="947"/>
                        </a:lnTo>
                        <a:lnTo>
                          <a:pt x="2757" y="946"/>
                        </a:lnTo>
                        <a:lnTo>
                          <a:pt x="2758" y="945"/>
                        </a:lnTo>
                        <a:lnTo>
                          <a:pt x="2760" y="944"/>
                        </a:lnTo>
                        <a:lnTo>
                          <a:pt x="2761" y="943"/>
                        </a:lnTo>
                        <a:lnTo>
                          <a:pt x="2763" y="942"/>
                        </a:lnTo>
                        <a:lnTo>
                          <a:pt x="2764" y="941"/>
                        </a:lnTo>
                        <a:lnTo>
                          <a:pt x="2766" y="940"/>
                        </a:lnTo>
                        <a:lnTo>
                          <a:pt x="2767" y="939"/>
                        </a:lnTo>
                        <a:lnTo>
                          <a:pt x="2769" y="938"/>
                        </a:lnTo>
                        <a:lnTo>
                          <a:pt x="2770" y="938"/>
                        </a:lnTo>
                        <a:lnTo>
                          <a:pt x="2772" y="937"/>
                        </a:lnTo>
                        <a:lnTo>
                          <a:pt x="2773" y="936"/>
                        </a:lnTo>
                        <a:lnTo>
                          <a:pt x="2774" y="935"/>
                        </a:lnTo>
                        <a:lnTo>
                          <a:pt x="2776" y="934"/>
                        </a:lnTo>
                        <a:lnTo>
                          <a:pt x="2778" y="933"/>
                        </a:lnTo>
                        <a:lnTo>
                          <a:pt x="2779" y="932"/>
                        </a:lnTo>
                        <a:lnTo>
                          <a:pt x="2781" y="932"/>
                        </a:lnTo>
                        <a:lnTo>
                          <a:pt x="2782" y="931"/>
                        </a:lnTo>
                        <a:lnTo>
                          <a:pt x="2784" y="930"/>
                        </a:lnTo>
                        <a:lnTo>
                          <a:pt x="2785" y="929"/>
                        </a:lnTo>
                        <a:lnTo>
                          <a:pt x="2786" y="928"/>
                        </a:lnTo>
                        <a:lnTo>
                          <a:pt x="2788" y="927"/>
                        </a:lnTo>
                        <a:lnTo>
                          <a:pt x="2789" y="926"/>
                        </a:lnTo>
                        <a:lnTo>
                          <a:pt x="2791" y="926"/>
                        </a:lnTo>
                        <a:lnTo>
                          <a:pt x="2793" y="925"/>
                        </a:lnTo>
                        <a:lnTo>
                          <a:pt x="2794" y="924"/>
                        </a:lnTo>
                        <a:lnTo>
                          <a:pt x="2795" y="923"/>
                        </a:lnTo>
                        <a:lnTo>
                          <a:pt x="2797" y="922"/>
                        </a:lnTo>
                        <a:lnTo>
                          <a:pt x="2798" y="921"/>
                        </a:lnTo>
                        <a:lnTo>
                          <a:pt x="2800" y="921"/>
                        </a:lnTo>
                        <a:lnTo>
                          <a:pt x="2801" y="920"/>
                        </a:lnTo>
                        <a:lnTo>
                          <a:pt x="2803" y="919"/>
                        </a:lnTo>
                        <a:lnTo>
                          <a:pt x="2805" y="919"/>
                        </a:lnTo>
                        <a:lnTo>
                          <a:pt x="2806" y="918"/>
                        </a:lnTo>
                        <a:lnTo>
                          <a:pt x="2807" y="917"/>
                        </a:lnTo>
                        <a:lnTo>
                          <a:pt x="2809" y="916"/>
                        </a:lnTo>
                        <a:lnTo>
                          <a:pt x="2810" y="916"/>
                        </a:lnTo>
                        <a:lnTo>
                          <a:pt x="2812" y="915"/>
                        </a:lnTo>
                        <a:lnTo>
                          <a:pt x="2813" y="914"/>
                        </a:lnTo>
                        <a:lnTo>
                          <a:pt x="2815" y="913"/>
                        </a:lnTo>
                        <a:lnTo>
                          <a:pt x="2816" y="913"/>
                        </a:lnTo>
                        <a:lnTo>
                          <a:pt x="2818" y="912"/>
                        </a:lnTo>
                        <a:lnTo>
                          <a:pt x="2819" y="911"/>
                        </a:lnTo>
                        <a:lnTo>
                          <a:pt x="2821" y="910"/>
                        </a:lnTo>
                        <a:lnTo>
                          <a:pt x="2822" y="910"/>
                        </a:lnTo>
                        <a:lnTo>
                          <a:pt x="2824" y="909"/>
                        </a:lnTo>
                        <a:lnTo>
                          <a:pt x="2825" y="909"/>
                        </a:lnTo>
                        <a:lnTo>
                          <a:pt x="2826" y="908"/>
                        </a:lnTo>
                        <a:lnTo>
                          <a:pt x="2828" y="907"/>
                        </a:lnTo>
                        <a:lnTo>
                          <a:pt x="2830" y="907"/>
                        </a:lnTo>
                        <a:lnTo>
                          <a:pt x="2831" y="906"/>
                        </a:lnTo>
                        <a:lnTo>
                          <a:pt x="2833" y="905"/>
                        </a:lnTo>
                        <a:lnTo>
                          <a:pt x="2834" y="905"/>
                        </a:lnTo>
                        <a:lnTo>
                          <a:pt x="2836" y="904"/>
                        </a:lnTo>
                        <a:lnTo>
                          <a:pt x="2837" y="903"/>
                        </a:lnTo>
                        <a:lnTo>
                          <a:pt x="2838" y="903"/>
                        </a:lnTo>
                        <a:lnTo>
                          <a:pt x="2840" y="902"/>
                        </a:lnTo>
                        <a:lnTo>
                          <a:pt x="2842" y="901"/>
                        </a:lnTo>
                        <a:lnTo>
                          <a:pt x="2843" y="901"/>
                        </a:lnTo>
                        <a:lnTo>
                          <a:pt x="2845" y="900"/>
                        </a:lnTo>
                        <a:lnTo>
                          <a:pt x="2846" y="900"/>
                        </a:lnTo>
                        <a:lnTo>
                          <a:pt x="2847" y="899"/>
                        </a:lnTo>
                        <a:lnTo>
                          <a:pt x="2849" y="899"/>
                        </a:lnTo>
                        <a:lnTo>
                          <a:pt x="2850" y="898"/>
                        </a:lnTo>
                        <a:lnTo>
                          <a:pt x="2852" y="898"/>
                        </a:lnTo>
                        <a:lnTo>
                          <a:pt x="2854" y="897"/>
                        </a:lnTo>
                        <a:lnTo>
                          <a:pt x="2855" y="897"/>
                        </a:lnTo>
                        <a:lnTo>
                          <a:pt x="2857" y="896"/>
                        </a:lnTo>
                        <a:lnTo>
                          <a:pt x="2858" y="896"/>
                        </a:lnTo>
                        <a:lnTo>
                          <a:pt x="2859" y="895"/>
                        </a:lnTo>
                        <a:lnTo>
                          <a:pt x="2861" y="894"/>
                        </a:lnTo>
                        <a:lnTo>
                          <a:pt x="2862" y="894"/>
                        </a:lnTo>
                        <a:lnTo>
                          <a:pt x="2864" y="893"/>
                        </a:lnTo>
                        <a:lnTo>
                          <a:pt x="2866" y="893"/>
                        </a:lnTo>
                        <a:lnTo>
                          <a:pt x="2867" y="892"/>
                        </a:lnTo>
                        <a:lnTo>
                          <a:pt x="2868" y="892"/>
                        </a:lnTo>
                        <a:lnTo>
                          <a:pt x="2870" y="891"/>
                        </a:lnTo>
                        <a:lnTo>
                          <a:pt x="2871" y="891"/>
                        </a:lnTo>
                        <a:lnTo>
                          <a:pt x="2873" y="890"/>
                        </a:lnTo>
                        <a:lnTo>
                          <a:pt x="2874" y="890"/>
                        </a:lnTo>
                        <a:lnTo>
                          <a:pt x="2876" y="889"/>
                        </a:lnTo>
                        <a:lnTo>
                          <a:pt x="2878" y="889"/>
                        </a:lnTo>
                        <a:lnTo>
                          <a:pt x="2879" y="888"/>
                        </a:lnTo>
                        <a:lnTo>
                          <a:pt x="2880" y="888"/>
                        </a:lnTo>
                        <a:lnTo>
                          <a:pt x="2882" y="888"/>
                        </a:lnTo>
                        <a:lnTo>
                          <a:pt x="2883" y="888"/>
                        </a:lnTo>
                        <a:lnTo>
                          <a:pt x="2885" y="887"/>
                        </a:lnTo>
                        <a:lnTo>
                          <a:pt x="2886" y="887"/>
                        </a:lnTo>
                        <a:lnTo>
                          <a:pt x="2888" y="886"/>
                        </a:lnTo>
                        <a:lnTo>
                          <a:pt x="2889" y="886"/>
                        </a:lnTo>
                        <a:lnTo>
                          <a:pt x="2891" y="886"/>
                        </a:lnTo>
                        <a:lnTo>
                          <a:pt x="2892" y="885"/>
                        </a:lnTo>
                        <a:lnTo>
                          <a:pt x="2894" y="885"/>
                        </a:lnTo>
                        <a:lnTo>
                          <a:pt x="2895" y="884"/>
                        </a:lnTo>
                        <a:lnTo>
                          <a:pt x="2897" y="884"/>
                        </a:lnTo>
                        <a:lnTo>
                          <a:pt x="2898" y="884"/>
                        </a:lnTo>
                        <a:lnTo>
                          <a:pt x="2899" y="883"/>
                        </a:lnTo>
                        <a:lnTo>
                          <a:pt x="2901" y="883"/>
                        </a:lnTo>
                        <a:lnTo>
                          <a:pt x="2903" y="883"/>
                        </a:lnTo>
                        <a:lnTo>
                          <a:pt x="2904" y="882"/>
                        </a:lnTo>
                        <a:lnTo>
                          <a:pt x="2906" y="882"/>
                        </a:lnTo>
                        <a:lnTo>
                          <a:pt x="2907" y="882"/>
                        </a:lnTo>
                        <a:lnTo>
                          <a:pt x="2909" y="881"/>
                        </a:lnTo>
                        <a:lnTo>
                          <a:pt x="2910" y="881"/>
                        </a:lnTo>
                        <a:lnTo>
                          <a:pt x="2911" y="880"/>
                        </a:lnTo>
                        <a:lnTo>
                          <a:pt x="2913" y="880"/>
                        </a:lnTo>
                        <a:lnTo>
                          <a:pt x="2915" y="880"/>
                        </a:lnTo>
                        <a:lnTo>
                          <a:pt x="2916" y="879"/>
                        </a:lnTo>
                        <a:lnTo>
                          <a:pt x="2918" y="878"/>
                        </a:lnTo>
                        <a:lnTo>
                          <a:pt x="2919" y="878"/>
                        </a:lnTo>
                        <a:lnTo>
                          <a:pt x="2920" y="877"/>
                        </a:lnTo>
                        <a:lnTo>
                          <a:pt x="2922" y="876"/>
                        </a:lnTo>
                        <a:lnTo>
                          <a:pt x="2923" y="875"/>
                        </a:lnTo>
                        <a:lnTo>
                          <a:pt x="2925" y="873"/>
                        </a:lnTo>
                        <a:lnTo>
                          <a:pt x="2927" y="871"/>
                        </a:lnTo>
                        <a:lnTo>
                          <a:pt x="2928" y="869"/>
                        </a:lnTo>
                        <a:lnTo>
                          <a:pt x="2930" y="866"/>
                        </a:lnTo>
                        <a:lnTo>
                          <a:pt x="2931" y="861"/>
                        </a:lnTo>
                        <a:lnTo>
                          <a:pt x="2932" y="856"/>
                        </a:lnTo>
                        <a:lnTo>
                          <a:pt x="2934" y="850"/>
                        </a:lnTo>
                        <a:lnTo>
                          <a:pt x="2935" y="843"/>
                        </a:lnTo>
                        <a:lnTo>
                          <a:pt x="2937" y="833"/>
                        </a:lnTo>
                        <a:lnTo>
                          <a:pt x="2938" y="822"/>
                        </a:lnTo>
                        <a:lnTo>
                          <a:pt x="2940" y="809"/>
                        </a:lnTo>
                        <a:lnTo>
                          <a:pt x="2941" y="792"/>
                        </a:lnTo>
                        <a:lnTo>
                          <a:pt x="2943" y="774"/>
                        </a:lnTo>
                        <a:lnTo>
                          <a:pt x="2944" y="752"/>
                        </a:lnTo>
                        <a:lnTo>
                          <a:pt x="2946" y="727"/>
                        </a:lnTo>
                        <a:lnTo>
                          <a:pt x="2947" y="700"/>
                        </a:lnTo>
                        <a:lnTo>
                          <a:pt x="2949" y="668"/>
                        </a:lnTo>
                        <a:lnTo>
                          <a:pt x="2950" y="633"/>
                        </a:lnTo>
                        <a:lnTo>
                          <a:pt x="2952" y="595"/>
                        </a:lnTo>
                        <a:lnTo>
                          <a:pt x="2953" y="553"/>
                        </a:lnTo>
                        <a:lnTo>
                          <a:pt x="2955" y="509"/>
                        </a:lnTo>
                        <a:lnTo>
                          <a:pt x="2956" y="462"/>
                        </a:lnTo>
                        <a:lnTo>
                          <a:pt x="2958" y="413"/>
                        </a:lnTo>
                        <a:lnTo>
                          <a:pt x="2959" y="364"/>
                        </a:lnTo>
                        <a:lnTo>
                          <a:pt x="2961" y="314"/>
                        </a:lnTo>
                        <a:lnTo>
                          <a:pt x="2962" y="264"/>
                        </a:lnTo>
                        <a:lnTo>
                          <a:pt x="2964" y="217"/>
                        </a:lnTo>
                        <a:lnTo>
                          <a:pt x="2965" y="171"/>
                        </a:lnTo>
                        <a:lnTo>
                          <a:pt x="2967" y="130"/>
                        </a:lnTo>
                        <a:lnTo>
                          <a:pt x="2968" y="92"/>
                        </a:lnTo>
                        <a:lnTo>
                          <a:pt x="2970" y="60"/>
                        </a:lnTo>
                        <a:lnTo>
                          <a:pt x="2971" y="34"/>
                        </a:lnTo>
                        <a:lnTo>
                          <a:pt x="2972" y="16"/>
                        </a:lnTo>
                        <a:lnTo>
                          <a:pt x="2974" y="4"/>
                        </a:lnTo>
                        <a:lnTo>
                          <a:pt x="2975" y="0"/>
                        </a:lnTo>
                        <a:lnTo>
                          <a:pt x="2977" y="4"/>
                        </a:lnTo>
                        <a:lnTo>
                          <a:pt x="2979" y="16"/>
                        </a:lnTo>
                        <a:lnTo>
                          <a:pt x="2980" y="34"/>
                        </a:lnTo>
                        <a:lnTo>
                          <a:pt x="2982" y="60"/>
                        </a:lnTo>
                        <a:lnTo>
                          <a:pt x="2983" y="92"/>
                        </a:lnTo>
                        <a:lnTo>
                          <a:pt x="2984" y="130"/>
                        </a:lnTo>
                        <a:lnTo>
                          <a:pt x="2986" y="171"/>
                        </a:lnTo>
                        <a:lnTo>
                          <a:pt x="2987" y="217"/>
                        </a:lnTo>
                        <a:lnTo>
                          <a:pt x="2989" y="264"/>
                        </a:lnTo>
                        <a:lnTo>
                          <a:pt x="2991" y="314"/>
                        </a:lnTo>
                        <a:lnTo>
                          <a:pt x="2992" y="364"/>
                        </a:lnTo>
                        <a:lnTo>
                          <a:pt x="2993" y="413"/>
                        </a:lnTo>
                        <a:lnTo>
                          <a:pt x="2995" y="462"/>
                        </a:lnTo>
                        <a:lnTo>
                          <a:pt x="2996" y="509"/>
                        </a:lnTo>
                        <a:lnTo>
                          <a:pt x="2998" y="553"/>
                        </a:lnTo>
                        <a:lnTo>
                          <a:pt x="2999" y="595"/>
                        </a:lnTo>
                        <a:lnTo>
                          <a:pt x="3001" y="633"/>
                        </a:lnTo>
                        <a:lnTo>
                          <a:pt x="3003" y="668"/>
                        </a:lnTo>
                        <a:lnTo>
                          <a:pt x="3004" y="700"/>
                        </a:lnTo>
                        <a:lnTo>
                          <a:pt x="3005" y="727"/>
                        </a:lnTo>
                        <a:lnTo>
                          <a:pt x="3007" y="752"/>
                        </a:lnTo>
                        <a:lnTo>
                          <a:pt x="3008" y="774"/>
                        </a:lnTo>
                        <a:lnTo>
                          <a:pt x="3010" y="792"/>
                        </a:lnTo>
                        <a:lnTo>
                          <a:pt x="3011" y="809"/>
                        </a:lnTo>
                        <a:lnTo>
                          <a:pt x="3013" y="822"/>
                        </a:lnTo>
                        <a:lnTo>
                          <a:pt x="3014" y="833"/>
                        </a:lnTo>
                        <a:lnTo>
                          <a:pt x="3016" y="843"/>
                        </a:lnTo>
                        <a:lnTo>
                          <a:pt x="3017" y="850"/>
                        </a:lnTo>
                        <a:lnTo>
                          <a:pt x="3019" y="856"/>
                        </a:lnTo>
                        <a:lnTo>
                          <a:pt x="3020" y="861"/>
                        </a:lnTo>
                        <a:lnTo>
                          <a:pt x="3022" y="866"/>
                        </a:lnTo>
                        <a:lnTo>
                          <a:pt x="3023" y="869"/>
                        </a:lnTo>
                        <a:lnTo>
                          <a:pt x="3025" y="871"/>
                        </a:lnTo>
                        <a:lnTo>
                          <a:pt x="3026" y="873"/>
                        </a:lnTo>
                        <a:lnTo>
                          <a:pt x="3028" y="875"/>
                        </a:lnTo>
                        <a:lnTo>
                          <a:pt x="3029" y="876"/>
                        </a:lnTo>
                        <a:lnTo>
                          <a:pt x="3031" y="877"/>
                        </a:lnTo>
                        <a:lnTo>
                          <a:pt x="3032" y="878"/>
                        </a:lnTo>
                        <a:lnTo>
                          <a:pt x="3034" y="878"/>
                        </a:lnTo>
                        <a:lnTo>
                          <a:pt x="3035" y="879"/>
                        </a:lnTo>
                        <a:lnTo>
                          <a:pt x="3036" y="880"/>
                        </a:lnTo>
                        <a:lnTo>
                          <a:pt x="3038" y="880"/>
                        </a:lnTo>
                        <a:lnTo>
                          <a:pt x="3040" y="880"/>
                        </a:lnTo>
                        <a:lnTo>
                          <a:pt x="3041" y="881"/>
                        </a:lnTo>
                        <a:lnTo>
                          <a:pt x="3043" y="881"/>
                        </a:lnTo>
                        <a:lnTo>
                          <a:pt x="3044" y="882"/>
                        </a:lnTo>
                        <a:lnTo>
                          <a:pt x="3045" y="882"/>
                        </a:lnTo>
                        <a:lnTo>
                          <a:pt x="3047" y="882"/>
                        </a:lnTo>
                        <a:lnTo>
                          <a:pt x="3048" y="883"/>
                        </a:lnTo>
                        <a:lnTo>
                          <a:pt x="3050" y="883"/>
                        </a:lnTo>
                        <a:lnTo>
                          <a:pt x="3052" y="883"/>
                        </a:lnTo>
                        <a:lnTo>
                          <a:pt x="3053" y="884"/>
                        </a:lnTo>
                        <a:lnTo>
                          <a:pt x="3055" y="884"/>
                        </a:lnTo>
                        <a:lnTo>
                          <a:pt x="3056" y="884"/>
                        </a:lnTo>
                        <a:lnTo>
                          <a:pt x="3057" y="885"/>
                        </a:lnTo>
                        <a:lnTo>
                          <a:pt x="3059" y="885"/>
                        </a:lnTo>
                        <a:lnTo>
                          <a:pt x="3060" y="886"/>
                        </a:lnTo>
                        <a:lnTo>
                          <a:pt x="3062" y="886"/>
                        </a:lnTo>
                        <a:lnTo>
                          <a:pt x="3064" y="886"/>
                        </a:lnTo>
                        <a:lnTo>
                          <a:pt x="3065" y="887"/>
                        </a:lnTo>
                        <a:lnTo>
                          <a:pt x="3066" y="887"/>
                        </a:lnTo>
                        <a:lnTo>
                          <a:pt x="3068" y="888"/>
                        </a:lnTo>
                        <a:lnTo>
                          <a:pt x="3069" y="888"/>
                        </a:lnTo>
                        <a:lnTo>
                          <a:pt x="3071" y="888"/>
                        </a:lnTo>
                        <a:lnTo>
                          <a:pt x="3072" y="888"/>
                        </a:lnTo>
                        <a:lnTo>
                          <a:pt x="3074" y="889"/>
                        </a:lnTo>
                        <a:lnTo>
                          <a:pt x="3076" y="889"/>
                        </a:lnTo>
                        <a:lnTo>
                          <a:pt x="3077" y="890"/>
                        </a:lnTo>
                        <a:lnTo>
                          <a:pt x="3078" y="890"/>
                        </a:lnTo>
                        <a:lnTo>
                          <a:pt x="3080" y="891"/>
                        </a:lnTo>
                        <a:lnTo>
                          <a:pt x="3081" y="891"/>
                        </a:lnTo>
                        <a:lnTo>
                          <a:pt x="3083" y="892"/>
                        </a:lnTo>
                        <a:lnTo>
                          <a:pt x="3084" y="892"/>
                        </a:lnTo>
                        <a:lnTo>
                          <a:pt x="3086" y="893"/>
                        </a:lnTo>
                        <a:lnTo>
                          <a:pt x="3087" y="893"/>
                        </a:lnTo>
                        <a:lnTo>
                          <a:pt x="3089" y="894"/>
                        </a:lnTo>
                        <a:lnTo>
                          <a:pt x="3090" y="894"/>
                        </a:lnTo>
                        <a:lnTo>
                          <a:pt x="3092" y="895"/>
                        </a:lnTo>
                        <a:lnTo>
                          <a:pt x="3093" y="896"/>
                        </a:lnTo>
                        <a:lnTo>
                          <a:pt x="3095" y="896"/>
                        </a:lnTo>
                        <a:lnTo>
                          <a:pt x="3096" y="897"/>
                        </a:lnTo>
                        <a:lnTo>
                          <a:pt x="3098" y="897"/>
                        </a:lnTo>
                        <a:lnTo>
                          <a:pt x="3099" y="898"/>
                        </a:lnTo>
                        <a:lnTo>
                          <a:pt x="3101" y="898"/>
                        </a:lnTo>
                        <a:lnTo>
                          <a:pt x="3102" y="899"/>
                        </a:lnTo>
                        <a:lnTo>
                          <a:pt x="3104" y="899"/>
                        </a:lnTo>
                        <a:lnTo>
                          <a:pt x="3105" y="900"/>
                        </a:lnTo>
                        <a:lnTo>
                          <a:pt x="3107" y="900"/>
                        </a:lnTo>
                        <a:lnTo>
                          <a:pt x="3108" y="901"/>
                        </a:lnTo>
                        <a:lnTo>
                          <a:pt x="3109" y="901"/>
                        </a:lnTo>
                        <a:lnTo>
                          <a:pt x="3111" y="902"/>
                        </a:lnTo>
                        <a:lnTo>
                          <a:pt x="3113" y="903"/>
                        </a:lnTo>
                        <a:lnTo>
                          <a:pt x="3114" y="903"/>
                        </a:lnTo>
                        <a:lnTo>
                          <a:pt x="3116" y="904"/>
                        </a:lnTo>
                        <a:lnTo>
                          <a:pt x="3117" y="905"/>
                        </a:lnTo>
                        <a:lnTo>
                          <a:pt x="3118" y="905"/>
                        </a:lnTo>
                        <a:lnTo>
                          <a:pt x="3120" y="906"/>
                        </a:lnTo>
                        <a:lnTo>
                          <a:pt x="3121" y="907"/>
                        </a:lnTo>
                        <a:lnTo>
                          <a:pt x="3123" y="907"/>
                        </a:lnTo>
                        <a:lnTo>
                          <a:pt x="3124" y="908"/>
                        </a:lnTo>
                        <a:lnTo>
                          <a:pt x="3126" y="909"/>
                        </a:lnTo>
                        <a:lnTo>
                          <a:pt x="3128" y="909"/>
                        </a:lnTo>
                        <a:lnTo>
                          <a:pt x="3129" y="910"/>
                        </a:lnTo>
                        <a:lnTo>
                          <a:pt x="3130" y="910"/>
                        </a:lnTo>
                        <a:lnTo>
                          <a:pt x="3132" y="911"/>
                        </a:lnTo>
                        <a:lnTo>
                          <a:pt x="3133" y="912"/>
                        </a:lnTo>
                        <a:lnTo>
                          <a:pt x="3135" y="913"/>
                        </a:lnTo>
                        <a:lnTo>
                          <a:pt x="3136" y="913"/>
                        </a:lnTo>
                        <a:lnTo>
                          <a:pt x="3138" y="914"/>
                        </a:lnTo>
                        <a:lnTo>
                          <a:pt x="3139" y="915"/>
                        </a:lnTo>
                        <a:lnTo>
                          <a:pt x="3141" y="916"/>
                        </a:lnTo>
                        <a:lnTo>
                          <a:pt x="3142" y="916"/>
                        </a:lnTo>
                        <a:lnTo>
                          <a:pt x="3144" y="917"/>
                        </a:lnTo>
                        <a:lnTo>
                          <a:pt x="3145" y="918"/>
                        </a:lnTo>
                        <a:lnTo>
                          <a:pt x="3147" y="919"/>
                        </a:lnTo>
                        <a:lnTo>
                          <a:pt x="3148" y="919"/>
                        </a:lnTo>
                        <a:lnTo>
                          <a:pt x="3150" y="920"/>
                        </a:lnTo>
                        <a:lnTo>
                          <a:pt x="3151" y="921"/>
                        </a:lnTo>
                        <a:lnTo>
                          <a:pt x="3153" y="921"/>
                        </a:lnTo>
                        <a:lnTo>
                          <a:pt x="3154" y="922"/>
                        </a:lnTo>
                        <a:lnTo>
                          <a:pt x="3156" y="923"/>
                        </a:lnTo>
                        <a:lnTo>
                          <a:pt x="3157" y="924"/>
                        </a:lnTo>
                        <a:lnTo>
                          <a:pt x="3159" y="925"/>
                        </a:lnTo>
                        <a:lnTo>
                          <a:pt x="3160" y="926"/>
                        </a:lnTo>
                        <a:lnTo>
                          <a:pt x="3161" y="926"/>
                        </a:lnTo>
                        <a:lnTo>
                          <a:pt x="3163" y="927"/>
                        </a:lnTo>
                        <a:lnTo>
                          <a:pt x="3165" y="928"/>
                        </a:lnTo>
                        <a:lnTo>
                          <a:pt x="3166" y="929"/>
                        </a:lnTo>
                        <a:lnTo>
                          <a:pt x="3168" y="930"/>
                        </a:lnTo>
                        <a:lnTo>
                          <a:pt x="3169" y="931"/>
                        </a:lnTo>
                        <a:lnTo>
                          <a:pt x="3171" y="932"/>
                        </a:lnTo>
                        <a:lnTo>
                          <a:pt x="3172" y="932"/>
                        </a:lnTo>
                        <a:lnTo>
                          <a:pt x="3173" y="933"/>
                        </a:lnTo>
                        <a:lnTo>
                          <a:pt x="3175" y="934"/>
                        </a:lnTo>
                        <a:lnTo>
                          <a:pt x="3177" y="935"/>
                        </a:lnTo>
                        <a:lnTo>
                          <a:pt x="3178" y="936"/>
                        </a:lnTo>
                        <a:lnTo>
                          <a:pt x="3180" y="937"/>
                        </a:lnTo>
                        <a:lnTo>
                          <a:pt x="3181" y="938"/>
                        </a:lnTo>
                        <a:lnTo>
                          <a:pt x="3182" y="938"/>
                        </a:lnTo>
                        <a:lnTo>
                          <a:pt x="3184" y="939"/>
                        </a:lnTo>
                        <a:lnTo>
                          <a:pt x="3185" y="940"/>
                        </a:lnTo>
                        <a:lnTo>
                          <a:pt x="3187" y="941"/>
                        </a:lnTo>
                        <a:lnTo>
                          <a:pt x="3189" y="942"/>
                        </a:lnTo>
                        <a:lnTo>
                          <a:pt x="3190" y="943"/>
                        </a:lnTo>
                        <a:lnTo>
                          <a:pt x="3191" y="944"/>
                        </a:lnTo>
                        <a:lnTo>
                          <a:pt x="3193" y="945"/>
                        </a:lnTo>
                        <a:lnTo>
                          <a:pt x="3194" y="946"/>
                        </a:lnTo>
                        <a:lnTo>
                          <a:pt x="3196" y="947"/>
                        </a:lnTo>
                        <a:lnTo>
                          <a:pt x="3197" y="948"/>
                        </a:lnTo>
                        <a:lnTo>
                          <a:pt x="3199" y="949"/>
                        </a:lnTo>
                        <a:lnTo>
                          <a:pt x="3201" y="950"/>
                        </a:lnTo>
                        <a:lnTo>
                          <a:pt x="3202" y="951"/>
                        </a:lnTo>
                        <a:lnTo>
                          <a:pt x="3203" y="952"/>
                        </a:lnTo>
                        <a:lnTo>
                          <a:pt x="3205" y="953"/>
                        </a:lnTo>
                        <a:lnTo>
                          <a:pt x="3206" y="953"/>
                        </a:lnTo>
                        <a:lnTo>
                          <a:pt x="3208" y="954"/>
                        </a:lnTo>
                        <a:lnTo>
                          <a:pt x="3209" y="955"/>
                        </a:lnTo>
                        <a:lnTo>
                          <a:pt x="3211" y="956"/>
                        </a:lnTo>
                        <a:lnTo>
                          <a:pt x="3212" y="958"/>
                        </a:lnTo>
                        <a:lnTo>
                          <a:pt x="3214" y="959"/>
                        </a:lnTo>
                        <a:lnTo>
                          <a:pt x="3215" y="960"/>
                        </a:lnTo>
                        <a:lnTo>
                          <a:pt x="3217" y="961"/>
                        </a:lnTo>
                        <a:lnTo>
                          <a:pt x="3218" y="962"/>
                        </a:lnTo>
                        <a:lnTo>
                          <a:pt x="3220" y="963"/>
                        </a:lnTo>
                        <a:lnTo>
                          <a:pt x="3221" y="964"/>
                        </a:lnTo>
                        <a:lnTo>
                          <a:pt x="3223" y="965"/>
                        </a:lnTo>
                        <a:lnTo>
                          <a:pt x="3224" y="966"/>
                        </a:lnTo>
                        <a:lnTo>
                          <a:pt x="3226" y="967"/>
                        </a:lnTo>
                        <a:lnTo>
                          <a:pt x="3227" y="968"/>
                        </a:lnTo>
                        <a:lnTo>
                          <a:pt x="3229" y="969"/>
                        </a:lnTo>
                        <a:lnTo>
                          <a:pt x="3230" y="970"/>
                        </a:lnTo>
                        <a:lnTo>
                          <a:pt x="3232" y="971"/>
                        </a:lnTo>
                        <a:lnTo>
                          <a:pt x="3233" y="973"/>
                        </a:lnTo>
                        <a:lnTo>
                          <a:pt x="3234" y="974"/>
                        </a:lnTo>
                        <a:lnTo>
                          <a:pt x="3236" y="975"/>
                        </a:lnTo>
                        <a:lnTo>
                          <a:pt x="3238" y="976"/>
                        </a:lnTo>
                        <a:lnTo>
                          <a:pt x="3239" y="977"/>
                        </a:lnTo>
                        <a:lnTo>
                          <a:pt x="3241" y="978"/>
                        </a:lnTo>
                        <a:lnTo>
                          <a:pt x="3242" y="979"/>
                        </a:lnTo>
                        <a:lnTo>
                          <a:pt x="3244" y="980"/>
                        </a:lnTo>
                        <a:lnTo>
                          <a:pt x="3245" y="981"/>
                        </a:lnTo>
                        <a:lnTo>
                          <a:pt x="3246" y="983"/>
                        </a:lnTo>
                        <a:lnTo>
                          <a:pt x="3248" y="984"/>
                        </a:lnTo>
                        <a:lnTo>
                          <a:pt x="3250" y="985"/>
                        </a:lnTo>
                        <a:lnTo>
                          <a:pt x="3251" y="986"/>
                        </a:lnTo>
                        <a:lnTo>
                          <a:pt x="3253" y="987"/>
                        </a:lnTo>
                        <a:lnTo>
                          <a:pt x="3254" y="988"/>
                        </a:lnTo>
                        <a:lnTo>
                          <a:pt x="3255" y="989"/>
                        </a:lnTo>
                        <a:lnTo>
                          <a:pt x="3257" y="991"/>
                        </a:lnTo>
                        <a:lnTo>
                          <a:pt x="3258" y="992"/>
                        </a:lnTo>
                        <a:lnTo>
                          <a:pt x="3260" y="993"/>
                        </a:lnTo>
                        <a:lnTo>
                          <a:pt x="3262" y="994"/>
                        </a:lnTo>
                        <a:lnTo>
                          <a:pt x="3263" y="996"/>
                        </a:lnTo>
                        <a:lnTo>
                          <a:pt x="3265" y="997"/>
                        </a:lnTo>
                        <a:lnTo>
                          <a:pt x="3266" y="998"/>
                        </a:lnTo>
                        <a:lnTo>
                          <a:pt x="3267" y="999"/>
                        </a:lnTo>
                        <a:lnTo>
                          <a:pt x="3269" y="1000"/>
                        </a:lnTo>
                        <a:lnTo>
                          <a:pt x="3270" y="1002"/>
                        </a:lnTo>
                        <a:lnTo>
                          <a:pt x="3272" y="1003"/>
                        </a:lnTo>
                        <a:lnTo>
                          <a:pt x="3273" y="1004"/>
                        </a:lnTo>
                        <a:lnTo>
                          <a:pt x="3275" y="1006"/>
                        </a:lnTo>
                        <a:lnTo>
                          <a:pt x="3276" y="1007"/>
                        </a:lnTo>
                        <a:lnTo>
                          <a:pt x="3278" y="1008"/>
                        </a:lnTo>
                        <a:lnTo>
                          <a:pt x="3279" y="1009"/>
                        </a:lnTo>
                        <a:lnTo>
                          <a:pt x="3281" y="1010"/>
                        </a:lnTo>
                        <a:lnTo>
                          <a:pt x="3282" y="1012"/>
                        </a:lnTo>
                        <a:lnTo>
                          <a:pt x="3284" y="1013"/>
                        </a:lnTo>
                        <a:lnTo>
                          <a:pt x="3285" y="1014"/>
                        </a:lnTo>
                        <a:lnTo>
                          <a:pt x="3287" y="1016"/>
                        </a:lnTo>
                        <a:lnTo>
                          <a:pt x="3288" y="1017"/>
                        </a:lnTo>
                        <a:lnTo>
                          <a:pt x="3290" y="1018"/>
                        </a:lnTo>
                        <a:lnTo>
                          <a:pt x="3291" y="1019"/>
                        </a:lnTo>
                        <a:lnTo>
                          <a:pt x="3293" y="1021"/>
                        </a:lnTo>
                        <a:lnTo>
                          <a:pt x="3294" y="1022"/>
                        </a:lnTo>
                        <a:lnTo>
                          <a:pt x="3296" y="1023"/>
                        </a:lnTo>
                        <a:lnTo>
                          <a:pt x="3297" y="1025"/>
                        </a:lnTo>
                        <a:lnTo>
                          <a:pt x="3299" y="1026"/>
                        </a:lnTo>
                        <a:lnTo>
                          <a:pt x="3300" y="1028"/>
                        </a:lnTo>
                        <a:lnTo>
                          <a:pt x="3302" y="1029"/>
                        </a:lnTo>
                        <a:lnTo>
                          <a:pt x="3303" y="1030"/>
                        </a:lnTo>
                        <a:lnTo>
                          <a:pt x="3305" y="1031"/>
                        </a:lnTo>
                        <a:lnTo>
                          <a:pt x="3306" y="1033"/>
                        </a:lnTo>
                        <a:lnTo>
                          <a:pt x="3307" y="1034"/>
                        </a:lnTo>
                        <a:lnTo>
                          <a:pt x="3309" y="1036"/>
                        </a:lnTo>
                        <a:lnTo>
                          <a:pt x="3310" y="1037"/>
                        </a:lnTo>
                        <a:lnTo>
                          <a:pt x="3312" y="1038"/>
                        </a:lnTo>
                        <a:lnTo>
                          <a:pt x="3314" y="1040"/>
                        </a:lnTo>
                        <a:lnTo>
                          <a:pt x="3315" y="1041"/>
                        </a:lnTo>
                        <a:lnTo>
                          <a:pt x="3317" y="1042"/>
                        </a:lnTo>
                        <a:lnTo>
                          <a:pt x="3318" y="1044"/>
                        </a:lnTo>
                        <a:lnTo>
                          <a:pt x="3319" y="1045"/>
                        </a:lnTo>
                        <a:lnTo>
                          <a:pt x="3321" y="1047"/>
                        </a:lnTo>
                        <a:lnTo>
                          <a:pt x="3322" y="1048"/>
                        </a:lnTo>
                        <a:lnTo>
                          <a:pt x="3324" y="1050"/>
                        </a:lnTo>
                        <a:lnTo>
                          <a:pt x="3326" y="1051"/>
                        </a:lnTo>
                        <a:lnTo>
                          <a:pt x="3327" y="1052"/>
                        </a:lnTo>
                        <a:lnTo>
                          <a:pt x="3328" y="1054"/>
                        </a:lnTo>
                        <a:lnTo>
                          <a:pt x="3330" y="1055"/>
                        </a:lnTo>
                        <a:lnTo>
                          <a:pt x="3331" y="1057"/>
                        </a:lnTo>
                        <a:lnTo>
                          <a:pt x="3333" y="1058"/>
                        </a:lnTo>
                        <a:lnTo>
                          <a:pt x="3334" y="1060"/>
                        </a:lnTo>
                        <a:lnTo>
                          <a:pt x="3336" y="1061"/>
                        </a:lnTo>
                        <a:lnTo>
                          <a:pt x="3338" y="1062"/>
                        </a:lnTo>
                        <a:lnTo>
                          <a:pt x="3339" y="1064"/>
                        </a:lnTo>
                        <a:lnTo>
                          <a:pt x="3340" y="1065"/>
                        </a:lnTo>
                        <a:lnTo>
                          <a:pt x="3342" y="1067"/>
                        </a:lnTo>
                        <a:lnTo>
                          <a:pt x="3343" y="1068"/>
                        </a:lnTo>
                        <a:lnTo>
                          <a:pt x="3345" y="1070"/>
                        </a:lnTo>
                        <a:lnTo>
                          <a:pt x="3346" y="1072"/>
                        </a:lnTo>
                        <a:lnTo>
                          <a:pt x="3348" y="1073"/>
                        </a:lnTo>
                        <a:lnTo>
                          <a:pt x="3349" y="1074"/>
                        </a:lnTo>
                        <a:lnTo>
                          <a:pt x="3351" y="1076"/>
                        </a:lnTo>
                        <a:lnTo>
                          <a:pt x="3352" y="1077"/>
                        </a:lnTo>
                        <a:lnTo>
                          <a:pt x="3354" y="1079"/>
                        </a:lnTo>
                        <a:lnTo>
                          <a:pt x="3355" y="1080"/>
                        </a:lnTo>
                        <a:lnTo>
                          <a:pt x="3357" y="1082"/>
                        </a:lnTo>
                        <a:lnTo>
                          <a:pt x="3358" y="1083"/>
                        </a:lnTo>
                        <a:lnTo>
                          <a:pt x="3359" y="1085"/>
                        </a:lnTo>
                        <a:lnTo>
                          <a:pt x="3361" y="1086"/>
                        </a:lnTo>
                        <a:lnTo>
                          <a:pt x="3363" y="1088"/>
                        </a:lnTo>
                        <a:lnTo>
                          <a:pt x="3364" y="1090"/>
                        </a:lnTo>
                        <a:lnTo>
                          <a:pt x="3366" y="1091"/>
                        </a:lnTo>
                        <a:lnTo>
                          <a:pt x="3367" y="1093"/>
                        </a:lnTo>
                        <a:lnTo>
                          <a:pt x="3369" y="1094"/>
                        </a:lnTo>
                        <a:lnTo>
                          <a:pt x="3370" y="1096"/>
                        </a:lnTo>
                        <a:lnTo>
                          <a:pt x="3371" y="1097"/>
                        </a:lnTo>
                        <a:lnTo>
                          <a:pt x="3373" y="1099"/>
                        </a:lnTo>
                        <a:lnTo>
                          <a:pt x="3375" y="1100"/>
                        </a:lnTo>
                        <a:lnTo>
                          <a:pt x="3376" y="1102"/>
                        </a:lnTo>
                        <a:lnTo>
                          <a:pt x="3378" y="1104"/>
                        </a:lnTo>
                        <a:lnTo>
                          <a:pt x="3379" y="1105"/>
                        </a:lnTo>
                        <a:lnTo>
                          <a:pt x="3380" y="1107"/>
                        </a:lnTo>
                        <a:lnTo>
                          <a:pt x="3382" y="1108"/>
                        </a:lnTo>
                        <a:lnTo>
                          <a:pt x="3383" y="1110"/>
                        </a:lnTo>
                        <a:lnTo>
                          <a:pt x="3385" y="1112"/>
                        </a:lnTo>
                        <a:lnTo>
                          <a:pt x="3387" y="1113"/>
                        </a:lnTo>
                        <a:lnTo>
                          <a:pt x="3388" y="1115"/>
                        </a:lnTo>
                        <a:lnTo>
                          <a:pt x="3390" y="1116"/>
                        </a:lnTo>
                        <a:lnTo>
                          <a:pt x="3391" y="1118"/>
                        </a:lnTo>
                        <a:lnTo>
                          <a:pt x="3392" y="1119"/>
                        </a:lnTo>
                        <a:lnTo>
                          <a:pt x="3394" y="1121"/>
                        </a:lnTo>
                        <a:lnTo>
                          <a:pt x="3395" y="1123"/>
                        </a:lnTo>
                        <a:lnTo>
                          <a:pt x="3397" y="1125"/>
                        </a:lnTo>
                        <a:lnTo>
                          <a:pt x="3399" y="1126"/>
                        </a:lnTo>
                        <a:lnTo>
                          <a:pt x="3400" y="1127"/>
                        </a:lnTo>
                        <a:lnTo>
                          <a:pt x="3401" y="1129"/>
                        </a:lnTo>
                        <a:lnTo>
                          <a:pt x="3403" y="1131"/>
                        </a:lnTo>
                        <a:lnTo>
                          <a:pt x="3404" y="1133"/>
                        </a:lnTo>
                        <a:lnTo>
                          <a:pt x="3406" y="1134"/>
                        </a:lnTo>
                        <a:lnTo>
                          <a:pt x="3407" y="1136"/>
                        </a:lnTo>
                        <a:lnTo>
                          <a:pt x="3409" y="1137"/>
                        </a:lnTo>
                        <a:lnTo>
                          <a:pt x="3411" y="1139"/>
                        </a:lnTo>
                        <a:lnTo>
                          <a:pt x="3412" y="1141"/>
                        </a:lnTo>
                        <a:lnTo>
                          <a:pt x="3413" y="1143"/>
                        </a:lnTo>
                        <a:lnTo>
                          <a:pt x="3415" y="1144"/>
                        </a:lnTo>
                        <a:lnTo>
                          <a:pt x="3416" y="1146"/>
                        </a:lnTo>
                        <a:lnTo>
                          <a:pt x="3418" y="1148"/>
                        </a:lnTo>
                        <a:lnTo>
                          <a:pt x="3419" y="1149"/>
                        </a:lnTo>
                        <a:lnTo>
                          <a:pt x="3421" y="1151"/>
                        </a:lnTo>
                        <a:lnTo>
                          <a:pt x="3422" y="1153"/>
                        </a:lnTo>
                        <a:lnTo>
                          <a:pt x="3424" y="1154"/>
                        </a:lnTo>
                        <a:lnTo>
                          <a:pt x="3425" y="1156"/>
                        </a:lnTo>
                        <a:lnTo>
                          <a:pt x="3427" y="1158"/>
                        </a:lnTo>
                        <a:lnTo>
                          <a:pt x="3428" y="1159"/>
                        </a:lnTo>
                        <a:lnTo>
                          <a:pt x="3430" y="1161"/>
                        </a:lnTo>
                        <a:lnTo>
                          <a:pt x="3431" y="1163"/>
                        </a:lnTo>
                        <a:lnTo>
                          <a:pt x="3432" y="1165"/>
                        </a:lnTo>
                        <a:lnTo>
                          <a:pt x="3434" y="1167"/>
                        </a:lnTo>
                        <a:lnTo>
                          <a:pt x="3436" y="1168"/>
                        </a:lnTo>
                        <a:lnTo>
                          <a:pt x="3437" y="1170"/>
                        </a:lnTo>
                        <a:lnTo>
                          <a:pt x="3439" y="1171"/>
                        </a:lnTo>
                        <a:lnTo>
                          <a:pt x="3440" y="1173"/>
                        </a:lnTo>
                        <a:lnTo>
                          <a:pt x="3442" y="1175"/>
                        </a:lnTo>
                        <a:lnTo>
                          <a:pt x="3443" y="1177"/>
                        </a:lnTo>
                        <a:lnTo>
                          <a:pt x="3444" y="1179"/>
                        </a:lnTo>
                        <a:lnTo>
                          <a:pt x="3446" y="1180"/>
                        </a:lnTo>
                        <a:lnTo>
                          <a:pt x="3448" y="1182"/>
                        </a:lnTo>
                        <a:lnTo>
                          <a:pt x="3449" y="1184"/>
                        </a:lnTo>
                        <a:lnTo>
                          <a:pt x="3451" y="1186"/>
                        </a:lnTo>
                        <a:lnTo>
                          <a:pt x="3452" y="1187"/>
                        </a:lnTo>
                        <a:lnTo>
                          <a:pt x="3453" y="1189"/>
                        </a:lnTo>
                        <a:lnTo>
                          <a:pt x="3455" y="1191"/>
                        </a:lnTo>
                        <a:lnTo>
                          <a:pt x="3456" y="1193"/>
                        </a:lnTo>
                        <a:lnTo>
                          <a:pt x="3458" y="1194"/>
                        </a:lnTo>
                        <a:lnTo>
                          <a:pt x="3459" y="1196"/>
                        </a:lnTo>
                        <a:lnTo>
                          <a:pt x="3461" y="1198"/>
                        </a:lnTo>
                        <a:lnTo>
                          <a:pt x="3463" y="1200"/>
                        </a:lnTo>
                        <a:lnTo>
                          <a:pt x="3464" y="1202"/>
                        </a:lnTo>
                        <a:lnTo>
                          <a:pt x="3465" y="1203"/>
                        </a:lnTo>
                        <a:lnTo>
                          <a:pt x="3467" y="1205"/>
                        </a:lnTo>
                        <a:lnTo>
                          <a:pt x="3468" y="1207"/>
                        </a:lnTo>
                        <a:lnTo>
                          <a:pt x="3470" y="1209"/>
                        </a:lnTo>
                        <a:lnTo>
                          <a:pt x="3471" y="1211"/>
                        </a:lnTo>
                        <a:lnTo>
                          <a:pt x="3473" y="1213"/>
                        </a:lnTo>
                        <a:lnTo>
                          <a:pt x="3474" y="1214"/>
                        </a:lnTo>
                        <a:lnTo>
                          <a:pt x="3476" y="1216"/>
                        </a:lnTo>
                        <a:lnTo>
                          <a:pt x="3477" y="1218"/>
                        </a:lnTo>
                        <a:lnTo>
                          <a:pt x="3479" y="1220"/>
                        </a:lnTo>
                        <a:lnTo>
                          <a:pt x="3480" y="1222"/>
                        </a:lnTo>
                        <a:lnTo>
                          <a:pt x="3482" y="1224"/>
                        </a:lnTo>
                        <a:lnTo>
                          <a:pt x="3483" y="1225"/>
                        </a:lnTo>
                        <a:lnTo>
                          <a:pt x="3485" y="1227"/>
                        </a:lnTo>
                        <a:lnTo>
                          <a:pt x="3486" y="1229"/>
                        </a:lnTo>
                        <a:lnTo>
                          <a:pt x="3488" y="1231"/>
                        </a:lnTo>
                        <a:lnTo>
                          <a:pt x="3489" y="1233"/>
                        </a:lnTo>
                        <a:lnTo>
                          <a:pt x="3491" y="1235"/>
                        </a:lnTo>
                        <a:lnTo>
                          <a:pt x="3492" y="1236"/>
                        </a:lnTo>
                        <a:lnTo>
                          <a:pt x="3494" y="1238"/>
                        </a:lnTo>
                        <a:lnTo>
                          <a:pt x="3495" y="1240"/>
                        </a:lnTo>
                        <a:lnTo>
                          <a:pt x="3496" y="1242"/>
                        </a:lnTo>
                        <a:lnTo>
                          <a:pt x="3498" y="1244"/>
                        </a:lnTo>
                        <a:lnTo>
                          <a:pt x="3500" y="1245"/>
                        </a:lnTo>
                        <a:lnTo>
                          <a:pt x="3501" y="1247"/>
                        </a:lnTo>
                        <a:lnTo>
                          <a:pt x="3503" y="1249"/>
                        </a:lnTo>
                        <a:lnTo>
                          <a:pt x="3504" y="1251"/>
                        </a:lnTo>
                        <a:lnTo>
                          <a:pt x="3505" y="1253"/>
                        </a:lnTo>
                        <a:lnTo>
                          <a:pt x="3507" y="1255"/>
                        </a:lnTo>
                        <a:lnTo>
                          <a:pt x="3508" y="1257"/>
                        </a:lnTo>
                        <a:lnTo>
                          <a:pt x="3510" y="1259"/>
                        </a:lnTo>
                        <a:lnTo>
                          <a:pt x="3512" y="1261"/>
                        </a:lnTo>
                        <a:lnTo>
                          <a:pt x="3513" y="1263"/>
                        </a:lnTo>
                        <a:lnTo>
                          <a:pt x="3515" y="1265"/>
                        </a:lnTo>
                        <a:lnTo>
                          <a:pt x="3516" y="1267"/>
                        </a:lnTo>
                        <a:lnTo>
                          <a:pt x="3517" y="1268"/>
                        </a:lnTo>
                        <a:lnTo>
                          <a:pt x="3519" y="1270"/>
                        </a:lnTo>
                        <a:lnTo>
                          <a:pt x="3520" y="1272"/>
                        </a:lnTo>
                        <a:lnTo>
                          <a:pt x="3522" y="1274"/>
                        </a:lnTo>
                        <a:lnTo>
                          <a:pt x="3524" y="1276"/>
                        </a:lnTo>
                        <a:lnTo>
                          <a:pt x="3525" y="1278"/>
                        </a:lnTo>
                        <a:lnTo>
                          <a:pt x="3526" y="1280"/>
                        </a:lnTo>
                        <a:lnTo>
                          <a:pt x="3528" y="1282"/>
                        </a:lnTo>
                        <a:lnTo>
                          <a:pt x="3529" y="1284"/>
                        </a:lnTo>
                        <a:lnTo>
                          <a:pt x="3531" y="1286"/>
                        </a:lnTo>
                        <a:lnTo>
                          <a:pt x="3532" y="1288"/>
                        </a:lnTo>
                        <a:lnTo>
                          <a:pt x="3534" y="1289"/>
                        </a:lnTo>
                        <a:lnTo>
                          <a:pt x="3536" y="1291"/>
                        </a:lnTo>
                        <a:lnTo>
                          <a:pt x="3537" y="1293"/>
                        </a:lnTo>
                        <a:lnTo>
                          <a:pt x="3538" y="1295"/>
                        </a:lnTo>
                        <a:lnTo>
                          <a:pt x="3540" y="1297"/>
                        </a:lnTo>
                        <a:lnTo>
                          <a:pt x="3541" y="1299"/>
                        </a:lnTo>
                        <a:lnTo>
                          <a:pt x="3543" y="1301"/>
                        </a:lnTo>
                        <a:lnTo>
                          <a:pt x="3544" y="1303"/>
                        </a:lnTo>
                        <a:lnTo>
                          <a:pt x="3546" y="1305"/>
                        </a:lnTo>
                        <a:lnTo>
                          <a:pt x="3547" y="1307"/>
                        </a:lnTo>
                        <a:lnTo>
                          <a:pt x="3549" y="1309"/>
                        </a:lnTo>
                        <a:lnTo>
                          <a:pt x="3550" y="1310"/>
                        </a:lnTo>
                        <a:lnTo>
                          <a:pt x="3552" y="1312"/>
                        </a:lnTo>
                        <a:lnTo>
                          <a:pt x="3553" y="1314"/>
                        </a:lnTo>
                        <a:lnTo>
                          <a:pt x="3555" y="1317"/>
                        </a:lnTo>
                        <a:lnTo>
                          <a:pt x="3556" y="1319"/>
                        </a:lnTo>
                        <a:lnTo>
                          <a:pt x="3557" y="1321"/>
                        </a:lnTo>
                        <a:lnTo>
                          <a:pt x="3559" y="1322"/>
                        </a:lnTo>
                        <a:lnTo>
                          <a:pt x="3561" y="1324"/>
                        </a:lnTo>
                        <a:lnTo>
                          <a:pt x="3562" y="1326"/>
                        </a:lnTo>
                        <a:lnTo>
                          <a:pt x="3564" y="1328"/>
                        </a:lnTo>
                        <a:lnTo>
                          <a:pt x="3565" y="1330"/>
                        </a:lnTo>
                        <a:lnTo>
                          <a:pt x="3567" y="1332"/>
                        </a:lnTo>
                        <a:lnTo>
                          <a:pt x="3568" y="1334"/>
                        </a:lnTo>
                        <a:lnTo>
                          <a:pt x="3569" y="1336"/>
                        </a:lnTo>
                        <a:lnTo>
                          <a:pt x="3571" y="1338"/>
                        </a:lnTo>
                        <a:lnTo>
                          <a:pt x="3573" y="1340"/>
                        </a:lnTo>
                        <a:lnTo>
                          <a:pt x="3574" y="1342"/>
                        </a:lnTo>
                        <a:lnTo>
                          <a:pt x="3576" y="1344"/>
                        </a:lnTo>
                        <a:lnTo>
                          <a:pt x="3577" y="1346"/>
                        </a:lnTo>
                        <a:lnTo>
                          <a:pt x="3578" y="1348"/>
                        </a:lnTo>
                        <a:lnTo>
                          <a:pt x="3580" y="1350"/>
                        </a:lnTo>
                        <a:lnTo>
                          <a:pt x="3581" y="1352"/>
                        </a:lnTo>
                        <a:lnTo>
                          <a:pt x="3583" y="1354"/>
                        </a:lnTo>
                        <a:lnTo>
                          <a:pt x="3585" y="1356"/>
                        </a:lnTo>
                        <a:lnTo>
                          <a:pt x="3586" y="1358"/>
                        </a:lnTo>
                        <a:lnTo>
                          <a:pt x="3588" y="1360"/>
                        </a:lnTo>
                        <a:lnTo>
                          <a:pt x="3589" y="1362"/>
                        </a:lnTo>
                        <a:lnTo>
                          <a:pt x="3590" y="1364"/>
                        </a:lnTo>
                        <a:lnTo>
                          <a:pt x="3592" y="1366"/>
                        </a:lnTo>
                        <a:lnTo>
                          <a:pt x="3593" y="1368"/>
                        </a:lnTo>
                        <a:lnTo>
                          <a:pt x="3595" y="1370"/>
                        </a:lnTo>
                        <a:lnTo>
                          <a:pt x="3597" y="1372"/>
                        </a:lnTo>
                        <a:lnTo>
                          <a:pt x="3598" y="1374"/>
                        </a:lnTo>
                        <a:lnTo>
                          <a:pt x="3599" y="1376"/>
                        </a:lnTo>
                        <a:lnTo>
                          <a:pt x="3601" y="1378"/>
                        </a:lnTo>
                        <a:lnTo>
                          <a:pt x="3602" y="1380"/>
                        </a:lnTo>
                        <a:lnTo>
                          <a:pt x="3604" y="1382"/>
                        </a:lnTo>
                        <a:lnTo>
                          <a:pt x="3605" y="1384"/>
                        </a:lnTo>
                        <a:lnTo>
                          <a:pt x="3607" y="1386"/>
                        </a:lnTo>
                        <a:lnTo>
                          <a:pt x="3608" y="1388"/>
                        </a:lnTo>
                        <a:lnTo>
                          <a:pt x="3610" y="1390"/>
                        </a:lnTo>
                        <a:lnTo>
                          <a:pt x="3611" y="1392"/>
                        </a:lnTo>
                        <a:lnTo>
                          <a:pt x="3613" y="1394"/>
                        </a:lnTo>
                        <a:lnTo>
                          <a:pt x="3614" y="1396"/>
                        </a:lnTo>
                        <a:lnTo>
                          <a:pt x="3616" y="1398"/>
                        </a:lnTo>
                        <a:lnTo>
                          <a:pt x="3617" y="1400"/>
                        </a:lnTo>
                        <a:lnTo>
                          <a:pt x="3619" y="1402"/>
                        </a:lnTo>
                        <a:lnTo>
                          <a:pt x="3620" y="1404"/>
                        </a:lnTo>
                        <a:lnTo>
                          <a:pt x="3622" y="1407"/>
                        </a:lnTo>
                        <a:lnTo>
                          <a:pt x="3623" y="1408"/>
                        </a:lnTo>
                        <a:lnTo>
                          <a:pt x="3625" y="1410"/>
                        </a:lnTo>
                        <a:lnTo>
                          <a:pt x="3626" y="1412"/>
                        </a:lnTo>
                        <a:lnTo>
                          <a:pt x="3628" y="1415"/>
                        </a:lnTo>
                        <a:lnTo>
                          <a:pt x="3629" y="1417"/>
                        </a:lnTo>
                        <a:lnTo>
                          <a:pt x="3630" y="1418"/>
                        </a:lnTo>
                        <a:lnTo>
                          <a:pt x="3632" y="1421"/>
                        </a:lnTo>
                        <a:lnTo>
                          <a:pt x="3634" y="1423"/>
                        </a:lnTo>
                        <a:lnTo>
                          <a:pt x="3635" y="1425"/>
                        </a:lnTo>
                        <a:lnTo>
                          <a:pt x="3637" y="1427"/>
                        </a:lnTo>
                        <a:lnTo>
                          <a:pt x="3638" y="1429"/>
                        </a:lnTo>
                        <a:lnTo>
                          <a:pt x="3640" y="1431"/>
                        </a:lnTo>
                        <a:lnTo>
                          <a:pt x="3641" y="1433"/>
                        </a:lnTo>
                        <a:lnTo>
                          <a:pt x="3642" y="1435"/>
                        </a:lnTo>
                        <a:lnTo>
                          <a:pt x="3644" y="1437"/>
                        </a:lnTo>
                        <a:lnTo>
                          <a:pt x="3645" y="1439"/>
                        </a:lnTo>
                        <a:lnTo>
                          <a:pt x="3647" y="1441"/>
                        </a:lnTo>
                        <a:lnTo>
                          <a:pt x="3649" y="1443"/>
                        </a:lnTo>
                        <a:lnTo>
                          <a:pt x="3650" y="1445"/>
                        </a:lnTo>
                        <a:lnTo>
                          <a:pt x="3651" y="1447"/>
                        </a:lnTo>
                        <a:lnTo>
                          <a:pt x="3653" y="1450"/>
                        </a:lnTo>
                        <a:lnTo>
                          <a:pt x="3654" y="1451"/>
                        </a:lnTo>
                        <a:lnTo>
                          <a:pt x="3656" y="1453"/>
                        </a:lnTo>
                        <a:lnTo>
                          <a:pt x="3657" y="1455"/>
                        </a:lnTo>
                        <a:lnTo>
                          <a:pt x="3659" y="1458"/>
                        </a:lnTo>
                        <a:lnTo>
                          <a:pt x="3661" y="1460"/>
                        </a:lnTo>
                        <a:lnTo>
                          <a:pt x="3662" y="1462"/>
                        </a:lnTo>
                        <a:lnTo>
                          <a:pt x="3663" y="1464"/>
                        </a:lnTo>
                        <a:lnTo>
                          <a:pt x="3665" y="1466"/>
                        </a:lnTo>
                        <a:lnTo>
                          <a:pt x="3666" y="1468"/>
                        </a:lnTo>
                        <a:lnTo>
                          <a:pt x="3668" y="1470"/>
                        </a:lnTo>
                        <a:lnTo>
                          <a:pt x="3669" y="1472"/>
                        </a:lnTo>
                        <a:lnTo>
                          <a:pt x="3671" y="1474"/>
                        </a:lnTo>
                        <a:lnTo>
                          <a:pt x="3672" y="1476"/>
                        </a:lnTo>
                        <a:lnTo>
                          <a:pt x="3674" y="1478"/>
                        </a:lnTo>
                        <a:lnTo>
                          <a:pt x="3675" y="1480"/>
                        </a:lnTo>
                        <a:lnTo>
                          <a:pt x="3677" y="1483"/>
                        </a:lnTo>
                        <a:lnTo>
                          <a:pt x="3678" y="1484"/>
                        </a:lnTo>
                        <a:lnTo>
                          <a:pt x="3680" y="1486"/>
                        </a:lnTo>
                        <a:lnTo>
                          <a:pt x="3681" y="1489"/>
                        </a:lnTo>
                        <a:lnTo>
                          <a:pt x="3682" y="1491"/>
                        </a:lnTo>
                        <a:lnTo>
                          <a:pt x="3684" y="1493"/>
                        </a:lnTo>
                        <a:lnTo>
                          <a:pt x="3686" y="1495"/>
                        </a:lnTo>
                        <a:lnTo>
                          <a:pt x="3687" y="1497"/>
                        </a:lnTo>
                        <a:lnTo>
                          <a:pt x="3689" y="1499"/>
                        </a:lnTo>
                        <a:lnTo>
                          <a:pt x="3690" y="1501"/>
                        </a:lnTo>
                        <a:lnTo>
                          <a:pt x="3692" y="1503"/>
                        </a:lnTo>
                        <a:lnTo>
                          <a:pt x="3693" y="1505"/>
                        </a:lnTo>
                        <a:lnTo>
                          <a:pt x="3694" y="1507"/>
                        </a:lnTo>
                        <a:lnTo>
                          <a:pt x="3696" y="1509"/>
                        </a:lnTo>
                        <a:lnTo>
                          <a:pt x="3698" y="1511"/>
                        </a:lnTo>
                        <a:lnTo>
                          <a:pt x="3699" y="1514"/>
                        </a:lnTo>
                        <a:lnTo>
                          <a:pt x="3701" y="1516"/>
                        </a:lnTo>
                        <a:lnTo>
                          <a:pt x="3702" y="1517"/>
                        </a:lnTo>
                        <a:lnTo>
                          <a:pt x="3703" y="1520"/>
                        </a:lnTo>
                        <a:lnTo>
                          <a:pt x="3705" y="1522"/>
                        </a:lnTo>
                        <a:lnTo>
                          <a:pt x="3706" y="1524"/>
                        </a:lnTo>
                        <a:lnTo>
                          <a:pt x="3708" y="1526"/>
                        </a:lnTo>
                        <a:lnTo>
                          <a:pt x="3710" y="1528"/>
                        </a:lnTo>
                        <a:lnTo>
                          <a:pt x="3711" y="1530"/>
                        </a:lnTo>
                        <a:lnTo>
                          <a:pt x="3713" y="1532"/>
                        </a:lnTo>
                        <a:lnTo>
                          <a:pt x="3714" y="1534"/>
                        </a:lnTo>
                        <a:lnTo>
                          <a:pt x="3715" y="1537"/>
                        </a:lnTo>
                        <a:lnTo>
                          <a:pt x="3717" y="1538"/>
                        </a:lnTo>
                        <a:lnTo>
                          <a:pt x="3718" y="1540"/>
                        </a:lnTo>
                        <a:lnTo>
                          <a:pt x="3720" y="1543"/>
                        </a:lnTo>
                        <a:lnTo>
                          <a:pt x="3722" y="1545"/>
                        </a:lnTo>
                        <a:lnTo>
                          <a:pt x="3723" y="1547"/>
                        </a:lnTo>
                        <a:lnTo>
                          <a:pt x="3724" y="1549"/>
                        </a:lnTo>
                        <a:lnTo>
                          <a:pt x="3726" y="1551"/>
                        </a:lnTo>
                        <a:lnTo>
                          <a:pt x="3727" y="1553"/>
                        </a:lnTo>
                        <a:lnTo>
                          <a:pt x="3729" y="1555"/>
                        </a:lnTo>
                        <a:lnTo>
                          <a:pt x="3730" y="1557"/>
                        </a:lnTo>
                        <a:lnTo>
                          <a:pt x="3732" y="1559"/>
                        </a:lnTo>
                        <a:lnTo>
                          <a:pt x="3734" y="1561"/>
                        </a:lnTo>
                        <a:lnTo>
                          <a:pt x="3735" y="1563"/>
                        </a:lnTo>
                        <a:lnTo>
                          <a:pt x="3736" y="1566"/>
                        </a:lnTo>
                        <a:lnTo>
                          <a:pt x="3738" y="1568"/>
                        </a:lnTo>
                        <a:lnTo>
                          <a:pt x="3739" y="1570"/>
                        </a:lnTo>
                        <a:lnTo>
                          <a:pt x="3741" y="1572"/>
                        </a:lnTo>
                        <a:lnTo>
                          <a:pt x="3742" y="1574"/>
                        </a:lnTo>
                        <a:lnTo>
                          <a:pt x="3744" y="1576"/>
                        </a:lnTo>
                        <a:lnTo>
                          <a:pt x="3745" y="1578"/>
                        </a:lnTo>
                        <a:lnTo>
                          <a:pt x="3747" y="1580"/>
                        </a:lnTo>
                        <a:lnTo>
                          <a:pt x="3748" y="1582"/>
                        </a:lnTo>
                        <a:lnTo>
                          <a:pt x="3750" y="1584"/>
                        </a:lnTo>
                        <a:lnTo>
                          <a:pt x="3751" y="1586"/>
                        </a:lnTo>
                        <a:lnTo>
                          <a:pt x="3753" y="1588"/>
                        </a:lnTo>
                        <a:lnTo>
                          <a:pt x="3754" y="1591"/>
                        </a:lnTo>
                        <a:lnTo>
                          <a:pt x="3755" y="1592"/>
                        </a:lnTo>
                        <a:lnTo>
                          <a:pt x="3757" y="1594"/>
                        </a:lnTo>
                        <a:lnTo>
                          <a:pt x="3759" y="1597"/>
                        </a:lnTo>
                        <a:lnTo>
                          <a:pt x="3760" y="1599"/>
                        </a:lnTo>
                        <a:lnTo>
                          <a:pt x="3762" y="1601"/>
                        </a:lnTo>
                        <a:lnTo>
                          <a:pt x="3763" y="1603"/>
                        </a:lnTo>
                        <a:lnTo>
                          <a:pt x="3765" y="1605"/>
                        </a:lnTo>
                        <a:lnTo>
                          <a:pt x="3766" y="1607"/>
                        </a:lnTo>
                        <a:lnTo>
                          <a:pt x="3767" y="1609"/>
                        </a:lnTo>
                        <a:lnTo>
                          <a:pt x="3769" y="1611"/>
                        </a:lnTo>
                        <a:lnTo>
                          <a:pt x="3771" y="1613"/>
                        </a:lnTo>
                        <a:lnTo>
                          <a:pt x="3772" y="1615"/>
                        </a:lnTo>
                        <a:lnTo>
                          <a:pt x="3774" y="1617"/>
                        </a:lnTo>
                        <a:lnTo>
                          <a:pt x="3775" y="1620"/>
                        </a:lnTo>
                        <a:lnTo>
                          <a:pt x="3776" y="1622"/>
                        </a:lnTo>
                        <a:lnTo>
                          <a:pt x="3778" y="1624"/>
                        </a:lnTo>
                        <a:lnTo>
                          <a:pt x="3779" y="1626"/>
                        </a:lnTo>
                        <a:lnTo>
                          <a:pt x="3781" y="1628"/>
                        </a:lnTo>
                        <a:lnTo>
                          <a:pt x="3783" y="1630"/>
                        </a:lnTo>
                        <a:lnTo>
                          <a:pt x="3784" y="1632"/>
                        </a:lnTo>
                        <a:lnTo>
                          <a:pt x="3786" y="1634"/>
                        </a:lnTo>
                        <a:lnTo>
                          <a:pt x="3787" y="1636"/>
                        </a:lnTo>
                        <a:lnTo>
                          <a:pt x="3788" y="1638"/>
                        </a:lnTo>
                        <a:lnTo>
                          <a:pt x="3790" y="1640"/>
                        </a:lnTo>
                        <a:lnTo>
                          <a:pt x="3791" y="1642"/>
                        </a:lnTo>
                        <a:lnTo>
                          <a:pt x="3793" y="1645"/>
                        </a:lnTo>
                        <a:lnTo>
                          <a:pt x="3794" y="1646"/>
                        </a:lnTo>
                        <a:lnTo>
                          <a:pt x="3796" y="1648"/>
                        </a:lnTo>
                        <a:lnTo>
                          <a:pt x="3797" y="1651"/>
                        </a:lnTo>
                        <a:lnTo>
                          <a:pt x="3799" y="1653"/>
                        </a:lnTo>
                        <a:lnTo>
                          <a:pt x="3800" y="1655"/>
                        </a:lnTo>
                        <a:lnTo>
                          <a:pt x="3802" y="1657"/>
                        </a:lnTo>
                        <a:lnTo>
                          <a:pt x="3803" y="1659"/>
                        </a:lnTo>
                        <a:lnTo>
                          <a:pt x="3805" y="1661"/>
                        </a:lnTo>
                        <a:lnTo>
                          <a:pt x="3806" y="1663"/>
                        </a:lnTo>
                        <a:lnTo>
                          <a:pt x="3808" y="1665"/>
                        </a:lnTo>
                        <a:lnTo>
                          <a:pt x="3809" y="1667"/>
                        </a:lnTo>
                        <a:lnTo>
                          <a:pt x="3811" y="1669"/>
                        </a:lnTo>
                        <a:lnTo>
                          <a:pt x="3812" y="1671"/>
                        </a:lnTo>
                        <a:lnTo>
                          <a:pt x="3814" y="1673"/>
                        </a:lnTo>
                        <a:lnTo>
                          <a:pt x="3815" y="1675"/>
                        </a:lnTo>
                        <a:lnTo>
                          <a:pt x="3817" y="1678"/>
                        </a:lnTo>
                        <a:lnTo>
                          <a:pt x="3818" y="1679"/>
                        </a:lnTo>
                        <a:lnTo>
                          <a:pt x="3820" y="1681"/>
                        </a:lnTo>
                        <a:lnTo>
                          <a:pt x="3821" y="1684"/>
                        </a:lnTo>
                        <a:lnTo>
                          <a:pt x="3823" y="1686"/>
                        </a:lnTo>
                        <a:lnTo>
                          <a:pt x="3824" y="1688"/>
                        </a:lnTo>
                        <a:lnTo>
                          <a:pt x="3826" y="1690"/>
                        </a:lnTo>
                        <a:lnTo>
                          <a:pt x="3827" y="1692"/>
                        </a:lnTo>
                        <a:lnTo>
                          <a:pt x="3828" y="1694"/>
                        </a:lnTo>
                        <a:lnTo>
                          <a:pt x="3830" y="1696"/>
                        </a:lnTo>
                        <a:lnTo>
                          <a:pt x="3831" y="1698"/>
                        </a:lnTo>
                        <a:lnTo>
                          <a:pt x="3833" y="1700"/>
                        </a:lnTo>
                        <a:lnTo>
                          <a:pt x="3835" y="1702"/>
                        </a:lnTo>
                        <a:lnTo>
                          <a:pt x="3836" y="1704"/>
                        </a:lnTo>
                        <a:lnTo>
                          <a:pt x="3838" y="1706"/>
                        </a:lnTo>
                        <a:lnTo>
                          <a:pt x="3839" y="1708"/>
                        </a:lnTo>
                        <a:lnTo>
                          <a:pt x="3840" y="1710"/>
                        </a:lnTo>
                        <a:lnTo>
                          <a:pt x="3842" y="1712"/>
                        </a:lnTo>
                        <a:lnTo>
                          <a:pt x="3843" y="1714"/>
                        </a:lnTo>
                        <a:lnTo>
                          <a:pt x="3845" y="1716"/>
                        </a:lnTo>
                        <a:lnTo>
                          <a:pt x="3847" y="1718"/>
                        </a:lnTo>
                        <a:lnTo>
                          <a:pt x="3848" y="1721"/>
                        </a:lnTo>
                        <a:lnTo>
                          <a:pt x="3849" y="1722"/>
                        </a:lnTo>
                        <a:lnTo>
                          <a:pt x="3851" y="1724"/>
                        </a:lnTo>
                        <a:lnTo>
                          <a:pt x="3852" y="1726"/>
                        </a:lnTo>
                        <a:lnTo>
                          <a:pt x="3854" y="1729"/>
                        </a:lnTo>
                        <a:lnTo>
                          <a:pt x="3855" y="1731"/>
                        </a:lnTo>
                        <a:lnTo>
                          <a:pt x="3857" y="1732"/>
                        </a:lnTo>
                        <a:lnTo>
                          <a:pt x="3859" y="1734"/>
                        </a:lnTo>
                        <a:lnTo>
                          <a:pt x="3860" y="1737"/>
                        </a:lnTo>
                        <a:lnTo>
                          <a:pt x="3861" y="1739"/>
                        </a:lnTo>
                        <a:lnTo>
                          <a:pt x="3863" y="1741"/>
                        </a:lnTo>
                        <a:lnTo>
                          <a:pt x="3864" y="1743"/>
                        </a:lnTo>
                        <a:lnTo>
                          <a:pt x="3866" y="1745"/>
                        </a:lnTo>
                        <a:lnTo>
                          <a:pt x="3867" y="1747"/>
                        </a:lnTo>
                        <a:lnTo>
                          <a:pt x="3869" y="1749"/>
                        </a:lnTo>
                        <a:lnTo>
                          <a:pt x="3870" y="1751"/>
                        </a:lnTo>
                        <a:lnTo>
                          <a:pt x="3872" y="1753"/>
                        </a:lnTo>
                        <a:lnTo>
                          <a:pt x="3873" y="1755"/>
                        </a:lnTo>
                        <a:lnTo>
                          <a:pt x="3875" y="1757"/>
                        </a:lnTo>
                        <a:lnTo>
                          <a:pt x="3876" y="1759"/>
                        </a:lnTo>
                        <a:lnTo>
                          <a:pt x="3878" y="1761"/>
                        </a:lnTo>
                        <a:lnTo>
                          <a:pt x="3879" y="1763"/>
                        </a:lnTo>
                        <a:lnTo>
                          <a:pt x="3880" y="1765"/>
                        </a:lnTo>
                        <a:lnTo>
                          <a:pt x="3882" y="1767"/>
                        </a:lnTo>
                        <a:lnTo>
                          <a:pt x="3884" y="1769"/>
                        </a:lnTo>
                        <a:lnTo>
                          <a:pt x="3885" y="1771"/>
                        </a:lnTo>
                        <a:lnTo>
                          <a:pt x="3887" y="1773"/>
                        </a:lnTo>
                        <a:lnTo>
                          <a:pt x="3888" y="1775"/>
                        </a:lnTo>
                        <a:lnTo>
                          <a:pt x="3890" y="1777"/>
                        </a:lnTo>
                        <a:lnTo>
                          <a:pt x="3891" y="1779"/>
                        </a:lnTo>
                        <a:lnTo>
                          <a:pt x="3892" y="1781"/>
                        </a:lnTo>
                        <a:lnTo>
                          <a:pt x="3894" y="1783"/>
                        </a:lnTo>
                        <a:lnTo>
                          <a:pt x="3896" y="1785"/>
                        </a:lnTo>
                        <a:lnTo>
                          <a:pt x="3897" y="1787"/>
                        </a:lnTo>
                        <a:lnTo>
                          <a:pt x="3899" y="1789"/>
                        </a:lnTo>
                        <a:lnTo>
                          <a:pt x="3900" y="1791"/>
                        </a:lnTo>
                        <a:lnTo>
                          <a:pt x="3901" y="1793"/>
                        </a:lnTo>
                        <a:lnTo>
                          <a:pt x="3903" y="1795"/>
                        </a:lnTo>
                        <a:lnTo>
                          <a:pt x="3904" y="1797"/>
                        </a:lnTo>
                        <a:lnTo>
                          <a:pt x="3906" y="1799"/>
                        </a:lnTo>
                        <a:lnTo>
                          <a:pt x="3908" y="1801"/>
                        </a:lnTo>
                        <a:lnTo>
                          <a:pt x="3909" y="1803"/>
                        </a:lnTo>
                        <a:lnTo>
                          <a:pt x="3911" y="1805"/>
                        </a:lnTo>
                        <a:lnTo>
                          <a:pt x="3912" y="1807"/>
                        </a:lnTo>
                        <a:lnTo>
                          <a:pt x="3913" y="1809"/>
                        </a:lnTo>
                        <a:lnTo>
                          <a:pt x="3915" y="1811"/>
                        </a:lnTo>
                        <a:lnTo>
                          <a:pt x="3916" y="1813"/>
                        </a:lnTo>
                        <a:lnTo>
                          <a:pt x="3918" y="1815"/>
                        </a:lnTo>
                        <a:lnTo>
                          <a:pt x="3920" y="1817"/>
                        </a:lnTo>
                        <a:lnTo>
                          <a:pt x="3921" y="1819"/>
                        </a:lnTo>
                        <a:lnTo>
                          <a:pt x="3922" y="1820"/>
                        </a:lnTo>
                        <a:lnTo>
                          <a:pt x="3924" y="1822"/>
                        </a:lnTo>
                        <a:lnTo>
                          <a:pt x="3925" y="1825"/>
                        </a:lnTo>
                        <a:lnTo>
                          <a:pt x="3927" y="1827"/>
                        </a:lnTo>
                        <a:lnTo>
                          <a:pt x="3928" y="1829"/>
                        </a:lnTo>
                        <a:lnTo>
                          <a:pt x="3930" y="1830"/>
                        </a:lnTo>
                        <a:lnTo>
                          <a:pt x="3932" y="1832"/>
                        </a:lnTo>
                        <a:lnTo>
                          <a:pt x="3933" y="1834"/>
                        </a:lnTo>
                        <a:lnTo>
                          <a:pt x="3934" y="1836"/>
                        </a:lnTo>
                        <a:lnTo>
                          <a:pt x="3936" y="1838"/>
                        </a:lnTo>
                        <a:lnTo>
                          <a:pt x="3937" y="1840"/>
                        </a:lnTo>
                        <a:lnTo>
                          <a:pt x="3939" y="1842"/>
                        </a:lnTo>
                        <a:lnTo>
                          <a:pt x="3940" y="1844"/>
                        </a:lnTo>
                        <a:lnTo>
                          <a:pt x="3942" y="1846"/>
                        </a:lnTo>
                        <a:lnTo>
                          <a:pt x="3943" y="1848"/>
                        </a:lnTo>
                        <a:lnTo>
                          <a:pt x="3945" y="1850"/>
                        </a:lnTo>
                        <a:lnTo>
                          <a:pt x="3946" y="1852"/>
                        </a:lnTo>
                        <a:lnTo>
                          <a:pt x="3948" y="1854"/>
                        </a:lnTo>
                        <a:lnTo>
                          <a:pt x="3949" y="1856"/>
                        </a:lnTo>
                        <a:lnTo>
                          <a:pt x="3951" y="1858"/>
                        </a:lnTo>
                        <a:lnTo>
                          <a:pt x="3952" y="1860"/>
                        </a:lnTo>
                        <a:lnTo>
                          <a:pt x="3953" y="1862"/>
                        </a:lnTo>
                        <a:lnTo>
                          <a:pt x="3955" y="1863"/>
                        </a:lnTo>
                        <a:lnTo>
                          <a:pt x="3957" y="1865"/>
                        </a:lnTo>
                        <a:lnTo>
                          <a:pt x="3958" y="1867"/>
                        </a:lnTo>
                        <a:lnTo>
                          <a:pt x="3960" y="1869"/>
                        </a:lnTo>
                        <a:lnTo>
                          <a:pt x="3961" y="1871"/>
                        </a:lnTo>
                        <a:lnTo>
                          <a:pt x="3963" y="1873"/>
                        </a:lnTo>
                        <a:lnTo>
                          <a:pt x="3964" y="1875"/>
                        </a:lnTo>
                        <a:lnTo>
                          <a:pt x="3965" y="1877"/>
                        </a:lnTo>
                        <a:lnTo>
                          <a:pt x="3967" y="1879"/>
                        </a:lnTo>
                        <a:lnTo>
                          <a:pt x="3969" y="1881"/>
                        </a:lnTo>
                        <a:lnTo>
                          <a:pt x="3970" y="1883"/>
                        </a:lnTo>
                        <a:lnTo>
                          <a:pt x="3972" y="1884"/>
                        </a:lnTo>
                        <a:lnTo>
                          <a:pt x="3973" y="1886"/>
                        </a:lnTo>
                        <a:lnTo>
                          <a:pt x="3974" y="1888"/>
                        </a:lnTo>
                        <a:lnTo>
                          <a:pt x="3976" y="1890"/>
                        </a:lnTo>
                        <a:lnTo>
                          <a:pt x="3977" y="1892"/>
                        </a:lnTo>
                        <a:lnTo>
                          <a:pt x="3979" y="1894"/>
                        </a:lnTo>
                        <a:lnTo>
                          <a:pt x="3980" y="1896"/>
                        </a:lnTo>
                        <a:lnTo>
                          <a:pt x="3982" y="1898"/>
                        </a:lnTo>
                        <a:lnTo>
                          <a:pt x="3984" y="1900"/>
                        </a:lnTo>
                        <a:lnTo>
                          <a:pt x="3985" y="1902"/>
                        </a:lnTo>
                        <a:lnTo>
                          <a:pt x="3986" y="1904"/>
                        </a:lnTo>
                        <a:lnTo>
                          <a:pt x="3988" y="1905"/>
                        </a:lnTo>
                        <a:lnTo>
                          <a:pt x="3989" y="1907"/>
                        </a:lnTo>
                        <a:lnTo>
                          <a:pt x="3991" y="1909"/>
                        </a:lnTo>
                        <a:lnTo>
                          <a:pt x="3992" y="1911"/>
                        </a:lnTo>
                        <a:lnTo>
                          <a:pt x="3994" y="1913"/>
                        </a:lnTo>
                        <a:lnTo>
                          <a:pt x="3995" y="1915"/>
                        </a:lnTo>
                        <a:lnTo>
                          <a:pt x="3997" y="1916"/>
                        </a:lnTo>
                        <a:lnTo>
                          <a:pt x="3998" y="1918"/>
                        </a:lnTo>
                        <a:lnTo>
                          <a:pt x="4000" y="1920"/>
                        </a:lnTo>
                        <a:lnTo>
                          <a:pt x="4001" y="1922"/>
                        </a:lnTo>
                        <a:lnTo>
                          <a:pt x="4003" y="1924"/>
                        </a:lnTo>
                        <a:lnTo>
                          <a:pt x="4004" y="1926"/>
                        </a:lnTo>
                        <a:lnTo>
                          <a:pt x="4006" y="1927"/>
                        </a:lnTo>
                        <a:lnTo>
                          <a:pt x="4007" y="1929"/>
                        </a:lnTo>
                        <a:lnTo>
                          <a:pt x="4009" y="1931"/>
                        </a:lnTo>
                        <a:lnTo>
                          <a:pt x="4010" y="1933"/>
                        </a:lnTo>
                        <a:lnTo>
                          <a:pt x="4012" y="1935"/>
                        </a:lnTo>
                        <a:lnTo>
                          <a:pt x="4013" y="1937"/>
                        </a:lnTo>
                        <a:lnTo>
                          <a:pt x="4015" y="1939"/>
                        </a:lnTo>
                        <a:lnTo>
                          <a:pt x="4016" y="1940"/>
                        </a:lnTo>
                        <a:lnTo>
                          <a:pt x="4017" y="1942"/>
                        </a:lnTo>
                        <a:lnTo>
                          <a:pt x="4019" y="1944"/>
                        </a:lnTo>
                        <a:lnTo>
                          <a:pt x="4021" y="1946"/>
                        </a:lnTo>
                        <a:lnTo>
                          <a:pt x="4022" y="1948"/>
                        </a:lnTo>
                        <a:lnTo>
                          <a:pt x="4024" y="1950"/>
                        </a:lnTo>
                        <a:lnTo>
                          <a:pt x="4025" y="1951"/>
                        </a:lnTo>
                        <a:lnTo>
                          <a:pt x="4026" y="1953"/>
                        </a:lnTo>
                        <a:lnTo>
                          <a:pt x="4028" y="1955"/>
                        </a:lnTo>
                        <a:lnTo>
                          <a:pt x="4029" y="1957"/>
                        </a:lnTo>
                        <a:lnTo>
                          <a:pt x="4031" y="1959"/>
                        </a:lnTo>
                        <a:lnTo>
                          <a:pt x="4033" y="1960"/>
                        </a:lnTo>
                        <a:lnTo>
                          <a:pt x="4034" y="1962"/>
                        </a:lnTo>
                        <a:lnTo>
                          <a:pt x="4036" y="1964"/>
                        </a:lnTo>
                        <a:lnTo>
                          <a:pt x="4037" y="1966"/>
                        </a:lnTo>
                        <a:lnTo>
                          <a:pt x="4038" y="1968"/>
                        </a:lnTo>
                        <a:lnTo>
                          <a:pt x="4040" y="1970"/>
                        </a:lnTo>
                        <a:lnTo>
                          <a:pt x="4041" y="1971"/>
                        </a:lnTo>
                        <a:lnTo>
                          <a:pt x="4043" y="1973"/>
                        </a:lnTo>
                        <a:lnTo>
                          <a:pt x="4045" y="1975"/>
                        </a:lnTo>
                        <a:lnTo>
                          <a:pt x="4046" y="1977"/>
                        </a:lnTo>
                        <a:lnTo>
                          <a:pt x="4047" y="1979"/>
                        </a:lnTo>
                        <a:lnTo>
                          <a:pt x="4049" y="1981"/>
                        </a:lnTo>
                        <a:lnTo>
                          <a:pt x="4050" y="1982"/>
                        </a:lnTo>
                        <a:lnTo>
                          <a:pt x="4052" y="1984"/>
                        </a:lnTo>
                        <a:lnTo>
                          <a:pt x="4053" y="1986"/>
                        </a:lnTo>
                        <a:lnTo>
                          <a:pt x="4055" y="1988"/>
                        </a:lnTo>
                        <a:lnTo>
                          <a:pt x="4057" y="1989"/>
                        </a:lnTo>
                        <a:lnTo>
                          <a:pt x="4058" y="1991"/>
                        </a:lnTo>
                        <a:lnTo>
                          <a:pt x="4059" y="1993"/>
                        </a:lnTo>
                        <a:lnTo>
                          <a:pt x="4061" y="1994"/>
                        </a:lnTo>
                        <a:lnTo>
                          <a:pt x="4062" y="1996"/>
                        </a:lnTo>
                        <a:lnTo>
                          <a:pt x="4064" y="1998"/>
                        </a:lnTo>
                        <a:lnTo>
                          <a:pt x="4065" y="2000"/>
                        </a:lnTo>
                        <a:lnTo>
                          <a:pt x="4067" y="2002"/>
                        </a:lnTo>
                        <a:lnTo>
                          <a:pt x="4068" y="2003"/>
                        </a:lnTo>
                        <a:lnTo>
                          <a:pt x="4070" y="2005"/>
                        </a:lnTo>
                        <a:lnTo>
                          <a:pt x="4071" y="2007"/>
                        </a:lnTo>
                        <a:lnTo>
                          <a:pt x="4073" y="2009"/>
                        </a:lnTo>
                        <a:lnTo>
                          <a:pt x="4074" y="2010"/>
                        </a:lnTo>
                        <a:lnTo>
                          <a:pt x="4076" y="2012"/>
                        </a:lnTo>
                        <a:lnTo>
                          <a:pt x="4077" y="2014"/>
                        </a:lnTo>
                        <a:lnTo>
                          <a:pt x="4078" y="2015"/>
                        </a:lnTo>
                        <a:lnTo>
                          <a:pt x="4080" y="2017"/>
                        </a:lnTo>
                        <a:lnTo>
                          <a:pt x="4082" y="2019"/>
                        </a:lnTo>
                        <a:lnTo>
                          <a:pt x="4083" y="2021"/>
                        </a:lnTo>
                        <a:lnTo>
                          <a:pt x="4085" y="2023"/>
                        </a:lnTo>
                        <a:lnTo>
                          <a:pt x="4086" y="2024"/>
                        </a:lnTo>
                        <a:lnTo>
                          <a:pt x="4088" y="2026"/>
                        </a:lnTo>
                        <a:lnTo>
                          <a:pt x="4089" y="2028"/>
                        </a:lnTo>
                        <a:lnTo>
                          <a:pt x="4090" y="2029"/>
                        </a:lnTo>
                        <a:lnTo>
                          <a:pt x="4092" y="2031"/>
                        </a:lnTo>
                        <a:lnTo>
                          <a:pt x="4094" y="2033"/>
                        </a:lnTo>
                        <a:lnTo>
                          <a:pt x="4095" y="2035"/>
                        </a:lnTo>
                        <a:lnTo>
                          <a:pt x="4097" y="2036"/>
                        </a:lnTo>
                        <a:lnTo>
                          <a:pt x="4098" y="2038"/>
                        </a:lnTo>
                        <a:lnTo>
                          <a:pt x="4099" y="2040"/>
                        </a:lnTo>
                        <a:lnTo>
                          <a:pt x="4101" y="2041"/>
                        </a:lnTo>
                        <a:lnTo>
                          <a:pt x="4102" y="2043"/>
                        </a:lnTo>
                        <a:lnTo>
                          <a:pt x="4104" y="2045"/>
                        </a:lnTo>
                        <a:lnTo>
                          <a:pt x="4106" y="2046"/>
                        </a:lnTo>
                        <a:lnTo>
                          <a:pt x="4107" y="2048"/>
                        </a:lnTo>
                        <a:lnTo>
                          <a:pt x="4109" y="2050"/>
                        </a:lnTo>
                        <a:lnTo>
                          <a:pt x="4110" y="2051"/>
                        </a:lnTo>
                        <a:lnTo>
                          <a:pt x="4111" y="2053"/>
                        </a:lnTo>
                        <a:lnTo>
                          <a:pt x="4113" y="2055"/>
                        </a:lnTo>
                        <a:lnTo>
                          <a:pt x="4114" y="2057"/>
                        </a:lnTo>
                        <a:lnTo>
                          <a:pt x="4116" y="2058"/>
                        </a:lnTo>
                        <a:lnTo>
                          <a:pt x="4118" y="2060"/>
                        </a:lnTo>
                        <a:lnTo>
                          <a:pt x="4119" y="2061"/>
                        </a:lnTo>
                        <a:lnTo>
                          <a:pt x="4120" y="2063"/>
                        </a:lnTo>
                        <a:lnTo>
                          <a:pt x="4122" y="2065"/>
                        </a:lnTo>
                        <a:lnTo>
                          <a:pt x="4123" y="2067"/>
                        </a:lnTo>
                        <a:lnTo>
                          <a:pt x="4125" y="2068"/>
                        </a:lnTo>
                        <a:lnTo>
                          <a:pt x="4126" y="2070"/>
                        </a:lnTo>
                        <a:lnTo>
                          <a:pt x="4128" y="2071"/>
                        </a:lnTo>
                        <a:lnTo>
                          <a:pt x="4129" y="2073"/>
                        </a:lnTo>
                        <a:lnTo>
                          <a:pt x="4131" y="2075"/>
                        </a:lnTo>
                        <a:lnTo>
                          <a:pt x="4132" y="2076"/>
                        </a:lnTo>
                        <a:lnTo>
                          <a:pt x="4134" y="2078"/>
                        </a:lnTo>
                        <a:lnTo>
                          <a:pt x="4135" y="2079"/>
                        </a:lnTo>
                        <a:lnTo>
                          <a:pt x="4137" y="2081"/>
                        </a:lnTo>
                        <a:lnTo>
                          <a:pt x="4138" y="2083"/>
                        </a:lnTo>
                        <a:lnTo>
                          <a:pt x="4140" y="2084"/>
                        </a:lnTo>
                        <a:lnTo>
                          <a:pt x="4141" y="2086"/>
                        </a:lnTo>
                        <a:lnTo>
                          <a:pt x="4143" y="2088"/>
                        </a:lnTo>
                        <a:lnTo>
                          <a:pt x="4144" y="2089"/>
                        </a:lnTo>
                        <a:lnTo>
                          <a:pt x="4146" y="2091"/>
                        </a:lnTo>
                        <a:lnTo>
                          <a:pt x="4147" y="2092"/>
                        </a:lnTo>
                        <a:lnTo>
                          <a:pt x="4149" y="2094"/>
                        </a:lnTo>
                        <a:lnTo>
                          <a:pt x="4150" y="2096"/>
                        </a:lnTo>
                        <a:lnTo>
                          <a:pt x="4151" y="2097"/>
                        </a:lnTo>
                        <a:lnTo>
                          <a:pt x="4153" y="2099"/>
                        </a:lnTo>
                        <a:lnTo>
                          <a:pt x="4155" y="2100"/>
                        </a:lnTo>
                        <a:lnTo>
                          <a:pt x="4156" y="2102"/>
                        </a:lnTo>
                        <a:lnTo>
                          <a:pt x="4158" y="2104"/>
                        </a:lnTo>
                        <a:lnTo>
                          <a:pt x="4159" y="2105"/>
                        </a:lnTo>
                        <a:lnTo>
                          <a:pt x="4161" y="2107"/>
                        </a:lnTo>
                        <a:lnTo>
                          <a:pt x="4162" y="2109"/>
                        </a:lnTo>
                        <a:lnTo>
                          <a:pt x="4163" y="2110"/>
                        </a:lnTo>
                        <a:lnTo>
                          <a:pt x="4165" y="2111"/>
                        </a:lnTo>
                        <a:lnTo>
                          <a:pt x="4166" y="2113"/>
                        </a:lnTo>
                        <a:lnTo>
                          <a:pt x="4168" y="2115"/>
                        </a:lnTo>
                        <a:lnTo>
                          <a:pt x="4170" y="2116"/>
                        </a:lnTo>
                        <a:lnTo>
                          <a:pt x="4171" y="2118"/>
                        </a:lnTo>
                        <a:lnTo>
                          <a:pt x="4172" y="2120"/>
                        </a:lnTo>
                        <a:lnTo>
                          <a:pt x="4174" y="2121"/>
                        </a:lnTo>
                        <a:lnTo>
                          <a:pt x="4175" y="2122"/>
                        </a:lnTo>
                        <a:lnTo>
                          <a:pt x="4177" y="2124"/>
                        </a:lnTo>
                        <a:lnTo>
                          <a:pt x="4178" y="2126"/>
                        </a:lnTo>
                        <a:lnTo>
                          <a:pt x="4180" y="2127"/>
                        </a:lnTo>
                        <a:lnTo>
                          <a:pt x="4182" y="2129"/>
                        </a:lnTo>
                        <a:lnTo>
                          <a:pt x="4183" y="2130"/>
                        </a:lnTo>
                        <a:lnTo>
                          <a:pt x="4184" y="2132"/>
                        </a:lnTo>
                        <a:lnTo>
                          <a:pt x="4186" y="2133"/>
                        </a:lnTo>
                        <a:lnTo>
                          <a:pt x="4187" y="2135"/>
                        </a:lnTo>
                        <a:lnTo>
                          <a:pt x="4189" y="2136"/>
                        </a:lnTo>
                        <a:lnTo>
                          <a:pt x="4190" y="2138"/>
                        </a:lnTo>
                        <a:lnTo>
                          <a:pt x="4192" y="2139"/>
                        </a:lnTo>
                        <a:lnTo>
                          <a:pt x="4193" y="2141"/>
                        </a:lnTo>
                        <a:lnTo>
                          <a:pt x="4195" y="2143"/>
                        </a:lnTo>
                        <a:lnTo>
                          <a:pt x="4196" y="2144"/>
                        </a:lnTo>
                        <a:lnTo>
                          <a:pt x="4198" y="2145"/>
                        </a:lnTo>
                        <a:lnTo>
                          <a:pt x="4199" y="2147"/>
                        </a:lnTo>
                        <a:lnTo>
                          <a:pt x="4201" y="2148"/>
                        </a:lnTo>
                        <a:lnTo>
                          <a:pt x="4202" y="2150"/>
                        </a:lnTo>
                        <a:lnTo>
                          <a:pt x="4203" y="2152"/>
                        </a:lnTo>
                        <a:lnTo>
                          <a:pt x="4205" y="2153"/>
                        </a:lnTo>
                        <a:lnTo>
                          <a:pt x="4207" y="2154"/>
                        </a:lnTo>
                        <a:lnTo>
                          <a:pt x="4208" y="2156"/>
                        </a:lnTo>
                        <a:lnTo>
                          <a:pt x="4210" y="2157"/>
                        </a:lnTo>
                        <a:lnTo>
                          <a:pt x="4211" y="2159"/>
                        </a:lnTo>
                        <a:lnTo>
                          <a:pt x="4213" y="2160"/>
                        </a:lnTo>
                        <a:lnTo>
                          <a:pt x="4214" y="2162"/>
                        </a:lnTo>
                        <a:lnTo>
                          <a:pt x="4215" y="2164"/>
                        </a:lnTo>
                        <a:lnTo>
                          <a:pt x="4217" y="2165"/>
                        </a:lnTo>
                        <a:lnTo>
                          <a:pt x="4219" y="2166"/>
                        </a:lnTo>
                        <a:lnTo>
                          <a:pt x="4220" y="2168"/>
                        </a:lnTo>
                        <a:lnTo>
                          <a:pt x="4222" y="2169"/>
                        </a:lnTo>
                        <a:lnTo>
                          <a:pt x="4223" y="2171"/>
                        </a:lnTo>
                        <a:lnTo>
                          <a:pt x="4224" y="2172"/>
                        </a:lnTo>
                        <a:lnTo>
                          <a:pt x="4226" y="2174"/>
                        </a:lnTo>
                        <a:lnTo>
                          <a:pt x="4227" y="2175"/>
                        </a:lnTo>
                        <a:lnTo>
                          <a:pt x="4229" y="2176"/>
                        </a:lnTo>
                        <a:lnTo>
                          <a:pt x="4231" y="2178"/>
                        </a:lnTo>
                        <a:lnTo>
                          <a:pt x="4232" y="2179"/>
                        </a:lnTo>
                        <a:lnTo>
                          <a:pt x="4234" y="2181"/>
                        </a:lnTo>
                        <a:lnTo>
                          <a:pt x="4235" y="2182"/>
                        </a:lnTo>
                        <a:lnTo>
                          <a:pt x="4236" y="2184"/>
                        </a:lnTo>
                        <a:lnTo>
                          <a:pt x="4238" y="2185"/>
                        </a:lnTo>
                        <a:lnTo>
                          <a:pt x="4239" y="2187"/>
                        </a:lnTo>
                        <a:lnTo>
                          <a:pt x="4241" y="2188"/>
                        </a:lnTo>
                        <a:lnTo>
                          <a:pt x="4243" y="2189"/>
                        </a:lnTo>
                        <a:lnTo>
                          <a:pt x="4244" y="2191"/>
                        </a:lnTo>
                        <a:lnTo>
                          <a:pt x="4245" y="2192"/>
                        </a:lnTo>
                        <a:lnTo>
                          <a:pt x="4247" y="2194"/>
                        </a:lnTo>
                        <a:lnTo>
                          <a:pt x="4248" y="2195"/>
                        </a:lnTo>
                        <a:lnTo>
                          <a:pt x="4250" y="2197"/>
                        </a:lnTo>
                        <a:lnTo>
                          <a:pt x="4251" y="2198"/>
                        </a:lnTo>
                        <a:lnTo>
                          <a:pt x="4253" y="2199"/>
                        </a:lnTo>
                        <a:lnTo>
                          <a:pt x="4255" y="2201"/>
                        </a:lnTo>
                        <a:lnTo>
                          <a:pt x="4256" y="2202"/>
                        </a:lnTo>
                        <a:lnTo>
                          <a:pt x="4257" y="2204"/>
                        </a:lnTo>
                        <a:lnTo>
                          <a:pt x="4259" y="2205"/>
                        </a:lnTo>
                        <a:lnTo>
                          <a:pt x="4260" y="2206"/>
                        </a:lnTo>
                        <a:lnTo>
                          <a:pt x="4262" y="2208"/>
                        </a:lnTo>
                        <a:lnTo>
                          <a:pt x="4263" y="2209"/>
                        </a:lnTo>
                        <a:lnTo>
                          <a:pt x="4265" y="2210"/>
                        </a:lnTo>
                        <a:lnTo>
                          <a:pt x="4266" y="2212"/>
                        </a:lnTo>
                        <a:lnTo>
                          <a:pt x="4268" y="2213"/>
                        </a:lnTo>
                        <a:lnTo>
                          <a:pt x="4269" y="2215"/>
                        </a:lnTo>
                        <a:lnTo>
                          <a:pt x="4271" y="2216"/>
                        </a:lnTo>
                        <a:lnTo>
                          <a:pt x="4272" y="2217"/>
                        </a:lnTo>
                        <a:lnTo>
                          <a:pt x="4274" y="2219"/>
                        </a:lnTo>
                        <a:lnTo>
                          <a:pt x="4275" y="2220"/>
                        </a:lnTo>
                        <a:lnTo>
                          <a:pt x="4276" y="2221"/>
                        </a:lnTo>
                        <a:lnTo>
                          <a:pt x="4278" y="2223"/>
                        </a:lnTo>
                        <a:lnTo>
                          <a:pt x="4280" y="2224"/>
                        </a:lnTo>
                        <a:lnTo>
                          <a:pt x="4281" y="2225"/>
                        </a:lnTo>
                        <a:lnTo>
                          <a:pt x="4283" y="2227"/>
                        </a:lnTo>
                        <a:lnTo>
                          <a:pt x="4284" y="2228"/>
                        </a:lnTo>
                        <a:lnTo>
                          <a:pt x="4286" y="2230"/>
                        </a:lnTo>
                        <a:lnTo>
                          <a:pt x="4287" y="2231"/>
                        </a:lnTo>
                        <a:lnTo>
                          <a:pt x="4288" y="2232"/>
                        </a:lnTo>
                        <a:lnTo>
                          <a:pt x="4290" y="2233"/>
                        </a:lnTo>
                        <a:lnTo>
                          <a:pt x="4292" y="2235"/>
                        </a:lnTo>
                        <a:lnTo>
                          <a:pt x="4293" y="2236"/>
                        </a:lnTo>
                        <a:lnTo>
                          <a:pt x="4295" y="2237"/>
                        </a:lnTo>
                        <a:lnTo>
                          <a:pt x="4296" y="2239"/>
                        </a:lnTo>
                        <a:lnTo>
                          <a:pt x="4297" y="2240"/>
                        </a:lnTo>
                        <a:lnTo>
                          <a:pt x="4299" y="2241"/>
                        </a:lnTo>
                        <a:lnTo>
                          <a:pt x="4300" y="2242"/>
                        </a:lnTo>
                        <a:lnTo>
                          <a:pt x="4302" y="2244"/>
                        </a:lnTo>
                        <a:lnTo>
                          <a:pt x="4304" y="2245"/>
                        </a:lnTo>
                        <a:lnTo>
                          <a:pt x="4305" y="2247"/>
                        </a:lnTo>
                        <a:lnTo>
                          <a:pt x="4307" y="2248"/>
                        </a:lnTo>
                        <a:lnTo>
                          <a:pt x="4308" y="2249"/>
                        </a:lnTo>
                        <a:lnTo>
                          <a:pt x="4309" y="2251"/>
                        </a:lnTo>
                        <a:lnTo>
                          <a:pt x="4311" y="2252"/>
                        </a:lnTo>
                        <a:lnTo>
                          <a:pt x="4312" y="2253"/>
                        </a:lnTo>
                        <a:lnTo>
                          <a:pt x="4314" y="2254"/>
                        </a:lnTo>
                        <a:lnTo>
                          <a:pt x="4315" y="2255"/>
                        </a:lnTo>
                        <a:lnTo>
                          <a:pt x="4317" y="2257"/>
                        </a:lnTo>
                        <a:lnTo>
                          <a:pt x="4318" y="2258"/>
                        </a:lnTo>
                        <a:lnTo>
                          <a:pt x="4320" y="2259"/>
                        </a:lnTo>
                        <a:lnTo>
                          <a:pt x="4321" y="2261"/>
                        </a:lnTo>
                        <a:lnTo>
                          <a:pt x="4323" y="2262"/>
                        </a:lnTo>
                        <a:lnTo>
                          <a:pt x="4324" y="2263"/>
                        </a:lnTo>
                        <a:lnTo>
                          <a:pt x="4326" y="2264"/>
                        </a:lnTo>
                        <a:lnTo>
                          <a:pt x="4327" y="2265"/>
                        </a:lnTo>
                        <a:lnTo>
                          <a:pt x="4329" y="2267"/>
                        </a:lnTo>
                        <a:lnTo>
                          <a:pt x="4330" y="2268"/>
                        </a:lnTo>
                        <a:lnTo>
                          <a:pt x="4332" y="2269"/>
                        </a:lnTo>
                        <a:lnTo>
                          <a:pt x="4333" y="2271"/>
                        </a:lnTo>
                        <a:lnTo>
                          <a:pt x="4335" y="2272"/>
                        </a:lnTo>
                        <a:lnTo>
                          <a:pt x="4336" y="2273"/>
                        </a:lnTo>
                        <a:lnTo>
                          <a:pt x="4338" y="2274"/>
                        </a:lnTo>
                        <a:lnTo>
                          <a:pt x="4339" y="2275"/>
                        </a:lnTo>
                        <a:lnTo>
                          <a:pt x="4341" y="2277"/>
                        </a:lnTo>
                        <a:lnTo>
                          <a:pt x="4342" y="2278"/>
                        </a:lnTo>
                        <a:lnTo>
                          <a:pt x="4344" y="2279"/>
                        </a:lnTo>
                        <a:lnTo>
                          <a:pt x="4345" y="2280"/>
                        </a:lnTo>
                        <a:lnTo>
                          <a:pt x="4347" y="2282"/>
                        </a:lnTo>
                        <a:lnTo>
                          <a:pt x="4348" y="2283"/>
                        </a:lnTo>
                        <a:lnTo>
                          <a:pt x="4349" y="2284"/>
                        </a:lnTo>
                        <a:lnTo>
                          <a:pt x="4351" y="2285"/>
                        </a:lnTo>
                        <a:lnTo>
                          <a:pt x="4352" y="2286"/>
                        </a:lnTo>
                        <a:lnTo>
                          <a:pt x="4354" y="2288"/>
                        </a:lnTo>
                        <a:lnTo>
                          <a:pt x="4356" y="2289"/>
                        </a:lnTo>
                        <a:lnTo>
                          <a:pt x="4357" y="2290"/>
                        </a:lnTo>
                        <a:lnTo>
                          <a:pt x="4359" y="2291"/>
                        </a:lnTo>
                        <a:lnTo>
                          <a:pt x="4360" y="2292"/>
                        </a:lnTo>
                        <a:lnTo>
                          <a:pt x="4361" y="2294"/>
                        </a:lnTo>
                        <a:lnTo>
                          <a:pt x="4363" y="2295"/>
                        </a:lnTo>
                        <a:lnTo>
                          <a:pt x="4364" y="2296"/>
                        </a:lnTo>
                        <a:lnTo>
                          <a:pt x="4366" y="2297"/>
                        </a:lnTo>
                        <a:lnTo>
                          <a:pt x="4368" y="2298"/>
                        </a:lnTo>
                        <a:lnTo>
                          <a:pt x="4369" y="2299"/>
                        </a:lnTo>
                        <a:lnTo>
                          <a:pt x="4370" y="2301"/>
                        </a:lnTo>
                        <a:lnTo>
                          <a:pt x="4372" y="2302"/>
                        </a:lnTo>
                        <a:lnTo>
                          <a:pt x="4373" y="2303"/>
                        </a:lnTo>
                        <a:lnTo>
                          <a:pt x="4375" y="2304"/>
                        </a:lnTo>
                        <a:lnTo>
                          <a:pt x="4376" y="2305"/>
                        </a:lnTo>
                        <a:lnTo>
                          <a:pt x="4378" y="2306"/>
                        </a:lnTo>
                        <a:lnTo>
                          <a:pt x="4380" y="2307"/>
                        </a:lnTo>
                        <a:lnTo>
                          <a:pt x="4381" y="2309"/>
                        </a:lnTo>
                        <a:lnTo>
                          <a:pt x="4382" y="2310"/>
                        </a:lnTo>
                        <a:lnTo>
                          <a:pt x="4384" y="2311"/>
                        </a:lnTo>
                        <a:lnTo>
                          <a:pt x="4385" y="2312"/>
                        </a:lnTo>
                        <a:lnTo>
                          <a:pt x="4387" y="2313"/>
                        </a:lnTo>
                        <a:lnTo>
                          <a:pt x="4388" y="2314"/>
                        </a:lnTo>
                        <a:lnTo>
                          <a:pt x="4390" y="2316"/>
                        </a:lnTo>
                        <a:lnTo>
                          <a:pt x="4391" y="2317"/>
                        </a:lnTo>
                        <a:lnTo>
                          <a:pt x="4393" y="2318"/>
                        </a:lnTo>
                        <a:lnTo>
                          <a:pt x="4394" y="2319"/>
                        </a:lnTo>
                        <a:lnTo>
                          <a:pt x="4396" y="2320"/>
                        </a:lnTo>
                        <a:lnTo>
                          <a:pt x="4397" y="2321"/>
                        </a:lnTo>
                        <a:lnTo>
                          <a:pt x="4399" y="2322"/>
                        </a:lnTo>
                        <a:lnTo>
                          <a:pt x="4400" y="2323"/>
                        </a:lnTo>
                        <a:lnTo>
                          <a:pt x="4402" y="2324"/>
                        </a:lnTo>
                        <a:lnTo>
                          <a:pt x="4403" y="2326"/>
                        </a:lnTo>
                        <a:lnTo>
                          <a:pt x="4405" y="2327"/>
                        </a:lnTo>
                        <a:lnTo>
                          <a:pt x="4406" y="2327"/>
                        </a:lnTo>
                        <a:lnTo>
                          <a:pt x="4408" y="2329"/>
                        </a:lnTo>
                        <a:lnTo>
                          <a:pt x="4409" y="2330"/>
                        </a:lnTo>
                        <a:lnTo>
                          <a:pt x="4411" y="2331"/>
                        </a:lnTo>
                        <a:lnTo>
                          <a:pt x="4412" y="2332"/>
                        </a:lnTo>
                        <a:lnTo>
                          <a:pt x="4413" y="2333"/>
                        </a:lnTo>
                        <a:lnTo>
                          <a:pt x="4415" y="2334"/>
                        </a:lnTo>
                        <a:lnTo>
                          <a:pt x="4417" y="2335"/>
                        </a:lnTo>
                        <a:lnTo>
                          <a:pt x="4418" y="2336"/>
                        </a:lnTo>
                        <a:lnTo>
                          <a:pt x="4420" y="2338"/>
                        </a:lnTo>
                        <a:lnTo>
                          <a:pt x="4421" y="2338"/>
                        </a:lnTo>
                        <a:lnTo>
                          <a:pt x="4422" y="2339"/>
                        </a:lnTo>
                        <a:lnTo>
                          <a:pt x="4424" y="2340"/>
                        </a:lnTo>
                        <a:lnTo>
                          <a:pt x="4425" y="2342"/>
                        </a:lnTo>
                        <a:lnTo>
                          <a:pt x="4427" y="2343"/>
                        </a:lnTo>
                        <a:lnTo>
                          <a:pt x="4429" y="2344"/>
                        </a:lnTo>
                        <a:lnTo>
                          <a:pt x="4430" y="2345"/>
                        </a:lnTo>
                        <a:lnTo>
                          <a:pt x="4432" y="2346"/>
                        </a:lnTo>
                        <a:lnTo>
                          <a:pt x="4433" y="2347"/>
                        </a:lnTo>
                        <a:lnTo>
                          <a:pt x="4434" y="2348"/>
                        </a:lnTo>
                        <a:lnTo>
                          <a:pt x="4436" y="2349"/>
                        </a:lnTo>
                        <a:lnTo>
                          <a:pt x="4437" y="2350"/>
                        </a:lnTo>
                        <a:lnTo>
                          <a:pt x="4439" y="2351"/>
                        </a:lnTo>
                        <a:lnTo>
                          <a:pt x="4441" y="2352"/>
                        </a:lnTo>
                        <a:lnTo>
                          <a:pt x="4442" y="2353"/>
                        </a:lnTo>
                        <a:lnTo>
                          <a:pt x="4443" y="2354"/>
                        </a:lnTo>
                        <a:lnTo>
                          <a:pt x="4445" y="2355"/>
                        </a:lnTo>
                        <a:lnTo>
                          <a:pt x="4446" y="2356"/>
                        </a:lnTo>
                        <a:lnTo>
                          <a:pt x="4448" y="2357"/>
                        </a:lnTo>
                        <a:lnTo>
                          <a:pt x="4449" y="2358"/>
                        </a:lnTo>
                        <a:lnTo>
                          <a:pt x="4451" y="2359"/>
                        </a:lnTo>
                        <a:lnTo>
                          <a:pt x="4453" y="2360"/>
                        </a:lnTo>
                        <a:lnTo>
                          <a:pt x="4454" y="2361"/>
                        </a:lnTo>
                        <a:lnTo>
                          <a:pt x="4455" y="2362"/>
                        </a:lnTo>
                        <a:lnTo>
                          <a:pt x="4457" y="2363"/>
                        </a:lnTo>
                        <a:lnTo>
                          <a:pt x="4458" y="2364"/>
                        </a:lnTo>
                        <a:lnTo>
                          <a:pt x="4460" y="2365"/>
                        </a:lnTo>
                        <a:lnTo>
                          <a:pt x="4461" y="2366"/>
                        </a:lnTo>
                        <a:lnTo>
                          <a:pt x="4463" y="2367"/>
                        </a:lnTo>
                        <a:lnTo>
                          <a:pt x="4464" y="2368"/>
                        </a:lnTo>
                        <a:lnTo>
                          <a:pt x="4466" y="2369"/>
                        </a:lnTo>
                        <a:lnTo>
                          <a:pt x="4467" y="2370"/>
                        </a:lnTo>
                        <a:lnTo>
                          <a:pt x="4469" y="2371"/>
                        </a:lnTo>
                        <a:lnTo>
                          <a:pt x="4470" y="2372"/>
                        </a:lnTo>
                        <a:lnTo>
                          <a:pt x="4472" y="2373"/>
                        </a:lnTo>
                        <a:lnTo>
                          <a:pt x="4473" y="2374"/>
                        </a:lnTo>
                        <a:lnTo>
                          <a:pt x="4475" y="2375"/>
                        </a:lnTo>
                        <a:lnTo>
                          <a:pt x="4476" y="2376"/>
                        </a:lnTo>
                        <a:lnTo>
                          <a:pt x="4478" y="2377"/>
                        </a:lnTo>
                        <a:lnTo>
                          <a:pt x="4479" y="2378"/>
                        </a:lnTo>
                        <a:lnTo>
                          <a:pt x="4481" y="2379"/>
                        </a:lnTo>
                        <a:lnTo>
                          <a:pt x="4482" y="2380"/>
                        </a:lnTo>
                        <a:lnTo>
                          <a:pt x="4484" y="2381"/>
                        </a:lnTo>
                        <a:lnTo>
                          <a:pt x="4485" y="2381"/>
                        </a:lnTo>
                        <a:lnTo>
                          <a:pt x="4486" y="2382"/>
                        </a:lnTo>
                        <a:lnTo>
                          <a:pt x="4488" y="2383"/>
                        </a:lnTo>
                        <a:lnTo>
                          <a:pt x="4490" y="2384"/>
                        </a:lnTo>
                        <a:lnTo>
                          <a:pt x="4491" y="2385"/>
                        </a:lnTo>
                        <a:lnTo>
                          <a:pt x="4493" y="2386"/>
                        </a:lnTo>
                        <a:lnTo>
                          <a:pt x="4494" y="2387"/>
                        </a:lnTo>
                        <a:lnTo>
                          <a:pt x="4495" y="2388"/>
                        </a:lnTo>
                        <a:lnTo>
                          <a:pt x="4497" y="2389"/>
                        </a:lnTo>
                        <a:lnTo>
                          <a:pt x="4498" y="2390"/>
                        </a:lnTo>
                        <a:lnTo>
                          <a:pt x="4500" y="2391"/>
                        </a:lnTo>
                        <a:lnTo>
                          <a:pt x="4501" y="2392"/>
                        </a:lnTo>
                        <a:lnTo>
                          <a:pt x="4503" y="2392"/>
                        </a:lnTo>
                        <a:lnTo>
                          <a:pt x="4505" y="2393"/>
                        </a:lnTo>
                        <a:lnTo>
                          <a:pt x="4506" y="2394"/>
                        </a:lnTo>
                        <a:lnTo>
                          <a:pt x="4507" y="2395"/>
                        </a:lnTo>
                        <a:lnTo>
                          <a:pt x="4509" y="2396"/>
                        </a:lnTo>
                        <a:lnTo>
                          <a:pt x="4510" y="2397"/>
                        </a:lnTo>
                        <a:lnTo>
                          <a:pt x="4512" y="2398"/>
                        </a:lnTo>
                        <a:lnTo>
                          <a:pt x="4513" y="2399"/>
                        </a:lnTo>
                        <a:lnTo>
                          <a:pt x="4515" y="2400"/>
                        </a:lnTo>
                        <a:lnTo>
                          <a:pt x="4516" y="2401"/>
                        </a:lnTo>
                        <a:lnTo>
                          <a:pt x="4518" y="2402"/>
                        </a:lnTo>
                        <a:lnTo>
                          <a:pt x="4519" y="2403"/>
                        </a:lnTo>
                        <a:lnTo>
                          <a:pt x="4521" y="2403"/>
                        </a:lnTo>
                        <a:lnTo>
                          <a:pt x="4522" y="2404"/>
                        </a:lnTo>
                        <a:lnTo>
                          <a:pt x="4524" y="2405"/>
                        </a:lnTo>
                        <a:lnTo>
                          <a:pt x="4525" y="2406"/>
                        </a:lnTo>
                        <a:lnTo>
                          <a:pt x="4527" y="2407"/>
                        </a:lnTo>
                        <a:lnTo>
                          <a:pt x="4528" y="2408"/>
                        </a:lnTo>
                        <a:lnTo>
                          <a:pt x="4530" y="2409"/>
                        </a:lnTo>
                        <a:lnTo>
                          <a:pt x="4531" y="2410"/>
                        </a:lnTo>
                        <a:lnTo>
                          <a:pt x="4533" y="2410"/>
                        </a:lnTo>
                        <a:lnTo>
                          <a:pt x="4534" y="2411"/>
                        </a:lnTo>
                        <a:lnTo>
                          <a:pt x="4536" y="2412"/>
                        </a:lnTo>
                        <a:lnTo>
                          <a:pt x="4537" y="2413"/>
                        </a:lnTo>
                        <a:lnTo>
                          <a:pt x="4538" y="2414"/>
                        </a:lnTo>
                        <a:lnTo>
                          <a:pt x="4540" y="2414"/>
                        </a:lnTo>
                        <a:lnTo>
                          <a:pt x="4542" y="2415"/>
                        </a:lnTo>
                        <a:lnTo>
                          <a:pt x="4543" y="2416"/>
                        </a:lnTo>
                        <a:lnTo>
                          <a:pt x="4545" y="2417"/>
                        </a:lnTo>
                        <a:lnTo>
                          <a:pt x="4546" y="2418"/>
                        </a:lnTo>
                        <a:lnTo>
                          <a:pt x="4548" y="2419"/>
                        </a:lnTo>
                        <a:lnTo>
                          <a:pt x="4549" y="2420"/>
                        </a:lnTo>
                        <a:lnTo>
                          <a:pt x="4550" y="2421"/>
                        </a:lnTo>
                        <a:lnTo>
                          <a:pt x="4552" y="2421"/>
                        </a:lnTo>
                        <a:lnTo>
                          <a:pt x="4554" y="2422"/>
                        </a:lnTo>
                        <a:lnTo>
                          <a:pt x="4555" y="2423"/>
                        </a:lnTo>
                        <a:lnTo>
                          <a:pt x="4557" y="2424"/>
                        </a:lnTo>
                        <a:lnTo>
                          <a:pt x="4558" y="2425"/>
                        </a:lnTo>
                        <a:lnTo>
                          <a:pt x="4559" y="2425"/>
                        </a:lnTo>
                        <a:lnTo>
                          <a:pt x="4561" y="2426"/>
                        </a:lnTo>
                        <a:lnTo>
                          <a:pt x="4562" y="2427"/>
                        </a:lnTo>
                        <a:lnTo>
                          <a:pt x="4564" y="2428"/>
                        </a:lnTo>
                        <a:lnTo>
                          <a:pt x="4566" y="2429"/>
                        </a:lnTo>
                        <a:lnTo>
                          <a:pt x="4567" y="2429"/>
                        </a:lnTo>
                        <a:lnTo>
                          <a:pt x="4568" y="2430"/>
                        </a:lnTo>
                        <a:lnTo>
                          <a:pt x="4570" y="2431"/>
                        </a:lnTo>
                        <a:lnTo>
                          <a:pt x="4571" y="2432"/>
                        </a:lnTo>
                        <a:lnTo>
                          <a:pt x="4573" y="2433"/>
                        </a:lnTo>
                        <a:lnTo>
                          <a:pt x="4574" y="2433"/>
                        </a:lnTo>
                        <a:lnTo>
                          <a:pt x="4576" y="2434"/>
                        </a:lnTo>
                        <a:lnTo>
                          <a:pt x="4578" y="2435"/>
                        </a:lnTo>
                        <a:lnTo>
                          <a:pt x="4579" y="2436"/>
                        </a:lnTo>
                        <a:lnTo>
                          <a:pt x="4580" y="2436"/>
                        </a:lnTo>
                        <a:lnTo>
                          <a:pt x="4582" y="2437"/>
                        </a:lnTo>
                        <a:lnTo>
                          <a:pt x="4583" y="2438"/>
                        </a:lnTo>
                        <a:lnTo>
                          <a:pt x="4585" y="2439"/>
                        </a:lnTo>
                        <a:lnTo>
                          <a:pt x="4586" y="2439"/>
                        </a:lnTo>
                        <a:lnTo>
                          <a:pt x="4588" y="2440"/>
                        </a:lnTo>
                        <a:lnTo>
                          <a:pt x="4589" y="2441"/>
                        </a:lnTo>
                        <a:lnTo>
                          <a:pt x="4591" y="2442"/>
                        </a:lnTo>
                        <a:lnTo>
                          <a:pt x="4592" y="2443"/>
                        </a:lnTo>
                        <a:lnTo>
                          <a:pt x="4594" y="2443"/>
                        </a:lnTo>
                        <a:lnTo>
                          <a:pt x="4595" y="2444"/>
                        </a:lnTo>
                        <a:lnTo>
                          <a:pt x="4597" y="2445"/>
                        </a:lnTo>
                        <a:lnTo>
                          <a:pt x="4598" y="2446"/>
                        </a:lnTo>
                        <a:lnTo>
                          <a:pt x="4600" y="2446"/>
                        </a:lnTo>
                        <a:lnTo>
                          <a:pt x="4601" y="2447"/>
                        </a:lnTo>
                        <a:lnTo>
                          <a:pt x="4603" y="2448"/>
                        </a:lnTo>
                        <a:lnTo>
                          <a:pt x="4604" y="2448"/>
                        </a:lnTo>
                        <a:lnTo>
                          <a:pt x="4606" y="2449"/>
                        </a:lnTo>
                        <a:lnTo>
                          <a:pt x="4607" y="2450"/>
                        </a:lnTo>
                        <a:lnTo>
                          <a:pt x="4609" y="2451"/>
                        </a:lnTo>
                        <a:lnTo>
                          <a:pt x="4610" y="2451"/>
                        </a:lnTo>
                        <a:lnTo>
                          <a:pt x="4611" y="2452"/>
                        </a:lnTo>
                        <a:lnTo>
                          <a:pt x="4613" y="2453"/>
                        </a:lnTo>
                        <a:lnTo>
                          <a:pt x="4615" y="2454"/>
                        </a:lnTo>
                        <a:lnTo>
                          <a:pt x="4616" y="2454"/>
                        </a:lnTo>
                        <a:lnTo>
                          <a:pt x="4618" y="2455"/>
                        </a:lnTo>
                        <a:lnTo>
                          <a:pt x="4619" y="2456"/>
                        </a:lnTo>
                        <a:lnTo>
                          <a:pt x="4621" y="2457"/>
                        </a:lnTo>
                        <a:lnTo>
                          <a:pt x="4622" y="2457"/>
                        </a:lnTo>
                        <a:lnTo>
                          <a:pt x="4623" y="2458"/>
                        </a:lnTo>
                        <a:lnTo>
                          <a:pt x="4625" y="2458"/>
                        </a:lnTo>
                        <a:lnTo>
                          <a:pt x="4627" y="2459"/>
                        </a:lnTo>
                        <a:lnTo>
                          <a:pt x="4628" y="2460"/>
                        </a:lnTo>
                        <a:lnTo>
                          <a:pt x="4630" y="2461"/>
                        </a:lnTo>
                        <a:lnTo>
                          <a:pt x="4631" y="2461"/>
                        </a:lnTo>
                        <a:lnTo>
                          <a:pt x="4632" y="2462"/>
                        </a:lnTo>
                        <a:lnTo>
                          <a:pt x="4634" y="2463"/>
                        </a:lnTo>
                        <a:lnTo>
                          <a:pt x="4635" y="2463"/>
                        </a:lnTo>
                        <a:lnTo>
                          <a:pt x="4637" y="2464"/>
                        </a:lnTo>
                        <a:lnTo>
                          <a:pt x="4639" y="2465"/>
                        </a:lnTo>
                        <a:lnTo>
                          <a:pt x="4640" y="2466"/>
                        </a:lnTo>
                        <a:lnTo>
                          <a:pt x="4641" y="2466"/>
                        </a:lnTo>
                        <a:lnTo>
                          <a:pt x="4643" y="2467"/>
                        </a:lnTo>
                        <a:lnTo>
                          <a:pt x="4644" y="2468"/>
                        </a:lnTo>
                        <a:lnTo>
                          <a:pt x="4646" y="2468"/>
                        </a:lnTo>
                        <a:lnTo>
                          <a:pt x="4647" y="2469"/>
                        </a:lnTo>
                        <a:lnTo>
                          <a:pt x="4649" y="2469"/>
                        </a:lnTo>
                        <a:lnTo>
                          <a:pt x="4650" y="2470"/>
                        </a:lnTo>
                        <a:lnTo>
                          <a:pt x="4652" y="2471"/>
                        </a:lnTo>
                        <a:lnTo>
                          <a:pt x="4653" y="2471"/>
                        </a:lnTo>
                        <a:lnTo>
                          <a:pt x="4655" y="2472"/>
                        </a:lnTo>
                        <a:lnTo>
                          <a:pt x="4656" y="2473"/>
                        </a:lnTo>
                        <a:lnTo>
                          <a:pt x="4658" y="2473"/>
                        </a:lnTo>
                        <a:lnTo>
                          <a:pt x="4659" y="2474"/>
                        </a:lnTo>
                        <a:lnTo>
                          <a:pt x="4661" y="2475"/>
                        </a:lnTo>
                        <a:lnTo>
                          <a:pt x="4662" y="2476"/>
                        </a:lnTo>
                        <a:lnTo>
                          <a:pt x="4664" y="2476"/>
                        </a:lnTo>
                        <a:lnTo>
                          <a:pt x="4665" y="2477"/>
                        </a:lnTo>
                        <a:lnTo>
                          <a:pt x="4667" y="2478"/>
                        </a:lnTo>
                        <a:lnTo>
                          <a:pt x="4668" y="2478"/>
                        </a:lnTo>
                        <a:lnTo>
                          <a:pt x="4670" y="2479"/>
                        </a:lnTo>
                        <a:lnTo>
                          <a:pt x="4671" y="2479"/>
                        </a:lnTo>
                        <a:lnTo>
                          <a:pt x="4673" y="2480"/>
                        </a:lnTo>
                        <a:lnTo>
                          <a:pt x="4674" y="2480"/>
                        </a:lnTo>
                        <a:lnTo>
                          <a:pt x="4676" y="2481"/>
                        </a:lnTo>
                        <a:lnTo>
                          <a:pt x="4677" y="2482"/>
                        </a:lnTo>
                        <a:lnTo>
                          <a:pt x="4679" y="2482"/>
                        </a:lnTo>
                        <a:lnTo>
                          <a:pt x="4680" y="2483"/>
                        </a:lnTo>
                        <a:lnTo>
                          <a:pt x="4682" y="2484"/>
                        </a:lnTo>
                        <a:lnTo>
                          <a:pt x="4683" y="2484"/>
                        </a:lnTo>
                        <a:lnTo>
                          <a:pt x="4684" y="2485"/>
                        </a:lnTo>
                        <a:lnTo>
                          <a:pt x="4686" y="2485"/>
                        </a:lnTo>
                        <a:lnTo>
                          <a:pt x="4687" y="2486"/>
                        </a:lnTo>
                        <a:lnTo>
                          <a:pt x="4689" y="2487"/>
                        </a:lnTo>
                        <a:lnTo>
                          <a:pt x="4691" y="2487"/>
                        </a:lnTo>
                        <a:lnTo>
                          <a:pt x="4692" y="2488"/>
                        </a:lnTo>
                        <a:lnTo>
                          <a:pt x="4694" y="2489"/>
                        </a:lnTo>
                        <a:lnTo>
                          <a:pt x="4695" y="2489"/>
                        </a:lnTo>
                        <a:lnTo>
                          <a:pt x="4696" y="2490"/>
                        </a:lnTo>
                        <a:lnTo>
                          <a:pt x="4698" y="2490"/>
                        </a:lnTo>
                        <a:lnTo>
                          <a:pt x="4699" y="2491"/>
                        </a:lnTo>
                        <a:lnTo>
                          <a:pt x="4701" y="2491"/>
                        </a:lnTo>
                        <a:lnTo>
                          <a:pt x="4703" y="2492"/>
                        </a:lnTo>
                        <a:lnTo>
                          <a:pt x="4704" y="2492"/>
                        </a:lnTo>
                        <a:lnTo>
                          <a:pt x="4705" y="2493"/>
                        </a:lnTo>
                        <a:lnTo>
                          <a:pt x="4707" y="2494"/>
                        </a:lnTo>
                        <a:lnTo>
                          <a:pt x="4708" y="2494"/>
                        </a:lnTo>
                        <a:lnTo>
                          <a:pt x="4710" y="2495"/>
                        </a:lnTo>
                        <a:lnTo>
                          <a:pt x="4711" y="2495"/>
                        </a:lnTo>
                        <a:lnTo>
                          <a:pt x="4713" y="2496"/>
                        </a:lnTo>
                        <a:lnTo>
                          <a:pt x="4715" y="2497"/>
                        </a:lnTo>
                        <a:lnTo>
                          <a:pt x="4716" y="2497"/>
                        </a:lnTo>
                        <a:lnTo>
                          <a:pt x="4717" y="2498"/>
                        </a:lnTo>
                        <a:lnTo>
                          <a:pt x="4719" y="2498"/>
                        </a:lnTo>
                        <a:lnTo>
                          <a:pt x="4720" y="2499"/>
                        </a:lnTo>
                        <a:lnTo>
                          <a:pt x="4722" y="2500"/>
                        </a:lnTo>
                        <a:lnTo>
                          <a:pt x="4723" y="2500"/>
                        </a:lnTo>
                        <a:lnTo>
                          <a:pt x="4725" y="2501"/>
                        </a:lnTo>
                        <a:lnTo>
                          <a:pt x="4726" y="2501"/>
                        </a:lnTo>
                        <a:lnTo>
                          <a:pt x="4728" y="2501"/>
                        </a:lnTo>
                        <a:lnTo>
                          <a:pt x="4729" y="2502"/>
                        </a:lnTo>
                        <a:lnTo>
                          <a:pt x="4731" y="2503"/>
                        </a:lnTo>
                        <a:lnTo>
                          <a:pt x="4732" y="2503"/>
                        </a:lnTo>
                        <a:lnTo>
                          <a:pt x="4734" y="2504"/>
                        </a:lnTo>
                        <a:lnTo>
                          <a:pt x="4735" y="2504"/>
                        </a:lnTo>
                        <a:lnTo>
                          <a:pt x="4736" y="2505"/>
                        </a:lnTo>
                        <a:lnTo>
                          <a:pt x="4738" y="2505"/>
                        </a:lnTo>
                        <a:lnTo>
                          <a:pt x="4740" y="2506"/>
                        </a:lnTo>
                        <a:lnTo>
                          <a:pt x="4741" y="2507"/>
                        </a:lnTo>
                        <a:lnTo>
                          <a:pt x="4743" y="2507"/>
                        </a:lnTo>
                        <a:lnTo>
                          <a:pt x="4744" y="2508"/>
                        </a:lnTo>
                        <a:lnTo>
                          <a:pt x="4746" y="2508"/>
                        </a:lnTo>
                        <a:lnTo>
                          <a:pt x="4747" y="2509"/>
                        </a:lnTo>
                        <a:lnTo>
                          <a:pt x="4748" y="2509"/>
                        </a:lnTo>
                        <a:lnTo>
                          <a:pt x="4750" y="2510"/>
                        </a:lnTo>
                        <a:lnTo>
                          <a:pt x="4752" y="2510"/>
                        </a:lnTo>
                        <a:lnTo>
                          <a:pt x="4753" y="2511"/>
                        </a:lnTo>
                        <a:lnTo>
                          <a:pt x="4755" y="2511"/>
                        </a:lnTo>
                        <a:lnTo>
                          <a:pt x="4756" y="2512"/>
                        </a:lnTo>
                        <a:lnTo>
                          <a:pt x="4757" y="2512"/>
                        </a:lnTo>
                        <a:lnTo>
                          <a:pt x="4759" y="2513"/>
                        </a:lnTo>
                        <a:lnTo>
                          <a:pt x="4760" y="2513"/>
                        </a:lnTo>
                        <a:lnTo>
                          <a:pt x="4762" y="2514"/>
                        </a:lnTo>
                        <a:lnTo>
                          <a:pt x="4764" y="2514"/>
                        </a:lnTo>
                        <a:lnTo>
                          <a:pt x="4765" y="2515"/>
                        </a:lnTo>
                        <a:lnTo>
                          <a:pt x="4767" y="2515"/>
                        </a:lnTo>
                        <a:lnTo>
                          <a:pt x="4768" y="2516"/>
                        </a:lnTo>
                        <a:lnTo>
                          <a:pt x="4769" y="2516"/>
                        </a:lnTo>
                        <a:lnTo>
                          <a:pt x="4771" y="2517"/>
                        </a:lnTo>
                        <a:lnTo>
                          <a:pt x="4772" y="2517"/>
                        </a:lnTo>
                        <a:lnTo>
                          <a:pt x="4774" y="2518"/>
                        </a:lnTo>
                        <a:lnTo>
                          <a:pt x="4776" y="2518"/>
                        </a:lnTo>
                        <a:lnTo>
                          <a:pt x="4777" y="2519"/>
                        </a:lnTo>
                        <a:lnTo>
                          <a:pt x="4778" y="2519"/>
                        </a:lnTo>
                        <a:lnTo>
                          <a:pt x="4780" y="2520"/>
                        </a:lnTo>
                        <a:lnTo>
                          <a:pt x="4781" y="2520"/>
                        </a:lnTo>
                        <a:lnTo>
                          <a:pt x="4783" y="2521"/>
                        </a:lnTo>
                        <a:lnTo>
                          <a:pt x="4784" y="2521"/>
                        </a:lnTo>
                        <a:lnTo>
                          <a:pt x="4786" y="2522"/>
                        </a:lnTo>
                        <a:lnTo>
                          <a:pt x="4788" y="2522"/>
                        </a:lnTo>
                        <a:lnTo>
                          <a:pt x="4789" y="2522"/>
                        </a:lnTo>
                        <a:lnTo>
                          <a:pt x="4790" y="2523"/>
                        </a:lnTo>
                        <a:lnTo>
                          <a:pt x="4792" y="2523"/>
                        </a:lnTo>
                        <a:lnTo>
                          <a:pt x="4793" y="2524"/>
                        </a:lnTo>
                        <a:lnTo>
                          <a:pt x="4795" y="2524"/>
                        </a:lnTo>
                        <a:lnTo>
                          <a:pt x="4796" y="2525"/>
                        </a:lnTo>
                        <a:lnTo>
                          <a:pt x="4798" y="2525"/>
                        </a:lnTo>
                        <a:lnTo>
                          <a:pt x="4799" y="2526"/>
                        </a:lnTo>
                        <a:lnTo>
                          <a:pt x="4801" y="2526"/>
                        </a:lnTo>
                        <a:lnTo>
                          <a:pt x="4802" y="2527"/>
                        </a:lnTo>
                        <a:lnTo>
                          <a:pt x="4804" y="2527"/>
                        </a:lnTo>
                        <a:lnTo>
                          <a:pt x="4805" y="2528"/>
                        </a:lnTo>
                        <a:lnTo>
                          <a:pt x="4807" y="2528"/>
                        </a:lnTo>
                        <a:lnTo>
                          <a:pt x="4808" y="2529"/>
                        </a:lnTo>
                        <a:lnTo>
                          <a:pt x="4809" y="2529"/>
                        </a:lnTo>
                        <a:lnTo>
                          <a:pt x="4811" y="2530"/>
                        </a:lnTo>
                        <a:lnTo>
                          <a:pt x="4813" y="2530"/>
                        </a:lnTo>
                        <a:lnTo>
                          <a:pt x="4814" y="2530"/>
                        </a:lnTo>
                        <a:lnTo>
                          <a:pt x="4816" y="2531"/>
                        </a:lnTo>
                        <a:lnTo>
                          <a:pt x="4817" y="2531"/>
                        </a:lnTo>
                        <a:lnTo>
                          <a:pt x="4819" y="2532"/>
                        </a:lnTo>
                        <a:lnTo>
                          <a:pt x="4820" y="2532"/>
                        </a:lnTo>
                        <a:lnTo>
                          <a:pt x="4821" y="2533"/>
                        </a:lnTo>
                        <a:lnTo>
                          <a:pt x="4823" y="2533"/>
                        </a:lnTo>
                        <a:lnTo>
                          <a:pt x="4825" y="2533"/>
                        </a:lnTo>
                        <a:lnTo>
                          <a:pt x="4826" y="2534"/>
                        </a:lnTo>
                        <a:lnTo>
                          <a:pt x="4828" y="2534"/>
                        </a:lnTo>
                        <a:lnTo>
                          <a:pt x="4829" y="2534"/>
                        </a:lnTo>
                        <a:lnTo>
                          <a:pt x="4830" y="2535"/>
                        </a:lnTo>
                        <a:lnTo>
                          <a:pt x="4832" y="2535"/>
                        </a:lnTo>
                        <a:lnTo>
                          <a:pt x="4833" y="2536"/>
                        </a:lnTo>
                        <a:lnTo>
                          <a:pt x="4835" y="2536"/>
                        </a:lnTo>
                        <a:lnTo>
                          <a:pt x="4836" y="2537"/>
                        </a:lnTo>
                        <a:lnTo>
                          <a:pt x="4838" y="2537"/>
                        </a:lnTo>
                        <a:lnTo>
                          <a:pt x="4840" y="2538"/>
                        </a:lnTo>
                        <a:lnTo>
                          <a:pt x="4841" y="2538"/>
                        </a:lnTo>
                        <a:lnTo>
                          <a:pt x="4842" y="2538"/>
                        </a:lnTo>
                        <a:lnTo>
                          <a:pt x="4844" y="2539"/>
                        </a:lnTo>
                        <a:lnTo>
                          <a:pt x="4845" y="2539"/>
                        </a:lnTo>
                        <a:lnTo>
                          <a:pt x="4847" y="2540"/>
                        </a:lnTo>
                        <a:lnTo>
                          <a:pt x="4848" y="2540"/>
                        </a:lnTo>
                        <a:lnTo>
                          <a:pt x="4850" y="2541"/>
                        </a:lnTo>
                        <a:lnTo>
                          <a:pt x="4851" y="2541"/>
                        </a:lnTo>
                        <a:lnTo>
                          <a:pt x="4853" y="2541"/>
                        </a:lnTo>
                        <a:lnTo>
                          <a:pt x="4854" y="2542"/>
                        </a:lnTo>
                        <a:lnTo>
                          <a:pt x="4856" y="2542"/>
                        </a:lnTo>
                        <a:lnTo>
                          <a:pt x="4857" y="2543"/>
                        </a:lnTo>
                        <a:lnTo>
                          <a:pt x="4859" y="2543"/>
                        </a:lnTo>
                        <a:lnTo>
                          <a:pt x="4860" y="2543"/>
                        </a:lnTo>
                        <a:lnTo>
                          <a:pt x="4862" y="2544"/>
                        </a:lnTo>
                        <a:lnTo>
                          <a:pt x="4863" y="2544"/>
                        </a:lnTo>
                        <a:lnTo>
                          <a:pt x="4865" y="2544"/>
                        </a:lnTo>
                        <a:lnTo>
                          <a:pt x="4866" y="2545"/>
                        </a:lnTo>
                        <a:lnTo>
                          <a:pt x="4868" y="2545"/>
                        </a:lnTo>
                        <a:lnTo>
                          <a:pt x="4869" y="2545"/>
                        </a:lnTo>
                        <a:lnTo>
                          <a:pt x="4871" y="2546"/>
                        </a:lnTo>
                        <a:lnTo>
                          <a:pt x="4872" y="2546"/>
                        </a:lnTo>
                        <a:lnTo>
                          <a:pt x="4873" y="2547"/>
                        </a:lnTo>
                        <a:lnTo>
                          <a:pt x="4875" y="2547"/>
                        </a:lnTo>
                        <a:lnTo>
                          <a:pt x="4877" y="2547"/>
                        </a:lnTo>
                        <a:lnTo>
                          <a:pt x="4878" y="2548"/>
                        </a:lnTo>
                        <a:lnTo>
                          <a:pt x="4880" y="2548"/>
                        </a:lnTo>
                        <a:lnTo>
                          <a:pt x="4881" y="2548"/>
                        </a:lnTo>
                        <a:lnTo>
                          <a:pt x="4882" y="2549"/>
                        </a:lnTo>
                        <a:lnTo>
                          <a:pt x="4884" y="2549"/>
                        </a:lnTo>
                        <a:lnTo>
                          <a:pt x="4885" y="2550"/>
                        </a:lnTo>
                        <a:lnTo>
                          <a:pt x="4887" y="2550"/>
                        </a:lnTo>
                        <a:lnTo>
                          <a:pt x="4889" y="2550"/>
                        </a:lnTo>
                        <a:lnTo>
                          <a:pt x="4890" y="2551"/>
                        </a:lnTo>
                        <a:lnTo>
                          <a:pt x="4892" y="2551"/>
                        </a:lnTo>
                        <a:lnTo>
                          <a:pt x="4893" y="2551"/>
                        </a:lnTo>
                        <a:lnTo>
                          <a:pt x="4894" y="2552"/>
                        </a:lnTo>
                        <a:lnTo>
                          <a:pt x="4896" y="2552"/>
                        </a:lnTo>
                        <a:lnTo>
                          <a:pt x="4897" y="2553"/>
                        </a:lnTo>
                        <a:lnTo>
                          <a:pt x="4899" y="2553"/>
                        </a:lnTo>
                        <a:lnTo>
                          <a:pt x="4901" y="2553"/>
                        </a:lnTo>
                        <a:lnTo>
                          <a:pt x="4902" y="2554"/>
                        </a:lnTo>
                        <a:lnTo>
                          <a:pt x="4903" y="2554"/>
                        </a:lnTo>
                        <a:lnTo>
                          <a:pt x="4905" y="2554"/>
                        </a:lnTo>
                        <a:lnTo>
                          <a:pt x="4906" y="2555"/>
                        </a:lnTo>
                        <a:lnTo>
                          <a:pt x="4908" y="2555"/>
                        </a:lnTo>
                        <a:lnTo>
                          <a:pt x="4909" y="2555"/>
                        </a:lnTo>
                        <a:lnTo>
                          <a:pt x="4911" y="2555"/>
                        </a:lnTo>
                        <a:lnTo>
                          <a:pt x="4913" y="2556"/>
                        </a:lnTo>
                        <a:lnTo>
                          <a:pt x="4914" y="2556"/>
                        </a:lnTo>
                        <a:lnTo>
                          <a:pt x="4915" y="2556"/>
                        </a:lnTo>
                        <a:lnTo>
                          <a:pt x="4917" y="2557"/>
                        </a:lnTo>
                        <a:lnTo>
                          <a:pt x="4918" y="2557"/>
                        </a:lnTo>
                        <a:lnTo>
                          <a:pt x="4920" y="2557"/>
                        </a:lnTo>
                        <a:lnTo>
                          <a:pt x="4921" y="2558"/>
                        </a:lnTo>
                        <a:lnTo>
                          <a:pt x="4923" y="2558"/>
                        </a:lnTo>
                        <a:lnTo>
                          <a:pt x="4924" y="2558"/>
                        </a:lnTo>
                        <a:lnTo>
                          <a:pt x="4926" y="2559"/>
                        </a:lnTo>
                        <a:lnTo>
                          <a:pt x="4927" y="2559"/>
                        </a:lnTo>
                        <a:lnTo>
                          <a:pt x="4929" y="2559"/>
                        </a:lnTo>
                        <a:lnTo>
                          <a:pt x="4930" y="2560"/>
                        </a:lnTo>
                        <a:lnTo>
                          <a:pt x="4932" y="2560"/>
                        </a:lnTo>
                        <a:lnTo>
                          <a:pt x="4933" y="2560"/>
                        </a:lnTo>
                        <a:lnTo>
                          <a:pt x="4934" y="2561"/>
                        </a:lnTo>
                        <a:lnTo>
                          <a:pt x="4936" y="2561"/>
                        </a:lnTo>
                        <a:lnTo>
                          <a:pt x="4938" y="2561"/>
                        </a:lnTo>
                        <a:lnTo>
                          <a:pt x="4939" y="2562"/>
                        </a:lnTo>
                        <a:lnTo>
                          <a:pt x="4941" y="2562"/>
                        </a:lnTo>
                        <a:lnTo>
                          <a:pt x="4942" y="2562"/>
                        </a:lnTo>
                        <a:lnTo>
                          <a:pt x="4944" y="2563"/>
                        </a:lnTo>
                        <a:lnTo>
                          <a:pt x="4945" y="2563"/>
                        </a:lnTo>
                        <a:lnTo>
                          <a:pt x="4946" y="2563"/>
                        </a:lnTo>
                        <a:lnTo>
                          <a:pt x="4948" y="2564"/>
                        </a:lnTo>
                        <a:lnTo>
                          <a:pt x="4950" y="2564"/>
                        </a:lnTo>
                        <a:lnTo>
                          <a:pt x="4951" y="2564"/>
                        </a:lnTo>
                        <a:lnTo>
                          <a:pt x="4953" y="2565"/>
                        </a:lnTo>
                        <a:lnTo>
                          <a:pt x="4954" y="2565"/>
                        </a:lnTo>
                        <a:lnTo>
                          <a:pt x="4955" y="2565"/>
                        </a:lnTo>
                        <a:lnTo>
                          <a:pt x="4957" y="2565"/>
                        </a:lnTo>
                        <a:lnTo>
                          <a:pt x="4958" y="2565"/>
                        </a:lnTo>
                        <a:lnTo>
                          <a:pt x="4960" y="2566"/>
                        </a:lnTo>
                        <a:lnTo>
                          <a:pt x="4962" y="2566"/>
                        </a:lnTo>
                        <a:lnTo>
                          <a:pt x="4963" y="2566"/>
                        </a:lnTo>
                        <a:lnTo>
                          <a:pt x="4965" y="2567"/>
                        </a:lnTo>
                        <a:lnTo>
                          <a:pt x="4966" y="2567"/>
                        </a:lnTo>
                        <a:lnTo>
                          <a:pt x="4967" y="2567"/>
                        </a:lnTo>
                        <a:lnTo>
                          <a:pt x="4969" y="2568"/>
                        </a:lnTo>
                        <a:lnTo>
                          <a:pt x="4970" y="2568"/>
                        </a:lnTo>
                        <a:lnTo>
                          <a:pt x="4972" y="2568"/>
                        </a:lnTo>
                        <a:lnTo>
                          <a:pt x="4974" y="2568"/>
                        </a:lnTo>
                        <a:lnTo>
                          <a:pt x="4975" y="2569"/>
                        </a:lnTo>
                        <a:lnTo>
                          <a:pt x="4976" y="2569"/>
                        </a:lnTo>
                        <a:lnTo>
                          <a:pt x="4978" y="2569"/>
                        </a:lnTo>
                        <a:lnTo>
                          <a:pt x="4979" y="2570"/>
                        </a:lnTo>
                        <a:lnTo>
                          <a:pt x="4981" y="2570"/>
                        </a:lnTo>
                        <a:lnTo>
                          <a:pt x="4982" y="2570"/>
                        </a:lnTo>
                        <a:lnTo>
                          <a:pt x="4984" y="2570"/>
                        </a:lnTo>
                        <a:lnTo>
                          <a:pt x="4985" y="2571"/>
                        </a:lnTo>
                        <a:lnTo>
                          <a:pt x="4987" y="2571"/>
                        </a:lnTo>
                        <a:lnTo>
                          <a:pt x="4988" y="2571"/>
                        </a:lnTo>
                        <a:lnTo>
                          <a:pt x="4990" y="2572"/>
                        </a:lnTo>
                        <a:lnTo>
                          <a:pt x="4991" y="2572"/>
                        </a:lnTo>
                        <a:lnTo>
                          <a:pt x="4993" y="2572"/>
                        </a:lnTo>
                        <a:lnTo>
                          <a:pt x="4994" y="2572"/>
                        </a:lnTo>
                        <a:lnTo>
                          <a:pt x="4996" y="2573"/>
                        </a:lnTo>
                        <a:lnTo>
                          <a:pt x="4997" y="2573"/>
                        </a:lnTo>
                        <a:lnTo>
                          <a:pt x="4999" y="2573"/>
                        </a:lnTo>
                        <a:lnTo>
                          <a:pt x="5000" y="2574"/>
                        </a:lnTo>
                        <a:lnTo>
                          <a:pt x="5002" y="2574"/>
                        </a:lnTo>
                        <a:lnTo>
                          <a:pt x="5003" y="2574"/>
                        </a:lnTo>
                        <a:lnTo>
                          <a:pt x="5005" y="2574"/>
                        </a:lnTo>
                        <a:lnTo>
                          <a:pt x="5006" y="2575"/>
                        </a:lnTo>
                        <a:lnTo>
                          <a:pt x="5007" y="2575"/>
                        </a:lnTo>
                        <a:lnTo>
                          <a:pt x="5009" y="2575"/>
                        </a:lnTo>
                        <a:lnTo>
                          <a:pt x="5011" y="2575"/>
                        </a:lnTo>
                        <a:lnTo>
                          <a:pt x="5012" y="2576"/>
                        </a:lnTo>
                        <a:lnTo>
                          <a:pt x="5014" y="2576"/>
                        </a:lnTo>
                        <a:lnTo>
                          <a:pt x="5015" y="2576"/>
                        </a:lnTo>
                        <a:lnTo>
                          <a:pt x="5017" y="2576"/>
                        </a:lnTo>
                        <a:lnTo>
                          <a:pt x="5018" y="2576"/>
                        </a:lnTo>
                        <a:lnTo>
                          <a:pt x="5019" y="2576"/>
                        </a:lnTo>
                        <a:lnTo>
                          <a:pt x="5021" y="2577"/>
                        </a:lnTo>
                        <a:lnTo>
                          <a:pt x="5022" y="2577"/>
                        </a:lnTo>
                        <a:lnTo>
                          <a:pt x="5024" y="2577"/>
                        </a:lnTo>
                        <a:lnTo>
                          <a:pt x="5026" y="2577"/>
                        </a:lnTo>
                        <a:lnTo>
                          <a:pt x="5027" y="2578"/>
                        </a:lnTo>
                        <a:lnTo>
                          <a:pt x="5028" y="2578"/>
                        </a:lnTo>
                        <a:lnTo>
                          <a:pt x="5030" y="2578"/>
                        </a:lnTo>
                        <a:lnTo>
                          <a:pt x="5031" y="2578"/>
                        </a:lnTo>
                        <a:lnTo>
                          <a:pt x="5033" y="2579"/>
                        </a:lnTo>
                        <a:lnTo>
                          <a:pt x="5034" y="2579"/>
                        </a:lnTo>
                        <a:lnTo>
                          <a:pt x="5036" y="2579"/>
                        </a:lnTo>
                        <a:lnTo>
                          <a:pt x="5038" y="2579"/>
                        </a:lnTo>
                        <a:lnTo>
                          <a:pt x="5039" y="2580"/>
                        </a:lnTo>
                        <a:lnTo>
                          <a:pt x="5040" y="2580"/>
                        </a:lnTo>
                        <a:lnTo>
                          <a:pt x="5042" y="2580"/>
                        </a:lnTo>
                        <a:lnTo>
                          <a:pt x="5043" y="2580"/>
                        </a:lnTo>
                        <a:lnTo>
                          <a:pt x="5045" y="2581"/>
                        </a:lnTo>
                        <a:lnTo>
                          <a:pt x="5046" y="2581"/>
                        </a:lnTo>
                        <a:lnTo>
                          <a:pt x="5048" y="2581"/>
                        </a:lnTo>
                        <a:lnTo>
                          <a:pt x="5049" y="2581"/>
                        </a:lnTo>
                        <a:lnTo>
                          <a:pt x="5051" y="2582"/>
                        </a:lnTo>
                        <a:lnTo>
                          <a:pt x="5052" y="2582"/>
                        </a:lnTo>
                        <a:lnTo>
                          <a:pt x="5054" y="2582"/>
                        </a:lnTo>
                        <a:lnTo>
                          <a:pt x="5055" y="2582"/>
                        </a:lnTo>
                        <a:lnTo>
                          <a:pt x="5057" y="2583"/>
                        </a:lnTo>
                        <a:lnTo>
                          <a:pt x="5058" y="2583"/>
                        </a:lnTo>
                        <a:lnTo>
                          <a:pt x="5059" y="2583"/>
                        </a:lnTo>
                        <a:lnTo>
                          <a:pt x="5061" y="2583"/>
                        </a:lnTo>
                        <a:lnTo>
                          <a:pt x="5063" y="2583"/>
                        </a:lnTo>
                        <a:lnTo>
                          <a:pt x="5064" y="2584"/>
                        </a:lnTo>
                        <a:lnTo>
                          <a:pt x="5066" y="2584"/>
                        </a:lnTo>
                        <a:lnTo>
                          <a:pt x="5067" y="2584"/>
                        </a:lnTo>
                        <a:lnTo>
                          <a:pt x="5069" y="2584"/>
                        </a:lnTo>
                        <a:lnTo>
                          <a:pt x="5070" y="2585"/>
                        </a:lnTo>
                        <a:lnTo>
                          <a:pt x="5071" y="2585"/>
                        </a:lnTo>
                        <a:lnTo>
                          <a:pt x="5073" y="2585"/>
                        </a:lnTo>
                        <a:lnTo>
                          <a:pt x="5075" y="2585"/>
                        </a:lnTo>
                        <a:lnTo>
                          <a:pt x="5076" y="2585"/>
                        </a:lnTo>
                        <a:lnTo>
                          <a:pt x="5078" y="2586"/>
                        </a:lnTo>
                        <a:lnTo>
                          <a:pt x="5079" y="2586"/>
                        </a:lnTo>
                        <a:lnTo>
                          <a:pt x="5080" y="2586"/>
                        </a:lnTo>
                        <a:lnTo>
                          <a:pt x="5082" y="2586"/>
                        </a:lnTo>
                        <a:lnTo>
                          <a:pt x="5083" y="2586"/>
                        </a:lnTo>
                        <a:lnTo>
                          <a:pt x="5085" y="2587"/>
                        </a:lnTo>
                        <a:lnTo>
                          <a:pt x="5087" y="2587"/>
                        </a:lnTo>
                        <a:lnTo>
                          <a:pt x="5088" y="2587"/>
                        </a:lnTo>
                        <a:lnTo>
                          <a:pt x="5090" y="2587"/>
                        </a:lnTo>
                        <a:lnTo>
                          <a:pt x="5091" y="2587"/>
                        </a:lnTo>
                        <a:lnTo>
                          <a:pt x="5092" y="2587"/>
                        </a:lnTo>
                        <a:lnTo>
                          <a:pt x="5094" y="2587"/>
                        </a:lnTo>
                        <a:lnTo>
                          <a:pt x="5095" y="2588"/>
                        </a:lnTo>
                        <a:lnTo>
                          <a:pt x="5097" y="2588"/>
                        </a:lnTo>
                        <a:lnTo>
                          <a:pt x="5099" y="2588"/>
                        </a:lnTo>
                        <a:lnTo>
                          <a:pt x="5100" y="2588"/>
                        </a:lnTo>
                        <a:lnTo>
                          <a:pt x="5101" y="2588"/>
                        </a:lnTo>
                        <a:lnTo>
                          <a:pt x="5103" y="2589"/>
                        </a:lnTo>
                        <a:lnTo>
                          <a:pt x="5104" y="2589"/>
                        </a:lnTo>
                        <a:lnTo>
                          <a:pt x="5106" y="2589"/>
                        </a:lnTo>
                        <a:lnTo>
                          <a:pt x="5107" y="2589"/>
                        </a:lnTo>
                        <a:lnTo>
                          <a:pt x="5109" y="2589"/>
                        </a:lnTo>
                        <a:lnTo>
                          <a:pt x="5111" y="2590"/>
                        </a:lnTo>
                        <a:lnTo>
                          <a:pt x="5112" y="2590"/>
                        </a:lnTo>
                        <a:lnTo>
                          <a:pt x="5113" y="2590"/>
                        </a:lnTo>
                        <a:lnTo>
                          <a:pt x="5115" y="2590"/>
                        </a:lnTo>
                        <a:lnTo>
                          <a:pt x="5116" y="2590"/>
                        </a:lnTo>
                        <a:lnTo>
                          <a:pt x="5118" y="2591"/>
                        </a:lnTo>
                        <a:lnTo>
                          <a:pt x="5119" y="2591"/>
                        </a:lnTo>
                        <a:lnTo>
                          <a:pt x="5121" y="2591"/>
                        </a:lnTo>
                        <a:lnTo>
                          <a:pt x="5122" y="2591"/>
                        </a:lnTo>
                        <a:lnTo>
                          <a:pt x="5124" y="2591"/>
                        </a:lnTo>
                        <a:lnTo>
                          <a:pt x="5125" y="2591"/>
                        </a:lnTo>
                        <a:lnTo>
                          <a:pt x="5127" y="2592"/>
                        </a:lnTo>
                        <a:lnTo>
                          <a:pt x="5128" y="2592"/>
                        </a:lnTo>
                        <a:lnTo>
                          <a:pt x="5130" y="2592"/>
                        </a:lnTo>
                        <a:lnTo>
                          <a:pt x="5131" y="2592"/>
                        </a:lnTo>
                        <a:lnTo>
                          <a:pt x="5132" y="2592"/>
                        </a:lnTo>
                        <a:lnTo>
                          <a:pt x="5134" y="2593"/>
                        </a:lnTo>
                        <a:lnTo>
                          <a:pt x="5136" y="2593"/>
                        </a:lnTo>
                        <a:lnTo>
                          <a:pt x="5137" y="2593"/>
                        </a:lnTo>
                        <a:lnTo>
                          <a:pt x="5139" y="2593"/>
                        </a:lnTo>
                        <a:lnTo>
                          <a:pt x="5140" y="2593"/>
                        </a:lnTo>
                        <a:lnTo>
                          <a:pt x="5142" y="2593"/>
                        </a:lnTo>
                        <a:lnTo>
                          <a:pt x="5143" y="2594"/>
                        </a:lnTo>
                        <a:lnTo>
                          <a:pt x="5144" y="2594"/>
                        </a:lnTo>
                        <a:lnTo>
                          <a:pt x="5146" y="2594"/>
                        </a:lnTo>
                        <a:lnTo>
                          <a:pt x="5148" y="2594"/>
                        </a:lnTo>
                        <a:lnTo>
                          <a:pt x="5149" y="2594"/>
                        </a:lnTo>
                        <a:lnTo>
                          <a:pt x="5151" y="2594"/>
                        </a:lnTo>
                        <a:lnTo>
                          <a:pt x="5152" y="2595"/>
                        </a:lnTo>
                        <a:lnTo>
                          <a:pt x="5153" y="2595"/>
                        </a:lnTo>
                        <a:lnTo>
                          <a:pt x="5155" y="2595"/>
                        </a:lnTo>
                        <a:lnTo>
                          <a:pt x="5156" y="2595"/>
                        </a:lnTo>
                        <a:lnTo>
                          <a:pt x="5158" y="2595"/>
                        </a:lnTo>
                        <a:lnTo>
                          <a:pt x="5160" y="2595"/>
                        </a:lnTo>
                        <a:lnTo>
                          <a:pt x="5161" y="2596"/>
                        </a:lnTo>
                        <a:lnTo>
                          <a:pt x="5163" y="2596"/>
                        </a:lnTo>
                        <a:lnTo>
                          <a:pt x="5164" y="2596"/>
                        </a:lnTo>
                        <a:lnTo>
                          <a:pt x="5165" y="2596"/>
                        </a:lnTo>
                        <a:lnTo>
                          <a:pt x="5167" y="2596"/>
                        </a:lnTo>
                        <a:lnTo>
                          <a:pt x="5168" y="2596"/>
                        </a:lnTo>
                        <a:lnTo>
                          <a:pt x="5170" y="2597"/>
                        </a:lnTo>
                        <a:lnTo>
                          <a:pt x="5171" y="2597"/>
                        </a:lnTo>
                        <a:lnTo>
                          <a:pt x="5173" y="2597"/>
                        </a:lnTo>
                        <a:lnTo>
                          <a:pt x="5174" y="2597"/>
                        </a:lnTo>
                        <a:lnTo>
                          <a:pt x="5176" y="2597"/>
                        </a:lnTo>
                        <a:lnTo>
                          <a:pt x="5177" y="2597"/>
                        </a:lnTo>
                        <a:lnTo>
                          <a:pt x="5179" y="2598"/>
                        </a:lnTo>
                        <a:lnTo>
                          <a:pt x="5180" y="2598"/>
                        </a:lnTo>
                        <a:lnTo>
                          <a:pt x="5182" y="2598"/>
                        </a:lnTo>
                        <a:lnTo>
                          <a:pt x="5183" y="2598"/>
                        </a:lnTo>
                        <a:lnTo>
                          <a:pt x="5185" y="2598"/>
                        </a:lnTo>
                        <a:lnTo>
                          <a:pt x="5186" y="2598"/>
                        </a:lnTo>
                        <a:lnTo>
                          <a:pt x="5188" y="2598"/>
                        </a:lnTo>
                        <a:lnTo>
                          <a:pt x="5189" y="2598"/>
                        </a:lnTo>
                        <a:lnTo>
                          <a:pt x="5191" y="2598"/>
                        </a:lnTo>
                        <a:lnTo>
                          <a:pt x="5192" y="2598"/>
                        </a:lnTo>
                        <a:lnTo>
                          <a:pt x="5194" y="2599"/>
                        </a:lnTo>
                        <a:lnTo>
                          <a:pt x="5195" y="2599"/>
                        </a:lnTo>
                        <a:lnTo>
                          <a:pt x="5197" y="2599"/>
                        </a:lnTo>
                        <a:lnTo>
                          <a:pt x="5198" y="2599"/>
                        </a:lnTo>
                        <a:lnTo>
                          <a:pt x="5200" y="2599"/>
                        </a:lnTo>
                        <a:lnTo>
                          <a:pt x="5201" y="2599"/>
                        </a:lnTo>
                        <a:lnTo>
                          <a:pt x="5203" y="2599"/>
                        </a:lnTo>
                        <a:lnTo>
                          <a:pt x="5204" y="2600"/>
                        </a:lnTo>
                        <a:lnTo>
                          <a:pt x="5205" y="2600"/>
                        </a:lnTo>
                        <a:lnTo>
                          <a:pt x="5207" y="2600"/>
                        </a:lnTo>
                        <a:lnTo>
                          <a:pt x="5208" y="2600"/>
                        </a:lnTo>
                        <a:lnTo>
                          <a:pt x="5210" y="2600"/>
                        </a:lnTo>
                        <a:lnTo>
                          <a:pt x="5212" y="2600"/>
                        </a:lnTo>
                        <a:lnTo>
                          <a:pt x="5213" y="2600"/>
                        </a:lnTo>
                        <a:lnTo>
                          <a:pt x="5215" y="2600"/>
                        </a:lnTo>
                        <a:lnTo>
                          <a:pt x="5216" y="2601"/>
                        </a:lnTo>
                        <a:lnTo>
                          <a:pt x="5217" y="2601"/>
                        </a:lnTo>
                        <a:lnTo>
                          <a:pt x="5219" y="2601"/>
                        </a:lnTo>
                        <a:lnTo>
                          <a:pt x="5220" y="2601"/>
                        </a:lnTo>
                        <a:lnTo>
                          <a:pt x="5222" y="2601"/>
                        </a:lnTo>
                        <a:lnTo>
                          <a:pt x="5224" y="2601"/>
                        </a:lnTo>
                        <a:lnTo>
                          <a:pt x="5225" y="2601"/>
                        </a:lnTo>
                        <a:lnTo>
                          <a:pt x="5226" y="2602"/>
                        </a:lnTo>
                        <a:lnTo>
                          <a:pt x="5228" y="2602"/>
                        </a:lnTo>
                        <a:lnTo>
                          <a:pt x="5229" y="2602"/>
                        </a:lnTo>
                        <a:lnTo>
                          <a:pt x="5231" y="2602"/>
                        </a:lnTo>
                        <a:lnTo>
                          <a:pt x="5232" y="2602"/>
                        </a:lnTo>
                        <a:lnTo>
                          <a:pt x="5234" y="2602"/>
                        </a:lnTo>
                        <a:lnTo>
                          <a:pt x="5236" y="2602"/>
                        </a:lnTo>
                        <a:lnTo>
                          <a:pt x="5237" y="2602"/>
                        </a:lnTo>
                        <a:lnTo>
                          <a:pt x="5238" y="2603"/>
                        </a:lnTo>
                        <a:lnTo>
                          <a:pt x="5240" y="2603"/>
                        </a:lnTo>
                        <a:lnTo>
                          <a:pt x="5241" y="2603"/>
                        </a:lnTo>
                        <a:lnTo>
                          <a:pt x="5243" y="2603"/>
                        </a:lnTo>
                        <a:lnTo>
                          <a:pt x="5244" y="2603"/>
                        </a:lnTo>
                        <a:lnTo>
                          <a:pt x="5246" y="2603"/>
                        </a:lnTo>
                        <a:lnTo>
                          <a:pt x="5247" y="2603"/>
                        </a:lnTo>
                        <a:lnTo>
                          <a:pt x="5249" y="2603"/>
                        </a:lnTo>
                        <a:lnTo>
                          <a:pt x="5250" y="2604"/>
                        </a:lnTo>
                        <a:lnTo>
                          <a:pt x="5252" y="2604"/>
                        </a:lnTo>
                        <a:lnTo>
                          <a:pt x="5253" y="2604"/>
                        </a:lnTo>
                        <a:lnTo>
                          <a:pt x="5255" y="2604"/>
                        </a:lnTo>
                        <a:lnTo>
                          <a:pt x="5256" y="2604"/>
                        </a:lnTo>
                        <a:lnTo>
                          <a:pt x="5257" y="2604"/>
                        </a:lnTo>
                        <a:lnTo>
                          <a:pt x="5259" y="2604"/>
                        </a:lnTo>
                        <a:lnTo>
                          <a:pt x="5261" y="2604"/>
                        </a:lnTo>
                        <a:lnTo>
                          <a:pt x="5262" y="2605"/>
                        </a:lnTo>
                        <a:lnTo>
                          <a:pt x="5264" y="2605"/>
                        </a:lnTo>
                        <a:lnTo>
                          <a:pt x="5265" y="2605"/>
                        </a:lnTo>
                        <a:lnTo>
                          <a:pt x="5267" y="2605"/>
                        </a:lnTo>
                        <a:lnTo>
                          <a:pt x="5268" y="2605"/>
                        </a:lnTo>
                        <a:lnTo>
                          <a:pt x="5269" y="2605"/>
                        </a:lnTo>
                        <a:lnTo>
                          <a:pt x="5271" y="2605"/>
                        </a:lnTo>
                        <a:lnTo>
                          <a:pt x="5273" y="2605"/>
                        </a:lnTo>
                        <a:lnTo>
                          <a:pt x="5274" y="2605"/>
                        </a:lnTo>
                        <a:lnTo>
                          <a:pt x="5276" y="2606"/>
                        </a:lnTo>
                        <a:lnTo>
                          <a:pt x="5277" y="2606"/>
                        </a:lnTo>
                        <a:lnTo>
                          <a:pt x="5278" y="2606"/>
                        </a:lnTo>
                        <a:lnTo>
                          <a:pt x="5280" y="2606"/>
                        </a:lnTo>
                        <a:lnTo>
                          <a:pt x="5281" y="2606"/>
                        </a:lnTo>
                        <a:lnTo>
                          <a:pt x="5283" y="2606"/>
                        </a:lnTo>
                        <a:lnTo>
                          <a:pt x="5285" y="2606"/>
                        </a:lnTo>
                        <a:lnTo>
                          <a:pt x="5286" y="2606"/>
                        </a:lnTo>
                        <a:lnTo>
                          <a:pt x="5288" y="2606"/>
                        </a:lnTo>
                        <a:lnTo>
                          <a:pt x="5289" y="2606"/>
                        </a:lnTo>
                        <a:lnTo>
                          <a:pt x="5290" y="2607"/>
                        </a:lnTo>
                        <a:lnTo>
                          <a:pt x="5292" y="2607"/>
                        </a:lnTo>
                        <a:lnTo>
                          <a:pt x="5293" y="2607"/>
                        </a:lnTo>
                        <a:lnTo>
                          <a:pt x="5295" y="2607"/>
                        </a:lnTo>
                        <a:lnTo>
                          <a:pt x="5297" y="2607"/>
                        </a:lnTo>
                        <a:lnTo>
                          <a:pt x="5298" y="2607"/>
                        </a:lnTo>
                        <a:lnTo>
                          <a:pt x="5299" y="2607"/>
                        </a:lnTo>
                        <a:lnTo>
                          <a:pt x="5301" y="2607"/>
                        </a:lnTo>
                        <a:lnTo>
                          <a:pt x="5302" y="2607"/>
                        </a:lnTo>
                        <a:lnTo>
                          <a:pt x="5304" y="2608"/>
                        </a:lnTo>
                        <a:lnTo>
                          <a:pt x="5305" y="2608"/>
                        </a:lnTo>
                        <a:lnTo>
                          <a:pt x="5307" y="2608"/>
                        </a:lnTo>
                        <a:lnTo>
                          <a:pt x="5309" y="2608"/>
                        </a:lnTo>
                        <a:lnTo>
                          <a:pt x="5310" y="2608"/>
                        </a:lnTo>
                        <a:lnTo>
                          <a:pt x="5311" y="2608"/>
                        </a:lnTo>
                        <a:lnTo>
                          <a:pt x="5313" y="2608"/>
                        </a:lnTo>
                        <a:lnTo>
                          <a:pt x="5314" y="2608"/>
                        </a:lnTo>
                        <a:lnTo>
                          <a:pt x="5316" y="2608"/>
                        </a:lnTo>
                        <a:lnTo>
                          <a:pt x="5317" y="2608"/>
                        </a:lnTo>
                        <a:lnTo>
                          <a:pt x="5319" y="2608"/>
                        </a:lnTo>
                        <a:lnTo>
                          <a:pt x="5320" y="2609"/>
                        </a:lnTo>
                        <a:lnTo>
                          <a:pt x="5322" y="2609"/>
                        </a:lnTo>
                        <a:lnTo>
                          <a:pt x="5323" y="2609"/>
                        </a:lnTo>
                        <a:lnTo>
                          <a:pt x="5325" y="2609"/>
                        </a:lnTo>
                        <a:lnTo>
                          <a:pt x="5326" y="2609"/>
                        </a:lnTo>
                        <a:lnTo>
                          <a:pt x="5328" y="2609"/>
                        </a:lnTo>
                        <a:lnTo>
                          <a:pt x="5329" y="2609"/>
                        </a:lnTo>
                        <a:lnTo>
                          <a:pt x="5330" y="2609"/>
                        </a:lnTo>
                        <a:lnTo>
                          <a:pt x="5332" y="2609"/>
                        </a:lnTo>
                        <a:lnTo>
                          <a:pt x="5334" y="2609"/>
                        </a:lnTo>
                        <a:lnTo>
                          <a:pt x="5335" y="2609"/>
                        </a:lnTo>
                        <a:lnTo>
                          <a:pt x="5337" y="2609"/>
                        </a:lnTo>
                        <a:lnTo>
                          <a:pt x="5338" y="2609"/>
                        </a:lnTo>
                        <a:lnTo>
                          <a:pt x="5340" y="2609"/>
                        </a:lnTo>
                        <a:lnTo>
                          <a:pt x="5341" y="2609"/>
                        </a:lnTo>
                        <a:lnTo>
                          <a:pt x="5342" y="2609"/>
                        </a:lnTo>
                        <a:lnTo>
                          <a:pt x="5344" y="2609"/>
                        </a:lnTo>
                        <a:lnTo>
                          <a:pt x="5346" y="2610"/>
                        </a:lnTo>
                        <a:lnTo>
                          <a:pt x="5347" y="2610"/>
                        </a:lnTo>
                        <a:lnTo>
                          <a:pt x="5349" y="2610"/>
                        </a:lnTo>
                        <a:lnTo>
                          <a:pt x="5350" y="2610"/>
                        </a:lnTo>
                        <a:lnTo>
                          <a:pt x="5351" y="2610"/>
                        </a:lnTo>
                        <a:lnTo>
                          <a:pt x="5353" y="2610"/>
                        </a:lnTo>
                        <a:lnTo>
                          <a:pt x="5354" y="2610"/>
                        </a:lnTo>
                        <a:lnTo>
                          <a:pt x="5356" y="2610"/>
                        </a:lnTo>
                        <a:lnTo>
                          <a:pt x="5357" y="2610"/>
                        </a:lnTo>
                        <a:lnTo>
                          <a:pt x="5359" y="2610"/>
                        </a:lnTo>
                        <a:lnTo>
                          <a:pt x="5361" y="2610"/>
                        </a:lnTo>
                        <a:lnTo>
                          <a:pt x="5362" y="2610"/>
                        </a:lnTo>
                        <a:lnTo>
                          <a:pt x="5363" y="2611"/>
                        </a:lnTo>
                        <a:lnTo>
                          <a:pt x="5365" y="2611"/>
                        </a:lnTo>
                        <a:lnTo>
                          <a:pt x="5366" y="2611"/>
                        </a:lnTo>
                        <a:lnTo>
                          <a:pt x="5368" y="2611"/>
                        </a:lnTo>
                        <a:lnTo>
                          <a:pt x="5369" y="2611"/>
                        </a:lnTo>
                        <a:lnTo>
                          <a:pt x="5371" y="2611"/>
                        </a:lnTo>
                        <a:lnTo>
                          <a:pt x="5372" y="2611"/>
                        </a:lnTo>
                        <a:lnTo>
                          <a:pt x="5374" y="2611"/>
                        </a:lnTo>
                        <a:lnTo>
                          <a:pt x="5375" y="2611"/>
                        </a:lnTo>
                        <a:lnTo>
                          <a:pt x="5377" y="2611"/>
                        </a:lnTo>
                        <a:lnTo>
                          <a:pt x="5378" y="2611"/>
                        </a:lnTo>
                        <a:lnTo>
                          <a:pt x="5380" y="2611"/>
                        </a:lnTo>
                        <a:lnTo>
                          <a:pt x="5381" y="2612"/>
                        </a:lnTo>
                        <a:lnTo>
                          <a:pt x="5383" y="2612"/>
                        </a:lnTo>
                        <a:lnTo>
                          <a:pt x="5384" y="2612"/>
                        </a:lnTo>
                        <a:lnTo>
                          <a:pt x="5386" y="2612"/>
                        </a:lnTo>
                        <a:lnTo>
                          <a:pt x="5387" y="2612"/>
                        </a:lnTo>
                        <a:lnTo>
                          <a:pt x="5389" y="2612"/>
                        </a:lnTo>
                        <a:lnTo>
                          <a:pt x="5390" y="2612"/>
                        </a:lnTo>
                        <a:lnTo>
                          <a:pt x="5392" y="2612"/>
                        </a:lnTo>
                        <a:lnTo>
                          <a:pt x="5393" y="2612"/>
                        </a:lnTo>
                        <a:lnTo>
                          <a:pt x="5394" y="2612"/>
                        </a:lnTo>
                        <a:lnTo>
                          <a:pt x="5396" y="2612"/>
                        </a:lnTo>
                        <a:lnTo>
                          <a:pt x="5398" y="2612"/>
                        </a:lnTo>
                        <a:lnTo>
                          <a:pt x="5399" y="2612"/>
                        </a:lnTo>
                        <a:lnTo>
                          <a:pt x="5401" y="2612"/>
                        </a:lnTo>
                        <a:lnTo>
                          <a:pt x="5402" y="2613"/>
                        </a:lnTo>
                        <a:lnTo>
                          <a:pt x="5403" y="2613"/>
                        </a:lnTo>
                        <a:lnTo>
                          <a:pt x="5405" y="2613"/>
                        </a:lnTo>
                        <a:lnTo>
                          <a:pt x="5406" y="2613"/>
                        </a:lnTo>
                        <a:lnTo>
                          <a:pt x="5408" y="2613"/>
                        </a:lnTo>
                        <a:lnTo>
                          <a:pt x="5410" y="2613"/>
                        </a:lnTo>
                        <a:lnTo>
                          <a:pt x="5411" y="2613"/>
                        </a:lnTo>
                        <a:lnTo>
                          <a:pt x="5413" y="2613"/>
                        </a:lnTo>
                        <a:lnTo>
                          <a:pt x="5414" y="2613"/>
                        </a:lnTo>
                        <a:lnTo>
                          <a:pt x="5415" y="2613"/>
                        </a:lnTo>
                        <a:lnTo>
                          <a:pt x="5417" y="2613"/>
                        </a:lnTo>
                        <a:lnTo>
                          <a:pt x="5418" y="2613"/>
                        </a:lnTo>
                        <a:lnTo>
                          <a:pt x="5420" y="2613"/>
                        </a:lnTo>
                        <a:lnTo>
                          <a:pt x="5422" y="2613"/>
                        </a:lnTo>
                        <a:lnTo>
                          <a:pt x="5423" y="2613"/>
                        </a:lnTo>
                        <a:lnTo>
                          <a:pt x="5424" y="2613"/>
                        </a:lnTo>
                        <a:lnTo>
                          <a:pt x="5426" y="2614"/>
                        </a:lnTo>
                        <a:lnTo>
                          <a:pt x="5427" y="2614"/>
                        </a:lnTo>
                        <a:lnTo>
                          <a:pt x="5429" y="2614"/>
                        </a:lnTo>
                        <a:lnTo>
                          <a:pt x="5430" y="2614"/>
                        </a:lnTo>
                        <a:lnTo>
                          <a:pt x="5432" y="2614"/>
                        </a:lnTo>
                        <a:lnTo>
                          <a:pt x="5434" y="2614"/>
                        </a:lnTo>
                        <a:lnTo>
                          <a:pt x="5435" y="2614"/>
                        </a:lnTo>
                        <a:lnTo>
                          <a:pt x="5436" y="2614"/>
                        </a:lnTo>
                        <a:lnTo>
                          <a:pt x="5438" y="2614"/>
                        </a:lnTo>
                        <a:lnTo>
                          <a:pt x="5439" y="2614"/>
                        </a:lnTo>
                        <a:lnTo>
                          <a:pt x="5441" y="2614"/>
                        </a:lnTo>
                        <a:lnTo>
                          <a:pt x="5442" y="2614"/>
                        </a:lnTo>
                        <a:lnTo>
                          <a:pt x="5444" y="2614"/>
                        </a:lnTo>
                        <a:lnTo>
                          <a:pt x="5445" y="2614"/>
                        </a:lnTo>
                        <a:lnTo>
                          <a:pt x="5447" y="2614"/>
                        </a:lnTo>
                        <a:lnTo>
                          <a:pt x="5448" y="2614"/>
                        </a:lnTo>
                        <a:lnTo>
                          <a:pt x="5450" y="2615"/>
                        </a:lnTo>
                        <a:lnTo>
                          <a:pt x="5451" y="2615"/>
                        </a:lnTo>
                        <a:lnTo>
                          <a:pt x="5453" y="2615"/>
                        </a:lnTo>
                        <a:lnTo>
                          <a:pt x="5454" y="2615"/>
                        </a:lnTo>
                        <a:lnTo>
                          <a:pt x="5455" y="2615"/>
                        </a:lnTo>
                        <a:lnTo>
                          <a:pt x="5457" y="2615"/>
                        </a:lnTo>
                        <a:lnTo>
                          <a:pt x="5459" y="2615"/>
                        </a:lnTo>
                        <a:lnTo>
                          <a:pt x="5460" y="2615"/>
                        </a:lnTo>
                        <a:lnTo>
                          <a:pt x="5462" y="2615"/>
                        </a:lnTo>
                        <a:lnTo>
                          <a:pt x="5463" y="2615"/>
                        </a:lnTo>
                        <a:lnTo>
                          <a:pt x="5465" y="2615"/>
                        </a:lnTo>
                        <a:lnTo>
                          <a:pt x="5466" y="2615"/>
                        </a:lnTo>
                        <a:lnTo>
                          <a:pt x="5467" y="2615"/>
                        </a:lnTo>
                        <a:lnTo>
                          <a:pt x="5469" y="2615"/>
                        </a:lnTo>
                        <a:lnTo>
                          <a:pt x="5471" y="2615"/>
                        </a:lnTo>
                        <a:lnTo>
                          <a:pt x="5472" y="2615"/>
                        </a:lnTo>
                        <a:lnTo>
                          <a:pt x="5474" y="2615"/>
                        </a:lnTo>
                        <a:lnTo>
                          <a:pt x="5475" y="2615"/>
                        </a:lnTo>
                        <a:lnTo>
                          <a:pt x="5476" y="2616"/>
                        </a:lnTo>
                        <a:lnTo>
                          <a:pt x="5478" y="2616"/>
                        </a:lnTo>
                        <a:lnTo>
                          <a:pt x="5479" y="2616"/>
                        </a:lnTo>
                        <a:lnTo>
                          <a:pt x="5481" y="2616"/>
                        </a:lnTo>
                        <a:lnTo>
                          <a:pt x="5483" y="2616"/>
                        </a:lnTo>
                        <a:lnTo>
                          <a:pt x="5484" y="2616"/>
                        </a:lnTo>
                        <a:lnTo>
                          <a:pt x="5486" y="2616"/>
                        </a:lnTo>
                        <a:lnTo>
                          <a:pt x="5487" y="2616"/>
                        </a:lnTo>
                        <a:lnTo>
                          <a:pt x="5488" y="2616"/>
                        </a:lnTo>
                        <a:lnTo>
                          <a:pt x="5490" y="2616"/>
                        </a:lnTo>
                        <a:lnTo>
                          <a:pt x="5491" y="2616"/>
                        </a:lnTo>
                        <a:lnTo>
                          <a:pt x="5493" y="2616"/>
                        </a:lnTo>
                        <a:lnTo>
                          <a:pt x="5495" y="2616"/>
                        </a:lnTo>
                        <a:lnTo>
                          <a:pt x="5496" y="2616"/>
                        </a:lnTo>
                        <a:lnTo>
                          <a:pt x="5497" y="2616"/>
                        </a:lnTo>
                        <a:lnTo>
                          <a:pt x="5499" y="2616"/>
                        </a:lnTo>
                        <a:lnTo>
                          <a:pt x="5500" y="2616"/>
                        </a:lnTo>
                        <a:lnTo>
                          <a:pt x="5502" y="2616"/>
                        </a:lnTo>
                        <a:lnTo>
                          <a:pt x="5503" y="2616"/>
                        </a:lnTo>
                        <a:lnTo>
                          <a:pt x="5505" y="2616"/>
                        </a:lnTo>
                        <a:lnTo>
                          <a:pt x="5506" y="2616"/>
                        </a:lnTo>
                        <a:lnTo>
                          <a:pt x="5508" y="2617"/>
                        </a:lnTo>
                        <a:lnTo>
                          <a:pt x="5509" y="2617"/>
                        </a:lnTo>
                        <a:lnTo>
                          <a:pt x="5511" y="2617"/>
                        </a:lnTo>
                        <a:lnTo>
                          <a:pt x="5512" y="2617"/>
                        </a:lnTo>
                        <a:lnTo>
                          <a:pt x="5514" y="2617"/>
                        </a:lnTo>
                        <a:lnTo>
                          <a:pt x="5515" y="2617"/>
                        </a:lnTo>
                        <a:lnTo>
                          <a:pt x="5517" y="2617"/>
                        </a:lnTo>
                        <a:lnTo>
                          <a:pt x="5518" y="2617"/>
                        </a:lnTo>
                        <a:lnTo>
                          <a:pt x="5520" y="2617"/>
                        </a:lnTo>
                        <a:lnTo>
                          <a:pt x="5521" y="2617"/>
                        </a:lnTo>
                        <a:lnTo>
                          <a:pt x="5523" y="2617"/>
                        </a:lnTo>
                        <a:lnTo>
                          <a:pt x="5524" y="2617"/>
                        </a:lnTo>
                        <a:lnTo>
                          <a:pt x="5526" y="2617"/>
                        </a:lnTo>
                        <a:lnTo>
                          <a:pt x="5527" y="2617"/>
                        </a:lnTo>
                        <a:lnTo>
                          <a:pt x="5528" y="2617"/>
                        </a:lnTo>
                        <a:lnTo>
                          <a:pt x="5530" y="2617"/>
                        </a:lnTo>
                        <a:lnTo>
                          <a:pt x="5532" y="2617"/>
                        </a:lnTo>
                        <a:lnTo>
                          <a:pt x="5533" y="2617"/>
                        </a:lnTo>
                        <a:lnTo>
                          <a:pt x="5535" y="2617"/>
                        </a:lnTo>
                        <a:lnTo>
                          <a:pt x="5536" y="2617"/>
                        </a:lnTo>
                        <a:lnTo>
                          <a:pt x="5538" y="2617"/>
                        </a:lnTo>
                        <a:lnTo>
                          <a:pt x="5539" y="2617"/>
                        </a:lnTo>
                        <a:lnTo>
                          <a:pt x="5540" y="2617"/>
                        </a:lnTo>
                        <a:lnTo>
                          <a:pt x="5542" y="2618"/>
                        </a:lnTo>
                        <a:lnTo>
                          <a:pt x="5543" y="2618"/>
                        </a:lnTo>
                        <a:lnTo>
                          <a:pt x="5545" y="2618"/>
                        </a:lnTo>
                        <a:lnTo>
                          <a:pt x="5547" y="2618"/>
                        </a:lnTo>
                        <a:lnTo>
                          <a:pt x="5548" y="2618"/>
                        </a:lnTo>
                        <a:lnTo>
                          <a:pt x="5549" y="2618"/>
                        </a:lnTo>
                        <a:lnTo>
                          <a:pt x="5551" y="2618"/>
                        </a:lnTo>
                        <a:lnTo>
                          <a:pt x="5552" y="2618"/>
                        </a:lnTo>
                        <a:lnTo>
                          <a:pt x="5554" y="2618"/>
                        </a:lnTo>
                        <a:lnTo>
                          <a:pt x="5555" y="2618"/>
                        </a:lnTo>
                        <a:lnTo>
                          <a:pt x="5557" y="2618"/>
                        </a:lnTo>
                        <a:lnTo>
                          <a:pt x="5559" y="2618"/>
                        </a:lnTo>
                        <a:lnTo>
                          <a:pt x="5560" y="2618"/>
                        </a:lnTo>
                        <a:lnTo>
                          <a:pt x="5561" y="2618"/>
                        </a:lnTo>
                        <a:lnTo>
                          <a:pt x="5563" y="2618"/>
                        </a:lnTo>
                        <a:lnTo>
                          <a:pt x="5564" y="2618"/>
                        </a:lnTo>
                        <a:lnTo>
                          <a:pt x="5566" y="2618"/>
                        </a:lnTo>
                        <a:lnTo>
                          <a:pt x="5567" y="2618"/>
                        </a:lnTo>
                        <a:lnTo>
                          <a:pt x="5569" y="2618"/>
                        </a:lnTo>
                        <a:lnTo>
                          <a:pt x="5570" y="2618"/>
                        </a:lnTo>
                        <a:lnTo>
                          <a:pt x="5572" y="2618"/>
                        </a:lnTo>
                        <a:lnTo>
                          <a:pt x="5573" y="2618"/>
                        </a:lnTo>
                        <a:lnTo>
                          <a:pt x="5575" y="2618"/>
                        </a:lnTo>
                        <a:lnTo>
                          <a:pt x="5576" y="2618"/>
                        </a:lnTo>
                        <a:lnTo>
                          <a:pt x="5578" y="2618"/>
                        </a:lnTo>
                        <a:lnTo>
                          <a:pt x="5579" y="2618"/>
                        </a:lnTo>
                        <a:lnTo>
                          <a:pt x="5580" y="2618"/>
                        </a:lnTo>
                        <a:lnTo>
                          <a:pt x="5582" y="2618"/>
                        </a:lnTo>
                        <a:lnTo>
                          <a:pt x="5584" y="2619"/>
                        </a:lnTo>
                        <a:lnTo>
                          <a:pt x="5585" y="2619"/>
                        </a:lnTo>
                        <a:lnTo>
                          <a:pt x="5587" y="2619"/>
                        </a:lnTo>
                        <a:lnTo>
                          <a:pt x="5588" y="2619"/>
                        </a:lnTo>
                        <a:lnTo>
                          <a:pt x="5590" y="2619"/>
                        </a:lnTo>
                        <a:lnTo>
                          <a:pt x="5591" y="2619"/>
                        </a:lnTo>
                        <a:lnTo>
                          <a:pt x="5592" y="2619"/>
                        </a:lnTo>
                        <a:lnTo>
                          <a:pt x="5594" y="2619"/>
                        </a:lnTo>
                        <a:lnTo>
                          <a:pt x="5596" y="2619"/>
                        </a:lnTo>
                        <a:lnTo>
                          <a:pt x="5597" y="2619"/>
                        </a:lnTo>
                        <a:lnTo>
                          <a:pt x="5599" y="2619"/>
                        </a:lnTo>
                        <a:lnTo>
                          <a:pt x="5600" y="2619"/>
                        </a:lnTo>
                        <a:lnTo>
                          <a:pt x="5601" y="2619"/>
                        </a:lnTo>
                        <a:lnTo>
                          <a:pt x="5603" y="2619"/>
                        </a:lnTo>
                        <a:lnTo>
                          <a:pt x="5604" y="2619"/>
                        </a:lnTo>
                        <a:lnTo>
                          <a:pt x="5606" y="2619"/>
                        </a:lnTo>
                        <a:lnTo>
                          <a:pt x="5608" y="2619"/>
                        </a:lnTo>
                        <a:lnTo>
                          <a:pt x="5609" y="2619"/>
                        </a:lnTo>
                        <a:lnTo>
                          <a:pt x="5611" y="2619"/>
                        </a:lnTo>
                        <a:lnTo>
                          <a:pt x="5612" y="2619"/>
                        </a:lnTo>
                        <a:lnTo>
                          <a:pt x="5613" y="2619"/>
                        </a:lnTo>
                        <a:lnTo>
                          <a:pt x="5615" y="2619"/>
                        </a:lnTo>
                        <a:lnTo>
                          <a:pt x="5616" y="2619"/>
                        </a:lnTo>
                        <a:lnTo>
                          <a:pt x="5618" y="2619"/>
                        </a:lnTo>
                        <a:lnTo>
                          <a:pt x="5620" y="2619"/>
                        </a:lnTo>
                        <a:lnTo>
                          <a:pt x="5621" y="2619"/>
                        </a:lnTo>
                        <a:lnTo>
                          <a:pt x="5622" y="2619"/>
                        </a:lnTo>
                        <a:lnTo>
                          <a:pt x="5624" y="2619"/>
                        </a:lnTo>
                        <a:lnTo>
                          <a:pt x="5625" y="2619"/>
                        </a:lnTo>
                        <a:lnTo>
                          <a:pt x="5627" y="2619"/>
                        </a:lnTo>
                        <a:lnTo>
                          <a:pt x="5628" y="2619"/>
                        </a:lnTo>
                        <a:lnTo>
                          <a:pt x="5630" y="2619"/>
                        </a:lnTo>
                        <a:lnTo>
                          <a:pt x="5632" y="2619"/>
                        </a:lnTo>
                        <a:lnTo>
                          <a:pt x="5633" y="2620"/>
                        </a:lnTo>
                        <a:lnTo>
                          <a:pt x="5634" y="2620"/>
                        </a:lnTo>
                        <a:lnTo>
                          <a:pt x="5636" y="2620"/>
                        </a:lnTo>
                        <a:lnTo>
                          <a:pt x="5637" y="2620"/>
                        </a:lnTo>
                        <a:lnTo>
                          <a:pt x="5639" y="2620"/>
                        </a:lnTo>
                        <a:lnTo>
                          <a:pt x="5640" y="2620"/>
                        </a:lnTo>
                        <a:lnTo>
                          <a:pt x="5642" y="2620"/>
                        </a:lnTo>
                        <a:lnTo>
                          <a:pt x="5643" y="2620"/>
                        </a:lnTo>
                        <a:lnTo>
                          <a:pt x="5645" y="2620"/>
                        </a:lnTo>
                        <a:lnTo>
                          <a:pt x="5646" y="2620"/>
                        </a:lnTo>
                        <a:lnTo>
                          <a:pt x="5648" y="2620"/>
                        </a:lnTo>
                        <a:lnTo>
                          <a:pt x="5649" y="2620"/>
                        </a:lnTo>
                        <a:lnTo>
                          <a:pt x="5651" y="2620"/>
                        </a:lnTo>
                        <a:lnTo>
                          <a:pt x="5652" y="2620"/>
                        </a:lnTo>
                        <a:lnTo>
                          <a:pt x="5653" y="2620"/>
                        </a:lnTo>
                        <a:lnTo>
                          <a:pt x="5655" y="2620"/>
                        </a:lnTo>
                        <a:lnTo>
                          <a:pt x="5657" y="2620"/>
                        </a:lnTo>
                        <a:lnTo>
                          <a:pt x="5658" y="2620"/>
                        </a:lnTo>
                        <a:lnTo>
                          <a:pt x="5660" y="2620"/>
                        </a:lnTo>
                        <a:lnTo>
                          <a:pt x="5661" y="2620"/>
                        </a:lnTo>
                        <a:lnTo>
                          <a:pt x="5663" y="2620"/>
                        </a:lnTo>
                        <a:lnTo>
                          <a:pt x="5664" y="2620"/>
                        </a:lnTo>
                        <a:lnTo>
                          <a:pt x="5665" y="2620"/>
                        </a:lnTo>
                        <a:lnTo>
                          <a:pt x="5667" y="2620"/>
                        </a:lnTo>
                        <a:lnTo>
                          <a:pt x="5669" y="2620"/>
                        </a:lnTo>
                        <a:lnTo>
                          <a:pt x="5670" y="2620"/>
                        </a:lnTo>
                        <a:lnTo>
                          <a:pt x="5672" y="2620"/>
                        </a:lnTo>
                        <a:lnTo>
                          <a:pt x="5673" y="2620"/>
                        </a:lnTo>
                        <a:lnTo>
                          <a:pt x="5674" y="2620"/>
                        </a:lnTo>
                        <a:lnTo>
                          <a:pt x="5676" y="2620"/>
                        </a:lnTo>
                        <a:lnTo>
                          <a:pt x="5677" y="2620"/>
                        </a:lnTo>
                        <a:lnTo>
                          <a:pt x="5679" y="2620"/>
                        </a:lnTo>
                        <a:lnTo>
                          <a:pt x="5681" y="2620"/>
                        </a:lnTo>
                        <a:lnTo>
                          <a:pt x="5682" y="2620"/>
                        </a:lnTo>
                        <a:lnTo>
                          <a:pt x="5684" y="2620"/>
                        </a:lnTo>
                        <a:lnTo>
                          <a:pt x="5685" y="2620"/>
                        </a:lnTo>
                        <a:lnTo>
                          <a:pt x="5686" y="2620"/>
                        </a:lnTo>
                        <a:lnTo>
                          <a:pt x="5688" y="2620"/>
                        </a:lnTo>
                        <a:lnTo>
                          <a:pt x="5689" y="2620"/>
                        </a:lnTo>
                        <a:lnTo>
                          <a:pt x="5691" y="2620"/>
                        </a:lnTo>
                        <a:lnTo>
                          <a:pt x="5692" y="2620"/>
                        </a:lnTo>
                        <a:lnTo>
                          <a:pt x="5694" y="2620"/>
                        </a:lnTo>
                        <a:lnTo>
                          <a:pt x="5695" y="2620"/>
                        </a:lnTo>
                        <a:lnTo>
                          <a:pt x="5697" y="2620"/>
                        </a:lnTo>
                        <a:lnTo>
                          <a:pt x="5698" y="2620"/>
                        </a:lnTo>
                        <a:lnTo>
                          <a:pt x="5700" y="2620"/>
                        </a:lnTo>
                        <a:lnTo>
                          <a:pt x="5701" y="2620"/>
                        </a:lnTo>
                        <a:lnTo>
                          <a:pt x="5703" y="2620"/>
                        </a:lnTo>
                        <a:lnTo>
                          <a:pt x="5704" y="2620"/>
                        </a:lnTo>
                        <a:lnTo>
                          <a:pt x="5706" y="2620"/>
                        </a:lnTo>
                        <a:lnTo>
                          <a:pt x="5707" y="2620"/>
                        </a:lnTo>
                        <a:lnTo>
                          <a:pt x="5709" y="2620"/>
                        </a:lnTo>
                        <a:lnTo>
                          <a:pt x="5710" y="2620"/>
                        </a:lnTo>
                        <a:lnTo>
                          <a:pt x="5712" y="2620"/>
                        </a:lnTo>
                        <a:lnTo>
                          <a:pt x="5713" y="2620"/>
                        </a:lnTo>
                        <a:lnTo>
                          <a:pt x="5715" y="2620"/>
                        </a:lnTo>
                        <a:lnTo>
                          <a:pt x="5716" y="2620"/>
                        </a:lnTo>
                        <a:lnTo>
                          <a:pt x="5718" y="2620"/>
                        </a:lnTo>
                        <a:lnTo>
                          <a:pt x="5719" y="2620"/>
                        </a:lnTo>
                        <a:lnTo>
                          <a:pt x="5721" y="2620"/>
                        </a:lnTo>
                        <a:lnTo>
                          <a:pt x="5722" y="2620"/>
                        </a:lnTo>
                        <a:lnTo>
                          <a:pt x="5724" y="2620"/>
                        </a:lnTo>
                        <a:lnTo>
                          <a:pt x="5725" y="2620"/>
                        </a:lnTo>
                        <a:lnTo>
                          <a:pt x="5726" y="2620"/>
                        </a:lnTo>
                        <a:lnTo>
                          <a:pt x="5728" y="2620"/>
                        </a:lnTo>
                        <a:lnTo>
                          <a:pt x="5729" y="2620"/>
                        </a:lnTo>
                        <a:lnTo>
                          <a:pt x="5731" y="2620"/>
                        </a:lnTo>
                        <a:lnTo>
                          <a:pt x="5733" y="2621"/>
                        </a:lnTo>
                        <a:lnTo>
                          <a:pt x="5734" y="2621"/>
                        </a:lnTo>
                        <a:lnTo>
                          <a:pt x="5736" y="2621"/>
                        </a:lnTo>
                        <a:lnTo>
                          <a:pt x="5737" y="2621"/>
                        </a:lnTo>
                        <a:lnTo>
                          <a:pt x="5738" y="2621"/>
                        </a:lnTo>
                        <a:lnTo>
                          <a:pt x="5740" y="2621"/>
                        </a:lnTo>
                        <a:lnTo>
                          <a:pt x="5741" y="2621"/>
                        </a:lnTo>
                        <a:lnTo>
                          <a:pt x="5743" y="2621"/>
                        </a:lnTo>
                        <a:lnTo>
                          <a:pt x="5745" y="2621"/>
                        </a:lnTo>
                        <a:lnTo>
                          <a:pt x="5746" y="2621"/>
                        </a:lnTo>
                        <a:lnTo>
                          <a:pt x="5747" y="2621"/>
                        </a:lnTo>
                        <a:lnTo>
                          <a:pt x="5749" y="2621"/>
                        </a:lnTo>
                        <a:lnTo>
                          <a:pt x="5750" y="2621"/>
                        </a:lnTo>
                        <a:lnTo>
                          <a:pt x="5752" y="2621"/>
                        </a:lnTo>
                        <a:lnTo>
                          <a:pt x="5753" y="2621"/>
                        </a:lnTo>
                        <a:lnTo>
                          <a:pt x="5755" y="2621"/>
                        </a:lnTo>
                        <a:lnTo>
                          <a:pt x="5757" y="2621"/>
                        </a:lnTo>
                        <a:lnTo>
                          <a:pt x="5758" y="2621"/>
                        </a:lnTo>
                        <a:lnTo>
                          <a:pt x="5759" y="2621"/>
                        </a:lnTo>
                        <a:lnTo>
                          <a:pt x="5761" y="2621"/>
                        </a:lnTo>
                        <a:lnTo>
                          <a:pt x="5762" y="2621"/>
                        </a:lnTo>
                        <a:lnTo>
                          <a:pt x="5764" y="2621"/>
                        </a:lnTo>
                        <a:lnTo>
                          <a:pt x="5765" y="2621"/>
                        </a:lnTo>
                        <a:lnTo>
                          <a:pt x="5767" y="2621"/>
                        </a:lnTo>
                        <a:lnTo>
                          <a:pt x="5768" y="2621"/>
                        </a:lnTo>
                        <a:lnTo>
                          <a:pt x="5770" y="2621"/>
                        </a:lnTo>
                        <a:lnTo>
                          <a:pt x="5771" y="2621"/>
                        </a:lnTo>
                        <a:lnTo>
                          <a:pt x="5773" y="2621"/>
                        </a:lnTo>
                        <a:lnTo>
                          <a:pt x="5774" y="2621"/>
                        </a:lnTo>
                        <a:lnTo>
                          <a:pt x="5776" y="2621"/>
                        </a:lnTo>
                        <a:lnTo>
                          <a:pt x="5777" y="2621"/>
                        </a:lnTo>
                        <a:lnTo>
                          <a:pt x="5779" y="2621"/>
                        </a:lnTo>
                        <a:lnTo>
                          <a:pt x="5780" y="2621"/>
                        </a:lnTo>
                        <a:lnTo>
                          <a:pt x="5782" y="2621"/>
                        </a:lnTo>
                        <a:lnTo>
                          <a:pt x="5783" y="2621"/>
                        </a:lnTo>
                        <a:lnTo>
                          <a:pt x="5785" y="2621"/>
                        </a:lnTo>
                        <a:lnTo>
                          <a:pt x="5786" y="2621"/>
                        </a:lnTo>
                        <a:lnTo>
                          <a:pt x="5788" y="2621"/>
                        </a:lnTo>
                        <a:lnTo>
                          <a:pt x="5789" y="2621"/>
                        </a:lnTo>
                        <a:lnTo>
                          <a:pt x="5790" y="2621"/>
                        </a:lnTo>
                        <a:lnTo>
                          <a:pt x="5792" y="2621"/>
                        </a:lnTo>
                        <a:lnTo>
                          <a:pt x="5794" y="2621"/>
                        </a:lnTo>
                        <a:lnTo>
                          <a:pt x="5795" y="2621"/>
                        </a:lnTo>
                        <a:lnTo>
                          <a:pt x="5797" y="2621"/>
                        </a:lnTo>
                        <a:lnTo>
                          <a:pt x="5798" y="2621"/>
                        </a:lnTo>
                        <a:lnTo>
                          <a:pt x="5799" y="2621"/>
                        </a:lnTo>
                        <a:lnTo>
                          <a:pt x="5801" y="2621"/>
                        </a:lnTo>
                        <a:lnTo>
                          <a:pt x="5802" y="2621"/>
                        </a:lnTo>
                        <a:lnTo>
                          <a:pt x="5804" y="2621"/>
                        </a:lnTo>
                        <a:lnTo>
                          <a:pt x="5806" y="2621"/>
                        </a:lnTo>
                        <a:lnTo>
                          <a:pt x="5807" y="2621"/>
                        </a:lnTo>
                        <a:lnTo>
                          <a:pt x="5809" y="2621"/>
                        </a:lnTo>
                        <a:lnTo>
                          <a:pt x="5810" y="2621"/>
                        </a:lnTo>
                        <a:lnTo>
                          <a:pt x="5811" y="2621"/>
                        </a:lnTo>
                        <a:lnTo>
                          <a:pt x="5813" y="2621"/>
                        </a:lnTo>
                        <a:lnTo>
                          <a:pt x="5814" y="2621"/>
                        </a:lnTo>
                        <a:lnTo>
                          <a:pt x="5816" y="2621"/>
                        </a:lnTo>
                        <a:lnTo>
                          <a:pt x="5818" y="2621"/>
                        </a:lnTo>
                        <a:lnTo>
                          <a:pt x="5819" y="2621"/>
                        </a:lnTo>
                        <a:lnTo>
                          <a:pt x="5820" y="2621"/>
                        </a:lnTo>
                        <a:lnTo>
                          <a:pt x="5822" y="2621"/>
                        </a:lnTo>
                        <a:lnTo>
                          <a:pt x="5823" y="2621"/>
                        </a:lnTo>
                        <a:lnTo>
                          <a:pt x="5825" y="2621"/>
                        </a:lnTo>
                        <a:lnTo>
                          <a:pt x="5826" y="2621"/>
                        </a:lnTo>
                        <a:lnTo>
                          <a:pt x="5828" y="2621"/>
                        </a:lnTo>
                        <a:lnTo>
                          <a:pt x="5830" y="2621"/>
                        </a:lnTo>
                        <a:lnTo>
                          <a:pt x="5831" y="2621"/>
                        </a:lnTo>
                        <a:lnTo>
                          <a:pt x="5832" y="2621"/>
                        </a:lnTo>
                        <a:lnTo>
                          <a:pt x="5834" y="2621"/>
                        </a:lnTo>
                        <a:lnTo>
                          <a:pt x="5835" y="2621"/>
                        </a:lnTo>
                        <a:lnTo>
                          <a:pt x="5837" y="2621"/>
                        </a:lnTo>
                        <a:lnTo>
                          <a:pt x="5838" y="2622"/>
                        </a:lnTo>
                        <a:lnTo>
                          <a:pt x="5840" y="2622"/>
                        </a:lnTo>
                        <a:lnTo>
                          <a:pt x="5841" y="2622"/>
                        </a:lnTo>
                        <a:lnTo>
                          <a:pt x="5843" y="2622"/>
                        </a:lnTo>
                        <a:lnTo>
                          <a:pt x="5844" y="2622"/>
                        </a:lnTo>
                        <a:lnTo>
                          <a:pt x="5846" y="2622"/>
                        </a:lnTo>
                        <a:lnTo>
                          <a:pt x="5847" y="2622"/>
                        </a:lnTo>
                        <a:lnTo>
                          <a:pt x="5849" y="2622"/>
                        </a:lnTo>
                        <a:lnTo>
                          <a:pt x="5850" y="2622"/>
                        </a:lnTo>
                        <a:lnTo>
                          <a:pt x="5852" y="2622"/>
                        </a:lnTo>
                        <a:lnTo>
                          <a:pt x="5853" y="2622"/>
                        </a:lnTo>
                        <a:lnTo>
                          <a:pt x="5855" y="2622"/>
                        </a:lnTo>
                        <a:lnTo>
                          <a:pt x="5856" y="2622"/>
                        </a:lnTo>
                        <a:lnTo>
                          <a:pt x="5858" y="2622"/>
                        </a:lnTo>
                        <a:lnTo>
                          <a:pt x="5859" y="2622"/>
                        </a:lnTo>
                        <a:lnTo>
                          <a:pt x="5861" y="2622"/>
                        </a:lnTo>
                        <a:lnTo>
                          <a:pt x="5862" y="2622"/>
                        </a:lnTo>
                        <a:lnTo>
                          <a:pt x="5863" y="2622"/>
                        </a:lnTo>
                        <a:lnTo>
                          <a:pt x="5865" y="2622"/>
                        </a:lnTo>
                        <a:lnTo>
                          <a:pt x="5867" y="2622"/>
                        </a:lnTo>
                        <a:lnTo>
                          <a:pt x="5868" y="2622"/>
                        </a:lnTo>
                        <a:lnTo>
                          <a:pt x="5870" y="2622"/>
                        </a:lnTo>
                        <a:lnTo>
                          <a:pt x="5871" y="2622"/>
                        </a:lnTo>
                        <a:lnTo>
                          <a:pt x="5872" y="2622"/>
                        </a:lnTo>
                        <a:lnTo>
                          <a:pt x="5874" y="2622"/>
                        </a:lnTo>
                        <a:lnTo>
                          <a:pt x="5875" y="2622"/>
                        </a:lnTo>
                        <a:lnTo>
                          <a:pt x="5877" y="2622"/>
                        </a:lnTo>
                        <a:lnTo>
                          <a:pt x="5878" y="2622"/>
                        </a:lnTo>
                        <a:lnTo>
                          <a:pt x="5880" y="2622"/>
                        </a:lnTo>
                        <a:lnTo>
                          <a:pt x="5882" y="2622"/>
                        </a:lnTo>
                        <a:lnTo>
                          <a:pt x="5883" y="2622"/>
                        </a:lnTo>
                        <a:lnTo>
                          <a:pt x="5884" y="2622"/>
                        </a:lnTo>
                        <a:lnTo>
                          <a:pt x="5886" y="2622"/>
                        </a:lnTo>
                        <a:lnTo>
                          <a:pt x="5887" y="2622"/>
                        </a:lnTo>
                        <a:lnTo>
                          <a:pt x="5889" y="2622"/>
                        </a:lnTo>
                        <a:lnTo>
                          <a:pt x="5890" y="2622"/>
                        </a:lnTo>
                        <a:lnTo>
                          <a:pt x="5892" y="2622"/>
                        </a:lnTo>
                        <a:lnTo>
                          <a:pt x="5893" y="2622"/>
                        </a:lnTo>
                        <a:lnTo>
                          <a:pt x="5895" y="2622"/>
                        </a:lnTo>
                        <a:lnTo>
                          <a:pt x="5896" y="2622"/>
                        </a:lnTo>
                        <a:lnTo>
                          <a:pt x="5898" y="2622"/>
                        </a:lnTo>
                        <a:lnTo>
                          <a:pt x="5899" y="2622"/>
                        </a:lnTo>
                        <a:lnTo>
                          <a:pt x="5901" y="2622"/>
                        </a:lnTo>
                        <a:lnTo>
                          <a:pt x="5902" y="2622"/>
                        </a:lnTo>
                        <a:lnTo>
                          <a:pt x="5904" y="2622"/>
                        </a:lnTo>
                        <a:lnTo>
                          <a:pt x="5905" y="2622"/>
                        </a:lnTo>
                        <a:lnTo>
                          <a:pt x="5907" y="2622"/>
                        </a:lnTo>
                        <a:lnTo>
                          <a:pt x="5908" y="2622"/>
                        </a:lnTo>
                        <a:lnTo>
                          <a:pt x="5910" y="2622"/>
                        </a:lnTo>
                        <a:lnTo>
                          <a:pt x="5911" y="2622"/>
                        </a:lnTo>
                        <a:lnTo>
                          <a:pt x="5913" y="2622"/>
                        </a:lnTo>
                        <a:lnTo>
                          <a:pt x="5914" y="2622"/>
                        </a:lnTo>
                        <a:lnTo>
                          <a:pt x="5915" y="2622"/>
                        </a:lnTo>
                        <a:lnTo>
                          <a:pt x="5917" y="2622"/>
                        </a:lnTo>
                        <a:lnTo>
                          <a:pt x="5919" y="2622"/>
                        </a:lnTo>
                        <a:lnTo>
                          <a:pt x="5920" y="2622"/>
                        </a:lnTo>
                        <a:lnTo>
                          <a:pt x="5922" y="2622"/>
                        </a:lnTo>
                        <a:lnTo>
                          <a:pt x="5923" y="2622"/>
                        </a:lnTo>
                        <a:lnTo>
                          <a:pt x="5925" y="2622"/>
                        </a:lnTo>
                        <a:lnTo>
                          <a:pt x="5926" y="2622"/>
                        </a:lnTo>
                        <a:lnTo>
                          <a:pt x="5927" y="2622"/>
                        </a:lnTo>
                        <a:lnTo>
                          <a:pt x="5929" y="2622"/>
                        </a:lnTo>
                        <a:lnTo>
                          <a:pt x="5931" y="2622"/>
                        </a:lnTo>
                        <a:lnTo>
                          <a:pt x="5932" y="2622"/>
                        </a:lnTo>
                        <a:lnTo>
                          <a:pt x="5934" y="2622"/>
                        </a:lnTo>
                        <a:lnTo>
                          <a:pt x="5935" y="2622"/>
                        </a:lnTo>
                        <a:lnTo>
                          <a:pt x="5936" y="2622"/>
                        </a:lnTo>
                        <a:lnTo>
                          <a:pt x="5938" y="2622"/>
                        </a:lnTo>
                        <a:lnTo>
                          <a:pt x="5939" y="2622"/>
                        </a:lnTo>
                        <a:lnTo>
                          <a:pt x="5941" y="2622"/>
                        </a:lnTo>
                        <a:lnTo>
                          <a:pt x="5943" y="2622"/>
                        </a:lnTo>
                        <a:lnTo>
                          <a:pt x="5944" y="2622"/>
                        </a:lnTo>
                        <a:lnTo>
                          <a:pt x="5945" y="2622"/>
                        </a:lnTo>
                        <a:lnTo>
                          <a:pt x="5947" y="2622"/>
                        </a:lnTo>
                        <a:lnTo>
                          <a:pt x="5948" y="2622"/>
                        </a:lnTo>
                        <a:lnTo>
                          <a:pt x="5950" y="2622"/>
                        </a:lnTo>
                        <a:lnTo>
                          <a:pt x="5951" y="2622"/>
                        </a:lnTo>
                        <a:lnTo>
                          <a:pt x="5953" y="2622"/>
                        </a:lnTo>
                      </a:path>
                    </a:pathLst>
                  </a:custGeom>
                  <a:noFill/>
                  <a:ln w="38100" cap="flat">
                    <a:solidFill>
                      <a:srgbClr val="FF0000"/>
                    </a:solidFill>
                    <a:prstDash val="sys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273" name="Picture 2">
                  <a:extLst>
                    <a:ext uri="{FF2B5EF4-FFF2-40B4-BE49-F238E27FC236}">
                      <a16:creationId xmlns:a16="http://schemas.microsoft.com/office/drawing/2014/main" id="{C6BD97CE-45A7-4E06-89A7-1F5AB2B1B58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5400000">
                  <a:off x="1525239" y="3443093"/>
                  <a:ext cx="2643425" cy="11046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grpSp>
              <p:nvGrpSpPr>
                <p:cNvPr id="274" name="Group 86">
                  <a:extLst>
                    <a:ext uri="{FF2B5EF4-FFF2-40B4-BE49-F238E27FC236}">
                      <a16:creationId xmlns:a16="http://schemas.microsoft.com/office/drawing/2014/main" id="{ECFF25ED-88F4-4069-8D21-8E8E246E41D1}"/>
                    </a:ext>
                  </a:extLst>
                </p:cNvPr>
                <p:cNvGrpSpPr/>
                <p:nvPr/>
              </p:nvGrpSpPr>
              <p:grpSpPr>
                <a:xfrm>
                  <a:off x="7451981" y="2530717"/>
                  <a:ext cx="3342877" cy="1438103"/>
                  <a:chOff x="263471" y="3935824"/>
                  <a:chExt cx="5051837" cy="2212967"/>
                </a:xfrm>
              </p:grpSpPr>
              <p:cxnSp>
                <p:nvCxnSpPr>
                  <p:cNvPr id="275" name="Straight Arrow Connector 274">
                    <a:extLst>
                      <a:ext uri="{FF2B5EF4-FFF2-40B4-BE49-F238E27FC236}">
                        <a16:creationId xmlns:a16="http://schemas.microsoft.com/office/drawing/2014/main" id="{989EE91D-571D-4762-BC78-C3B5A0B30699}"/>
                      </a:ext>
                    </a:extLst>
                  </p:cNvPr>
                  <p:cNvCxnSpPr/>
                  <p:nvPr/>
                </p:nvCxnSpPr>
                <p:spPr>
                  <a:xfrm>
                    <a:off x="263471" y="5021455"/>
                    <a:ext cx="1712563" cy="1588"/>
                  </a:xfrm>
                  <a:prstGeom prst="straightConnector1">
                    <a:avLst/>
                  </a:prstGeom>
                  <a:ln w="38100">
                    <a:solidFill>
                      <a:srgbClr val="008A3E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76" name="Group 11">
                    <a:extLst>
                      <a:ext uri="{FF2B5EF4-FFF2-40B4-BE49-F238E27FC236}">
                        <a16:creationId xmlns:a16="http://schemas.microsoft.com/office/drawing/2014/main" id="{E0ECC5B6-562A-4CB5-A8CB-80170E9832D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625671" y="4459691"/>
                    <a:ext cx="722313" cy="1231900"/>
                    <a:chOff x="4320" y="1344"/>
                    <a:chExt cx="455" cy="776"/>
                  </a:xfrm>
                </p:grpSpPr>
                <p:sp>
                  <p:nvSpPr>
                    <p:cNvPr id="294" name="Oval 12">
                      <a:extLst>
                        <a:ext uri="{FF2B5EF4-FFF2-40B4-BE49-F238E27FC236}">
                          <a16:creationId xmlns:a16="http://schemas.microsoft.com/office/drawing/2014/main" id="{C689CE8C-6ACE-456F-873E-C8C80120CD0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39" y="1968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295" name="Oval 13">
                      <a:extLst>
                        <a:ext uri="{FF2B5EF4-FFF2-40B4-BE49-F238E27FC236}">
                          <a16:creationId xmlns:a16="http://schemas.microsoft.com/office/drawing/2014/main" id="{CBEDAB6F-F40D-4D01-9513-6226AEFACC6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39" y="1895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296" name="Oval 14">
                      <a:extLst>
                        <a:ext uri="{FF2B5EF4-FFF2-40B4-BE49-F238E27FC236}">
                          <a16:creationId xmlns:a16="http://schemas.microsoft.com/office/drawing/2014/main" id="{60D6C65C-6323-4158-B4D8-017D26CE479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43" y="1920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297" name="Oval 296">
                      <a:extLst>
                        <a:ext uri="{FF2B5EF4-FFF2-40B4-BE49-F238E27FC236}">
                          <a16:creationId xmlns:a16="http://schemas.microsoft.com/office/drawing/2014/main" id="{324B3077-648E-474C-B2CE-C7CDADF0FE9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43" y="2016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298" name="Oval 297">
                      <a:extLst>
                        <a:ext uri="{FF2B5EF4-FFF2-40B4-BE49-F238E27FC236}">
                          <a16:creationId xmlns:a16="http://schemas.microsoft.com/office/drawing/2014/main" id="{C12E35B1-3F33-445D-82FC-FE04615E1FE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39" y="1968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299" name="Oval 298">
                      <a:extLst>
                        <a:ext uri="{FF2B5EF4-FFF2-40B4-BE49-F238E27FC236}">
                          <a16:creationId xmlns:a16="http://schemas.microsoft.com/office/drawing/2014/main" id="{F578FE15-16AE-4577-9B1B-0DA29942742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12" y="1776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00" name="Oval 299">
                      <a:extLst>
                        <a:ext uri="{FF2B5EF4-FFF2-40B4-BE49-F238E27FC236}">
                          <a16:creationId xmlns:a16="http://schemas.microsoft.com/office/drawing/2014/main" id="{FFC852E3-2566-4497-8A53-0EDF02D44AB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68" y="1680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01" name="Oval 300">
                      <a:extLst>
                        <a:ext uri="{FF2B5EF4-FFF2-40B4-BE49-F238E27FC236}">
                          <a16:creationId xmlns:a16="http://schemas.microsoft.com/office/drawing/2014/main" id="{A685BBC8-C614-43CD-A1FF-332086429E0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12" y="1703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02" name="Oval 301">
                      <a:extLst>
                        <a:ext uri="{FF2B5EF4-FFF2-40B4-BE49-F238E27FC236}">
                          <a16:creationId xmlns:a16="http://schemas.microsoft.com/office/drawing/2014/main" id="{EA0E48DC-0D89-488E-88A8-A2770CCF46D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0" y="1776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03" name="Oval 302">
                      <a:extLst>
                        <a:ext uri="{FF2B5EF4-FFF2-40B4-BE49-F238E27FC236}">
                          <a16:creationId xmlns:a16="http://schemas.microsoft.com/office/drawing/2014/main" id="{4D84444E-9D9A-44C3-8D72-357FA461A91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16" y="1728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04" name="Oval 303">
                      <a:extLst>
                        <a:ext uri="{FF2B5EF4-FFF2-40B4-BE49-F238E27FC236}">
                          <a16:creationId xmlns:a16="http://schemas.microsoft.com/office/drawing/2014/main" id="{472DB77D-2F07-42EA-995D-04A21AB1A7C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16" y="1824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05" name="Oval 304">
                      <a:extLst>
                        <a:ext uri="{FF2B5EF4-FFF2-40B4-BE49-F238E27FC236}">
                          <a16:creationId xmlns:a16="http://schemas.microsoft.com/office/drawing/2014/main" id="{3325C234-2DFD-4897-AA4A-99F3C6B06E8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0" y="1872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06" name="Oval 305">
                      <a:extLst>
                        <a:ext uri="{FF2B5EF4-FFF2-40B4-BE49-F238E27FC236}">
                          <a16:creationId xmlns:a16="http://schemas.microsoft.com/office/drawing/2014/main" id="{9BBE02B0-3B81-4BFB-8306-AF5C8E867BF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12" y="1776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07" name="Oval 306">
                      <a:extLst>
                        <a:ext uri="{FF2B5EF4-FFF2-40B4-BE49-F238E27FC236}">
                          <a16:creationId xmlns:a16="http://schemas.microsoft.com/office/drawing/2014/main" id="{3E027CC5-D0F7-4A28-AF3C-72724031FFD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0" y="1511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08" name="Oval 307">
                      <a:extLst>
                        <a:ext uri="{FF2B5EF4-FFF2-40B4-BE49-F238E27FC236}">
                          <a16:creationId xmlns:a16="http://schemas.microsoft.com/office/drawing/2014/main" id="{86C18AF9-3A2E-4F48-B2C1-A8AE19AC96F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0" y="1438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09" name="Oval 308">
                      <a:extLst>
                        <a:ext uri="{FF2B5EF4-FFF2-40B4-BE49-F238E27FC236}">
                          <a16:creationId xmlns:a16="http://schemas.microsoft.com/office/drawing/2014/main" id="{651AFE2E-8198-4C9D-B4F3-CA20FF29E2B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0" y="1511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10" name="Oval 309">
                      <a:extLst>
                        <a:ext uri="{FF2B5EF4-FFF2-40B4-BE49-F238E27FC236}">
                          <a16:creationId xmlns:a16="http://schemas.microsoft.com/office/drawing/2014/main" id="{19749E0C-FBC8-4606-8AC2-43983F48DE4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60" y="1607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11" name="Oval 310">
                      <a:extLst>
                        <a:ext uri="{FF2B5EF4-FFF2-40B4-BE49-F238E27FC236}">
                          <a16:creationId xmlns:a16="http://schemas.microsoft.com/office/drawing/2014/main" id="{337395FF-A7D9-4D6F-95BF-70B6C2F72F8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16" y="1511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12" name="Oval 311">
                      <a:extLst>
                        <a:ext uri="{FF2B5EF4-FFF2-40B4-BE49-F238E27FC236}">
                          <a16:creationId xmlns:a16="http://schemas.microsoft.com/office/drawing/2014/main" id="{FB962D2A-54B1-4AE0-9AA2-C97D35269AC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60" y="1534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13" name="Oval 312">
                      <a:extLst>
                        <a:ext uri="{FF2B5EF4-FFF2-40B4-BE49-F238E27FC236}">
                          <a16:creationId xmlns:a16="http://schemas.microsoft.com/office/drawing/2014/main" id="{3F06835F-24A4-4738-8195-EB8D67E154B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68" y="1607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14" name="Oval 313">
                      <a:extLst>
                        <a:ext uri="{FF2B5EF4-FFF2-40B4-BE49-F238E27FC236}">
                          <a16:creationId xmlns:a16="http://schemas.microsoft.com/office/drawing/2014/main" id="{F90DDD53-5AFF-4EB5-B71D-C8F7D0A5F1A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64" y="1559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15" name="Oval 314">
                      <a:extLst>
                        <a:ext uri="{FF2B5EF4-FFF2-40B4-BE49-F238E27FC236}">
                          <a16:creationId xmlns:a16="http://schemas.microsoft.com/office/drawing/2014/main" id="{07EA73A9-F24D-466A-8A66-7B909AA2108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64" y="1655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16" name="Oval 315">
                      <a:extLst>
                        <a:ext uri="{FF2B5EF4-FFF2-40B4-BE49-F238E27FC236}">
                          <a16:creationId xmlns:a16="http://schemas.microsoft.com/office/drawing/2014/main" id="{760DAC78-08BD-4B5F-ADA5-A879DABDEF9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68" y="1703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17" name="Oval 316">
                      <a:extLst>
                        <a:ext uri="{FF2B5EF4-FFF2-40B4-BE49-F238E27FC236}">
                          <a16:creationId xmlns:a16="http://schemas.microsoft.com/office/drawing/2014/main" id="{EDB7B03D-A970-4628-833E-F91BDA9AEF9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60" y="1607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18" name="Oval 317">
                      <a:extLst>
                        <a:ext uri="{FF2B5EF4-FFF2-40B4-BE49-F238E27FC236}">
                          <a16:creationId xmlns:a16="http://schemas.microsoft.com/office/drawing/2014/main" id="{2F03B1B9-296F-460A-B82E-61492DB9774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0" y="1559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19" name="Oval 318">
                      <a:extLst>
                        <a:ext uri="{FF2B5EF4-FFF2-40B4-BE49-F238E27FC236}">
                          <a16:creationId xmlns:a16="http://schemas.microsoft.com/office/drawing/2014/main" id="{07106495-DD78-4612-835C-30FC3375BB8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6" y="2039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20" name="Oval 319">
                      <a:extLst>
                        <a:ext uri="{FF2B5EF4-FFF2-40B4-BE49-F238E27FC236}">
                          <a16:creationId xmlns:a16="http://schemas.microsoft.com/office/drawing/2014/main" id="{C22A1F1F-7754-4573-85EE-5CCCC39A24C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12" y="1943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21" name="Oval 320">
                      <a:extLst>
                        <a:ext uri="{FF2B5EF4-FFF2-40B4-BE49-F238E27FC236}">
                          <a16:creationId xmlns:a16="http://schemas.microsoft.com/office/drawing/2014/main" id="{E2FF5B0B-0F9A-4EC8-86DC-EA6C4CDE7F2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6" y="1966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22" name="Oval 321">
                      <a:extLst>
                        <a:ext uri="{FF2B5EF4-FFF2-40B4-BE49-F238E27FC236}">
                          <a16:creationId xmlns:a16="http://schemas.microsoft.com/office/drawing/2014/main" id="{FE7792BD-4457-4D73-9DF3-C470F298B8D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64" y="2039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23" name="Oval 322">
                      <a:extLst>
                        <a:ext uri="{FF2B5EF4-FFF2-40B4-BE49-F238E27FC236}">
                          <a16:creationId xmlns:a16="http://schemas.microsoft.com/office/drawing/2014/main" id="{36A8E984-8AC1-48AE-84FB-A686DEFCFC0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60" y="1991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24" name="Oval 323">
                      <a:extLst>
                        <a:ext uri="{FF2B5EF4-FFF2-40B4-BE49-F238E27FC236}">
                          <a16:creationId xmlns:a16="http://schemas.microsoft.com/office/drawing/2014/main" id="{074F7342-C6C7-40CA-A22C-9AF7F20751B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60" y="2087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25" name="Oval 324">
                      <a:extLst>
                        <a:ext uri="{FF2B5EF4-FFF2-40B4-BE49-F238E27FC236}">
                          <a16:creationId xmlns:a16="http://schemas.microsoft.com/office/drawing/2014/main" id="{FB4E1E3B-B87D-4749-B918-162CBDF1824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6" y="2039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26" name="Oval 325">
                      <a:extLst>
                        <a:ext uri="{FF2B5EF4-FFF2-40B4-BE49-F238E27FC236}">
                          <a16:creationId xmlns:a16="http://schemas.microsoft.com/office/drawing/2014/main" id="{800D8280-E569-4959-A708-D4A21B16C6A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16" y="1991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27" name="Oval 326">
                      <a:extLst>
                        <a:ext uri="{FF2B5EF4-FFF2-40B4-BE49-F238E27FC236}">
                          <a16:creationId xmlns:a16="http://schemas.microsoft.com/office/drawing/2014/main" id="{7EF95A79-5033-44A8-9D66-D0D1E691C06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0" y="2087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28" name="Oval 327">
                      <a:extLst>
                        <a:ext uri="{FF2B5EF4-FFF2-40B4-BE49-F238E27FC236}">
                          <a16:creationId xmlns:a16="http://schemas.microsoft.com/office/drawing/2014/main" id="{689C704E-9714-4BA5-8AB9-136620316C6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96" y="2097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29" name="Oval 328">
                      <a:extLst>
                        <a:ext uri="{FF2B5EF4-FFF2-40B4-BE49-F238E27FC236}">
                          <a16:creationId xmlns:a16="http://schemas.microsoft.com/office/drawing/2014/main" id="{D2DECD94-02A8-4DD4-AEE7-AD36D42E84B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27" y="1751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30" name="Oval 329">
                      <a:extLst>
                        <a:ext uri="{FF2B5EF4-FFF2-40B4-BE49-F238E27FC236}">
                          <a16:creationId xmlns:a16="http://schemas.microsoft.com/office/drawing/2014/main" id="{9F07E7B9-BEE2-4A1A-B6FC-F0DF9C99A5B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79" y="1847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31" name="Oval 330">
                      <a:extLst>
                        <a:ext uri="{FF2B5EF4-FFF2-40B4-BE49-F238E27FC236}">
                          <a16:creationId xmlns:a16="http://schemas.microsoft.com/office/drawing/2014/main" id="{A2F48FBC-9CE1-4705-BFBA-19A98031683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79" y="1943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32" name="Oval 331">
                      <a:extLst>
                        <a:ext uri="{FF2B5EF4-FFF2-40B4-BE49-F238E27FC236}">
                          <a16:creationId xmlns:a16="http://schemas.microsoft.com/office/drawing/2014/main" id="{1CA573B2-C364-45BA-9EA6-C2CFCC78C55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31" y="1799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33" name="Oval 332">
                      <a:extLst>
                        <a:ext uri="{FF2B5EF4-FFF2-40B4-BE49-F238E27FC236}">
                          <a16:creationId xmlns:a16="http://schemas.microsoft.com/office/drawing/2014/main" id="{5DC8A4F1-7E74-4185-B1C5-CC2769729AC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35" y="1895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34" name="Oval 333">
                      <a:extLst>
                        <a:ext uri="{FF2B5EF4-FFF2-40B4-BE49-F238E27FC236}">
                          <a16:creationId xmlns:a16="http://schemas.microsoft.com/office/drawing/2014/main" id="{C97A088D-FF27-4E1E-ABEB-685FA7BC578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11" y="1905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35" name="Oval 334">
                      <a:extLst>
                        <a:ext uri="{FF2B5EF4-FFF2-40B4-BE49-F238E27FC236}">
                          <a16:creationId xmlns:a16="http://schemas.microsoft.com/office/drawing/2014/main" id="{218ECD7E-E19A-4C87-8573-8E0B2053F09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04" y="1511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36" name="Oval 335">
                      <a:extLst>
                        <a:ext uri="{FF2B5EF4-FFF2-40B4-BE49-F238E27FC236}">
                          <a16:creationId xmlns:a16="http://schemas.microsoft.com/office/drawing/2014/main" id="{7BE280ED-EEF7-46D3-8F1F-10657F09478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6" y="1607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37" name="Oval 336">
                      <a:extLst>
                        <a:ext uri="{FF2B5EF4-FFF2-40B4-BE49-F238E27FC236}">
                          <a16:creationId xmlns:a16="http://schemas.microsoft.com/office/drawing/2014/main" id="{75667A1A-E3DF-414C-8EFE-6F8D56000F8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52" y="1559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38" name="Oval 337">
                      <a:extLst>
                        <a:ext uri="{FF2B5EF4-FFF2-40B4-BE49-F238E27FC236}">
                          <a16:creationId xmlns:a16="http://schemas.microsoft.com/office/drawing/2014/main" id="{E385A96E-ADB6-4F2D-83A6-05BADB02F4B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52" y="1655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39" name="Oval 338">
                      <a:extLst>
                        <a:ext uri="{FF2B5EF4-FFF2-40B4-BE49-F238E27FC236}">
                          <a16:creationId xmlns:a16="http://schemas.microsoft.com/office/drawing/2014/main" id="{9DF4007D-A006-471C-91CA-BFEB6727DEB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6" y="1703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40" name="Oval 339">
                      <a:extLst>
                        <a:ext uri="{FF2B5EF4-FFF2-40B4-BE49-F238E27FC236}">
                          <a16:creationId xmlns:a16="http://schemas.microsoft.com/office/drawing/2014/main" id="{E32F47A6-55DA-4B02-835E-C9D2EB2DE04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08" y="1559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41" name="Oval 340">
                      <a:extLst>
                        <a:ext uri="{FF2B5EF4-FFF2-40B4-BE49-F238E27FC236}">
                          <a16:creationId xmlns:a16="http://schemas.microsoft.com/office/drawing/2014/main" id="{F61D71A2-0830-4248-BED7-6E959AD74C6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12" y="1655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42" name="Oval 341">
                      <a:extLst>
                        <a:ext uri="{FF2B5EF4-FFF2-40B4-BE49-F238E27FC236}">
                          <a16:creationId xmlns:a16="http://schemas.microsoft.com/office/drawing/2014/main" id="{74677758-2BA3-444B-955F-5D9ACEE4D7B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88" y="1665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43" name="Oval 342">
                      <a:extLst>
                        <a:ext uri="{FF2B5EF4-FFF2-40B4-BE49-F238E27FC236}">
                          <a16:creationId xmlns:a16="http://schemas.microsoft.com/office/drawing/2014/main" id="{759C8B96-B24C-442B-A220-849C6120451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27" y="1392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44" name="Oval 343">
                      <a:extLst>
                        <a:ext uri="{FF2B5EF4-FFF2-40B4-BE49-F238E27FC236}">
                          <a16:creationId xmlns:a16="http://schemas.microsoft.com/office/drawing/2014/main" id="{CF68E52A-DF2F-4C6B-913F-323FE3BE800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27" y="1488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45" name="Oval 344">
                      <a:extLst>
                        <a:ext uri="{FF2B5EF4-FFF2-40B4-BE49-F238E27FC236}">
                          <a16:creationId xmlns:a16="http://schemas.microsoft.com/office/drawing/2014/main" id="{B4C863F0-BD52-4E19-BF57-6E78431CDFF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79" y="1344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46" name="Oval 345">
                      <a:extLst>
                        <a:ext uri="{FF2B5EF4-FFF2-40B4-BE49-F238E27FC236}">
                          <a16:creationId xmlns:a16="http://schemas.microsoft.com/office/drawing/2014/main" id="{BA547DF7-6E51-45A1-AFBC-2E89B40DEB4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83" y="1440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47" name="Oval 346">
                      <a:extLst>
                        <a:ext uri="{FF2B5EF4-FFF2-40B4-BE49-F238E27FC236}">
                          <a16:creationId xmlns:a16="http://schemas.microsoft.com/office/drawing/2014/main" id="{93AEC527-4C07-40B2-A126-A64A60E6801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9" y="1450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348" name="Oval 347">
                      <a:extLst>
                        <a:ext uri="{FF2B5EF4-FFF2-40B4-BE49-F238E27FC236}">
                          <a16:creationId xmlns:a16="http://schemas.microsoft.com/office/drawing/2014/main" id="{96C0EBD2-E3BC-4F04-81EC-608EFD09C72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52" y="2016"/>
                      <a:ext cx="23" cy="2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</p:grpSp>
              <p:sp>
                <p:nvSpPr>
                  <p:cNvPr id="277" name="Freeform 67">
                    <a:extLst>
                      <a:ext uri="{FF2B5EF4-FFF2-40B4-BE49-F238E27FC236}">
                        <a16:creationId xmlns:a16="http://schemas.microsoft.com/office/drawing/2014/main" id="{8D949E41-8A87-4FA0-AB55-D09C297A036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6892802">
                    <a:off x="2882846" y="4126316"/>
                    <a:ext cx="393700" cy="298450"/>
                  </a:xfrm>
                  <a:custGeom>
                    <a:avLst/>
                    <a:gdLst>
                      <a:gd name="T0" fmla="*/ 0 w 700"/>
                      <a:gd name="T1" fmla="*/ 88 h 188"/>
                      <a:gd name="T2" fmla="*/ 76 w 700"/>
                      <a:gd name="T3" fmla="*/ 80 h 188"/>
                      <a:gd name="T4" fmla="*/ 80 w 700"/>
                      <a:gd name="T5" fmla="*/ 60 h 188"/>
                      <a:gd name="T6" fmla="*/ 108 w 700"/>
                      <a:gd name="T7" fmla="*/ 36 h 188"/>
                      <a:gd name="T8" fmla="*/ 164 w 700"/>
                      <a:gd name="T9" fmla="*/ 156 h 188"/>
                      <a:gd name="T10" fmla="*/ 204 w 700"/>
                      <a:gd name="T11" fmla="*/ 0 h 188"/>
                      <a:gd name="T12" fmla="*/ 224 w 700"/>
                      <a:gd name="T13" fmla="*/ 40 h 188"/>
                      <a:gd name="T14" fmla="*/ 232 w 700"/>
                      <a:gd name="T15" fmla="*/ 64 h 188"/>
                      <a:gd name="T16" fmla="*/ 252 w 700"/>
                      <a:gd name="T17" fmla="*/ 188 h 188"/>
                      <a:gd name="T18" fmla="*/ 280 w 700"/>
                      <a:gd name="T19" fmla="*/ 116 h 188"/>
                      <a:gd name="T20" fmla="*/ 304 w 700"/>
                      <a:gd name="T21" fmla="*/ 36 h 188"/>
                      <a:gd name="T22" fmla="*/ 332 w 700"/>
                      <a:gd name="T23" fmla="*/ 124 h 188"/>
                      <a:gd name="T24" fmla="*/ 352 w 700"/>
                      <a:gd name="T25" fmla="*/ 120 h 188"/>
                      <a:gd name="T26" fmla="*/ 376 w 700"/>
                      <a:gd name="T27" fmla="*/ 64 h 188"/>
                      <a:gd name="T28" fmla="*/ 460 w 700"/>
                      <a:gd name="T29" fmla="*/ 112 h 188"/>
                      <a:gd name="T30" fmla="*/ 500 w 700"/>
                      <a:gd name="T31" fmla="*/ 68 h 188"/>
                      <a:gd name="T32" fmla="*/ 700 w 700"/>
                      <a:gd name="T33" fmla="*/ 76 h 188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700"/>
                      <a:gd name="T52" fmla="*/ 0 h 188"/>
                      <a:gd name="T53" fmla="*/ 700 w 700"/>
                      <a:gd name="T54" fmla="*/ 188 h 188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700" h="188">
                        <a:moveTo>
                          <a:pt x="0" y="88"/>
                        </a:moveTo>
                        <a:cubicBezTo>
                          <a:pt x="24" y="80"/>
                          <a:pt x="52" y="88"/>
                          <a:pt x="76" y="80"/>
                        </a:cubicBezTo>
                        <a:cubicBezTo>
                          <a:pt x="82" y="78"/>
                          <a:pt x="78" y="66"/>
                          <a:pt x="80" y="60"/>
                        </a:cubicBezTo>
                        <a:cubicBezTo>
                          <a:pt x="85" y="46"/>
                          <a:pt x="95" y="44"/>
                          <a:pt x="108" y="36"/>
                        </a:cubicBezTo>
                        <a:cubicBezTo>
                          <a:pt x="151" y="50"/>
                          <a:pt x="107" y="137"/>
                          <a:pt x="164" y="156"/>
                        </a:cubicBezTo>
                        <a:cubicBezTo>
                          <a:pt x="188" y="120"/>
                          <a:pt x="160" y="29"/>
                          <a:pt x="204" y="0"/>
                        </a:cubicBezTo>
                        <a:cubicBezTo>
                          <a:pt x="212" y="12"/>
                          <a:pt x="218" y="27"/>
                          <a:pt x="224" y="40"/>
                        </a:cubicBezTo>
                        <a:cubicBezTo>
                          <a:pt x="227" y="48"/>
                          <a:pt x="232" y="64"/>
                          <a:pt x="232" y="64"/>
                        </a:cubicBezTo>
                        <a:cubicBezTo>
                          <a:pt x="236" y="104"/>
                          <a:pt x="239" y="150"/>
                          <a:pt x="252" y="188"/>
                        </a:cubicBezTo>
                        <a:cubicBezTo>
                          <a:pt x="287" y="179"/>
                          <a:pt x="266" y="144"/>
                          <a:pt x="280" y="116"/>
                        </a:cubicBezTo>
                        <a:cubicBezTo>
                          <a:pt x="281" y="106"/>
                          <a:pt x="274" y="26"/>
                          <a:pt x="304" y="36"/>
                        </a:cubicBezTo>
                        <a:cubicBezTo>
                          <a:pt x="314" y="65"/>
                          <a:pt x="323" y="93"/>
                          <a:pt x="332" y="124"/>
                        </a:cubicBezTo>
                        <a:cubicBezTo>
                          <a:pt x="339" y="123"/>
                          <a:pt x="348" y="125"/>
                          <a:pt x="352" y="120"/>
                        </a:cubicBezTo>
                        <a:cubicBezTo>
                          <a:pt x="368" y="102"/>
                          <a:pt x="346" y="74"/>
                          <a:pt x="376" y="64"/>
                        </a:cubicBezTo>
                        <a:cubicBezTo>
                          <a:pt x="414" y="78"/>
                          <a:pt x="428" y="91"/>
                          <a:pt x="460" y="112"/>
                        </a:cubicBezTo>
                        <a:cubicBezTo>
                          <a:pt x="487" y="105"/>
                          <a:pt x="478" y="83"/>
                          <a:pt x="500" y="68"/>
                        </a:cubicBezTo>
                        <a:cubicBezTo>
                          <a:pt x="633" y="79"/>
                          <a:pt x="567" y="76"/>
                          <a:pt x="700" y="76"/>
                        </a:cubicBezTo>
                      </a:path>
                    </a:pathLst>
                  </a:cu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 type="none" w="med" len="med"/>
                    <a:tailEnd type="triangle" w="med" len="med"/>
                  </a:ln>
                </p:spPr>
                <p:txBody>
                  <a:bodyPr/>
                  <a:lstStyle/>
                  <a:p>
                    <a:endParaRPr lang="en-US" sz="2000"/>
                  </a:p>
                </p:txBody>
              </p:sp>
              <p:sp>
                <p:nvSpPr>
                  <p:cNvPr id="278" name="Freeform 68">
                    <a:extLst>
                      <a:ext uri="{FF2B5EF4-FFF2-40B4-BE49-F238E27FC236}">
                        <a16:creationId xmlns:a16="http://schemas.microsoft.com/office/drawing/2014/main" id="{658ED967-CA6C-4A7F-B8CF-3C644945FBC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8894042">
                    <a:off x="3492446" y="4278716"/>
                    <a:ext cx="393700" cy="298450"/>
                  </a:xfrm>
                  <a:custGeom>
                    <a:avLst/>
                    <a:gdLst>
                      <a:gd name="T0" fmla="*/ 0 w 700"/>
                      <a:gd name="T1" fmla="*/ 88 h 188"/>
                      <a:gd name="T2" fmla="*/ 76 w 700"/>
                      <a:gd name="T3" fmla="*/ 80 h 188"/>
                      <a:gd name="T4" fmla="*/ 80 w 700"/>
                      <a:gd name="T5" fmla="*/ 60 h 188"/>
                      <a:gd name="T6" fmla="*/ 108 w 700"/>
                      <a:gd name="T7" fmla="*/ 36 h 188"/>
                      <a:gd name="T8" fmla="*/ 164 w 700"/>
                      <a:gd name="T9" fmla="*/ 156 h 188"/>
                      <a:gd name="T10" fmla="*/ 204 w 700"/>
                      <a:gd name="T11" fmla="*/ 0 h 188"/>
                      <a:gd name="T12" fmla="*/ 224 w 700"/>
                      <a:gd name="T13" fmla="*/ 40 h 188"/>
                      <a:gd name="T14" fmla="*/ 232 w 700"/>
                      <a:gd name="T15" fmla="*/ 64 h 188"/>
                      <a:gd name="T16" fmla="*/ 252 w 700"/>
                      <a:gd name="T17" fmla="*/ 188 h 188"/>
                      <a:gd name="T18" fmla="*/ 280 w 700"/>
                      <a:gd name="T19" fmla="*/ 116 h 188"/>
                      <a:gd name="T20" fmla="*/ 304 w 700"/>
                      <a:gd name="T21" fmla="*/ 36 h 188"/>
                      <a:gd name="T22" fmla="*/ 332 w 700"/>
                      <a:gd name="T23" fmla="*/ 124 h 188"/>
                      <a:gd name="T24" fmla="*/ 352 w 700"/>
                      <a:gd name="T25" fmla="*/ 120 h 188"/>
                      <a:gd name="T26" fmla="*/ 376 w 700"/>
                      <a:gd name="T27" fmla="*/ 64 h 188"/>
                      <a:gd name="T28" fmla="*/ 460 w 700"/>
                      <a:gd name="T29" fmla="*/ 112 h 188"/>
                      <a:gd name="T30" fmla="*/ 500 w 700"/>
                      <a:gd name="T31" fmla="*/ 68 h 188"/>
                      <a:gd name="T32" fmla="*/ 700 w 700"/>
                      <a:gd name="T33" fmla="*/ 76 h 188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700"/>
                      <a:gd name="T52" fmla="*/ 0 h 188"/>
                      <a:gd name="T53" fmla="*/ 700 w 700"/>
                      <a:gd name="T54" fmla="*/ 188 h 188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700" h="188">
                        <a:moveTo>
                          <a:pt x="0" y="88"/>
                        </a:moveTo>
                        <a:cubicBezTo>
                          <a:pt x="24" y="80"/>
                          <a:pt x="52" y="88"/>
                          <a:pt x="76" y="80"/>
                        </a:cubicBezTo>
                        <a:cubicBezTo>
                          <a:pt x="82" y="78"/>
                          <a:pt x="78" y="66"/>
                          <a:pt x="80" y="60"/>
                        </a:cubicBezTo>
                        <a:cubicBezTo>
                          <a:pt x="85" y="46"/>
                          <a:pt x="95" y="44"/>
                          <a:pt x="108" y="36"/>
                        </a:cubicBezTo>
                        <a:cubicBezTo>
                          <a:pt x="151" y="50"/>
                          <a:pt x="107" y="137"/>
                          <a:pt x="164" y="156"/>
                        </a:cubicBezTo>
                        <a:cubicBezTo>
                          <a:pt x="188" y="120"/>
                          <a:pt x="160" y="29"/>
                          <a:pt x="204" y="0"/>
                        </a:cubicBezTo>
                        <a:cubicBezTo>
                          <a:pt x="212" y="12"/>
                          <a:pt x="218" y="27"/>
                          <a:pt x="224" y="40"/>
                        </a:cubicBezTo>
                        <a:cubicBezTo>
                          <a:pt x="227" y="48"/>
                          <a:pt x="232" y="64"/>
                          <a:pt x="232" y="64"/>
                        </a:cubicBezTo>
                        <a:cubicBezTo>
                          <a:pt x="236" y="104"/>
                          <a:pt x="239" y="150"/>
                          <a:pt x="252" y="188"/>
                        </a:cubicBezTo>
                        <a:cubicBezTo>
                          <a:pt x="287" y="179"/>
                          <a:pt x="266" y="144"/>
                          <a:pt x="280" y="116"/>
                        </a:cubicBezTo>
                        <a:cubicBezTo>
                          <a:pt x="281" y="106"/>
                          <a:pt x="274" y="26"/>
                          <a:pt x="304" y="36"/>
                        </a:cubicBezTo>
                        <a:cubicBezTo>
                          <a:pt x="314" y="65"/>
                          <a:pt x="323" y="93"/>
                          <a:pt x="332" y="124"/>
                        </a:cubicBezTo>
                        <a:cubicBezTo>
                          <a:pt x="339" y="123"/>
                          <a:pt x="348" y="125"/>
                          <a:pt x="352" y="120"/>
                        </a:cubicBezTo>
                        <a:cubicBezTo>
                          <a:pt x="368" y="102"/>
                          <a:pt x="346" y="74"/>
                          <a:pt x="376" y="64"/>
                        </a:cubicBezTo>
                        <a:cubicBezTo>
                          <a:pt x="414" y="78"/>
                          <a:pt x="428" y="91"/>
                          <a:pt x="460" y="112"/>
                        </a:cubicBezTo>
                        <a:cubicBezTo>
                          <a:pt x="487" y="105"/>
                          <a:pt x="478" y="83"/>
                          <a:pt x="500" y="68"/>
                        </a:cubicBezTo>
                        <a:cubicBezTo>
                          <a:pt x="633" y="79"/>
                          <a:pt x="567" y="76"/>
                          <a:pt x="700" y="76"/>
                        </a:cubicBezTo>
                      </a:path>
                    </a:pathLst>
                  </a:cu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 type="none" w="med" len="med"/>
                    <a:tailEnd type="triangle" w="med" len="med"/>
                  </a:ln>
                </p:spPr>
                <p:txBody>
                  <a:bodyPr/>
                  <a:lstStyle/>
                  <a:p>
                    <a:endParaRPr lang="en-US" sz="2000"/>
                  </a:p>
                </p:txBody>
              </p:sp>
              <p:sp>
                <p:nvSpPr>
                  <p:cNvPr id="279" name="Freeform 69">
                    <a:extLst>
                      <a:ext uri="{FF2B5EF4-FFF2-40B4-BE49-F238E27FC236}">
                        <a16:creationId xmlns:a16="http://schemas.microsoft.com/office/drawing/2014/main" id="{2761AFCD-26A3-4335-A5AE-D7457364DB6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9771296">
                    <a:off x="3463871" y="4840691"/>
                    <a:ext cx="393700" cy="298450"/>
                  </a:xfrm>
                  <a:custGeom>
                    <a:avLst/>
                    <a:gdLst>
                      <a:gd name="T0" fmla="*/ 0 w 700"/>
                      <a:gd name="T1" fmla="*/ 88 h 188"/>
                      <a:gd name="T2" fmla="*/ 76 w 700"/>
                      <a:gd name="T3" fmla="*/ 80 h 188"/>
                      <a:gd name="T4" fmla="*/ 80 w 700"/>
                      <a:gd name="T5" fmla="*/ 60 h 188"/>
                      <a:gd name="T6" fmla="*/ 108 w 700"/>
                      <a:gd name="T7" fmla="*/ 36 h 188"/>
                      <a:gd name="T8" fmla="*/ 164 w 700"/>
                      <a:gd name="T9" fmla="*/ 156 h 188"/>
                      <a:gd name="T10" fmla="*/ 204 w 700"/>
                      <a:gd name="T11" fmla="*/ 0 h 188"/>
                      <a:gd name="T12" fmla="*/ 224 w 700"/>
                      <a:gd name="T13" fmla="*/ 40 h 188"/>
                      <a:gd name="T14" fmla="*/ 232 w 700"/>
                      <a:gd name="T15" fmla="*/ 64 h 188"/>
                      <a:gd name="T16" fmla="*/ 252 w 700"/>
                      <a:gd name="T17" fmla="*/ 188 h 188"/>
                      <a:gd name="T18" fmla="*/ 280 w 700"/>
                      <a:gd name="T19" fmla="*/ 116 h 188"/>
                      <a:gd name="T20" fmla="*/ 304 w 700"/>
                      <a:gd name="T21" fmla="*/ 36 h 188"/>
                      <a:gd name="T22" fmla="*/ 332 w 700"/>
                      <a:gd name="T23" fmla="*/ 124 h 188"/>
                      <a:gd name="T24" fmla="*/ 352 w 700"/>
                      <a:gd name="T25" fmla="*/ 120 h 188"/>
                      <a:gd name="T26" fmla="*/ 376 w 700"/>
                      <a:gd name="T27" fmla="*/ 64 h 188"/>
                      <a:gd name="T28" fmla="*/ 460 w 700"/>
                      <a:gd name="T29" fmla="*/ 112 h 188"/>
                      <a:gd name="T30" fmla="*/ 500 w 700"/>
                      <a:gd name="T31" fmla="*/ 68 h 188"/>
                      <a:gd name="T32" fmla="*/ 700 w 700"/>
                      <a:gd name="T33" fmla="*/ 76 h 188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700"/>
                      <a:gd name="T52" fmla="*/ 0 h 188"/>
                      <a:gd name="T53" fmla="*/ 700 w 700"/>
                      <a:gd name="T54" fmla="*/ 188 h 188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700" h="188">
                        <a:moveTo>
                          <a:pt x="0" y="88"/>
                        </a:moveTo>
                        <a:cubicBezTo>
                          <a:pt x="24" y="80"/>
                          <a:pt x="52" y="88"/>
                          <a:pt x="76" y="80"/>
                        </a:cubicBezTo>
                        <a:cubicBezTo>
                          <a:pt x="82" y="78"/>
                          <a:pt x="78" y="66"/>
                          <a:pt x="80" y="60"/>
                        </a:cubicBezTo>
                        <a:cubicBezTo>
                          <a:pt x="85" y="46"/>
                          <a:pt x="95" y="44"/>
                          <a:pt x="108" y="36"/>
                        </a:cubicBezTo>
                        <a:cubicBezTo>
                          <a:pt x="151" y="50"/>
                          <a:pt x="107" y="137"/>
                          <a:pt x="164" y="156"/>
                        </a:cubicBezTo>
                        <a:cubicBezTo>
                          <a:pt x="188" y="120"/>
                          <a:pt x="160" y="29"/>
                          <a:pt x="204" y="0"/>
                        </a:cubicBezTo>
                        <a:cubicBezTo>
                          <a:pt x="212" y="12"/>
                          <a:pt x="218" y="27"/>
                          <a:pt x="224" y="40"/>
                        </a:cubicBezTo>
                        <a:cubicBezTo>
                          <a:pt x="227" y="48"/>
                          <a:pt x="232" y="64"/>
                          <a:pt x="232" y="64"/>
                        </a:cubicBezTo>
                        <a:cubicBezTo>
                          <a:pt x="236" y="104"/>
                          <a:pt x="239" y="150"/>
                          <a:pt x="252" y="188"/>
                        </a:cubicBezTo>
                        <a:cubicBezTo>
                          <a:pt x="287" y="179"/>
                          <a:pt x="266" y="144"/>
                          <a:pt x="280" y="116"/>
                        </a:cubicBezTo>
                        <a:cubicBezTo>
                          <a:pt x="281" y="106"/>
                          <a:pt x="274" y="26"/>
                          <a:pt x="304" y="36"/>
                        </a:cubicBezTo>
                        <a:cubicBezTo>
                          <a:pt x="314" y="65"/>
                          <a:pt x="323" y="93"/>
                          <a:pt x="332" y="124"/>
                        </a:cubicBezTo>
                        <a:cubicBezTo>
                          <a:pt x="339" y="123"/>
                          <a:pt x="348" y="125"/>
                          <a:pt x="352" y="120"/>
                        </a:cubicBezTo>
                        <a:cubicBezTo>
                          <a:pt x="368" y="102"/>
                          <a:pt x="346" y="74"/>
                          <a:pt x="376" y="64"/>
                        </a:cubicBezTo>
                        <a:cubicBezTo>
                          <a:pt x="414" y="78"/>
                          <a:pt x="428" y="91"/>
                          <a:pt x="460" y="112"/>
                        </a:cubicBezTo>
                        <a:cubicBezTo>
                          <a:pt x="487" y="105"/>
                          <a:pt x="478" y="83"/>
                          <a:pt x="500" y="68"/>
                        </a:cubicBezTo>
                        <a:cubicBezTo>
                          <a:pt x="633" y="79"/>
                          <a:pt x="567" y="76"/>
                          <a:pt x="700" y="76"/>
                        </a:cubicBezTo>
                      </a:path>
                    </a:pathLst>
                  </a:cu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 type="none" w="med" len="med"/>
                    <a:tailEnd type="triangle" w="med" len="med"/>
                  </a:ln>
                </p:spPr>
                <p:txBody>
                  <a:bodyPr/>
                  <a:lstStyle/>
                  <a:p>
                    <a:endParaRPr lang="en-US" sz="2000"/>
                  </a:p>
                </p:txBody>
              </p:sp>
              <p:sp>
                <p:nvSpPr>
                  <p:cNvPr id="280" name="Freeform 70">
                    <a:extLst>
                      <a:ext uri="{FF2B5EF4-FFF2-40B4-BE49-F238E27FC236}">
                        <a16:creationId xmlns:a16="http://schemas.microsoft.com/office/drawing/2014/main" id="{0C24BC24-0E86-48C7-8621-21763E6FF54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682047">
                    <a:off x="3387671" y="5526491"/>
                    <a:ext cx="393700" cy="298450"/>
                  </a:xfrm>
                  <a:custGeom>
                    <a:avLst/>
                    <a:gdLst>
                      <a:gd name="T0" fmla="*/ 0 w 700"/>
                      <a:gd name="T1" fmla="*/ 88 h 188"/>
                      <a:gd name="T2" fmla="*/ 76 w 700"/>
                      <a:gd name="T3" fmla="*/ 80 h 188"/>
                      <a:gd name="T4" fmla="*/ 80 w 700"/>
                      <a:gd name="T5" fmla="*/ 60 h 188"/>
                      <a:gd name="T6" fmla="*/ 108 w 700"/>
                      <a:gd name="T7" fmla="*/ 36 h 188"/>
                      <a:gd name="T8" fmla="*/ 164 w 700"/>
                      <a:gd name="T9" fmla="*/ 156 h 188"/>
                      <a:gd name="T10" fmla="*/ 204 w 700"/>
                      <a:gd name="T11" fmla="*/ 0 h 188"/>
                      <a:gd name="T12" fmla="*/ 224 w 700"/>
                      <a:gd name="T13" fmla="*/ 40 h 188"/>
                      <a:gd name="T14" fmla="*/ 232 w 700"/>
                      <a:gd name="T15" fmla="*/ 64 h 188"/>
                      <a:gd name="T16" fmla="*/ 252 w 700"/>
                      <a:gd name="T17" fmla="*/ 188 h 188"/>
                      <a:gd name="T18" fmla="*/ 280 w 700"/>
                      <a:gd name="T19" fmla="*/ 116 h 188"/>
                      <a:gd name="T20" fmla="*/ 304 w 700"/>
                      <a:gd name="T21" fmla="*/ 36 h 188"/>
                      <a:gd name="T22" fmla="*/ 332 w 700"/>
                      <a:gd name="T23" fmla="*/ 124 h 188"/>
                      <a:gd name="T24" fmla="*/ 352 w 700"/>
                      <a:gd name="T25" fmla="*/ 120 h 188"/>
                      <a:gd name="T26" fmla="*/ 376 w 700"/>
                      <a:gd name="T27" fmla="*/ 64 h 188"/>
                      <a:gd name="T28" fmla="*/ 460 w 700"/>
                      <a:gd name="T29" fmla="*/ 112 h 188"/>
                      <a:gd name="T30" fmla="*/ 500 w 700"/>
                      <a:gd name="T31" fmla="*/ 68 h 188"/>
                      <a:gd name="T32" fmla="*/ 700 w 700"/>
                      <a:gd name="T33" fmla="*/ 76 h 188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700"/>
                      <a:gd name="T52" fmla="*/ 0 h 188"/>
                      <a:gd name="T53" fmla="*/ 700 w 700"/>
                      <a:gd name="T54" fmla="*/ 188 h 188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700" h="188">
                        <a:moveTo>
                          <a:pt x="0" y="88"/>
                        </a:moveTo>
                        <a:cubicBezTo>
                          <a:pt x="24" y="80"/>
                          <a:pt x="52" y="88"/>
                          <a:pt x="76" y="80"/>
                        </a:cubicBezTo>
                        <a:cubicBezTo>
                          <a:pt x="82" y="78"/>
                          <a:pt x="78" y="66"/>
                          <a:pt x="80" y="60"/>
                        </a:cubicBezTo>
                        <a:cubicBezTo>
                          <a:pt x="85" y="46"/>
                          <a:pt x="95" y="44"/>
                          <a:pt x="108" y="36"/>
                        </a:cubicBezTo>
                        <a:cubicBezTo>
                          <a:pt x="151" y="50"/>
                          <a:pt x="107" y="137"/>
                          <a:pt x="164" y="156"/>
                        </a:cubicBezTo>
                        <a:cubicBezTo>
                          <a:pt x="188" y="120"/>
                          <a:pt x="160" y="29"/>
                          <a:pt x="204" y="0"/>
                        </a:cubicBezTo>
                        <a:cubicBezTo>
                          <a:pt x="212" y="12"/>
                          <a:pt x="218" y="27"/>
                          <a:pt x="224" y="40"/>
                        </a:cubicBezTo>
                        <a:cubicBezTo>
                          <a:pt x="227" y="48"/>
                          <a:pt x="232" y="64"/>
                          <a:pt x="232" y="64"/>
                        </a:cubicBezTo>
                        <a:cubicBezTo>
                          <a:pt x="236" y="104"/>
                          <a:pt x="239" y="150"/>
                          <a:pt x="252" y="188"/>
                        </a:cubicBezTo>
                        <a:cubicBezTo>
                          <a:pt x="287" y="179"/>
                          <a:pt x="266" y="144"/>
                          <a:pt x="280" y="116"/>
                        </a:cubicBezTo>
                        <a:cubicBezTo>
                          <a:pt x="281" y="106"/>
                          <a:pt x="274" y="26"/>
                          <a:pt x="304" y="36"/>
                        </a:cubicBezTo>
                        <a:cubicBezTo>
                          <a:pt x="314" y="65"/>
                          <a:pt x="323" y="93"/>
                          <a:pt x="332" y="124"/>
                        </a:cubicBezTo>
                        <a:cubicBezTo>
                          <a:pt x="339" y="123"/>
                          <a:pt x="348" y="125"/>
                          <a:pt x="352" y="120"/>
                        </a:cubicBezTo>
                        <a:cubicBezTo>
                          <a:pt x="368" y="102"/>
                          <a:pt x="346" y="74"/>
                          <a:pt x="376" y="64"/>
                        </a:cubicBezTo>
                        <a:cubicBezTo>
                          <a:pt x="414" y="78"/>
                          <a:pt x="428" y="91"/>
                          <a:pt x="460" y="112"/>
                        </a:cubicBezTo>
                        <a:cubicBezTo>
                          <a:pt x="487" y="105"/>
                          <a:pt x="478" y="83"/>
                          <a:pt x="500" y="68"/>
                        </a:cubicBezTo>
                        <a:cubicBezTo>
                          <a:pt x="633" y="79"/>
                          <a:pt x="567" y="76"/>
                          <a:pt x="700" y="76"/>
                        </a:cubicBezTo>
                      </a:path>
                    </a:pathLst>
                  </a:cu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 type="none" w="med" len="med"/>
                    <a:tailEnd type="triangle" w="med" len="med"/>
                  </a:ln>
                </p:spPr>
                <p:txBody>
                  <a:bodyPr/>
                  <a:lstStyle/>
                  <a:p>
                    <a:endParaRPr lang="en-US" sz="2000"/>
                  </a:p>
                </p:txBody>
              </p:sp>
              <p:sp>
                <p:nvSpPr>
                  <p:cNvPr id="281" name="Freeform 71">
                    <a:extLst>
                      <a:ext uri="{FF2B5EF4-FFF2-40B4-BE49-F238E27FC236}">
                        <a16:creationId xmlns:a16="http://schemas.microsoft.com/office/drawing/2014/main" id="{C0F15B49-6384-4C1D-AEFB-2C4B050278C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3125807">
                    <a:off x="2197046" y="4354916"/>
                    <a:ext cx="393700" cy="298450"/>
                  </a:xfrm>
                  <a:custGeom>
                    <a:avLst/>
                    <a:gdLst>
                      <a:gd name="T0" fmla="*/ 0 w 700"/>
                      <a:gd name="T1" fmla="*/ 88 h 188"/>
                      <a:gd name="T2" fmla="*/ 76 w 700"/>
                      <a:gd name="T3" fmla="*/ 80 h 188"/>
                      <a:gd name="T4" fmla="*/ 80 w 700"/>
                      <a:gd name="T5" fmla="*/ 60 h 188"/>
                      <a:gd name="T6" fmla="*/ 108 w 700"/>
                      <a:gd name="T7" fmla="*/ 36 h 188"/>
                      <a:gd name="T8" fmla="*/ 164 w 700"/>
                      <a:gd name="T9" fmla="*/ 156 h 188"/>
                      <a:gd name="T10" fmla="*/ 204 w 700"/>
                      <a:gd name="T11" fmla="*/ 0 h 188"/>
                      <a:gd name="T12" fmla="*/ 224 w 700"/>
                      <a:gd name="T13" fmla="*/ 40 h 188"/>
                      <a:gd name="T14" fmla="*/ 232 w 700"/>
                      <a:gd name="T15" fmla="*/ 64 h 188"/>
                      <a:gd name="T16" fmla="*/ 252 w 700"/>
                      <a:gd name="T17" fmla="*/ 188 h 188"/>
                      <a:gd name="T18" fmla="*/ 280 w 700"/>
                      <a:gd name="T19" fmla="*/ 116 h 188"/>
                      <a:gd name="T20" fmla="*/ 304 w 700"/>
                      <a:gd name="T21" fmla="*/ 36 h 188"/>
                      <a:gd name="T22" fmla="*/ 332 w 700"/>
                      <a:gd name="T23" fmla="*/ 124 h 188"/>
                      <a:gd name="T24" fmla="*/ 352 w 700"/>
                      <a:gd name="T25" fmla="*/ 120 h 188"/>
                      <a:gd name="T26" fmla="*/ 376 w 700"/>
                      <a:gd name="T27" fmla="*/ 64 h 188"/>
                      <a:gd name="T28" fmla="*/ 460 w 700"/>
                      <a:gd name="T29" fmla="*/ 112 h 188"/>
                      <a:gd name="T30" fmla="*/ 500 w 700"/>
                      <a:gd name="T31" fmla="*/ 68 h 188"/>
                      <a:gd name="T32" fmla="*/ 700 w 700"/>
                      <a:gd name="T33" fmla="*/ 76 h 188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700"/>
                      <a:gd name="T52" fmla="*/ 0 h 188"/>
                      <a:gd name="T53" fmla="*/ 700 w 700"/>
                      <a:gd name="T54" fmla="*/ 188 h 188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700" h="188">
                        <a:moveTo>
                          <a:pt x="0" y="88"/>
                        </a:moveTo>
                        <a:cubicBezTo>
                          <a:pt x="24" y="80"/>
                          <a:pt x="52" y="88"/>
                          <a:pt x="76" y="80"/>
                        </a:cubicBezTo>
                        <a:cubicBezTo>
                          <a:pt x="82" y="78"/>
                          <a:pt x="78" y="66"/>
                          <a:pt x="80" y="60"/>
                        </a:cubicBezTo>
                        <a:cubicBezTo>
                          <a:pt x="85" y="46"/>
                          <a:pt x="95" y="44"/>
                          <a:pt x="108" y="36"/>
                        </a:cubicBezTo>
                        <a:cubicBezTo>
                          <a:pt x="151" y="50"/>
                          <a:pt x="107" y="137"/>
                          <a:pt x="164" y="156"/>
                        </a:cubicBezTo>
                        <a:cubicBezTo>
                          <a:pt x="188" y="120"/>
                          <a:pt x="160" y="29"/>
                          <a:pt x="204" y="0"/>
                        </a:cubicBezTo>
                        <a:cubicBezTo>
                          <a:pt x="212" y="12"/>
                          <a:pt x="218" y="27"/>
                          <a:pt x="224" y="40"/>
                        </a:cubicBezTo>
                        <a:cubicBezTo>
                          <a:pt x="227" y="48"/>
                          <a:pt x="232" y="64"/>
                          <a:pt x="232" y="64"/>
                        </a:cubicBezTo>
                        <a:cubicBezTo>
                          <a:pt x="236" y="104"/>
                          <a:pt x="239" y="150"/>
                          <a:pt x="252" y="188"/>
                        </a:cubicBezTo>
                        <a:cubicBezTo>
                          <a:pt x="287" y="179"/>
                          <a:pt x="266" y="144"/>
                          <a:pt x="280" y="116"/>
                        </a:cubicBezTo>
                        <a:cubicBezTo>
                          <a:pt x="281" y="106"/>
                          <a:pt x="274" y="26"/>
                          <a:pt x="304" y="36"/>
                        </a:cubicBezTo>
                        <a:cubicBezTo>
                          <a:pt x="314" y="65"/>
                          <a:pt x="323" y="93"/>
                          <a:pt x="332" y="124"/>
                        </a:cubicBezTo>
                        <a:cubicBezTo>
                          <a:pt x="339" y="123"/>
                          <a:pt x="348" y="125"/>
                          <a:pt x="352" y="120"/>
                        </a:cubicBezTo>
                        <a:cubicBezTo>
                          <a:pt x="368" y="102"/>
                          <a:pt x="346" y="74"/>
                          <a:pt x="376" y="64"/>
                        </a:cubicBezTo>
                        <a:cubicBezTo>
                          <a:pt x="414" y="78"/>
                          <a:pt x="428" y="91"/>
                          <a:pt x="460" y="112"/>
                        </a:cubicBezTo>
                        <a:cubicBezTo>
                          <a:pt x="487" y="105"/>
                          <a:pt x="478" y="83"/>
                          <a:pt x="500" y="68"/>
                        </a:cubicBezTo>
                        <a:cubicBezTo>
                          <a:pt x="633" y="79"/>
                          <a:pt x="567" y="76"/>
                          <a:pt x="700" y="76"/>
                        </a:cubicBezTo>
                      </a:path>
                    </a:pathLst>
                  </a:cu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 type="none" w="med" len="med"/>
                    <a:tailEnd type="triangle" w="med" len="med"/>
                  </a:ln>
                </p:spPr>
                <p:txBody>
                  <a:bodyPr/>
                  <a:lstStyle/>
                  <a:p>
                    <a:endParaRPr lang="en-US" sz="2000"/>
                  </a:p>
                </p:txBody>
              </p:sp>
              <p:sp>
                <p:nvSpPr>
                  <p:cNvPr id="282" name="Freeform 72">
                    <a:extLst>
                      <a:ext uri="{FF2B5EF4-FFF2-40B4-BE49-F238E27FC236}">
                        <a16:creationId xmlns:a16="http://schemas.microsoft.com/office/drawing/2014/main" id="{33366642-35B8-49D4-AD2D-8BAD04FD4BD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800000">
                    <a:off x="2016071" y="5012141"/>
                    <a:ext cx="393700" cy="298450"/>
                  </a:xfrm>
                  <a:custGeom>
                    <a:avLst/>
                    <a:gdLst>
                      <a:gd name="T0" fmla="*/ 0 w 700"/>
                      <a:gd name="T1" fmla="*/ 88 h 188"/>
                      <a:gd name="T2" fmla="*/ 76 w 700"/>
                      <a:gd name="T3" fmla="*/ 80 h 188"/>
                      <a:gd name="T4" fmla="*/ 80 w 700"/>
                      <a:gd name="T5" fmla="*/ 60 h 188"/>
                      <a:gd name="T6" fmla="*/ 108 w 700"/>
                      <a:gd name="T7" fmla="*/ 36 h 188"/>
                      <a:gd name="T8" fmla="*/ 164 w 700"/>
                      <a:gd name="T9" fmla="*/ 156 h 188"/>
                      <a:gd name="T10" fmla="*/ 204 w 700"/>
                      <a:gd name="T11" fmla="*/ 0 h 188"/>
                      <a:gd name="T12" fmla="*/ 224 w 700"/>
                      <a:gd name="T13" fmla="*/ 40 h 188"/>
                      <a:gd name="T14" fmla="*/ 232 w 700"/>
                      <a:gd name="T15" fmla="*/ 64 h 188"/>
                      <a:gd name="T16" fmla="*/ 252 w 700"/>
                      <a:gd name="T17" fmla="*/ 188 h 188"/>
                      <a:gd name="T18" fmla="*/ 280 w 700"/>
                      <a:gd name="T19" fmla="*/ 116 h 188"/>
                      <a:gd name="T20" fmla="*/ 304 w 700"/>
                      <a:gd name="T21" fmla="*/ 36 h 188"/>
                      <a:gd name="T22" fmla="*/ 332 w 700"/>
                      <a:gd name="T23" fmla="*/ 124 h 188"/>
                      <a:gd name="T24" fmla="*/ 352 w 700"/>
                      <a:gd name="T25" fmla="*/ 120 h 188"/>
                      <a:gd name="T26" fmla="*/ 376 w 700"/>
                      <a:gd name="T27" fmla="*/ 64 h 188"/>
                      <a:gd name="T28" fmla="*/ 460 w 700"/>
                      <a:gd name="T29" fmla="*/ 112 h 188"/>
                      <a:gd name="T30" fmla="*/ 500 w 700"/>
                      <a:gd name="T31" fmla="*/ 68 h 188"/>
                      <a:gd name="T32" fmla="*/ 700 w 700"/>
                      <a:gd name="T33" fmla="*/ 76 h 188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700"/>
                      <a:gd name="T52" fmla="*/ 0 h 188"/>
                      <a:gd name="T53" fmla="*/ 700 w 700"/>
                      <a:gd name="T54" fmla="*/ 188 h 188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700" h="188">
                        <a:moveTo>
                          <a:pt x="0" y="88"/>
                        </a:moveTo>
                        <a:cubicBezTo>
                          <a:pt x="24" y="80"/>
                          <a:pt x="52" y="88"/>
                          <a:pt x="76" y="80"/>
                        </a:cubicBezTo>
                        <a:cubicBezTo>
                          <a:pt x="82" y="78"/>
                          <a:pt x="78" y="66"/>
                          <a:pt x="80" y="60"/>
                        </a:cubicBezTo>
                        <a:cubicBezTo>
                          <a:pt x="85" y="46"/>
                          <a:pt x="95" y="44"/>
                          <a:pt x="108" y="36"/>
                        </a:cubicBezTo>
                        <a:cubicBezTo>
                          <a:pt x="151" y="50"/>
                          <a:pt x="107" y="137"/>
                          <a:pt x="164" y="156"/>
                        </a:cubicBezTo>
                        <a:cubicBezTo>
                          <a:pt x="188" y="120"/>
                          <a:pt x="160" y="29"/>
                          <a:pt x="204" y="0"/>
                        </a:cubicBezTo>
                        <a:cubicBezTo>
                          <a:pt x="212" y="12"/>
                          <a:pt x="218" y="27"/>
                          <a:pt x="224" y="40"/>
                        </a:cubicBezTo>
                        <a:cubicBezTo>
                          <a:pt x="227" y="48"/>
                          <a:pt x="232" y="64"/>
                          <a:pt x="232" y="64"/>
                        </a:cubicBezTo>
                        <a:cubicBezTo>
                          <a:pt x="236" y="104"/>
                          <a:pt x="239" y="150"/>
                          <a:pt x="252" y="188"/>
                        </a:cubicBezTo>
                        <a:cubicBezTo>
                          <a:pt x="287" y="179"/>
                          <a:pt x="266" y="144"/>
                          <a:pt x="280" y="116"/>
                        </a:cubicBezTo>
                        <a:cubicBezTo>
                          <a:pt x="281" y="106"/>
                          <a:pt x="274" y="26"/>
                          <a:pt x="304" y="36"/>
                        </a:cubicBezTo>
                        <a:cubicBezTo>
                          <a:pt x="314" y="65"/>
                          <a:pt x="323" y="93"/>
                          <a:pt x="332" y="124"/>
                        </a:cubicBezTo>
                        <a:cubicBezTo>
                          <a:pt x="339" y="123"/>
                          <a:pt x="348" y="125"/>
                          <a:pt x="352" y="120"/>
                        </a:cubicBezTo>
                        <a:cubicBezTo>
                          <a:pt x="368" y="102"/>
                          <a:pt x="346" y="74"/>
                          <a:pt x="376" y="64"/>
                        </a:cubicBezTo>
                        <a:cubicBezTo>
                          <a:pt x="414" y="78"/>
                          <a:pt x="428" y="91"/>
                          <a:pt x="460" y="112"/>
                        </a:cubicBezTo>
                        <a:cubicBezTo>
                          <a:pt x="487" y="105"/>
                          <a:pt x="478" y="83"/>
                          <a:pt x="500" y="68"/>
                        </a:cubicBezTo>
                        <a:cubicBezTo>
                          <a:pt x="633" y="79"/>
                          <a:pt x="567" y="76"/>
                          <a:pt x="700" y="76"/>
                        </a:cubicBezTo>
                      </a:path>
                    </a:pathLst>
                  </a:cu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 type="none" w="med" len="med"/>
                    <a:tailEnd type="triangle" w="med" len="med"/>
                  </a:ln>
                </p:spPr>
                <p:txBody>
                  <a:bodyPr/>
                  <a:lstStyle/>
                  <a:p>
                    <a:endParaRPr lang="en-US" sz="2000"/>
                  </a:p>
                </p:txBody>
              </p:sp>
              <p:sp>
                <p:nvSpPr>
                  <p:cNvPr id="283" name="Freeform 73">
                    <a:extLst>
                      <a:ext uri="{FF2B5EF4-FFF2-40B4-BE49-F238E27FC236}">
                        <a16:creationId xmlns:a16="http://schemas.microsoft.com/office/drawing/2014/main" id="{D88DDCE5-DDEF-453E-A7E6-74F08BBF6AD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8362793">
                    <a:off x="2092271" y="5602691"/>
                    <a:ext cx="393700" cy="298450"/>
                  </a:xfrm>
                  <a:custGeom>
                    <a:avLst/>
                    <a:gdLst>
                      <a:gd name="T0" fmla="*/ 0 w 700"/>
                      <a:gd name="T1" fmla="*/ 88 h 188"/>
                      <a:gd name="T2" fmla="*/ 76 w 700"/>
                      <a:gd name="T3" fmla="*/ 80 h 188"/>
                      <a:gd name="T4" fmla="*/ 80 w 700"/>
                      <a:gd name="T5" fmla="*/ 60 h 188"/>
                      <a:gd name="T6" fmla="*/ 108 w 700"/>
                      <a:gd name="T7" fmla="*/ 36 h 188"/>
                      <a:gd name="T8" fmla="*/ 164 w 700"/>
                      <a:gd name="T9" fmla="*/ 156 h 188"/>
                      <a:gd name="T10" fmla="*/ 204 w 700"/>
                      <a:gd name="T11" fmla="*/ 0 h 188"/>
                      <a:gd name="T12" fmla="*/ 224 w 700"/>
                      <a:gd name="T13" fmla="*/ 40 h 188"/>
                      <a:gd name="T14" fmla="*/ 232 w 700"/>
                      <a:gd name="T15" fmla="*/ 64 h 188"/>
                      <a:gd name="T16" fmla="*/ 252 w 700"/>
                      <a:gd name="T17" fmla="*/ 188 h 188"/>
                      <a:gd name="T18" fmla="*/ 280 w 700"/>
                      <a:gd name="T19" fmla="*/ 116 h 188"/>
                      <a:gd name="T20" fmla="*/ 304 w 700"/>
                      <a:gd name="T21" fmla="*/ 36 h 188"/>
                      <a:gd name="T22" fmla="*/ 332 w 700"/>
                      <a:gd name="T23" fmla="*/ 124 h 188"/>
                      <a:gd name="T24" fmla="*/ 352 w 700"/>
                      <a:gd name="T25" fmla="*/ 120 h 188"/>
                      <a:gd name="T26" fmla="*/ 376 w 700"/>
                      <a:gd name="T27" fmla="*/ 64 h 188"/>
                      <a:gd name="T28" fmla="*/ 460 w 700"/>
                      <a:gd name="T29" fmla="*/ 112 h 188"/>
                      <a:gd name="T30" fmla="*/ 500 w 700"/>
                      <a:gd name="T31" fmla="*/ 68 h 188"/>
                      <a:gd name="T32" fmla="*/ 700 w 700"/>
                      <a:gd name="T33" fmla="*/ 76 h 188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700"/>
                      <a:gd name="T52" fmla="*/ 0 h 188"/>
                      <a:gd name="T53" fmla="*/ 700 w 700"/>
                      <a:gd name="T54" fmla="*/ 188 h 188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700" h="188">
                        <a:moveTo>
                          <a:pt x="0" y="88"/>
                        </a:moveTo>
                        <a:cubicBezTo>
                          <a:pt x="24" y="80"/>
                          <a:pt x="52" y="88"/>
                          <a:pt x="76" y="80"/>
                        </a:cubicBezTo>
                        <a:cubicBezTo>
                          <a:pt x="82" y="78"/>
                          <a:pt x="78" y="66"/>
                          <a:pt x="80" y="60"/>
                        </a:cubicBezTo>
                        <a:cubicBezTo>
                          <a:pt x="85" y="46"/>
                          <a:pt x="95" y="44"/>
                          <a:pt x="108" y="36"/>
                        </a:cubicBezTo>
                        <a:cubicBezTo>
                          <a:pt x="151" y="50"/>
                          <a:pt x="107" y="137"/>
                          <a:pt x="164" y="156"/>
                        </a:cubicBezTo>
                        <a:cubicBezTo>
                          <a:pt x="188" y="120"/>
                          <a:pt x="160" y="29"/>
                          <a:pt x="204" y="0"/>
                        </a:cubicBezTo>
                        <a:cubicBezTo>
                          <a:pt x="212" y="12"/>
                          <a:pt x="218" y="27"/>
                          <a:pt x="224" y="40"/>
                        </a:cubicBezTo>
                        <a:cubicBezTo>
                          <a:pt x="227" y="48"/>
                          <a:pt x="232" y="64"/>
                          <a:pt x="232" y="64"/>
                        </a:cubicBezTo>
                        <a:cubicBezTo>
                          <a:pt x="236" y="104"/>
                          <a:pt x="239" y="150"/>
                          <a:pt x="252" y="188"/>
                        </a:cubicBezTo>
                        <a:cubicBezTo>
                          <a:pt x="287" y="179"/>
                          <a:pt x="266" y="144"/>
                          <a:pt x="280" y="116"/>
                        </a:cubicBezTo>
                        <a:cubicBezTo>
                          <a:pt x="281" y="106"/>
                          <a:pt x="274" y="26"/>
                          <a:pt x="304" y="36"/>
                        </a:cubicBezTo>
                        <a:cubicBezTo>
                          <a:pt x="314" y="65"/>
                          <a:pt x="323" y="93"/>
                          <a:pt x="332" y="124"/>
                        </a:cubicBezTo>
                        <a:cubicBezTo>
                          <a:pt x="339" y="123"/>
                          <a:pt x="348" y="125"/>
                          <a:pt x="352" y="120"/>
                        </a:cubicBezTo>
                        <a:cubicBezTo>
                          <a:pt x="368" y="102"/>
                          <a:pt x="346" y="74"/>
                          <a:pt x="376" y="64"/>
                        </a:cubicBezTo>
                        <a:cubicBezTo>
                          <a:pt x="414" y="78"/>
                          <a:pt x="428" y="91"/>
                          <a:pt x="460" y="112"/>
                        </a:cubicBezTo>
                        <a:cubicBezTo>
                          <a:pt x="487" y="105"/>
                          <a:pt x="478" y="83"/>
                          <a:pt x="500" y="68"/>
                        </a:cubicBezTo>
                        <a:cubicBezTo>
                          <a:pt x="633" y="79"/>
                          <a:pt x="567" y="76"/>
                          <a:pt x="700" y="76"/>
                        </a:cubicBezTo>
                      </a:path>
                    </a:pathLst>
                  </a:cu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 type="none" w="med" len="med"/>
                    <a:tailEnd type="triangle" w="med" len="med"/>
                  </a:ln>
                </p:spPr>
                <p:txBody>
                  <a:bodyPr/>
                  <a:lstStyle/>
                  <a:p>
                    <a:endParaRPr lang="en-US" sz="2000"/>
                  </a:p>
                </p:txBody>
              </p:sp>
              <p:sp>
                <p:nvSpPr>
                  <p:cNvPr id="284" name="Freeform 74">
                    <a:extLst>
                      <a:ext uri="{FF2B5EF4-FFF2-40B4-BE49-F238E27FC236}">
                        <a16:creationId xmlns:a16="http://schemas.microsoft.com/office/drawing/2014/main" id="{60DF5937-38EF-4C75-8CC6-E180857B388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5090847">
                    <a:off x="2730446" y="5802716"/>
                    <a:ext cx="393700" cy="298450"/>
                  </a:xfrm>
                  <a:custGeom>
                    <a:avLst/>
                    <a:gdLst>
                      <a:gd name="T0" fmla="*/ 0 w 700"/>
                      <a:gd name="T1" fmla="*/ 88 h 188"/>
                      <a:gd name="T2" fmla="*/ 76 w 700"/>
                      <a:gd name="T3" fmla="*/ 80 h 188"/>
                      <a:gd name="T4" fmla="*/ 80 w 700"/>
                      <a:gd name="T5" fmla="*/ 60 h 188"/>
                      <a:gd name="T6" fmla="*/ 108 w 700"/>
                      <a:gd name="T7" fmla="*/ 36 h 188"/>
                      <a:gd name="T8" fmla="*/ 164 w 700"/>
                      <a:gd name="T9" fmla="*/ 156 h 188"/>
                      <a:gd name="T10" fmla="*/ 204 w 700"/>
                      <a:gd name="T11" fmla="*/ 0 h 188"/>
                      <a:gd name="T12" fmla="*/ 224 w 700"/>
                      <a:gd name="T13" fmla="*/ 40 h 188"/>
                      <a:gd name="T14" fmla="*/ 232 w 700"/>
                      <a:gd name="T15" fmla="*/ 64 h 188"/>
                      <a:gd name="T16" fmla="*/ 252 w 700"/>
                      <a:gd name="T17" fmla="*/ 188 h 188"/>
                      <a:gd name="T18" fmla="*/ 280 w 700"/>
                      <a:gd name="T19" fmla="*/ 116 h 188"/>
                      <a:gd name="T20" fmla="*/ 304 w 700"/>
                      <a:gd name="T21" fmla="*/ 36 h 188"/>
                      <a:gd name="T22" fmla="*/ 332 w 700"/>
                      <a:gd name="T23" fmla="*/ 124 h 188"/>
                      <a:gd name="T24" fmla="*/ 352 w 700"/>
                      <a:gd name="T25" fmla="*/ 120 h 188"/>
                      <a:gd name="T26" fmla="*/ 376 w 700"/>
                      <a:gd name="T27" fmla="*/ 64 h 188"/>
                      <a:gd name="T28" fmla="*/ 460 w 700"/>
                      <a:gd name="T29" fmla="*/ 112 h 188"/>
                      <a:gd name="T30" fmla="*/ 500 w 700"/>
                      <a:gd name="T31" fmla="*/ 68 h 188"/>
                      <a:gd name="T32" fmla="*/ 700 w 700"/>
                      <a:gd name="T33" fmla="*/ 76 h 188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700"/>
                      <a:gd name="T52" fmla="*/ 0 h 188"/>
                      <a:gd name="T53" fmla="*/ 700 w 700"/>
                      <a:gd name="T54" fmla="*/ 188 h 188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700" h="188">
                        <a:moveTo>
                          <a:pt x="0" y="88"/>
                        </a:moveTo>
                        <a:cubicBezTo>
                          <a:pt x="24" y="80"/>
                          <a:pt x="52" y="88"/>
                          <a:pt x="76" y="80"/>
                        </a:cubicBezTo>
                        <a:cubicBezTo>
                          <a:pt x="82" y="78"/>
                          <a:pt x="78" y="66"/>
                          <a:pt x="80" y="60"/>
                        </a:cubicBezTo>
                        <a:cubicBezTo>
                          <a:pt x="85" y="46"/>
                          <a:pt x="95" y="44"/>
                          <a:pt x="108" y="36"/>
                        </a:cubicBezTo>
                        <a:cubicBezTo>
                          <a:pt x="151" y="50"/>
                          <a:pt x="107" y="137"/>
                          <a:pt x="164" y="156"/>
                        </a:cubicBezTo>
                        <a:cubicBezTo>
                          <a:pt x="188" y="120"/>
                          <a:pt x="160" y="29"/>
                          <a:pt x="204" y="0"/>
                        </a:cubicBezTo>
                        <a:cubicBezTo>
                          <a:pt x="212" y="12"/>
                          <a:pt x="218" y="27"/>
                          <a:pt x="224" y="40"/>
                        </a:cubicBezTo>
                        <a:cubicBezTo>
                          <a:pt x="227" y="48"/>
                          <a:pt x="232" y="64"/>
                          <a:pt x="232" y="64"/>
                        </a:cubicBezTo>
                        <a:cubicBezTo>
                          <a:pt x="236" y="104"/>
                          <a:pt x="239" y="150"/>
                          <a:pt x="252" y="188"/>
                        </a:cubicBezTo>
                        <a:cubicBezTo>
                          <a:pt x="287" y="179"/>
                          <a:pt x="266" y="144"/>
                          <a:pt x="280" y="116"/>
                        </a:cubicBezTo>
                        <a:cubicBezTo>
                          <a:pt x="281" y="106"/>
                          <a:pt x="274" y="26"/>
                          <a:pt x="304" y="36"/>
                        </a:cubicBezTo>
                        <a:cubicBezTo>
                          <a:pt x="314" y="65"/>
                          <a:pt x="323" y="93"/>
                          <a:pt x="332" y="124"/>
                        </a:cubicBezTo>
                        <a:cubicBezTo>
                          <a:pt x="339" y="123"/>
                          <a:pt x="348" y="125"/>
                          <a:pt x="352" y="120"/>
                        </a:cubicBezTo>
                        <a:cubicBezTo>
                          <a:pt x="368" y="102"/>
                          <a:pt x="346" y="74"/>
                          <a:pt x="376" y="64"/>
                        </a:cubicBezTo>
                        <a:cubicBezTo>
                          <a:pt x="414" y="78"/>
                          <a:pt x="428" y="91"/>
                          <a:pt x="460" y="112"/>
                        </a:cubicBezTo>
                        <a:cubicBezTo>
                          <a:pt x="487" y="105"/>
                          <a:pt x="478" y="83"/>
                          <a:pt x="500" y="68"/>
                        </a:cubicBezTo>
                        <a:cubicBezTo>
                          <a:pt x="633" y="79"/>
                          <a:pt x="567" y="76"/>
                          <a:pt x="700" y="76"/>
                        </a:cubicBezTo>
                      </a:path>
                    </a:pathLst>
                  </a:cu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 type="none" w="med" len="med"/>
                    <a:tailEnd type="triangle" w="med" len="med"/>
                  </a:ln>
                </p:spPr>
                <p:txBody>
                  <a:bodyPr/>
                  <a:lstStyle/>
                  <a:p>
                    <a:endParaRPr lang="en-US" sz="2000"/>
                  </a:p>
                </p:txBody>
              </p:sp>
              <p:grpSp>
                <p:nvGrpSpPr>
                  <p:cNvPr id="285" name="Group 75">
                    <a:extLst>
                      <a:ext uri="{FF2B5EF4-FFF2-40B4-BE49-F238E27FC236}">
                        <a16:creationId xmlns:a16="http://schemas.microsoft.com/office/drawing/2014/main" id="{D5843AC2-F64C-424C-A2AE-25619A99128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81270" y="3935824"/>
                    <a:ext cx="2334038" cy="1285878"/>
                    <a:chOff x="4016" y="1878"/>
                    <a:chExt cx="1520" cy="810"/>
                  </a:xfrm>
                </p:grpSpPr>
                <p:sp>
                  <p:nvSpPr>
                    <p:cNvPr id="290" name="Line 76">
                      <a:extLst>
                        <a:ext uri="{FF2B5EF4-FFF2-40B4-BE49-F238E27FC236}">
                          <a16:creationId xmlns:a16="http://schemas.microsoft.com/office/drawing/2014/main" id="{253AC8DF-96F5-4E7B-8207-9B53DA145BB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016" y="2239"/>
                      <a:ext cx="670" cy="449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/>
                    <a:lstStyle/>
                    <a:p>
                      <a:endParaRPr lang="en-US" sz="2000"/>
                    </a:p>
                  </p:txBody>
                </p:sp>
                <p:grpSp>
                  <p:nvGrpSpPr>
                    <p:cNvPr id="291" name="Group 77">
                      <a:extLst>
                        <a:ext uri="{FF2B5EF4-FFF2-40B4-BE49-F238E27FC236}">
                          <a16:creationId xmlns:a16="http://schemas.microsoft.com/office/drawing/2014/main" id="{53979962-23DC-42F4-B4EC-1EF6E1A436B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458" y="1878"/>
                      <a:ext cx="1078" cy="480"/>
                      <a:chOff x="4952" y="1713"/>
                      <a:chExt cx="941" cy="673"/>
                    </a:xfrm>
                  </p:grpSpPr>
                  <p:sp>
                    <p:nvSpPr>
                      <p:cNvPr id="292" name="Text Box 78">
                        <a:extLst>
                          <a:ext uri="{FF2B5EF4-FFF2-40B4-BE49-F238E27FC236}">
                            <a16:creationId xmlns:a16="http://schemas.microsoft.com/office/drawing/2014/main" id="{B59C37A8-D7E4-4405-AA8C-CC3B675A2549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4952" y="1713"/>
                        <a:ext cx="941" cy="673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square">
                        <a:spAutoFit/>
                      </a:bodyPr>
                      <a:lstStyle/>
                      <a:p>
                        <a:pPr>
                          <a:spcBef>
                            <a:spcPct val="50000"/>
                          </a:spcBef>
                        </a:pPr>
                        <a:r>
                          <a:rPr lang="en-US" sz="1600" dirty="0" err="1">
                            <a:cs typeface="Arial" charset="0"/>
                          </a:rPr>
                          <a:t>V</a:t>
                        </a:r>
                        <a:r>
                          <a:rPr lang="en-US" sz="1600" baseline="-25000" dirty="0" err="1">
                            <a:cs typeface="Arial" charset="0"/>
                          </a:rPr>
                          <a:t>wind</a:t>
                        </a:r>
                        <a:endParaRPr lang="en-US" sz="1600" dirty="0"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93" name="Line 79">
                        <a:extLst>
                          <a:ext uri="{FF2B5EF4-FFF2-40B4-BE49-F238E27FC236}">
                            <a16:creationId xmlns:a16="http://schemas.microsoft.com/office/drawing/2014/main" id="{10202D33-0C20-411B-B1B7-947DF696D076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88" y="1824"/>
                        <a:ext cx="144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/>
                      <a:lstStyle/>
                      <a:p>
                        <a:endParaRPr lang="en-US" sz="2000"/>
                      </a:p>
                    </p:txBody>
                  </p:sp>
                </p:grpSp>
              </p:grpSp>
              <p:grpSp>
                <p:nvGrpSpPr>
                  <p:cNvPr id="286" name="Group 80">
                    <a:extLst>
                      <a:ext uri="{FF2B5EF4-FFF2-40B4-BE49-F238E27FC236}">
                        <a16:creationId xmlns:a16="http://schemas.microsoft.com/office/drawing/2014/main" id="{5B3BC793-1937-496B-8338-D9BADDF7275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93964" y="4993097"/>
                    <a:ext cx="2168216" cy="762002"/>
                    <a:chOff x="4032" y="2544"/>
                    <a:chExt cx="1548" cy="480"/>
                  </a:xfrm>
                </p:grpSpPr>
                <p:sp>
                  <p:nvSpPr>
                    <p:cNvPr id="288" name="Line 81">
                      <a:extLst>
                        <a:ext uri="{FF2B5EF4-FFF2-40B4-BE49-F238E27FC236}">
                          <a16:creationId xmlns:a16="http://schemas.microsoft.com/office/drawing/2014/main" id="{56E3E9A7-8F84-465B-92F6-FCD5679191E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032" y="2688"/>
                      <a:ext cx="624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289" name="Text Box 82">
                      <a:extLst>
                        <a:ext uri="{FF2B5EF4-FFF2-40B4-BE49-F238E27FC236}">
                          <a16:creationId xmlns:a16="http://schemas.microsoft.com/office/drawing/2014/main" id="{BD5FA9F7-787C-4E3F-9957-205BEF5468C5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610" y="2544"/>
                      <a:ext cx="970" cy="48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en-US" sz="1600" dirty="0" err="1">
                          <a:cs typeface="Arial" charset="0"/>
                        </a:rPr>
                        <a:t>V</a:t>
                      </a:r>
                      <a:r>
                        <a:rPr lang="en-US" sz="1600" baseline="-25000" dirty="0" err="1">
                          <a:cs typeface="Arial" charset="0"/>
                        </a:rPr>
                        <a:t>los</a:t>
                      </a:r>
                      <a:endParaRPr lang="en-US" sz="1600" dirty="0">
                        <a:cs typeface="Arial" charset="0"/>
                      </a:endParaRPr>
                    </a:p>
                  </p:txBody>
                </p:sp>
              </p:grpSp>
              <p:sp>
                <p:nvSpPr>
                  <p:cNvPr id="287" name="Freeform 83">
                    <a:extLst>
                      <a:ext uri="{FF2B5EF4-FFF2-40B4-BE49-F238E27FC236}">
                        <a16:creationId xmlns:a16="http://schemas.microsoft.com/office/drawing/2014/main" id="{4C62B712-8ECC-4845-A31B-7933F15AE48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1357" y="5070584"/>
                    <a:ext cx="393700" cy="298450"/>
                  </a:xfrm>
                  <a:custGeom>
                    <a:avLst/>
                    <a:gdLst>
                      <a:gd name="T0" fmla="*/ 0 w 700"/>
                      <a:gd name="T1" fmla="*/ 88 h 188"/>
                      <a:gd name="T2" fmla="*/ 76 w 700"/>
                      <a:gd name="T3" fmla="*/ 80 h 188"/>
                      <a:gd name="T4" fmla="*/ 80 w 700"/>
                      <a:gd name="T5" fmla="*/ 60 h 188"/>
                      <a:gd name="T6" fmla="*/ 108 w 700"/>
                      <a:gd name="T7" fmla="*/ 36 h 188"/>
                      <a:gd name="T8" fmla="*/ 164 w 700"/>
                      <a:gd name="T9" fmla="*/ 156 h 188"/>
                      <a:gd name="T10" fmla="*/ 204 w 700"/>
                      <a:gd name="T11" fmla="*/ 0 h 188"/>
                      <a:gd name="T12" fmla="*/ 224 w 700"/>
                      <a:gd name="T13" fmla="*/ 40 h 188"/>
                      <a:gd name="T14" fmla="*/ 232 w 700"/>
                      <a:gd name="T15" fmla="*/ 64 h 188"/>
                      <a:gd name="T16" fmla="*/ 252 w 700"/>
                      <a:gd name="T17" fmla="*/ 188 h 188"/>
                      <a:gd name="T18" fmla="*/ 280 w 700"/>
                      <a:gd name="T19" fmla="*/ 116 h 188"/>
                      <a:gd name="T20" fmla="*/ 304 w 700"/>
                      <a:gd name="T21" fmla="*/ 36 h 188"/>
                      <a:gd name="T22" fmla="*/ 332 w 700"/>
                      <a:gd name="T23" fmla="*/ 124 h 188"/>
                      <a:gd name="T24" fmla="*/ 352 w 700"/>
                      <a:gd name="T25" fmla="*/ 120 h 188"/>
                      <a:gd name="T26" fmla="*/ 376 w 700"/>
                      <a:gd name="T27" fmla="*/ 64 h 188"/>
                      <a:gd name="T28" fmla="*/ 460 w 700"/>
                      <a:gd name="T29" fmla="*/ 112 h 188"/>
                      <a:gd name="T30" fmla="*/ 500 w 700"/>
                      <a:gd name="T31" fmla="*/ 68 h 188"/>
                      <a:gd name="T32" fmla="*/ 700 w 700"/>
                      <a:gd name="T33" fmla="*/ 76 h 188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700"/>
                      <a:gd name="T52" fmla="*/ 0 h 188"/>
                      <a:gd name="T53" fmla="*/ 700 w 700"/>
                      <a:gd name="T54" fmla="*/ 188 h 188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700" h="188">
                        <a:moveTo>
                          <a:pt x="0" y="88"/>
                        </a:moveTo>
                        <a:cubicBezTo>
                          <a:pt x="24" y="80"/>
                          <a:pt x="52" y="88"/>
                          <a:pt x="76" y="80"/>
                        </a:cubicBezTo>
                        <a:cubicBezTo>
                          <a:pt x="82" y="78"/>
                          <a:pt x="78" y="66"/>
                          <a:pt x="80" y="60"/>
                        </a:cubicBezTo>
                        <a:cubicBezTo>
                          <a:pt x="85" y="46"/>
                          <a:pt x="95" y="44"/>
                          <a:pt x="108" y="36"/>
                        </a:cubicBezTo>
                        <a:cubicBezTo>
                          <a:pt x="151" y="50"/>
                          <a:pt x="107" y="137"/>
                          <a:pt x="164" y="156"/>
                        </a:cubicBezTo>
                        <a:cubicBezTo>
                          <a:pt x="188" y="120"/>
                          <a:pt x="160" y="29"/>
                          <a:pt x="204" y="0"/>
                        </a:cubicBezTo>
                        <a:cubicBezTo>
                          <a:pt x="212" y="12"/>
                          <a:pt x="218" y="27"/>
                          <a:pt x="224" y="40"/>
                        </a:cubicBezTo>
                        <a:cubicBezTo>
                          <a:pt x="227" y="48"/>
                          <a:pt x="232" y="64"/>
                          <a:pt x="232" y="64"/>
                        </a:cubicBezTo>
                        <a:cubicBezTo>
                          <a:pt x="236" y="104"/>
                          <a:pt x="239" y="150"/>
                          <a:pt x="252" y="188"/>
                        </a:cubicBezTo>
                        <a:cubicBezTo>
                          <a:pt x="287" y="179"/>
                          <a:pt x="266" y="144"/>
                          <a:pt x="280" y="116"/>
                        </a:cubicBezTo>
                        <a:cubicBezTo>
                          <a:pt x="281" y="106"/>
                          <a:pt x="274" y="26"/>
                          <a:pt x="304" y="36"/>
                        </a:cubicBezTo>
                        <a:cubicBezTo>
                          <a:pt x="314" y="65"/>
                          <a:pt x="323" y="93"/>
                          <a:pt x="332" y="124"/>
                        </a:cubicBezTo>
                        <a:cubicBezTo>
                          <a:pt x="339" y="123"/>
                          <a:pt x="348" y="125"/>
                          <a:pt x="352" y="120"/>
                        </a:cubicBezTo>
                        <a:cubicBezTo>
                          <a:pt x="368" y="102"/>
                          <a:pt x="346" y="74"/>
                          <a:pt x="376" y="64"/>
                        </a:cubicBezTo>
                        <a:cubicBezTo>
                          <a:pt x="414" y="78"/>
                          <a:pt x="428" y="91"/>
                          <a:pt x="460" y="112"/>
                        </a:cubicBezTo>
                        <a:cubicBezTo>
                          <a:pt x="487" y="105"/>
                          <a:pt x="478" y="83"/>
                          <a:pt x="500" y="68"/>
                        </a:cubicBezTo>
                        <a:cubicBezTo>
                          <a:pt x="633" y="79"/>
                          <a:pt x="567" y="76"/>
                          <a:pt x="700" y="76"/>
                        </a:cubicBezTo>
                      </a:path>
                    </a:pathLst>
                  </a:cu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 type="none" w="med" len="med"/>
                    <a:tailEnd type="triangle" w="med" len="med"/>
                  </a:ln>
                </p:spPr>
                <p:txBody>
                  <a:bodyPr/>
                  <a:lstStyle/>
                  <a:p>
                    <a:endParaRPr lang="en-US" sz="2000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</p:grpSp>
          <p:cxnSp>
            <p:nvCxnSpPr>
              <p:cNvPr id="2048" name="Straight Arrow Connector 2047">
                <a:extLst>
                  <a:ext uri="{FF2B5EF4-FFF2-40B4-BE49-F238E27FC236}">
                    <a16:creationId xmlns:a16="http://schemas.microsoft.com/office/drawing/2014/main" id="{0C00068C-45CE-43F6-94E7-F7B81D083488}"/>
                  </a:ext>
                </a:extLst>
              </p:cNvPr>
              <p:cNvCxnSpPr>
                <a:cxnSpLocks/>
                <a:stCxn id="273" idx="0"/>
                <a:endCxn id="2076" idx="20"/>
              </p:cNvCxnSpPr>
              <p:nvPr/>
            </p:nvCxnSpPr>
            <p:spPr>
              <a:xfrm>
                <a:off x="3612189" y="4697559"/>
                <a:ext cx="1663262" cy="72711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1" name="Straight Arrow Connector 2050">
                <a:extLst>
                  <a:ext uri="{FF2B5EF4-FFF2-40B4-BE49-F238E27FC236}">
                    <a16:creationId xmlns:a16="http://schemas.microsoft.com/office/drawing/2014/main" id="{D32B8B12-569C-4699-87DA-7729A635746C}"/>
                  </a:ext>
                </a:extLst>
              </p:cNvPr>
              <p:cNvCxnSpPr>
                <a:cxnSpLocks/>
                <a:stCxn id="281" idx="15"/>
              </p:cNvCxnSpPr>
              <p:nvPr/>
            </p:nvCxnSpPr>
            <p:spPr>
              <a:xfrm flipH="1" flipV="1">
                <a:off x="6389471" y="3779142"/>
                <a:ext cx="1281428" cy="8491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24" name="Picture 123">
                <a:extLst>
                  <a:ext uri="{FF2B5EF4-FFF2-40B4-BE49-F238E27FC236}">
                    <a16:creationId xmlns:a16="http://schemas.microsoft.com/office/drawing/2014/main" id="{873DACA1-B9B0-4FF7-90C7-0C100000DA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7575" r="47100"/>
              <a:stretch/>
            </p:blipFill>
            <p:spPr>
              <a:xfrm>
                <a:off x="5662238" y="3359444"/>
                <a:ext cx="356150" cy="2864448"/>
              </a:xfrm>
              <a:prstGeom prst="rect">
                <a:avLst/>
              </a:prstGeom>
            </p:spPr>
          </p:pic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C26CAC0-EC84-44DB-95FE-B4F6734A6A30}"/>
                </a:ext>
              </a:extLst>
            </p:cNvPr>
            <p:cNvSpPr/>
            <p:nvPr/>
          </p:nvSpPr>
          <p:spPr>
            <a:xfrm>
              <a:off x="7926696" y="6224183"/>
              <a:ext cx="637674" cy="3617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B246D6C0-F2E2-48B4-ADEC-CF626B983024}"/>
              </a:ext>
            </a:extLst>
          </p:cNvPr>
          <p:cNvGrpSpPr/>
          <p:nvPr/>
        </p:nvGrpSpPr>
        <p:grpSpPr>
          <a:xfrm>
            <a:off x="976729" y="3990196"/>
            <a:ext cx="4277933" cy="2137546"/>
            <a:chOff x="1395493" y="4311884"/>
            <a:chExt cx="3912551" cy="1526763"/>
          </a:xfrm>
        </p:grpSpPr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3751841B-D56A-45B2-8032-E3B6C3536D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b="41979"/>
            <a:stretch/>
          </p:blipFill>
          <p:spPr bwMode="auto">
            <a:xfrm>
              <a:off x="1395494" y="4335845"/>
              <a:ext cx="3912550" cy="1502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F0DE9433-5C97-4A51-8569-A82F8C36F920}"/>
                </a:ext>
              </a:extLst>
            </p:cNvPr>
            <p:cNvSpPr txBox="1"/>
            <p:nvPr/>
          </p:nvSpPr>
          <p:spPr>
            <a:xfrm>
              <a:off x="1395493" y="4311884"/>
              <a:ext cx="2243791" cy="461648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bg2">
                      <a:lumMod val="10000"/>
                    </a:schemeClr>
                  </a:solidFill>
                </a:rPr>
                <a:t>Low aerosol scatter (mostly molecular)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5AB0C307-0119-478A-86F5-9991BDED8495}"/>
                </a:ext>
              </a:extLst>
            </p:cNvPr>
            <p:cNvSpPr txBox="1"/>
            <p:nvPr/>
          </p:nvSpPr>
          <p:spPr>
            <a:xfrm>
              <a:off x="1395494" y="5547882"/>
              <a:ext cx="2243791" cy="263799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bg2">
                      <a:lumMod val="10000"/>
                    </a:schemeClr>
                  </a:solidFill>
                </a:rPr>
                <a:t>High aerosol scatter</a:t>
              </a:r>
            </a:p>
          </p:txBody>
        </p: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9577EE77-BE1F-43FD-81A7-3B7AFF1D2293}"/>
                </a:ext>
              </a:extLst>
            </p:cNvPr>
            <p:cNvCxnSpPr>
              <a:cxnSpLocks/>
            </p:cNvCxnSpPr>
            <p:nvPr/>
          </p:nvCxnSpPr>
          <p:spPr>
            <a:xfrm>
              <a:off x="3639285" y="4521049"/>
              <a:ext cx="753805" cy="10556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EF82BECB-A8FA-4D53-8AAB-59045FF14530}"/>
                </a:ext>
              </a:extLst>
            </p:cNvPr>
            <p:cNvCxnSpPr>
              <a:cxnSpLocks/>
              <a:stCxn id="131" idx="3"/>
            </p:cNvCxnSpPr>
            <p:nvPr/>
          </p:nvCxnSpPr>
          <p:spPr>
            <a:xfrm flipV="1">
              <a:off x="3639285" y="5120157"/>
              <a:ext cx="753806" cy="55962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C8ACD6C-3794-403E-9D8D-1869F58B144C}"/>
              </a:ext>
            </a:extLst>
          </p:cNvPr>
          <p:cNvCxnSpPr/>
          <p:nvPr/>
        </p:nvCxnSpPr>
        <p:spPr>
          <a:xfrm>
            <a:off x="4694830" y="4372089"/>
            <a:ext cx="147395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46A3DDB9-5257-43E3-9C00-B93A0377FED9}"/>
              </a:ext>
            </a:extLst>
          </p:cNvPr>
          <p:cNvCxnSpPr>
            <a:cxnSpLocks/>
          </p:cNvCxnSpPr>
          <p:nvPr/>
        </p:nvCxnSpPr>
        <p:spPr>
          <a:xfrm>
            <a:off x="4662510" y="5146210"/>
            <a:ext cx="4657663" cy="6853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0814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>
            <a:extLst>
              <a:ext uri="{FF2B5EF4-FFF2-40B4-BE49-F238E27FC236}">
                <a16:creationId xmlns:a16="http://schemas.microsoft.com/office/drawing/2014/main" id="{393DB847-CC1E-4D76-8C34-D940CB2F60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9232" y="3753266"/>
            <a:ext cx="4376150" cy="26412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E16C1ED-9583-4BCF-8F21-33AF0A75D8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992" y="2906586"/>
            <a:ext cx="4192016" cy="36567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7638E2-4C16-43C5-B8BB-CC6D40C39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634" y="200780"/>
            <a:ext cx="8946759" cy="851187"/>
          </a:xfrm>
        </p:spPr>
        <p:txBody>
          <a:bodyPr/>
          <a:lstStyle/>
          <a:p>
            <a:r>
              <a:rPr lang="en-US" dirty="0"/>
              <a:t>Wind Lidar data examples:  Sub-orbital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3F9FF-DFF7-4171-9C5B-45E5959F9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STAR Seminar - 25 July 2019 - NCWCP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ADB6B4-2D5C-4524-BCE8-B568C64E2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16</a:t>
            </a:fld>
            <a:endParaRPr lang="en-US"/>
          </a:p>
        </p:txBody>
      </p:sp>
      <p:pic>
        <p:nvPicPr>
          <p:cNvPr id="9" name="Content Placeholder 10">
            <a:extLst>
              <a:ext uri="{FF2B5EF4-FFF2-40B4-BE49-F238E27FC236}">
                <a16:creationId xmlns:a16="http://schemas.microsoft.com/office/drawing/2014/main" id="{4EC6A588-5719-45C0-8CDD-357FFD8D7C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037" y="971375"/>
            <a:ext cx="5283789" cy="27225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B5E69F-1EEF-458B-A80B-C75A6B4C1C76}"/>
              </a:ext>
            </a:extLst>
          </p:cNvPr>
          <p:cNvSpPr txBox="1"/>
          <p:nvPr/>
        </p:nvSpPr>
        <p:spPr>
          <a:xfrm>
            <a:off x="2152055" y="2539037"/>
            <a:ext cx="1468672" cy="446276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Ground </a:t>
            </a:r>
            <a:r>
              <a:rPr lang="en-US" dirty="0">
                <a:solidFill>
                  <a:srgbClr val="000000"/>
                </a:solidFill>
                <a:sym typeface="Symbol" panose="05050102010706020507" pitchFamily="18" charset="2"/>
              </a:rPr>
              <a:t>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 descr="A picture containing photo, indoor&#10;&#10;Description generated with high confidence">
            <a:extLst>
              <a:ext uri="{FF2B5EF4-FFF2-40B4-BE49-F238E27FC236}">
                <a16:creationId xmlns:a16="http://schemas.microsoft.com/office/drawing/2014/main" id="{2A56E840-7844-4814-A981-350E65B2AC0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5339" y="1163174"/>
            <a:ext cx="6966324" cy="25444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D7660B-B283-4AC1-B9C2-49A295169187}"/>
              </a:ext>
            </a:extLst>
          </p:cNvPr>
          <p:cNvSpPr txBox="1"/>
          <p:nvPr/>
        </p:nvSpPr>
        <p:spPr>
          <a:xfrm>
            <a:off x="9912799" y="1546299"/>
            <a:ext cx="1034257" cy="446276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Ship </a:t>
            </a:r>
            <a:r>
              <a:rPr lang="en-US" dirty="0">
                <a:solidFill>
                  <a:srgbClr val="000000"/>
                </a:solidFill>
                <a:sym typeface="Symbol" panose="05050102010706020507" pitchFamily="18" charset="2"/>
              </a:rPr>
              <a:t>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7D7D33-F5C4-4793-A1B3-3B2BDBF2CBDD}"/>
              </a:ext>
            </a:extLst>
          </p:cNvPr>
          <p:cNvSpPr txBox="1"/>
          <p:nvPr/>
        </p:nvSpPr>
        <p:spPr>
          <a:xfrm>
            <a:off x="4708162" y="4151893"/>
            <a:ext cx="1420582" cy="446276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Aircraft </a:t>
            </a:r>
            <a:r>
              <a:rPr lang="en-US" dirty="0">
                <a:solidFill>
                  <a:srgbClr val="000000"/>
                </a:solidFill>
                <a:sym typeface="Symbol" panose="05050102010706020507" pitchFamily="18" charset="2"/>
              </a:rPr>
              <a:t>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82F0E03C-096B-45A4-9389-730390A635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59323" y="3761441"/>
            <a:ext cx="3951626" cy="26412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2F3292-84AA-49BF-A297-1A9C305FD16A}"/>
              </a:ext>
            </a:extLst>
          </p:cNvPr>
          <p:cNvSpPr txBox="1"/>
          <p:nvPr/>
        </p:nvSpPr>
        <p:spPr>
          <a:xfrm>
            <a:off x="6395151" y="4036477"/>
            <a:ext cx="1850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Baidar et al., 2018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2CB44D-A6FA-41B4-8D74-5685E750DAEF}"/>
              </a:ext>
            </a:extLst>
          </p:cNvPr>
          <p:cNvSpPr txBox="1"/>
          <p:nvPr/>
        </p:nvSpPr>
        <p:spPr>
          <a:xfrm>
            <a:off x="5803747" y="1370604"/>
            <a:ext cx="34602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NOAA ESRL CSD HRDL data, 2006</a:t>
            </a:r>
          </a:p>
        </p:txBody>
      </p:sp>
    </p:spTree>
    <p:extLst>
      <p:ext uri="{BB962C8B-B14F-4D97-AF65-F5344CB8AC3E}">
        <p14:creationId xmlns:p14="http://schemas.microsoft.com/office/powerpoint/2010/main" val="91226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F41D6-3095-4689-821B-AEB2F3992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 lidar data:  Space-based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5C4C2-BAB9-4808-8B35-C38AB09D1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915" y="1213381"/>
            <a:ext cx="11192171" cy="118409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Global curtains of wind profiles can add vertical dimensions to sounder &amp; imager swath data</a:t>
            </a:r>
          </a:p>
          <a:p>
            <a:r>
              <a:rPr lang="en-US" dirty="0"/>
              <a:t>Like CALIPSO &amp; now Aeolus, the lidar “swath” is vertical – a curtain vs. a carpet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08967D-37D0-485D-86B9-56AB6869B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STAR Seminar - 25 July 2019 - NCWCP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099DA4-1181-41E5-BAC0-8A222B963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6" descr="558061main_calipso-fire-orig_full.jpg">
            <a:extLst>
              <a:ext uri="{FF2B5EF4-FFF2-40B4-BE49-F238E27FC236}">
                <a16:creationId xmlns:a16="http://schemas.microsoft.com/office/drawing/2014/main" id="{275A1BFA-B13A-45CF-AB66-1DF495C004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278"/>
          <a:stretch/>
        </p:blipFill>
        <p:spPr bwMode="auto">
          <a:xfrm>
            <a:off x="6878122" y="2510542"/>
            <a:ext cx="4116556" cy="365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elated image">
            <a:extLst>
              <a:ext uri="{FF2B5EF4-FFF2-40B4-BE49-F238E27FC236}">
                <a16:creationId xmlns:a16="http://schemas.microsoft.com/office/drawing/2014/main" id="{E15F09CF-46B6-4C9B-96FA-70C8324FB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4795" y="2510542"/>
            <a:ext cx="5180907" cy="365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6EC169-A9F2-401E-B259-2BCF0913EF73}"/>
              </a:ext>
            </a:extLst>
          </p:cNvPr>
          <p:cNvSpPr txBox="1"/>
          <p:nvPr/>
        </p:nvSpPr>
        <p:spPr>
          <a:xfrm>
            <a:off x="1384490" y="2754725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Aeolus data, credit: ESA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A41128-40E4-4872-84DC-C847967B00A6}"/>
              </a:ext>
            </a:extLst>
          </p:cNvPr>
          <p:cNvSpPr txBox="1"/>
          <p:nvPr/>
        </p:nvSpPr>
        <p:spPr>
          <a:xfrm>
            <a:off x="9296777" y="2477726"/>
            <a:ext cx="1697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dirty="0">
                <a:solidFill>
                  <a:schemeClr val="bg1"/>
                </a:solidFill>
              </a:rPr>
              <a:t>CALIPSO data</a:t>
            </a:r>
          </a:p>
          <a:p>
            <a:pPr algn="r"/>
            <a:r>
              <a:rPr lang="en-US" sz="1800" dirty="0">
                <a:solidFill>
                  <a:schemeClr val="bg1"/>
                </a:solidFill>
              </a:rPr>
              <a:t>credit: NASA</a:t>
            </a:r>
          </a:p>
        </p:txBody>
      </p:sp>
    </p:spTree>
    <p:extLst>
      <p:ext uri="{BB962C8B-B14F-4D97-AF65-F5344CB8AC3E}">
        <p14:creationId xmlns:p14="http://schemas.microsoft.com/office/powerpoint/2010/main" val="1673944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C003431-E32A-4C21-BBDE-B3BFA8DD6FCC}"/>
              </a:ext>
            </a:extLst>
          </p:cNvPr>
          <p:cNvSpPr/>
          <p:nvPr/>
        </p:nvSpPr>
        <p:spPr>
          <a:xfrm>
            <a:off x="0" y="0"/>
            <a:ext cx="11113297" cy="23519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99" y="141198"/>
            <a:ext cx="8095343" cy="541333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Observing Atmospheric Winds from Space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074138" y="2107225"/>
            <a:ext cx="1630829" cy="49244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Optical (feature tracking lidar)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630896" y="2117086"/>
            <a:ext cx="2190224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Optical Doppler Lidar</a:t>
            </a:r>
          </a:p>
        </p:txBody>
      </p:sp>
      <p:cxnSp>
        <p:nvCxnSpPr>
          <p:cNvPr id="37" name="Connector: Elbow 36"/>
          <p:cNvCxnSpPr>
            <a:cxnSpLocks/>
            <a:stCxn id="55" idx="2"/>
            <a:endCxn id="28" idx="0"/>
          </p:cNvCxnSpPr>
          <p:nvPr/>
        </p:nvCxnSpPr>
        <p:spPr>
          <a:xfrm rot="16200000" flipH="1">
            <a:off x="9052737" y="270408"/>
            <a:ext cx="511093" cy="316253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8918954" y="629530"/>
            <a:ext cx="280784" cy="2154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8918953" y="295326"/>
            <a:ext cx="280784" cy="21544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9262685" y="285277"/>
            <a:ext cx="1383392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Molecular: UT/LS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9276532" y="646465"/>
            <a:ext cx="1469440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Aerosol: LT/clouds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78D77D6-65F9-4F60-B1D1-D5D6B2EF30F3}"/>
              </a:ext>
            </a:extLst>
          </p:cNvPr>
          <p:cNvSpPr txBox="1"/>
          <p:nvPr/>
        </p:nvSpPr>
        <p:spPr>
          <a:xfrm>
            <a:off x="4826912" y="708400"/>
            <a:ext cx="2044035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</a:rPr>
              <a:t>Measure 3D Winds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60A3C20-3E26-4A78-AD10-2C8148C3D874}"/>
              </a:ext>
            </a:extLst>
          </p:cNvPr>
          <p:cNvSpPr txBox="1"/>
          <p:nvPr/>
        </p:nvSpPr>
        <p:spPr>
          <a:xfrm>
            <a:off x="6936296" y="1349911"/>
            <a:ext cx="1581435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Active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FB2B60F-8F1D-4D4C-BE43-E65B7A5D2144}"/>
              </a:ext>
            </a:extLst>
          </p:cNvPr>
          <p:cNvSpPr txBox="1"/>
          <p:nvPr/>
        </p:nvSpPr>
        <p:spPr>
          <a:xfrm>
            <a:off x="721408" y="1351529"/>
            <a:ext cx="3600411" cy="49244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Passive</a:t>
            </a:r>
            <a:r>
              <a:rPr lang="en-US" sz="1600" dirty="0">
                <a:solidFill>
                  <a:srgbClr val="000000"/>
                </a:solidFill>
              </a:rPr>
              <a:t> (Motion Vector, sea-state, etc.) Sounders and Imagers</a:t>
            </a:r>
          </a:p>
        </p:txBody>
      </p:sp>
      <p:cxnSp>
        <p:nvCxnSpPr>
          <p:cNvPr id="59" name="Connector: Elbow 58">
            <a:extLst>
              <a:ext uri="{FF2B5EF4-FFF2-40B4-BE49-F238E27FC236}">
                <a16:creationId xmlns:a16="http://schemas.microsoft.com/office/drawing/2014/main" id="{EE195064-DD2E-4D1A-B96F-0C9CFBDB54D5}"/>
              </a:ext>
            </a:extLst>
          </p:cNvPr>
          <p:cNvCxnSpPr>
            <a:cxnSpLocks/>
            <a:stCxn id="54" idx="2"/>
            <a:endCxn id="55" idx="0"/>
          </p:cNvCxnSpPr>
          <p:nvPr/>
        </p:nvCxnSpPr>
        <p:spPr>
          <a:xfrm rot="16200000" flipH="1">
            <a:off x="6605716" y="228613"/>
            <a:ext cx="364512" cy="187808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nector: Elbow 59">
            <a:extLst>
              <a:ext uri="{FF2B5EF4-FFF2-40B4-BE49-F238E27FC236}">
                <a16:creationId xmlns:a16="http://schemas.microsoft.com/office/drawing/2014/main" id="{37565193-D0C6-4215-A677-2C36ADCB6F10}"/>
              </a:ext>
            </a:extLst>
          </p:cNvPr>
          <p:cNvCxnSpPr>
            <a:cxnSpLocks/>
            <a:stCxn id="54" idx="2"/>
            <a:endCxn id="58" idx="0"/>
          </p:cNvCxnSpPr>
          <p:nvPr/>
        </p:nvCxnSpPr>
        <p:spPr>
          <a:xfrm rot="5400000">
            <a:off x="4002207" y="-495194"/>
            <a:ext cx="366130" cy="332731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nector: Elbow 61">
            <a:extLst>
              <a:ext uri="{FF2B5EF4-FFF2-40B4-BE49-F238E27FC236}">
                <a16:creationId xmlns:a16="http://schemas.microsoft.com/office/drawing/2014/main" id="{C3F63C03-D15E-4E1B-9892-F355F969938D}"/>
              </a:ext>
            </a:extLst>
          </p:cNvPr>
          <p:cNvCxnSpPr>
            <a:cxnSpLocks/>
            <a:stCxn id="55" idx="2"/>
            <a:endCxn id="29" idx="0"/>
          </p:cNvCxnSpPr>
          <p:nvPr/>
        </p:nvCxnSpPr>
        <p:spPr>
          <a:xfrm rot="5400000">
            <a:off x="7466034" y="1856106"/>
            <a:ext cx="520954" cy="100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69697A00-DFA1-4907-88A5-D85A17D4FDEA}"/>
              </a:ext>
            </a:extLst>
          </p:cNvPr>
          <p:cNvSpPr txBox="1"/>
          <p:nvPr/>
        </p:nvSpPr>
        <p:spPr>
          <a:xfrm>
            <a:off x="4677857" y="2106453"/>
            <a:ext cx="1581435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Microwave</a:t>
            </a:r>
          </a:p>
        </p:txBody>
      </p:sp>
      <p:cxnSp>
        <p:nvCxnSpPr>
          <p:cNvPr id="76" name="Connector: Elbow 75">
            <a:extLst>
              <a:ext uri="{FF2B5EF4-FFF2-40B4-BE49-F238E27FC236}">
                <a16:creationId xmlns:a16="http://schemas.microsoft.com/office/drawing/2014/main" id="{6685968A-FFD7-49E8-B683-C12B3E3E8070}"/>
              </a:ext>
            </a:extLst>
          </p:cNvPr>
          <p:cNvCxnSpPr>
            <a:cxnSpLocks/>
            <a:stCxn id="55" idx="2"/>
            <a:endCxn id="72" idx="0"/>
          </p:cNvCxnSpPr>
          <p:nvPr/>
        </p:nvCxnSpPr>
        <p:spPr>
          <a:xfrm rot="5400000">
            <a:off x="6342635" y="722073"/>
            <a:ext cx="510321" cy="225843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DC6699-29C9-4143-99D3-47EE9AB02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NOAA STAR Seminar - 25 July 2019 - NCWCP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8436DD4-9F1F-49A3-8C92-BFDD1EF95391}"/>
              </a:ext>
            </a:extLst>
          </p:cNvPr>
          <p:cNvSpPr txBox="1"/>
          <p:nvPr/>
        </p:nvSpPr>
        <p:spPr>
          <a:xfrm>
            <a:off x="1647501" y="2148699"/>
            <a:ext cx="422398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IR</a:t>
            </a:r>
          </a:p>
        </p:txBody>
      </p:sp>
      <p:cxnSp>
        <p:nvCxnSpPr>
          <p:cNvPr id="82" name="Connector: Elbow 81">
            <a:extLst>
              <a:ext uri="{FF2B5EF4-FFF2-40B4-BE49-F238E27FC236}">
                <a16:creationId xmlns:a16="http://schemas.microsoft.com/office/drawing/2014/main" id="{FFA18013-0C2C-4A1B-9154-3FE533E0A7BE}"/>
              </a:ext>
            </a:extLst>
          </p:cNvPr>
          <p:cNvCxnSpPr>
            <a:cxnSpLocks/>
            <a:stCxn id="58" idx="2"/>
            <a:endCxn id="80" idx="0"/>
          </p:cNvCxnSpPr>
          <p:nvPr/>
        </p:nvCxnSpPr>
        <p:spPr>
          <a:xfrm rot="5400000">
            <a:off x="2037794" y="1664878"/>
            <a:ext cx="304727" cy="66291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Connector: Elbow 109">
            <a:extLst>
              <a:ext uri="{FF2B5EF4-FFF2-40B4-BE49-F238E27FC236}">
                <a16:creationId xmlns:a16="http://schemas.microsoft.com/office/drawing/2014/main" id="{6A51BFD3-ADB1-4031-9E23-8153E4079FB8}"/>
              </a:ext>
            </a:extLst>
          </p:cNvPr>
          <p:cNvCxnSpPr>
            <a:cxnSpLocks/>
            <a:stCxn id="58" idx="2"/>
            <a:endCxn id="94" idx="0"/>
          </p:cNvCxnSpPr>
          <p:nvPr/>
        </p:nvCxnSpPr>
        <p:spPr>
          <a:xfrm rot="5400000">
            <a:off x="1726791" y="1335759"/>
            <a:ext cx="286610" cy="130303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0C2AB9DA-89EB-46AD-9283-A8B74D9452AE}"/>
              </a:ext>
            </a:extLst>
          </p:cNvPr>
          <p:cNvSpPr txBox="1"/>
          <p:nvPr/>
        </p:nvSpPr>
        <p:spPr>
          <a:xfrm>
            <a:off x="8908855" y="974834"/>
            <a:ext cx="280784" cy="21544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W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FF8E0FD6-9415-4659-BE72-A5E60630EB3B}"/>
              </a:ext>
            </a:extLst>
          </p:cNvPr>
          <p:cNvSpPr txBox="1"/>
          <p:nvPr/>
        </p:nvSpPr>
        <p:spPr>
          <a:xfrm>
            <a:off x="9256242" y="991769"/>
            <a:ext cx="1740093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Water Vapor Features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CCAFF516-B413-40BD-B65F-5352477ED78B}"/>
              </a:ext>
            </a:extLst>
          </p:cNvPr>
          <p:cNvSpPr txBox="1"/>
          <p:nvPr/>
        </p:nvSpPr>
        <p:spPr>
          <a:xfrm>
            <a:off x="2085193" y="1109130"/>
            <a:ext cx="280784" cy="21544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W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2C896F6-D12C-428F-9274-668C508437A5}"/>
              </a:ext>
            </a:extLst>
          </p:cNvPr>
          <p:cNvSpPr txBox="1"/>
          <p:nvPr/>
        </p:nvSpPr>
        <p:spPr>
          <a:xfrm>
            <a:off x="1769440" y="1093978"/>
            <a:ext cx="280784" cy="2219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7E81FBD-3EFF-458B-A737-C254FDCE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D9E5FFB-CDA6-4EB2-9F29-7C44880854DC}"/>
              </a:ext>
            </a:extLst>
          </p:cNvPr>
          <p:cNvGrpSpPr/>
          <p:nvPr/>
        </p:nvGrpSpPr>
        <p:grpSpPr>
          <a:xfrm>
            <a:off x="914504" y="2363306"/>
            <a:ext cx="10913899" cy="3941808"/>
            <a:chOff x="914504" y="2363306"/>
            <a:chExt cx="10913899" cy="3941808"/>
          </a:xfrm>
        </p:grpSpPr>
        <p:cxnSp>
          <p:nvCxnSpPr>
            <p:cNvPr id="41" name="Connector: Elbow 40"/>
            <p:cNvCxnSpPr>
              <a:cxnSpLocks/>
              <a:stCxn id="29" idx="2"/>
              <a:endCxn id="96" idx="0"/>
            </p:cNvCxnSpPr>
            <p:nvPr/>
          </p:nvCxnSpPr>
          <p:spPr>
            <a:xfrm rot="16200000" flipH="1">
              <a:off x="7798944" y="2290371"/>
              <a:ext cx="518385" cy="664256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or: Elbow 41"/>
            <p:cNvCxnSpPr>
              <a:cxnSpLocks/>
              <a:stCxn id="29" idx="2"/>
              <a:endCxn id="95" idx="0"/>
            </p:cNvCxnSpPr>
            <p:nvPr/>
          </p:nvCxnSpPr>
          <p:spPr>
            <a:xfrm rot="5400000">
              <a:off x="4740009" y="-106586"/>
              <a:ext cx="516106" cy="5455892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3804984-5236-4908-B16B-D696C5D2B629}"/>
                </a:ext>
              </a:extLst>
            </p:cNvPr>
            <p:cNvGrpSpPr/>
            <p:nvPr/>
          </p:nvGrpSpPr>
          <p:grpSpPr>
            <a:xfrm>
              <a:off x="914504" y="2879413"/>
              <a:ext cx="2559891" cy="492442"/>
              <a:chOff x="5079351" y="2571252"/>
              <a:chExt cx="2559891" cy="223341"/>
            </a:xfrm>
          </p:grpSpPr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669DC2B9-899E-4C30-B860-FCEB9B99A4C6}"/>
                  </a:ext>
                </a:extLst>
              </p:cNvPr>
              <p:cNvSpPr txBox="1"/>
              <p:nvPr/>
            </p:nvSpPr>
            <p:spPr>
              <a:xfrm>
                <a:off x="5230684" y="2571252"/>
                <a:ext cx="2408558" cy="22334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000000"/>
                    </a:solidFill>
                  </a:rPr>
                  <a:t>Lower troposphere/ aerosol scattering</a:t>
                </a: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0230C6E8-708D-47D9-8517-641DE632DAAC}"/>
                  </a:ext>
                </a:extLst>
              </p:cNvPr>
              <p:cNvSpPr txBox="1"/>
              <p:nvPr/>
            </p:nvSpPr>
            <p:spPr>
              <a:xfrm>
                <a:off x="5079351" y="2616639"/>
                <a:ext cx="288660" cy="12635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000000"/>
                    </a:solidFill>
                  </a:rPr>
                  <a:t>A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1F0EB72-A3DE-485F-AD0F-D0E9BDC3FA71}"/>
                </a:ext>
              </a:extLst>
            </p:cNvPr>
            <p:cNvGrpSpPr/>
            <p:nvPr/>
          </p:nvGrpSpPr>
          <p:grpSpPr>
            <a:xfrm>
              <a:off x="6404139" y="2866274"/>
              <a:ext cx="3628323" cy="507861"/>
              <a:chOff x="749993" y="2532832"/>
              <a:chExt cx="3628323" cy="507861"/>
            </a:xfrm>
          </p:grpSpPr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82F684BD-4588-47CF-BE49-FC53325DCC8B}"/>
                  </a:ext>
                </a:extLst>
              </p:cNvPr>
              <p:cNvSpPr txBox="1"/>
              <p:nvPr/>
            </p:nvSpPr>
            <p:spPr>
              <a:xfrm>
                <a:off x="1093919" y="2548250"/>
                <a:ext cx="3284397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000000"/>
                    </a:solidFill>
                  </a:rPr>
                  <a:t>Full-Troposphere &amp; Lower Stratosphere (aerosol + molecular)</a:t>
                </a: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743481FD-9559-44CA-A1D9-2192718A4CAD}"/>
                  </a:ext>
                </a:extLst>
              </p:cNvPr>
              <p:cNvSpPr txBox="1"/>
              <p:nvPr/>
            </p:nvSpPr>
            <p:spPr>
              <a:xfrm>
                <a:off x="752267" y="2787404"/>
                <a:ext cx="317526" cy="24622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000000"/>
                    </a:solidFill>
                  </a:rPr>
                  <a:t>M</a:t>
                </a:r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0761690D-95E7-46EE-A11F-BE77AB1A7570}"/>
                  </a:ext>
                </a:extLst>
              </p:cNvPr>
              <p:cNvSpPr txBox="1"/>
              <p:nvPr/>
            </p:nvSpPr>
            <p:spPr>
              <a:xfrm>
                <a:off x="749993" y="2532832"/>
                <a:ext cx="317526" cy="24622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000000"/>
                    </a:solidFill>
                  </a:rPr>
                  <a:t>A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A43F8E7-CF83-4010-8F94-3AAB4FE97518}"/>
                </a:ext>
              </a:extLst>
            </p:cNvPr>
            <p:cNvGrpSpPr/>
            <p:nvPr/>
          </p:nvGrpSpPr>
          <p:grpSpPr>
            <a:xfrm>
              <a:off x="1164098" y="3650742"/>
              <a:ext cx="2197898" cy="2162270"/>
              <a:chOff x="6547142" y="3413702"/>
              <a:chExt cx="2197898" cy="2162270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6547142" y="3413702"/>
                <a:ext cx="2197898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000000"/>
                    </a:solidFill>
                  </a:rPr>
                  <a:t>“Coherent” Heterodyne Detection</a:t>
                </a:r>
              </a:p>
            </p:txBody>
          </p:sp>
          <p:cxnSp>
            <p:nvCxnSpPr>
              <p:cNvPr id="106" name="Connector: Elbow 105"/>
              <p:cNvCxnSpPr>
                <a:cxnSpLocks/>
                <a:stCxn id="31" idx="2"/>
                <a:endCxn id="63" idx="0"/>
              </p:cNvCxnSpPr>
              <p:nvPr/>
            </p:nvCxnSpPr>
            <p:spPr>
              <a:xfrm rot="16200000" flipH="1">
                <a:off x="7402315" y="4149921"/>
                <a:ext cx="490380" cy="2828"/>
              </a:xfrm>
              <a:prstGeom prst="bentConnector3">
                <a:avLst>
                  <a:gd name="adj1" fmla="val 50000"/>
                </a:avLst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xtBox 62"/>
              <p:cNvSpPr txBox="1"/>
              <p:nvPr/>
            </p:nvSpPr>
            <p:spPr>
              <a:xfrm>
                <a:off x="7486619" y="4396525"/>
                <a:ext cx="324600" cy="24622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000000"/>
                    </a:solidFill>
                  </a:rPr>
                  <a:t>A</a:t>
                </a: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6694404" y="4317941"/>
                <a:ext cx="641907" cy="44935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rgbClr val="FF0000"/>
                </a:solidFill>
              </a:ln>
            </p:spPr>
            <p:txBody>
              <a:bodyPr wrap="none" lIns="45720" tIns="9144" rIns="45720" bIns="9144" rtlCol="0" anchor="ctr" anchorCtr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000000"/>
                    </a:solidFill>
                  </a:rPr>
                  <a:t>LaRC</a:t>
                </a:r>
              </a:p>
              <a:p>
                <a:pPr algn="ctr"/>
                <a:r>
                  <a:rPr lang="en-US" sz="1400" dirty="0">
                    <a:solidFill>
                      <a:srgbClr val="000000"/>
                    </a:solidFill>
                  </a:rPr>
                  <a:t>DAWN</a:t>
                </a:r>
              </a:p>
            </p:txBody>
          </p:sp>
          <p:cxnSp>
            <p:nvCxnSpPr>
              <p:cNvPr id="67" name="Straight Arrow Connector 66"/>
              <p:cNvCxnSpPr>
                <a:cxnSpLocks/>
                <a:stCxn id="3" idx="3"/>
                <a:endCxn id="63" idx="1"/>
              </p:cNvCxnSpPr>
              <p:nvPr/>
            </p:nvCxnSpPr>
            <p:spPr>
              <a:xfrm flipV="1">
                <a:off x="7336311" y="4519636"/>
                <a:ext cx="150308" cy="22982"/>
              </a:xfrm>
              <a:prstGeom prst="straightConnector1">
                <a:avLst/>
              </a:prstGeom>
              <a:solidFill>
                <a:schemeClr val="bg1">
                  <a:lumMod val="85000"/>
                </a:schemeClr>
              </a:solidFill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598C31FE-B67F-47A3-B85F-4281AEBC02AE}"/>
                  </a:ext>
                </a:extLst>
              </p:cNvPr>
              <p:cNvSpPr/>
              <p:nvPr/>
            </p:nvSpPr>
            <p:spPr>
              <a:xfrm>
                <a:off x="6616056" y="3915257"/>
                <a:ext cx="2123556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~2 </a:t>
                </a:r>
                <a:r>
                  <a:rPr lang="en-US" sz="1600" dirty="0" err="1">
                    <a:solidFill>
                      <a:srgbClr val="000000"/>
                    </a:solidFill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μ</a:t>
                </a:r>
                <a:r>
                  <a:rPr lang="en-US" sz="1600" dirty="0" err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m</a:t>
                </a:r>
                <a:r>
                  <a:rPr lang="en-US" sz="1600" dirty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,  (1.6 </a:t>
                </a:r>
                <a:r>
                  <a:rPr lang="en-US" sz="1600" dirty="0" err="1">
                    <a:solidFill>
                      <a:srgbClr val="000000"/>
                    </a:solidFill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μ</a:t>
                </a:r>
                <a:r>
                  <a:rPr lang="en-US" sz="1600" dirty="0" err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m</a:t>
                </a:r>
                <a:r>
                  <a:rPr lang="en-US" sz="1600" dirty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, ~10</a:t>
                </a:r>
                <a:r>
                  <a:rPr lang="en-US" sz="160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μ</a:t>
                </a:r>
                <a:r>
                  <a:rPr lang="en-US" sz="1600" dirty="0" err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m</a:t>
                </a:r>
                <a:r>
                  <a:rPr lang="en-US" sz="1600" dirty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)</a:t>
                </a: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4304C641-D51D-4316-B891-B7311541FBE1}"/>
                  </a:ext>
                </a:extLst>
              </p:cNvPr>
              <p:cNvSpPr txBox="1"/>
              <p:nvPr/>
            </p:nvSpPr>
            <p:spPr>
              <a:xfrm>
                <a:off x="6584527" y="5126618"/>
                <a:ext cx="2135071" cy="44935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rgbClr val="FF0000"/>
                </a:solidFill>
              </a:ln>
            </p:spPr>
            <p:txBody>
              <a:bodyPr wrap="square" lIns="45720" tIns="9144" rIns="45720" bIns="9144" rtlCol="0" anchor="ctr" anchorCtr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000000"/>
                    </a:solidFill>
                  </a:rPr>
                  <a:t>NOAA CSD, NOAA P-3, Halo, </a:t>
                </a:r>
                <a:r>
                  <a:rPr lang="en-US" sz="1400" dirty="0" err="1">
                    <a:solidFill>
                      <a:srgbClr val="000000"/>
                    </a:solidFill>
                  </a:rPr>
                  <a:t>Leosphere</a:t>
                </a:r>
                <a:r>
                  <a:rPr lang="en-US" sz="1400" dirty="0">
                    <a:solidFill>
                      <a:srgbClr val="000000"/>
                    </a:solidFill>
                  </a:rPr>
                  <a:t>,</a:t>
                </a:r>
              </a:p>
            </p:txBody>
          </p:sp>
          <p:cxnSp>
            <p:nvCxnSpPr>
              <p:cNvPr id="190" name="Straight Arrow Connector 189">
                <a:extLst>
                  <a:ext uri="{FF2B5EF4-FFF2-40B4-BE49-F238E27FC236}">
                    <a16:creationId xmlns:a16="http://schemas.microsoft.com/office/drawing/2014/main" id="{3D271580-C040-4C35-B446-34F42AF37F6A}"/>
                  </a:ext>
                </a:extLst>
              </p:cNvPr>
              <p:cNvCxnSpPr>
                <a:cxnSpLocks/>
                <a:stCxn id="189" idx="0"/>
                <a:endCxn id="63" idx="2"/>
              </p:cNvCxnSpPr>
              <p:nvPr/>
            </p:nvCxnSpPr>
            <p:spPr>
              <a:xfrm flipH="1" flipV="1">
                <a:off x="7648919" y="4642746"/>
                <a:ext cx="3144" cy="48387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3FEA1B1-6468-4369-9841-4BC606B01324}"/>
                </a:ext>
              </a:extLst>
            </p:cNvPr>
            <p:cNvGrpSpPr/>
            <p:nvPr/>
          </p:nvGrpSpPr>
          <p:grpSpPr>
            <a:xfrm>
              <a:off x="4183934" y="3641701"/>
              <a:ext cx="7644469" cy="2663413"/>
              <a:chOff x="391035" y="3664346"/>
              <a:chExt cx="7644469" cy="2663413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3475507" y="3664346"/>
                <a:ext cx="224445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000000"/>
                    </a:solidFill>
                  </a:rPr>
                  <a:t>“Direct” Detection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391035" y="4541926"/>
                <a:ext cx="173007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000000"/>
                    </a:solidFill>
                  </a:rPr>
                  <a:t>Double-Edge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2454623" y="4533132"/>
                <a:ext cx="1951584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000000"/>
                    </a:solidFill>
                  </a:rPr>
                  <a:t>Fringe Imaging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5410581" y="4533134"/>
                <a:ext cx="1891835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000000"/>
                    </a:solidFill>
                  </a:rPr>
                  <a:t>Mach </a:t>
                </a:r>
                <a:r>
                  <a:rPr lang="en-US" sz="1600" dirty="0" err="1">
                    <a:solidFill>
                      <a:srgbClr val="000000"/>
                    </a:solidFill>
                  </a:rPr>
                  <a:t>Zehnder</a:t>
                </a: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45" name="Connector: Elbow 44"/>
              <p:cNvCxnSpPr>
                <a:cxnSpLocks/>
                <a:stCxn id="32" idx="2"/>
                <a:endCxn id="33" idx="0"/>
              </p:cNvCxnSpPr>
              <p:nvPr/>
            </p:nvCxnSpPr>
            <p:spPr>
              <a:xfrm rot="5400000">
                <a:off x="2611224" y="2555417"/>
                <a:ext cx="631359" cy="3341658"/>
              </a:xfrm>
              <a:prstGeom prst="bentConnector3">
                <a:avLst>
                  <a:gd name="adj1" fmla="val 50000"/>
                </a:avLst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ctor: Elbow 47"/>
              <p:cNvCxnSpPr>
                <a:cxnSpLocks/>
                <a:stCxn id="32" idx="2"/>
                <a:endCxn id="34" idx="0"/>
              </p:cNvCxnSpPr>
              <p:nvPr/>
            </p:nvCxnSpPr>
            <p:spPr>
              <a:xfrm rot="5400000">
                <a:off x="3702792" y="3638191"/>
                <a:ext cx="622565" cy="1167317"/>
              </a:xfrm>
              <a:prstGeom prst="bentConnector3">
                <a:avLst>
                  <a:gd name="adj1" fmla="val 50000"/>
                </a:avLst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ctor: Elbow 50"/>
              <p:cNvCxnSpPr>
                <a:cxnSpLocks/>
                <a:stCxn id="32" idx="2"/>
                <a:endCxn id="35" idx="0"/>
              </p:cNvCxnSpPr>
              <p:nvPr/>
            </p:nvCxnSpPr>
            <p:spPr>
              <a:xfrm rot="16200000" flipH="1">
                <a:off x="5165832" y="3342466"/>
                <a:ext cx="622567" cy="1758767"/>
              </a:xfrm>
              <a:prstGeom prst="bentConnector3">
                <a:avLst>
                  <a:gd name="adj1" fmla="val 50000"/>
                </a:avLst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/>
              <p:cNvSpPr txBox="1"/>
              <p:nvPr/>
            </p:nvSpPr>
            <p:spPr>
              <a:xfrm>
                <a:off x="850357" y="5342771"/>
                <a:ext cx="288660" cy="24622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000000"/>
                    </a:solidFill>
                  </a:rPr>
                  <a:t>A</a:t>
                </a: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1348077" y="5342770"/>
                <a:ext cx="288660" cy="24622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000000"/>
                    </a:solidFill>
                  </a:rPr>
                  <a:t>M</a:t>
                </a:r>
              </a:p>
            </p:txBody>
          </p:sp>
          <p:cxnSp>
            <p:nvCxnSpPr>
              <p:cNvPr id="71" name="Connector: Elbow 70"/>
              <p:cNvCxnSpPr>
                <a:cxnSpLocks/>
                <a:stCxn id="33" idx="2"/>
                <a:endCxn id="70" idx="0"/>
              </p:cNvCxnSpPr>
              <p:nvPr/>
            </p:nvCxnSpPr>
            <p:spPr>
              <a:xfrm rot="16200000" flipH="1">
                <a:off x="1096929" y="4947291"/>
                <a:ext cx="554623" cy="236333"/>
              </a:xfrm>
              <a:prstGeom prst="bentConnector3">
                <a:avLst>
                  <a:gd name="adj1" fmla="val 50000"/>
                </a:avLst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nector: Elbow 74"/>
              <p:cNvCxnSpPr>
                <a:cxnSpLocks/>
                <a:stCxn id="33" idx="2"/>
                <a:endCxn id="66" idx="0"/>
              </p:cNvCxnSpPr>
              <p:nvPr/>
            </p:nvCxnSpPr>
            <p:spPr>
              <a:xfrm rot="5400000">
                <a:off x="848069" y="4934766"/>
                <a:ext cx="554624" cy="261387"/>
              </a:xfrm>
              <a:prstGeom prst="bentConnector3">
                <a:avLst>
                  <a:gd name="adj1" fmla="val 50000"/>
                </a:avLst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TextBox 77"/>
              <p:cNvSpPr txBox="1"/>
              <p:nvPr/>
            </p:nvSpPr>
            <p:spPr>
              <a:xfrm>
                <a:off x="3043504" y="5333979"/>
                <a:ext cx="288660" cy="24622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000000"/>
                    </a:solidFill>
                  </a:rPr>
                  <a:t>A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3521499" y="5333978"/>
                <a:ext cx="288660" cy="24622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000000"/>
                    </a:solidFill>
                  </a:rPr>
                  <a:t>M</a:t>
                </a:r>
              </a:p>
            </p:txBody>
          </p:sp>
          <p:cxnSp>
            <p:nvCxnSpPr>
              <p:cNvPr id="81" name="Connector: Elbow 80"/>
              <p:cNvCxnSpPr>
                <a:cxnSpLocks/>
                <a:stCxn id="34" idx="2"/>
                <a:endCxn id="78" idx="0"/>
              </p:cNvCxnSpPr>
              <p:nvPr/>
            </p:nvCxnSpPr>
            <p:spPr>
              <a:xfrm rot="5400000">
                <a:off x="3031812" y="4935376"/>
                <a:ext cx="554626" cy="242581"/>
              </a:xfrm>
              <a:prstGeom prst="bentConnector3">
                <a:avLst>
                  <a:gd name="adj1" fmla="val 50000"/>
                </a:avLst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Connector: Elbow 84"/>
              <p:cNvCxnSpPr>
                <a:cxnSpLocks/>
                <a:stCxn id="34" idx="2"/>
                <a:endCxn id="79" idx="0"/>
              </p:cNvCxnSpPr>
              <p:nvPr/>
            </p:nvCxnSpPr>
            <p:spPr>
              <a:xfrm rot="16200000" flipH="1">
                <a:off x="3270810" y="4938958"/>
                <a:ext cx="554625" cy="235414"/>
              </a:xfrm>
              <a:prstGeom prst="bentConnector3">
                <a:avLst>
                  <a:gd name="adj1" fmla="val 50000"/>
                </a:avLst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TextBox 87"/>
              <p:cNvSpPr txBox="1"/>
              <p:nvPr/>
            </p:nvSpPr>
            <p:spPr>
              <a:xfrm>
                <a:off x="6818594" y="5333979"/>
                <a:ext cx="288660" cy="24622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000000"/>
                    </a:solidFill>
                  </a:rPr>
                  <a:t>A</a:t>
                </a: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5311935" y="5333979"/>
                <a:ext cx="288660" cy="24622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000000"/>
                    </a:solidFill>
                  </a:rPr>
                  <a:t>M</a:t>
                </a:r>
              </a:p>
            </p:txBody>
          </p:sp>
          <p:cxnSp>
            <p:nvCxnSpPr>
              <p:cNvPr id="90" name="Connector: Elbow 89"/>
              <p:cNvCxnSpPr>
                <a:cxnSpLocks/>
                <a:stCxn id="35" idx="2"/>
                <a:endCxn id="88" idx="0"/>
              </p:cNvCxnSpPr>
              <p:nvPr/>
            </p:nvCxnSpPr>
            <p:spPr>
              <a:xfrm rot="16200000" flipH="1">
                <a:off x="6382399" y="4753454"/>
                <a:ext cx="554624" cy="606425"/>
              </a:xfrm>
              <a:prstGeom prst="bentConnector3">
                <a:avLst>
                  <a:gd name="adj1" fmla="val 50000"/>
                </a:avLst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Connector: Elbow 90"/>
              <p:cNvCxnSpPr>
                <a:cxnSpLocks/>
                <a:stCxn id="35" idx="2"/>
                <a:endCxn id="89" idx="0"/>
              </p:cNvCxnSpPr>
              <p:nvPr/>
            </p:nvCxnSpPr>
            <p:spPr>
              <a:xfrm rot="5400000">
                <a:off x="5629070" y="4606550"/>
                <a:ext cx="554624" cy="900234"/>
              </a:xfrm>
              <a:prstGeom prst="bentConnector3">
                <a:avLst>
                  <a:gd name="adj1" fmla="val 50000"/>
                </a:avLst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42"/>
              <p:cNvSpPr txBox="1"/>
              <p:nvPr/>
            </p:nvSpPr>
            <p:spPr>
              <a:xfrm>
                <a:off x="1934982" y="5646483"/>
                <a:ext cx="751245" cy="449354"/>
              </a:xfrm>
              <a:prstGeom prst="rect">
                <a:avLst/>
              </a:prstGeom>
              <a:solidFill>
                <a:srgbClr val="CCECFF"/>
              </a:solidFill>
              <a:ln w="28575">
                <a:solidFill>
                  <a:srgbClr val="7030A0"/>
                </a:solidFill>
              </a:ln>
            </p:spPr>
            <p:txBody>
              <a:bodyPr wrap="square" lIns="45720" tIns="9144" rIns="45720" bIns="9144" rtlCol="0" anchor="ctr" anchorCtr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000000"/>
                    </a:solidFill>
                  </a:rPr>
                  <a:t>ESA’s</a:t>
                </a:r>
                <a:br>
                  <a:rPr lang="en-US" sz="1400" dirty="0">
                    <a:solidFill>
                      <a:srgbClr val="000000"/>
                    </a:solidFill>
                  </a:rPr>
                </a:br>
                <a:r>
                  <a:rPr lang="en-US" sz="1400" dirty="0">
                    <a:solidFill>
                      <a:srgbClr val="000000"/>
                    </a:solidFill>
                  </a:rPr>
                  <a:t>Aeolus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986355" y="5129189"/>
                <a:ext cx="699872" cy="23391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rgbClr val="7030A0"/>
                </a:solidFill>
              </a:ln>
            </p:spPr>
            <p:txBody>
              <a:bodyPr wrap="none" lIns="45720" tIns="9144" rIns="45720" bIns="9144" rtlCol="0" anchor="ctr" anchorCtr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000000"/>
                    </a:solidFill>
                  </a:rPr>
                  <a:t>GSFC?</a:t>
                </a:r>
              </a:p>
            </p:txBody>
          </p:sp>
          <p:cxnSp>
            <p:nvCxnSpPr>
              <p:cNvPr id="5" name="Straight Arrow Connector 4"/>
              <p:cNvCxnSpPr>
                <a:cxnSpLocks/>
                <a:stCxn id="43" idx="3"/>
                <a:endCxn id="78" idx="2"/>
              </p:cNvCxnSpPr>
              <p:nvPr/>
            </p:nvCxnSpPr>
            <p:spPr>
              <a:xfrm flipV="1">
                <a:off x="2686227" y="5580200"/>
                <a:ext cx="501607" cy="29096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>
                <a:cxnSpLocks/>
                <a:stCxn id="43" idx="1"/>
                <a:endCxn id="70" idx="2"/>
              </p:cNvCxnSpPr>
              <p:nvPr/>
            </p:nvCxnSpPr>
            <p:spPr>
              <a:xfrm flipH="1" flipV="1">
                <a:off x="1492407" y="5588991"/>
                <a:ext cx="442575" cy="28216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>
                <a:cxnSpLocks/>
                <a:stCxn id="46" idx="1"/>
                <a:endCxn id="70" idx="3"/>
              </p:cNvCxnSpPr>
              <p:nvPr/>
            </p:nvCxnSpPr>
            <p:spPr>
              <a:xfrm flipH="1">
                <a:off x="1636737" y="5246144"/>
                <a:ext cx="349618" cy="21973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>
                <a:cxnSpLocks/>
                <a:stCxn id="40" idx="0"/>
                <a:endCxn id="89" idx="2"/>
              </p:cNvCxnSpPr>
              <p:nvPr/>
            </p:nvCxnSpPr>
            <p:spPr>
              <a:xfrm flipH="1" flipV="1">
                <a:off x="5456265" y="5580200"/>
                <a:ext cx="750742" cy="23328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>
                <a:cxnSpLocks/>
                <a:stCxn id="40" idx="0"/>
                <a:endCxn id="88" idx="2"/>
              </p:cNvCxnSpPr>
              <p:nvPr/>
            </p:nvCxnSpPr>
            <p:spPr>
              <a:xfrm flipV="1">
                <a:off x="6207007" y="5580200"/>
                <a:ext cx="755917" cy="23328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4417D4E-572E-4842-9D48-E66D54EF7926}"/>
                  </a:ext>
                </a:extLst>
              </p:cNvPr>
              <p:cNvSpPr txBox="1"/>
              <p:nvPr/>
            </p:nvSpPr>
            <p:spPr>
              <a:xfrm>
                <a:off x="4355183" y="5676666"/>
                <a:ext cx="794830" cy="44935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rgbClr val="7030A0"/>
                </a:solidFill>
              </a:ln>
            </p:spPr>
            <p:txBody>
              <a:bodyPr wrap="square" lIns="45720" tIns="9144" rIns="45720" bIns="9144" rtlCol="0" anchor="ctr" anchorCtr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000000"/>
                    </a:solidFill>
                  </a:rPr>
                  <a:t>UPMC (France)</a:t>
                </a:r>
              </a:p>
            </p:txBody>
          </p: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28667696-B9EB-4736-861A-E3A7BA8E4DDE}"/>
                  </a:ext>
                </a:extLst>
              </p:cNvPr>
              <p:cNvCxnSpPr>
                <a:cxnSpLocks/>
                <a:stCxn id="50" idx="0"/>
                <a:endCxn id="89" idx="1"/>
              </p:cNvCxnSpPr>
              <p:nvPr/>
            </p:nvCxnSpPr>
            <p:spPr>
              <a:xfrm flipV="1">
                <a:off x="4752598" y="5457090"/>
                <a:ext cx="559337" cy="21957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63287688-48BF-40E4-92F4-16C50CCC2774}"/>
                  </a:ext>
                </a:extLst>
              </p:cNvPr>
              <p:cNvCxnSpPr>
                <a:cxnSpLocks/>
                <a:stCxn id="46" idx="3"/>
                <a:endCxn id="78" idx="1"/>
              </p:cNvCxnSpPr>
              <p:nvPr/>
            </p:nvCxnSpPr>
            <p:spPr>
              <a:xfrm>
                <a:off x="2686227" y="5246144"/>
                <a:ext cx="357277" cy="21094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7A5BA939-E042-4A22-81C6-E159BAEFD3A6}"/>
                  </a:ext>
                </a:extLst>
              </p:cNvPr>
              <p:cNvSpPr txBox="1"/>
              <p:nvPr/>
            </p:nvSpPr>
            <p:spPr>
              <a:xfrm>
                <a:off x="7199683" y="5643995"/>
                <a:ext cx="835821" cy="44935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rgbClr val="00B050"/>
                </a:solidFill>
              </a:ln>
            </p:spPr>
            <p:txBody>
              <a:bodyPr wrap="square" lIns="45720" tIns="9144" rIns="45720" bIns="9144" rtlCol="0" anchor="ctr" anchorCtr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000000"/>
                    </a:solidFill>
                  </a:rPr>
                  <a:t>ATHENA OAWL</a:t>
                </a:r>
              </a:p>
            </p:txBody>
          </p:sp>
          <p:cxnSp>
            <p:nvCxnSpPr>
              <p:cNvPr id="150" name="Straight Arrow Connector 149">
                <a:extLst>
                  <a:ext uri="{FF2B5EF4-FFF2-40B4-BE49-F238E27FC236}">
                    <a16:creationId xmlns:a16="http://schemas.microsoft.com/office/drawing/2014/main" id="{AD352DF3-2FB7-4271-B5DD-1481D06A503F}"/>
                  </a:ext>
                </a:extLst>
              </p:cNvPr>
              <p:cNvCxnSpPr>
                <a:cxnSpLocks/>
                <a:stCxn id="149" idx="0"/>
                <a:endCxn id="88" idx="3"/>
              </p:cNvCxnSpPr>
              <p:nvPr/>
            </p:nvCxnSpPr>
            <p:spPr>
              <a:xfrm flipH="1" flipV="1">
                <a:off x="7107254" y="5457090"/>
                <a:ext cx="510340" cy="18690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73837437-F99D-44C9-9F98-ED40B2CED80C}"/>
                  </a:ext>
                </a:extLst>
              </p:cNvPr>
              <p:cNvSpPr txBox="1"/>
              <p:nvPr/>
            </p:nvSpPr>
            <p:spPr>
              <a:xfrm>
                <a:off x="3121892" y="3915127"/>
                <a:ext cx="336342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1064 nm, 532 nm    (CALIPSO) &amp; 355 nm</a:t>
                </a:r>
              </a:p>
            </p:txBody>
          </p:sp>
          <p:grpSp>
            <p:nvGrpSpPr>
              <p:cNvPr id="198" name="Group 197">
                <a:extLst>
                  <a:ext uri="{FF2B5EF4-FFF2-40B4-BE49-F238E27FC236}">
                    <a16:creationId xmlns:a16="http://schemas.microsoft.com/office/drawing/2014/main" id="{7A81B6C4-C51C-47B3-9F8E-59C219BA0E45}"/>
                  </a:ext>
                </a:extLst>
              </p:cNvPr>
              <p:cNvGrpSpPr/>
              <p:nvPr/>
            </p:nvGrpSpPr>
            <p:grpSpPr>
              <a:xfrm>
                <a:off x="5738810" y="5749800"/>
                <a:ext cx="940178" cy="577959"/>
                <a:chOff x="6424615" y="5772597"/>
                <a:chExt cx="940178" cy="577959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197" name="Rectangle 196">
                  <a:extLst>
                    <a:ext uri="{FF2B5EF4-FFF2-40B4-BE49-F238E27FC236}">
                      <a16:creationId xmlns:a16="http://schemas.microsoft.com/office/drawing/2014/main" id="{D421061C-C516-41D5-B61A-752022E6E6FA}"/>
                    </a:ext>
                  </a:extLst>
                </p:cNvPr>
                <p:cNvSpPr/>
                <p:nvPr/>
              </p:nvSpPr>
              <p:spPr>
                <a:xfrm>
                  <a:off x="6424615" y="5772597"/>
                  <a:ext cx="940178" cy="577959"/>
                </a:xfrm>
                <a:prstGeom prst="rect">
                  <a:avLst/>
                </a:prstGeom>
                <a:grpFill/>
                <a:ln w="38100">
                  <a:solidFill>
                    <a:srgbClr val="00B05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45720" tIns="9144" rIns="45720" bIns="9144" rtlCol="0" anchor="ctr">
                  <a:spAutoFit/>
                </a:bodyPr>
                <a:lstStyle/>
                <a:p>
                  <a:pPr algn="ctr"/>
                  <a:endParaRPr lang="en-US" sz="20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6499605" y="5836284"/>
                  <a:ext cx="786413" cy="449354"/>
                </a:xfrm>
                <a:prstGeom prst="rect">
                  <a:avLst/>
                </a:prstGeom>
                <a:grpFill/>
                <a:ln w="38100">
                  <a:solidFill>
                    <a:srgbClr val="7030A0"/>
                  </a:solidFill>
                </a:ln>
              </p:spPr>
              <p:txBody>
                <a:bodyPr wrap="square" lIns="45720" tIns="9144" rIns="45720" bIns="9144" rtlCol="0" anchor="ctr" anchorCtr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rgbClr val="000000"/>
                      </a:solidFill>
                    </a:rPr>
                    <a:t>Nested OAWL</a:t>
                  </a:r>
                </a:p>
              </p:txBody>
            </p:sp>
          </p:grpSp>
        </p:grpSp>
        <p:cxnSp>
          <p:nvCxnSpPr>
            <p:cNvPr id="92" name="Connector: Elbow 91">
              <a:extLst>
                <a:ext uri="{FF2B5EF4-FFF2-40B4-BE49-F238E27FC236}">
                  <a16:creationId xmlns:a16="http://schemas.microsoft.com/office/drawing/2014/main" id="{EBEF174D-923C-43FB-9963-6EB63BD3A3C0}"/>
                </a:ext>
              </a:extLst>
            </p:cNvPr>
            <p:cNvCxnSpPr>
              <a:cxnSpLocks/>
              <a:stCxn id="95" idx="2"/>
              <a:endCxn id="31" idx="0"/>
            </p:cNvCxnSpPr>
            <p:nvPr/>
          </p:nvCxnSpPr>
          <p:spPr>
            <a:xfrm rot="5400000">
              <a:off x="2127139" y="3507764"/>
              <a:ext cx="278887" cy="7069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ctor: Elbow 92">
              <a:extLst>
                <a:ext uri="{FF2B5EF4-FFF2-40B4-BE49-F238E27FC236}">
                  <a16:creationId xmlns:a16="http://schemas.microsoft.com/office/drawing/2014/main" id="{FD46CB55-60D0-4192-80D6-583B7A5AE10F}"/>
                </a:ext>
              </a:extLst>
            </p:cNvPr>
            <p:cNvCxnSpPr>
              <a:cxnSpLocks/>
              <a:stCxn id="96" idx="2"/>
              <a:endCxn id="32" idx="0"/>
            </p:cNvCxnSpPr>
            <p:nvPr/>
          </p:nvCxnSpPr>
          <p:spPr>
            <a:xfrm rot="16200000" flipH="1">
              <a:off x="8256664" y="3507734"/>
              <a:ext cx="267566" cy="367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9B7F141E-3FC0-4FBF-9499-721B0B20056B}"/>
              </a:ext>
            </a:extLst>
          </p:cNvPr>
          <p:cNvSpPr/>
          <p:nvPr/>
        </p:nvSpPr>
        <p:spPr>
          <a:xfrm>
            <a:off x="326899" y="2734318"/>
            <a:ext cx="10481282" cy="813694"/>
          </a:xfrm>
          <a:prstGeom prst="ellipse">
            <a:avLst/>
          </a:prstGeom>
          <a:noFill/>
          <a:ln w="28575"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E967FBC-151F-4801-9BA0-A6B2A6C29232}"/>
              </a:ext>
            </a:extLst>
          </p:cNvPr>
          <p:cNvSpPr txBox="1"/>
          <p:nvPr/>
        </p:nvSpPr>
        <p:spPr>
          <a:xfrm>
            <a:off x="876695" y="2130582"/>
            <a:ext cx="683765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sym typeface="Symbol" panose="05050102010706020507" pitchFamily="18" charset="2"/>
              </a:rPr>
              <a:t>-wave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C8C51C55-AE0A-4D84-BA6B-D831074534D0}"/>
              </a:ext>
            </a:extLst>
          </p:cNvPr>
          <p:cNvSpPr txBox="1"/>
          <p:nvPr/>
        </p:nvSpPr>
        <p:spPr>
          <a:xfrm>
            <a:off x="2208765" y="2148699"/>
            <a:ext cx="634229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MWIR</a:t>
            </a:r>
          </a:p>
        </p:txBody>
      </p:sp>
      <p:cxnSp>
        <p:nvCxnSpPr>
          <p:cNvPr id="99" name="Connector: Elbow 98">
            <a:extLst>
              <a:ext uri="{FF2B5EF4-FFF2-40B4-BE49-F238E27FC236}">
                <a16:creationId xmlns:a16="http://schemas.microsoft.com/office/drawing/2014/main" id="{95D5DF22-B3A2-4C85-B65E-336F6BEA587E}"/>
              </a:ext>
            </a:extLst>
          </p:cNvPr>
          <p:cNvCxnSpPr>
            <a:cxnSpLocks/>
            <a:stCxn id="58" idx="2"/>
            <a:endCxn id="97" idx="0"/>
          </p:cNvCxnSpPr>
          <p:nvPr/>
        </p:nvCxnSpPr>
        <p:spPr>
          <a:xfrm rot="16200000" flipH="1">
            <a:off x="2371384" y="1994202"/>
            <a:ext cx="304727" cy="426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4EA90862-1DFE-4DBF-9F4B-7B277556469C}"/>
              </a:ext>
            </a:extLst>
          </p:cNvPr>
          <p:cNvSpPr txBox="1"/>
          <p:nvPr/>
        </p:nvSpPr>
        <p:spPr>
          <a:xfrm>
            <a:off x="3042831" y="2143452"/>
            <a:ext cx="634229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visible</a:t>
            </a:r>
          </a:p>
        </p:txBody>
      </p:sp>
      <p:cxnSp>
        <p:nvCxnSpPr>
          <p:cNvPr id="108" name="Connector: Elbow 107">
            <a:extLst>
              <a:ext uri="{FF2B5EF4-FFF2-40B4-BE49-F238E27FC236}">
                <a16:creationId xmlns:a16="http://schemas.microsoft.com/office/drawing/2014/main" id="{F1EA6EE4-9224-4366-9E11-C22406BB16DD}"/>
              </a:ext>
            </a:extLst>
          </p:cNvPr>
          <p:cNvCxnSpPr>
            <a:cxnSpLocks/>
            <a:stCxn id="58" idx="2"/>
            <a:endCxn id="107" idx="0"/>
          </p:cNvCxnSpPr>
          <p:nvPr/>
        </p:nvCxnSpPr>
        <p:spPr>
          <a:xfrm rot="16200000" flipH="1">
            <a:off x="2791040" y="1574546"/>
            <a:ext cx="299480" cy="83833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E0FF8609-C66D-4B17-AFE3-8614DB5384AF}"/>
              </a:ext>
            </a:extLst>
          </p:cNvPr>
          <p:cNvSpPr/>
          <p:nvPr/>
        </p:nvSpPr>
        <p:spPr>
          <a:xfrm>
            <a:off x="1139839" y="1649092"/>
            <a:ext cx="184731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22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20"/>
          <p:cNvSpPr>
            <a:spLocks noChangeAspect="1" noChangeArrowheads="1" noTextEdit="1"/>
          </p:cNvSpPr>
          <p:nvPr/>
        </p:nvSpPr>
        <p:spPr bwMode="auto">
          <a:xfrm>
            <a:off x="-10603" y="0"/>
            <a:ext cx="12212196" cy="6858000"/>
          </a:xfrm>
          <a:prstGeom prst="rect">
            <a:avLst/>
          </a:prstGeom>
          <a:gradFill>
            <a:gsLst>
              <a:gs pos="0">
                <a:srgbClr val="3AADFF"/>
              </a:gs>
              <a:gs pos="53000">
                <a:srgbClr val="C1ECFF"/>
              </a:gs>
              <a:gs pos="83000">
                <a:schemeClr val="bg2"/>
              </a:gs>
              <a:gs pos="100000">
                <a:schemeClr val="bg2">
                  <a:lumMod val="78000"/>
                </a:schemeClr>
              </a:gs>
            </a:gsLst>
            <a:lin ang="5400000" scaled="0"/>
          </a:gradFill>
          <a:ln w="57150">
            <a:noFill/>
          </a:ln>
        </p:spPr>
        <p:txBody>
          <a:bodyPr/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AF028DE5-F15C-45C8-8C83-2E734913A861}"/>
              </a:ext>
            </a:extLst>
          </p:cNvPr>
          <p:cNvGrpSpPr/>
          <p:nvPr/>
        </p:nvGrpSpPr>
        <p:grpSpPr>
          <a:xfrm>
            <a:off x="1018122" y="4881333"/>
            <a:ext cx="3034054" cy="1632174"/>
            <a:chOff x="2556310" y="4208039"/>
            <a:chExt cx="4260835" cy="1974930"/>
          </a:xfrm>
        </p:grpSpPr>
        <p:sp>
          <p:nvSpPr>
            <p:cNvPr id="129" name="AutoShape 5">
              <a:extLst>
                <a:ext uri="{FF2B5EF4-FFF2-40B4-BE49-F238E27FC236}">
                  <a16:creationId xmlns:a16="http://schemas.microsoft.com/office/drawing/2014/main" id="{382FB5A6-6A5C-4B6D-A7AB-5B964A27BC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046538" flipH="1" flipV="1">
              <a:off x="3425305" y="3819447"/>
              <a:ext cx="1494527" cy="3232516"/>
            </a:xfrm>
            <a:prstGeom prst="cloudCallout">
              <a:avLst>
                <a:gd name="adj1" fmla="val 452"/>
                <a:gd name="adj2" fmla="val 39619"/>
              </a:avLst>
            </a:prstGeom>
            <a:solidFill>
              <a:schemeClr val="bg1">
                <a:alpha val="65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algn="ctr" defTabSz="4702175"/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30" name="AutoShape 54">
              <a:extLst>
                <a:ext uri="{FF2B5EF4-FFF2-40B4-BE49-F238E27FC236}">
                  <a16:creationId xmlns:a16="http://schemas.microsoft.com/office/drawing/2014/main" id="{61616EDF-FB7D-4DE7-B552-DE62E18BE8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9979" y="4208039"/>
              <a:ext cx="1603545" cy="465989"/>
            </a:xfrm>
            <a:prstGeom prst="cloudCallout">
              <a:avLst>
                <a:gd name="adj1" fmla="val -2874"/>
                <a:gd name="adj2" fmla="val 49966"/>
              </a:avLst>
            </a:prstGeom>
            <a:solidFill>
              <a:schemeClr val="bg1">
                <a:alpha val="65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algn="ctr" defTabSz="4702175"/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31" name="AutoShape 55">
              <a:extLst>
                <a:ext uri="{FF2B5EF4-FFF2-40B4-BE49-F238E27FC236}">
                  <a16:creationId xmlns:a16="http://schemas.microsoft.com/office/drawing/2014/main" id="{639BF741-5173-4001-8756-55A1816361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9498" y="4386016"/>
              <a:ext cx="2180234" cy="716757"/>
            </a:xfrm>
            <a:prstGeom prst="cloudCallout">
              <a:avLst>
                <a:gd name="adj1" fmla="val -16989"/>
                <a:gd name="adj2" fmla="val 71096"/>
              </a:avLst>
            </a:prstGeom>
            <a:solidFill>
              <a:schemeClr val="bg1">
                <a:alpha val="65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algn="ctr" defTabSz="4702175"/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32" name="AutoShape 5">
              <a:extLst>
                <a:ext uri="{FF2B5EF4-FFF2-40B4-BE49-F238E27FC236}">
                  <a16:creationId xmlns:a16="http://schemas.microsoft.com/office/drawing/2014/main" id="{F1D0C58C-F567-4FE5-8014-2EA1FFCE97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776575" flipH="1" flipV="1">
              <a:off x="4487212" y="3774211"/>
              <a:ext cx="1177883" cy="3481983"/>
            </a:xfrm>
            <a:prstGeom prst="cloudCallout">
              <a:avLst>
                <a:gd name="adj1" fmla="val -10464"/>
                <a:gd name="adj2" fmla="val 21264"/>
              </a:avLst>
            </a:prstGeom>
            <a:solidFill>
              <a:schemeClr val="bg1">
                <a:alpha val="65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algn="ctr" defTabSz="4702175"/>
              <a:endParaRPr lang="en-US" sz="2400">
                <a:solidFill>
                  <a:srgbClr val="EEECE1"/>
                </a:solidFill>
              </a:endParaRPr>
            </a:p>
          </p:txBody>
        </p:sp>
      </p:grpSp>
      <p:grpSp>
        <p:nvGrpSpPr>
          <p:cNvPr id="1267" name="Group 1266">
            <a:extLst>
              <a:ext uri="{FF2B5EF4-FFF2-40B4-BE49-F238E27FC236}">
                <a16:creationId xmlns:a16="http://schemas.microsoft.com/office/drawing/2014/main" id="{D09BD490-B413-4D0D-ADFF-9E3D434B9137}"/>
              </a:ext>
            </a:extLst>
          </p:cNvPr>
          <p:cNvGrpSpPr/>
          <p:nvPr/>
        </p:nvGrpSpPr>
        <p:grpSpPr>
          <a:xfrm>
            <a:off x="-452508" y="3518151"/>
            <a:ext cx="2065087" cy="2939726"/>
            <a:chOff x="-668408" y="2940141"/>
            <a:chExt cx="2065087" cy="3293977"/>
          </a:xfrm>
        </p:grpSpPr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E59458EB-EB77-41C8-BDC4-4E862FFC9834}"/>
                </a:ext>
              </a:extLst>
            </p:cNvPr>
            <p:cNvGrpSpPr/>
            <p:nvPr/>
          </p:nvGrpSpPr>
          <p:grpSpPr>
            <a:xfrm>
              <a:off x="-668408" y="4201494"/>
              <a:ext cx="1992553" cy="2032624"/>
              <a:chOff x="5225945" y="1676123"/>
              <a:chExt cx="1812383" cy="4498431"/>
            </a:xfrm>
          </p:grpSpPr>
          <p:sp>
            <p:nvSpPr>
              <p:cNvPr id="134" name="AutoShape 5">
                <a:extLst>
                  <a:ext uri="{FF2B5EF4-FFF2-40B4-BE49-F238E27FC236}">
                    <a16:creationId xmlns:a16="http://schemas.microsoft.com/office/drawing/2014/main" id="{53F40FAF-D693-48A9-9A72-6CD576155B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922615" flipV="1">
                <a:off x="5846705" y="4090904"/>
                <a:ext cx="880205" cy="936982"/>
              </a:xfrm>
              <a:prstGeom prst="cloudCallout">
                <a:avLst>
                  <a:gd name="adj1" fmla="val 53109"/>
                  <a:gd name="adj2" fmla="val 4008"/>
                </a:avLst>
              </a:prstGeom>
              <a:solidFill>
                <a:srgbClr val="FFFFFF">
                  <a:alpha val="41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2400">
                  <a:solidFill>
                    <a:srgbClr val="EEECE1"/>
                  </a:solidFill>
                </a:endParaRPr>
              </a:p>
            </p:txBody>
          </p:sp>
          <p:sp>
            <p:nvSpPr>
              <p:cNvPr id="135" name="AutoShape 54">
                <a:extLst>
                  <a:ext uri="{FF2B5EF4-FFF2-40B4-BE49-F238E27FC236}">
                    <a16:creationId xmlns:a16="http://schemas.microsoft.com/office/drawing/2014/main" id="{4C431C89-AA28-499A-9B32-A0EBD528D0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5807754" y="4697935"/>
                <a:ext cx="825477" cy="1327874"/>
              </a:xfrm>
              <a:prstGeom prst="cloudCallout">
                <a:avLst>
                  <a:gd name="adj1" fmla="val 61917"/>
                  <a:gd name="adj2" fmla="val -8875"/>
                </a:avLst>
              </a:prstGeom>
              <a:solidFill>
                <a:srgbClr val="FFFFFF">
                  <a:alpha val="74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2400">
                  <a:solidFill>
                    <a:srgbClr val="EEECE1"/>
                  </a:solidFill>
                </a:endParaRPr>
              </a:p>
            </p:txBody>
          </p:sp>
          <p:sp>
            <p:nvSpPr>
              <p:cNvPr id="136" name="AutoShape 55">
                <a:extLst>
                  <a:ext uri="{FF2B5EF4-FFF2-40B4-BE49-F238E27FC236}">
                    <a16:creationId xmlns:a16="http://schemas.microsoft.com/office/drawing/2014/main" id="{299B2F0C-5F17-4A17-8E88-5420C0E7F2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5225945" y="4807156"/>
                <a:ext cx="584415" cy="1178413"/>
              </a:xfrm>
              <a:prstGeom prst="cloudCallout">
                <a:avLst>
                  <a:gd name="adj1" fmla="val 50444"/>
                  <a:gd name="adj2" fmla="val -10491"/>
                </a:avLst>
              </a:prstGeom>
              <a:solidFill>
                <a:srgbClr val="FFFFFF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2400">
                  <a:solidFill>
                    <a:srgbClr val="EEECE1"/>
                  </a:solidFill>
                </a:endParaRPr>
              </a:p>
            </p:txBody>
          </p:sp>
          <p:sp>
            <p:nvSpPr>
              <p:cNvPr id="137" name="AutoShape 423">
                <a:extLst>
                  <a:ext uri="{FF2B5EF4-FFF2-40B4-BE49-F238E27FC236}">
                    <a16:creationId xmlns:a16="http://schemas.microsoft.com/office/drawing/2014/main" id="{D6B244D7-446F-429F-9619-B73AA670B7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752847" flipV="1">
                <a:off x="5896500" y="2473707"/>
                <a:ext cx="880205" cy="1115183"/>
              </a:xfrm>
              <a:prstGeom prst="cloudCallout">
                <a:avLst>
                  <a:gd name="adj1" fmla="val -50472"/>
                  <a:gd name="adj2" fmla="val -7042"/>
                </a:avLst>
              </a:prstGeom>
              <a:solidFill>
                <a:srgbClr val="FFFFFF">
                  <a:alpha val="55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2400">
                  <a:solidFill>
                    <a:srgbClr val="EEECE1"/>
                  </a:solidFill>
                </a:endParaRPr>
              </a:p>
            </p:txBody>
          </p:sp>
          <p:sp>
            <p:nvSpPr>
              <p:cNvPr id="138" name="AutoShape 424">
                <a:extLst>
                  <a:ext uri="{FF2B5EF4-FFF2-40B4-BE49-F238E27FC236}">
                    <a16:creationId xmlns:a16="http://schemas.microsoft.com/office/drawing/2014/main" id="{7BF39855-C513-4140-B58B-0AEFBED7A5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6173436" y="4846683"/>
                <a:ext cx="825477" cy="1327871"/>
              </a:xfrm>
              <a:prstGeom prst="cloudCallout">
                <a:avLst>
                  <a:gd name="adj1" fmla="val -32875"/>
                  <a:gd name="adj2" fmla="val 8870"/>
                </a:avLst>
              </a:prstGeom>
              <a:solidFill>
                <a:srgbClr val="FFFFFF">
                  <a:alpha val="75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2400">
                  <a:solidFill>
                    <a:srgbClr val="EEECE1"/>
                  </a:solidFill>
                </a:endParaRPr>
              </a:p>
            </p:txBody>
          </p:sp>
          <p:sp>
            <p:nvSpPr>
              <p:cNvPr id="139" name="AutoShape 425">
                <a:extLst>
                  <a:ext uri="{FF2B5EF4-FFF2-40B4-BE49-F238E27FC236}">
                    <a16:creationId xmlns:a16="http://schemas.microsoft.com/office/drawing/2014/main" id="{CA5CEA5D-45D6-4A0D-B1BD-59270FCEE0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617664" flipV="1">
                <a:off x="5648812" y="2881796"/>
                <a:ext cx="880205" cy="810521"/>
              </a:xfrm>
              <a:prstGeom prst="cloudCallout">
                <a:avLst>
                  <a:gd name="adj1" fmla="val 30601"/>
                  <a:gd name="adj2" fmla="val 41779"/>
                </a:avLst>
              </a:prstGeom>
              <a:solidFill>
                <a:srgbClr val="FFFFFF">
                  <a:alpha val="50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2400">
                  <a:solidFill>
                    <a:srgbClr val="EEECE1"/>
                  </a:solidFill>
                </a:endParaRPr>
              </a:p>
            </p:txBody>
          </p:sp>
          <p:sp>
            <p:nvSpPr>
              <p:cNvPr id="140" name="AutoShape 6">
                <a:extLst>
                  <a:ext uri="{FF2B5EF4-FFF2-40B4-BE49-F238E27FC236}">
                    <a16:creationId xmlns:a16="http://schemas.microsoft.com/office/drawing/2014/main" id="{687509AA-BEC5-4824-A32D-FFB27031FA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4341" y="4305446"/>
                <a:ext cx="469095" cy="868005"/>
              </a:xfrm>
              <a:prstGeom prst="cloudCallout">
                <a:avLst>
                  <a:gd name="adj1" fmla="val -21250"/>
                  <a:gd name="adj2" fmla="val 20861"/>
                </a:avLst>
              </a:prstGeom>
              <a:solidFill>
                <a:srgbClr val="FFFFFF">
                  <a:alpha val="17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2400">
                  <a:solidFill>
                    <a:srgbClr val="EEECE1"/>
                  </a:solidFill>
                </a:endParaRPr>
              </a:p>
            </p:txBody>
          </p:sp>
          <p:sp>
            <p:nvSpPr>
              <p:cNvPr id="141" name="AutoShape 426">
                <a:extLst>
                  <a:ext uri="{FF2B5EF4-FFF2-40B4-BE49-F238E27FC236}">
                    <a16:creationId xmlns:a16="http://schemas.microsoft.com/office/drawing/2014/main" id="{BF92F00E-03D1-481D-96EC-5BC749AC96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752847" flipV="1">
                <a:off x="6158123" y="3971049"/>
                <a:ext cx="880205" cy="1115183"/>
              </a:xfrm>
              <a:prstGeom prst="cloudCallout">
                <a:avLst>
                  <a:gd name="adj1" fmla="val -50472"/>
                  <a:gd name="adj2" fmla="val -7042"/>
                </a:avLst>
              </a:prstGeom>
              <a:solidFill>
                <a:srgbClr val="FFFFFF">
                  <a:alpha val="55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2400">
                  <a:solidFill>
                    <a:srgbClr val="EEECE1"/>
                  </a:solidFill>
                </a:endParaRPr>
              </a:p>
            </p:txBody>
          </p:sp>
          <p:sp>
            <p:nvSpPr>
              <p:cNvPr id="142" name="AutoShape 427">
                <a:extLst>
                  <a:ext uri="{FF2B5EF4-FFF2-40B4-BE49-F238E27FC236}">
                    <a16:creationId xmlns:a16="http://schemas.microsoft.com/office/drawing/2014/main" id="{3FA1E692-E0DC-455B-86EC-5DF6FBB503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752847" flipV="1">
                <a:off x="5340445" y="4297143"/>
                <a:ext cx="880205" cy="856508"/>
              </a:xfrm>
              <a:prstGeom prst="cloudCallout">
                <a:avLst>
                  <a:gd name="adj1" fmla="val -50259"/>
                  <a:gd name="adj2" fmla="val -18444"/>
                </a:avLst>
              </a:prstGeom>
              <a:solidFill>
                <a:srgbClr val="FFFFFF">
                  <a:alpha val="55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2400">
                  <a:solidFill>
                    <a:srgbClr val="EEECE1"/>
                  </a:solidFill>
                </a:endParaRPr>
              </a:p>
            </p:txBody>
          </p:sp>
          <p:sp>
            <p:nvSpPr>
              <p:cNvPr id="143" name="AutoShape 428">
                <a:extLst>
                  <a:ext uri="{FF2B5EF4-FFF2-40B4-BE49-F238E27FC236}">
                    <a16:creationId xmlns:a16="http://schemas.microsoft.com/office/drawing/2014/main" id="{411D05BD-84C5-4687-8DF9-C1D8DC1426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752847" flipV="1">
                <a:off x="5549751" y="4962864"/>
                <a:ext cx="696476" cy="1115183"/>
              </a:xfrm>
              <a:prstGeom prst="cloudCallout">
                <a:avLst>
                  <a:gd name="adj1" fmla="val -50981"/>
                  <a:gd name="adj2" fmla="val -9611"/>
                </a:avLst>
              </a:prstGeom>
              <a:solidFill>
                <a:srgbClr val="FFFFFF">
                  <a:alpha val="55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2400">
                  <a:solidFill>
                    <a:srgbClr val="EEECE1"/>
                  </a:solidFill>
                </a:endParaRPr>
              </a:p>
            </p:txBody>
          </p:sp>
          <p:sp>
            <p:nvSpPr>
              <p:cNvPr id="144" name="AutoShape 429">
                <a:extLst>
                  <a:ext uri="{FF2B5EF4-FFF2-40B4-BE49-F238E27FC236}">
                    <a16:creationId xmlns:a16="http://schemas.microsoft.com/office/drawing/2014/main" id="{01C9ED50-11A5-4823-AC6B-7A4A281E1C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14491" y="4277159"/>
                <a:ext cx="469095" cy="868001"/>
              </a:xfrm>
              <a:prstGeom prst="cloudCallout">
                <a:avLst>
                  <a:gd name="adj1" fmla="val -21250"/>
                  <a:gd name="adj2" fmla="val 20861"/>
                </a:avLst>
              </a:prstGeom>
              <a:solidFill>
                <a:srgbClr val="FFFFFF">
                  <a:alpha val="17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2400">
                  <a:solidFill>
                    <a:srgbClr val="EEECE1"/>
                  </a:solidFill>
                </a:endParaRPr>
              </a:p>
            </p:txBody>
          </p:sp>
          <p:sp>
            <p:nvSpPr>
              <p:cNvPr id="145" name="AutoShape 430">
                <a:extLst>
                  <a:ext uri="{FF2B5EF4-FFF2-40B4-BE49-F238E27FC236}">
                    <a16:creationId xmlns:a16="http://schemas.microsoft.com/office/drawing/2014/main" id="{63A37351-2A12-461F-96A3-8E5C0291C8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9766" y="4324522"/>
                <a:ext cx="469095" cy="868001"/>
              </a:xfrm>
              <a:prstGeom prst="cloudCallout">
                <a:avLst>
                  <a:gd name="adj1" fmla="val -44583"/>
                  <a:gd name="adj2" fmla="val 48676"/>
                </a:avLst>
              </a:prstGeom>
              <a:solidFill>
                <a:srgbClr val="FFFFFF">
                  <a:alpha val="17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2400">
                  <a:solidFill>
                    <a:srgbClr val="EEECE1"/>
                  </a:solidFill>
                </a:endParaRPr>
              </a:p>
            </p:txBody>
          </p:sp>
          <p:sp>
            <p:nvSpPr>
              <p:cNvPr id="146" name="AutoShape 431">
                <a:extLst>
                  <a:ext uri="{FF2B5EF4-FFF2-40B4-BE49-F238E27FC236}">
                    <a16:creationId xmlns:a16="http://schemas.microsoft.com/office/drawing/2014/main" id="{2EB5F926-DAD7-49AA-ACC9-538C1BF202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588506" flipV="1">
                <a:off x="6023516" y="3071342"/>
                <a:ext cx="465837" cy="810521"/>
              </a:xfrm>
              <a:prstGeom prst="cloudCallout">
                <a:avLst>
                  <a:gd name="adj1" fmla="val 37944"/>
                  <a:gd name="adj2" fmla="val 25727"/>
                </a:avLst>
              </a:prstGeom>
              <a:solidFill>
                <a:srgbClr val="FFFFFF">
                  <a:alpha val="50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2400">
                  <a:solidFill>
                    <a:srgbClr val="EEECE1"/>
                  </a:solidFill>
                </a:endParaRPr>
              </a:p>
            </p:txBody>
          </p:sp>
          <p:sp>
            <p:nvSpPr>
              <p:cNvPr id="147" name="AutoShape 432">
                <a:extLst>
                  <a:ext uri="{FF2B5EF4-FFF2-40B4-BE49-F238E27FC236}">
                    <a16:creationId xmlns:a16="http://schemas.microsoft.com/office/drawing/2014/main" id="{5A67933D-3B9E-4308-BEF2-C21C645034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0767">
                <a:off x="6445241" y="3483504"/>
                <a:ext cx="469095" cy="868005"/>
              </a:xfrm>
              <a:prstGeom prst="cloudCallout">
                <a:avLst>
                  <a:gd name="adj1" fmla="val -51054"/>
                  <a:gd name="adj2" fmla="val 23606"/>
                </a:avLst>
              </a:prstGeom>
              <a:solidFill>
                <a:srgbClr val="FFFFFF">
                  <a:alpha val="55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2400">
                  <a:solidFill>
                    <a:srgbClr val="EEECE1"/>
                  </a:solidFill>
                </a:endParaRPr>
              </a:p>
            </p:txBody>
          </p:sp>
          <p:sp>
            <p:nvSpPr>
              <p:cNvPr id="148" name="AutoShape 424">
                <a:extLst>
                  <a:ext uri="{FF2B5EF4-FFF2-40B4-BE49-F238E27FC236}">
                    <a16:creationId xmlns:a16="http://schemas.microsoft.com/office/drawing/2014/main" id="{908B0165-97DD-46BC-9FF9-6886204F48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5589102" y="3270252"/>
                <a:ext cx="825477" cy="1327870"/>
              </a:xfrm>
              <a:prstGeom prst="cloudCallout">
                <a:avLst>
                  <a:gd name="adj1" fmla="val -32875"/>
                  <a:gd name="adj2" fmla="val 8870"/>
                </a:avLst>
              </a:prstGeom>
              <a:solidFill>
                <a:srgbClr val="FFFFFF">
                  <a:alpha val="75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2400">
                  <a:solidFill>
                    <a:srgbClr val="EEECE1"/>
                  </a:solidFill>
                </a:endParaRPr>
              </a:p>
            </p:txBody>
          </p:sp>
          <p:sp>
            <p:nvSpPr>
              <p:cNvPr id="149" name="AutoShape 430">
                <a:extLst>
                  <a:ext uri="{FF2B5EF4-FFF2-40B4-BE49-F238E27FC236}">
                    <a16:creationId xmlns:a16="http://schemas.microsoft.com/office/drawing/2014/main" id="{4F907981-5F59-4C0D-A322-DA7922502F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12188" y="3150561"/>
                <a:ext cx="469095" cy="868001"/>
              </a:xfrm>
              <a:prstGeom prst="cloudCallout">
                <a:avLst>
                  <a:gd name="adj1" fmla="val -44583"/>
                  <a:gd name="adj2" fmla="val 48676"/>
                </a:avLst>
              </a:prstGeom>
              <a:solidFill>
                <a:srgbClr val="FFFFFF">
                  <a:alpha val="17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2400">
                  <a:solidFill>
                    <a:srgbClr val="EEECE1"/>
                  </a:solidFill>
                </a:endParaRPr>
              </a:p>
            </p:txBody>
          </p:sp>
          <p:sp>
            <p:nvSpPr>
              <p:cNvPr id="150" name="AutoShape 424">
                <a:extLst>
                  <a:ext uri="{FF2B5EF4-FFF2-40B4-BE49-F238E27FC236}">
                    <a16:creationId xmlns:a16="http://schemas.microsoft.com/office/drawing/2014/main" id="{FB4BADAD-68C0-46D6-8A7D-8B2B0DEC25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6107803" y="2589634"/>
                <a:ext cx="825477" cy="1327871"/>
              </a:xfrm>
              <a:prstGeom prst="cloudCallout">
                <a:avLst>
                  <a:gd name="adj1" fmla="val -32875"/>
                  <a:gd name="adj2" fmla="val 8870"/>
                </a:avLst>
              </a:prstGeom>
              <a:solidFill>
                <a:srgbClr val="FFFFFF">
                  <a:alpha val="75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2400">
                  <a:solidFill>
                    <a:srgbClr val="EEECE1"/>
                  </a:solidFill>
                </a:endParaRPr>
              </a:p>
            </p:txBody>
          </p:sp>
          <p:sp>
            <p:nvSpPr>
              <p:cNvPr id="151" name="AutoShape 424">
                <a:extLst>
                  <a:ext uri="{FF2B5EF4-FFF2-40B4-BE49-F238E27FC236}">
                    <a16:creationId xmlns:a16="http://schemas.microsoft.com/office/drawing/2014/main" id="{CD3CF2ED-4C24-4F42-AEBC-BF67E801F2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5741502" y="1898652"/>
                <a:ext cx="825477" cy="1327870"/>
              </a:xfrm>
              <a:prstGeom prst="cloudCallout">
                <a:avLst>
                  <a:gd name="adj1" fmla="val -32875"/>
                  <a:gd name="adj2" fmla="val 8870"/>
                </a:avLst>
              </a:prstGeom>
              <a:solidFill>
                <a:srgbClr val="FFFFFF">
                  <a:alpha val="75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2400">
                  <a:solidFill>
                    <a:srgbClr val="EEECE1"/>
                  </a:solidFill>
                </a:endParaRPr>
              </a:p>
            </p:txBody>
          </p:sp>
          <p:sp>
            <p:nvSpPr>
              <p:cNvPr id="152" name="AutoShape 424">
                <a:extLst>
                  <a:ext uri="{FF2B5EF4-FFF2-40B4-BE49-F238E27FC236}">
                    <a16:creationId xmlns:a16="http://schemas.microsoft.com/office/drawing/2014/main" id="{3E1BA37D-A64D-4686-A754-185E24D866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5982808" y="1676123"/>
                <a:ext cx="825477" cy="868002"/>
              </a:xfrm>
              <a:prstGeom prst="cloudCallout">
                <a:avLst>
                  <a:gd name="adj1" fmla="val -32875"/>
                  <a:gd name="adj2" fmla="val 8870"/>
                </a:avLst>
              </a:prstGeom>
              <a:solidFill>
                <a:srgbClr val="FFFFFF">
                  <a:alpha val="75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2400">
                  <a:solidFill>
                    <a:srgbClr val="EEECE1"/>
                  </a:solidFill>
                </a:endParaRPr>
              </a:p>
            </p:txBody>
          </p:sp>
          <p:sp>
            <p:nvSpPr>
              <p:cNvPr id="153" name="AutoShape 424">
                <a:extLst>
                  <a:ext uri="{FF2B5EF4-FFF2-40B4-BE49-F238E27FC236}">
                    <a16:creationId xmlns:a16="http://schemas.microsoft.com/office/drawing/2014/main" id="{4D2A26A5-2BDC-4B56-AD31-7F11CEE737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533243" flipH="1">
                <a:off x="6030795" y="3632331"/>
                <a:ext cx="825477" cy="1327871"/>
              </a:xfrm>
              <a:prstGeom prst="cloudCallout">
                <a:avLst>
                  <a:gd name="adj1" fmla="val -32875"/>
                  <a:gd name="adj2" fmla="val 8870"/>
                </a:avLst>
              </a:prstGeom>
              <a:solidFill>
                <a:srgbClr val="FFFFFF">
                  <a:alpha val="75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2400">
                  <a:solidFill>
                    <a:srgbClr val="EEECE1"/>
                  </a:solidFill>
                </a:endParaRPr>
              </a:p>
            </p:txBody>
          </p: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63011946-D242-4FE8-9741-4A8C5AE272C2}"/>
                </a:ext>
              </a:extLst>
            </p:cNvPr>
            <p:cNvGrpSpPr/>
            <p:nvPr/>
          </p:nvGrpSpPr>
          <p:grpSpPr>
            <a:xfrm flipH="1">
              <a:off x="-453389" y="2940141"/>
              <a:ext cx="1850068" cy="2032624"/>
              <a:chOff x="5225945" y="1676123"/>
              <a:chExt cx="1812383" cy="4498431"/>
            </a:xfrm>
          </p:grpSpPr>
          <p:sp>
            <p:nvSpPr>
              <p:cNvPr id="155" name="AutoShape 5">
                <a:extLst>
                  <a:ext uri="{FF2B5EF4-FFF2-40B4-BE49-F238E27FC236}">
                    <a16:creationId xmlns:a16="http://schemas.microsoft.com/office/drawing/2014/main" id="{A49D364C-D4E2-4EDB-91E1-61A00C9A89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922615" flipV="1">
                <a:off x="5846705" y="4090904"/>
                <a:ext cx="880205" cy="936982"/>
              </a:xfrm>
              <a:prstGeom prst="cloudCallout">
                <a:avLst>
                  <a:gd name="adj1" fmla="val 53109"/>
                  <a:gd name="adj2" fmla="val 4008"/>
                </a:avLst>
              </a:prstGeom>
              <a:solidFill>
                <a:srgbClr val="FFFFFF">
                  <a:alpha val="41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2400">
                  <a:solidFill>
                    <a:srgbClr val="EEECE1"/>
                  </a:solidFill>
                </a:endParaRPr>
              </a:p>
            </p:txBody>
          </p:sp>
          <p:sp>
            <p:nvSpPr>
              <p:cNvPr id="156" name="AutoShape 54">
                <a:extLst>
                  <a:ext uri="{FF2B5EF4-FFF2-40B4-BE49-F238E27FC236}">
                    <a16:creationId xmlns:a16="http://schemas.microsoft.com/office/drawing/2014/main" id="{BB5943B5-015F-4AFF-BCDF-2D3D96EA61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5807754" y="4697935"/>
                <a:ext cx="825477" cy="1327874"/>
              </a:xfrm>
              <a:prstGeom prst="cloudCallout">
                <a:avLst>
                  <a:gd name="adj1" fmla="val 61917"/>
                  <a:gd name="adj2" fmla="val -8875"/>
                </a:avLst>
              </a:prstGeom>
              <a:solidFill>
                <a:srgbClr val="FFFFFF">
                  <a:alpha val="74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2400">
                  <a:solidFill>
                    <a:srgbClr val="EEECE1"/>
                  </a:solidFill>
                </a:endParaRPr>
              </a:p>
            </p:txBody>
          </p:sp>
          <p:sp>
            <p:nvSpPr>
              <p:cNvPr id="157" name="AutoShape 55">
                <a:extLst>
                  <a:ext uri="{FF2B5EF4-FFF2-40B4-BE49-F238E27FC236}">
                    <a16:creationId xmlns:a16="http://schemas.microsoft.com/office/drawing/2014/main" id="{5B54649E-AAF0-4204-8803-14BF6C1766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5225945" y="4807156"/>
                <a:ext cx="584415" cy="1178413"/>
              </a:xfrm>
              <a:prstGeom prst="cloudCallout">
                <a:avLst>
                  <a:gd name="adj1" fmla="val 50444"/>
                  <a:gd name="adj2" fmla="val -10491"/>
                </a:avLst>
              </a:prstGeom>
              <a:solidFill>
                <a:srgbClr val="FFFFFF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2400">
                  <a:solidFill>
                    <a:srgbClr val="EEECE1"/>
                  </a:solidFill>
                </a:endParaRPr>
              </a:p>
            </p:txBody>
          </p:sp>
          <p:sp>
            <p:nvSpPr>
              <p:cNvPr id="158" name="AutoShape 423">
                <a:extLst>
                  <a:ext uri="{FF2B5EF4-FFF2-40B4-BE49-F238E27FC236}">
                    <a16:creationId xmlns:a16="http://schemas.microsoft.com/office/drawing/2014/main" id="{E724C38A-F2F2-4A81-AAD4-BBF5AC8C86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752847" flipV="1">
                <a:off x="5896500" y="2473707"/>
                <a:ext cx="880205" cy="1115183"/>
              </a:xfrm>
              <a:prstGeom prst="cloudCallout">
                <a:avLst>
                  <a:gd name="adj1" fmla="val -50472"/>
                  <a:gd name="adj2" fmla="val -7042"/>
                </a:avLst>
              </a:prstGeom>
              <a:solidFill>
                <a:srgbClr val="FFFFFF">
                  <a:alpha val="55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2400">
                  <a:solidFill>
                    <a:srgbClr val="EEECE1"/>
                  </a:solidFill>
                </a:endParaRPr>
              </a:p>
            </p:txBody>
          </p:sp>
          <p:sp>
            <p:nvSpPr>
              <p:cNvPr id="159" name="AutoShape 424">
                <a:extLst>
                  <a:ext uri="{FF2B5EF4-FFF2-40B4-BE49-F238E27FC236}">
                    <a16:creationId xmlns:a16="http://schemas.microsoft.com/office/drawing/2014/main" id="{3530A8FB-C83D-49C2-8727-1893A8AAC9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6173436" y="4846683"/>
                <a:ext cx="825477" cy="1327871"/>
              </a:xfrm>
              <a:prstGeom prst="cloudCallout">
                <a:avLst>
                  <a:gd name="adj1" fmla="val -32875"/>
                  <a:gd name="adj2" fmla="val 8870"/>
                </a:avLst>
              </a:prstGeom>
              <a:solidFill>
                <a:srgbClr val="FFFFFF">
                  <a:alpha val="75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2400">
                  <a:solidFill>
                    <a:srgbClr val="EEECE1"/>
                  </a:solidFill>
                </a:endParaRPr>
              </a:p>
            </p:txBody>
          </p:sp>
          <p:sp>
            <p:nvSpPr>
              <p:cNvPr id="160" name="AutoShape 425">
                <a:extLst>
                  <a:ext uri="{FF2B5EF4-FFF2-40B4-BE49-F238E27FC236}">
                    <a16:creationId xmlns:a16="http://schemas.microsoft.com/office/drawing/2014/main" id="{CD87A432-F787-467F-956A-3D2E661EA5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617664" flipV="1">
                <a:off x="5648812" y="2881796"/>
                <a:ext cx="880205" cy="810521"/>
              </a:xfrm>
              <a:prstGeom prst="cloudCallout">
                <a:avLst>
                  <a:gd name="adj1" fmla="val 30601"/>
                  <a:gd name="adj2" fmla="val 41779"/>
                </a:avLst>
              </a:prstGeom>
              <a:solidFill>
                <a:srgbClr val="FFFFFF">
                  <a:alpha val="50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2400">
                  <a:solidFill>
                    <a:srgbClr val="EEECE1"/>
                  </a:solidFill>
                </a:endParaRPr>
              </a:p>
            </p:txBody>
          </p:sp>
          <p:sp>
            <p:nvSpPr>
              <p:cNvPr id="161" name="AutoShape 6">
                <a:extLst>
                  <a:ext uri="{FF2B5EF4-FFF2-40B4-BE49-F238E27FC236}">
                    <a16:creationId xmlns:a16="http://schemas.microsoft.com/office/drawing/2014/main" id="{BCEEF181-C199-469C-9285-47900552A9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4341" y="4305446"/>
                <a:ext cx="469095" cy="868005"/>
              </a:xfrm>
              <a:prstGeom prst="cloudCallout">
                <a:avLst>
                  <a:gd name="adj1" fmla="val -21250"/>
                  <a:gd name="adj2" fmla="val 20861"/>
                </a:avLst>
              </a:prstGeom>
              <a:solidFill>
                <a:srgbClr val="FFFFFF">
                  <a:alpha val="17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2400">
                  <a:solidFill>
                    <a:srgbClr val="EEECE1"/>
                  </a:solidFill>
                </a:endParaRPr>
              </a:p>
            </p:txBody>
          </p:sp>
          <p:sp>
            <p:nvSpPr>
              <p:cNvPr id="162" name="AutoShape 426">
                <a:extLst>
                  <a:ext uri="{FF2B5EF4-FFF2-40B4-BE49-F238E27FC236}">
                    <a16:creationId xmlns:a16="http://schemas.microsoft.com/office/drawing/2014/main" id="{7629EC7A-4E5B-495F-BBBD-0AABC84F96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752847" flipV="1">
                <a:off x="6158123" y="3971049"/>
                <a:ext cx="880205" cy="1115183"/>
              </a:xfrm>
              <a:prstGeom prst="cloudCallout">
                <a:avLst>
                  <a:gd name="adj1" fmla="val -50472"/>
                  <a:gd name="adj2" fmla="val -7042"/>
                </a:avLst>
              </a:prstGeom>
              <a:solidFill>
                <a:srgbClr val="FFFFFF">
                  <a:alpha val="55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2400">
                  <a:solidFill>
                    <a:srgbClr val="EEECE1"/>
                  </a:solidFill>
                </a:endParaRPr>
              </a:p>
            </p:txBody>
          </p:sp>
          <p:sp>
            <p:nvSpPr>
              <p:cNvPr id="163" name="AutoShape 427">
                <a:extLst>
                  <a:ext uri="{FF2B5EF4-FFF2-40B4-BE49-F238E27FC236}">
                    <a16:creationId xmlns:a16="http://schemas.microsoft.com/office/drawing/2014/main" id="{33A8740D-ADD9-4018-BE3A-89648BBCDA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752847" flipV="1">
                <a:off x="5340445" y="4297143"/>
                <a:ext cx="880205" cy="856508"/>
              </a:xfrm>
              <a:prstGeom prst="cloudCallout">
                <a:avLst>
                  <a:gd name="adj1" fmla="val -50259"/>
                  <a:gd name="adj2" fmla="val -18444"/>
                </a:avLst>
              </a:prstGeom>
              <a:solidFill>
                <a:srgbClr val="FFFFFF">
                  <a:alpha val="55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2400">
                  <a:solidFill>
                    <a:srgbClr val="EEECE1"/>
                  </a:solidFill>
                </a:endParaRPr>
              </a:p>
            </p:txBody>
          </p:sp>
          <p:sp>
            <p:nvSpPr>
              <p:cNvPr id="164" name="AutoShape 428">
                <a:extLst>
                  <a:ext uri="{FF2B5EF4-FFF2-40B4-BE49-F238E27FC236}">
                    <a16:creationId xmlns:a16="http://schemas.microsoft.com/office/drawing/2014/main" id="{37B540B5-CC34-4087-8DEC-169623B49B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752847" flipV="1">
                <a:off x="5549751" y="4962864"/>
                <a:ext cx="696476" cy="1115183"/>
              </a:xfrm>
              <a:prstGeom prst="cloudCallout">
                <a:avLst>
                  <a:gd name="adj1" fmla="val -50981"/>
                  <a:gd name="adj2" fmla="val -9611"/>
                </a:avLst>
              </a:prstGeom>
              <a:solidFill>
                <a:srgbClr val="FFFFFF">
                  <a:alpha val="55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2400">
                  <a:solidFill>
                    <a:srgbClr val="EEECE1"/>
                  </a:solidFill>
                </a:endParaRPr>
              </a:p>
            </p:txBody>
          </p:sp>
          <p:sp>
            <p:nvSpPr>
              <p:cNvPr id="165" name="AutoShape 429">
                <a:extLst>
                  <a:ext uri="{FF2B5EF4-FFF2-40B4-BE49-F238E27FC236}">
                    <a16:creationId xmlns:a16="http://schemas.microsoft.com/office/drawing/2014/main" id="{629FF2A2-443F-4E65-9FC9-A20E6CFFD9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14491" y="4277159"/>
                <a:ext cx="469095" cy="868001"/>
              </a:xfrm>
              <a:prstGeom prst="cloudCallout">
                <a:avLst>
                  <a:gd name="adj1" fmla="val -21250"/>
                  <a:gd name="adj2" fmla="val 20861"/>
                </a:avLst>
              </a:prstGeom>
              <a:solidFill>
                <a:srgbClr val="FFFFFF">
                  <a:alpha val="17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2400">
                  <a:solidFill>
                    <a:srgbClr val="EEECE1"/>
                  </a:solidFill>
                </a:endParaRPr>
              </a:p>
            </p:txBody>
          </p:sp>
          <p:sp>
            <p:nvSpPr>
              <p:cNvPr id="166" name="AutoShape 430">
                <a:extLst>
                  <a:ext uri="{FF2B5EF4-FFF2-40B4-BE49-F238E27FC236}">
                    <a16:creationId xmlns:a16="http://schemas.microsoft.com/office/drawing/2014/main" id="{A5B90FAA-CC31-444E-BDF2-A6CD5D47F9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9766" y="4324522"/>
                <a:ext cx="469095" cy="868001"/>
              </a:xfrm>
              <a:prstGeom prst="cloudCallout">
                <a:avLst>
                  <a:gd name="adj1" fmla="val -44583"/>
                  <a:gd name="adj2" fmla="val 48676"/>
                </a:avLst>
              </a:prstGeom>
              <a:solidFill>
                <a:srgbClr val="FFFFFF">
                  <a:alpha val="17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2400">
                  <a:solidFill>
                    <a:srgbClr val="EEECE1"/>
                  </a:solidFill>
                </a:endParaRPr>
              </a:p>
            </p:txBody>
          </p:sp>
          <p:sp>
            <p:nvSpPr>
              <p:cNvPr id="167" name="AutoShape 431">
                <a:extLst>
                  <a:ext uri="{FF2B5EF4-FFF2-40B4-BE49-F238E27FC236}">
                    <a16:creationId xmlns:a16="http://schemas.microsoft.com/office/drawing/2014/main" id="{B359E002-35BC-427B-98E8-01918953A8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588506" flipV="1">
                <a:off x="6023516" y="3071342"/>
                <a:ext cx="465837" cy="810521"/>
              </a:xfrm>
              <a:prstGeom prst="cloudCallout">
                <a:avLst>
                  <a:gd name="adj1" fmla="val 37944"/>
                  <a:gd name="adj2" fmla="val 25727"/>
                </a:avLst>
              </a:prstGeom>
              <a:solidFill>
                <a:srgbClr val="FFFFFF">
                  <a:alpha val="50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2400">
                  <a:solidFill>
                    <a:srgbClr val="EEECE1"/>
                  </a:solidFill>
                </a:endParaRPr>
              </a:p>
            </p:txBody>
          </p:sp>
          <p:sp>
            <p:nvSpPr>
              <p:cNvPr id="168" name="AutoShape 432">
                <a:extLst>
                  <a:ext uri="{FF2B5EF4-FFF2-40B4-BE49-F238E27FC236}">
                    <a16:creationId xmlns:a16="http://schemas.microsoft.com/office/drawing/2014/main" id="{78CD17C6-F3AE-4340-A2BE-72FF51272C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0767">
                <a:off x="6445241" y="3483504"/>
                <a:ext cx="469095" cy="868005"/>
              </a:xfrm>
              <a:prstGeom prst="cloudCallout">
                <a:avLst>
                  <a:gd name="adj1" fmla="val -51054"/>
                  <a:gd name="adj2" fmla="val 23606"/>
                </a:avLst>
              </a:prstGeom>
              <a:solidFill>
                <a:srgbClr val="FFFFFF">
                  <a:alpha val="55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2400">
                  <a:solidFill>
                    <a:srgbClr val="EEECE1"/>
                  </a:solidFill>
                </a:endParaRPr>
              </a:p>
            </p:txBody>
          </p:sp>
          <p:sp>
            <p:nvSpPr>
              <p:cNvPr id="169" name="AutoShape 424">
                <a:extLst>
                  <a:ext uri="{FF2B5EF4-FFF2-40B4-BE49-F238E27FC236}">
                    <a16:creationId xmlns:a16="http://schemas.microsoft.com/office/drawing/2014/main" id="{7D87974C-05CF-4E7D-9DB5-418E02FCFB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5589102" y="3270252"/>
                <a:ext cx="825477" cy="1327870"/>
              </a:xfrm>
              <a:prstGeom prst="cloudCallout">
                <a:avLst>
                  <a:gd name="adj1" fmla="val -32875"/>
                  <a:gd name="adj2" fmla="val 8870"/>
                </a:avLst>
              </a:prstGeom>
              <a:solidFill>
                <a:srgbClr val="FFFFFF">
                  <a:alpha val="75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2400">
                  <a:solidFill>
                    <a:srgbClr val="EEECE1"/>
                  </a:solidFill>
                </a:endParaRPr>
              </a:p>
            </p:txBody>
          </p:sp>
          <p:sp>
            <p:nvSpPr>
              <p:cNvPr id="170" name="AutoShape 430">
                <a:extLst>
                  <a:ext uri="{FF2B5EF4-FFF2-40B4-BE49-F238E27FC236}">
                    <a16:creationId xmlns:a16="http://schemas.microsoft.com/office/drawing/2014/main" id="{B130E418-55B3-47A2-858E-0172DD4CA9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12188" y="3150561"/>
                <a:ext cx="469095" cy="868001"/>
              </a:xfrm>
              <a:prstGeom prst="cloudCallout">
                <a:avLst>
                  <a:gd name="adj1" fmla="val -44583"/>
                  <a:gd name="adj2" fmla="val 48676"/>
                </a:avLst>
              </a:prstGeom>
              <a:solidFill>
                <a:srgbClr val="FFFFFF">
                  <a:alpha val="17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2400">
                  <a:solidFill>
                    <a:srgbClr val="EEECE1"/>
                  </a:solidFill>
                </a:endParaRPr>
              </a:p>
            </p:txBody>
          </p:sp>
          <p:sp>
            <p:nvSpPr>
              <p:cNvPr id="171" name="AutoShape 424">
                <a:extLst>
                  <a:ext uri="{FF2B5EF4-FFF2-40B4-BE49-F238E27FC236}">
                    <a16:creationId xmlns:a16="http://schemas.microsoft.com/office/drawing/2014/main" id="{75E26882-A81B-401A-B0DA-7DCCC896A0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6107803" y="2589634"/>
                <a:ext cx="825477" cy="1327871"/>
              </a:xfrm>
              <a:prstGeom prst="cloudCallout">
                <a:avLst>
                  <a:gd name="adj1" fmla="val -32875"/>
                  <a:gd name="adj2" fmla="val 8870"/>
                </a:avLst>
              </a:prstGeom>
              <a:solidFill>
                <a:srgbClr val="FFFFFF">
                  <a:alpha val="75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2400">
                  <a:solidFill>
                    <a:srgbClr val="EEECE1"/>
                  </a:solidFill>
                </a:endParaRPr>
              </a:p>
            </p:txBody>
          </p:sp>
          <p:sp>
            <p:nvSpPr>
              <p:cNvPr id="172" name="AutoShape 424">
                <a:extLst>
                  <a:ext uri="{FF2B5EF4-FFF2-40B4-BE49-F238E27FC236}">
                    <a16:creationId xmlns:a16="http://schemas.microsoft.com/office/drawing/2014/main" id="{2C2F610A-E777-4033-A48D-7A76A39045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5741502" y="1898652"/>
                <a:ext cx="825477" cy="1327870"/>
              </a:xfrm>
              <a:prstGeom prst="cloudCallout">
                <a:avLst>
                  <a:gd name="adj1" fmla="val -32875"/>
                  <a:gd name="adj2" fmla="val 8870"/>
                </a:avLst>
              </a:prstGeom>
              <a:solidFill>
                <a:srgbClr val="FFFFFF">
                  <a:alpha val="75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2400">
                  <a:solidFill>
                    <a:srgbClr val="EEECE1"/>
                  </a:solidFill>
                </a:endParaRPr>
              </a:p>
            </p:txBody>
          </p:sp>
          <p:sp>
            <p:nvSpPr>
              <p:cNvPr id="173" name="AutoShape 424">
                <a:extLst>
                  <a:ext uri="{FF2B5EF4-FFF2-40B4-BE49-F238E27FC236}">
                    <a16:creationId xmlns:a16="http://schemas.microsoft.com/office/drawing/2014/main" id="{53CDEE1B-6FDF-40B8-BB94-DE156C0A04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5982808" y="1676123"/>
                <a:ext cx="825477" cy="868002"/>
              </a:xfrm>
              <a:prstGeom prst="cloudCallout">
                <a:avLst>
                  <a:gd name="adj1" fmla="val -32875"/>
                  <a:gd name="adj2" fmla="val 8870"/>
                </a:avLst>
              </a:prstGeom>
              <a:solidFill>
                <a:srgbClr val="FFFFFF">
                  <a:alpha val="75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2400">
                  <a:solidFill>
                    <a:srgbClr val="EEECE1"/>
                  </a:solidFill>
                </a:endParaRPr>
              </a:p>
            </p:txBody>
          </p:sp>
          <p:sp>
            <p:nvSpPr>
              <p:cNvPr id="174" name="AutoShape 424">
                <a:extLst>
                  <a:ext uri="{FF2B5EF4-FFF2-40B4-BE49-F238E27FC236}">
                    <a16:creationId xmlns:a16="http://schemas.microsoft.com/office/drawing/2014/main" id="{91E24172-2E73-47F2-9ABC-E417558923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533243" flipH="1">
                <a:off x="6030795" y="3632331"/>
                <a:ext cx="825477" cy="1327871"/>
              </a:xfrm>
              <a:prstGeom prst="cloudCallout">
                <a:avLst>
                  <a:gd name="adj1" fmla="val -32875"/>
                  <a:gd name="adj2" fmla="val 8870"/>
                </a:avLst>
              </a:prstGeom>
              <a:solidFill>
                <a:srgbClr val="FFFFFF">
                  <a:alpha val="75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2400">
                  <a:solidFill>
                    <a:srgbClr val="EEECE1"/>
                  </a:solidFill>
                </a:endParaRP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E77CBE1-243F-4703-8AD7-C2F5712D879F}"/>
              </a:ext>
            </a:extLst>
          </p:cNvPr>
          <p:cNvGrpSpPr/>
          <p:nvPr/>
        </p:nvGrpSpPr>
        <p:grpSpPr>
          <a:xfrm>
            <a:off x="-90488" y="3024434"/>
            <a:ext cx="12348676" cy="272082"/>
            <a:chOff x="-372290" y="1348151"/>
            <a:chExt cx="12978584" cy="272082"/>
          </a:xfrm>
        </p:grpSpPr>
        <p:sp>
          <p:nvSpPr>
            <p:cNvPr id="122" name="AutoShape 5">
              <a:extLst>
                <a:ext uri="{FF2B5EF4-FFF2-40B4-BE49-F238E27FC236}">
                  <a16:creationId xmlns:a16="http://schemas.microsoft.com/office/drawing/2014/main" id="{A06C6DFA-AC74-4D77-8407-1E6BA565F1F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677385" flipH="1" flipV="1">
              <a:off x="-111145" y="1385563"/>
              <a:ext cx="2875707" cy="180955"/>
            </a:xfrm>
            <a:prstGeom prst="cloudCallout">
              <a:avLst>
                <a:gd name="adj1" fmla="val 53109"/>
                <a:gd name="adj2" fmla="val 4008"/>
              </a:avLst>
            </a:prstGeom>
            <a:solidFill>
              <a:srgbClr val="FFFFFF">
                <a:alpha val="16863"/>
              </a:srgbClr>
            </a:solidFill>
            <a:ln>
              <a:noFill/>
            </a:ln>
            <a:effectLst/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23" name="AutoShape 54">
              <a:extLst>
                <a:ext uri="{FF2B5EF4-FFF2-40B4-BE49-F238E27FC236}">
                  <a16:creationId xmlns:a16="http://schemas.microsoft.com/office/drawing/2014/main" id="{4A9E457B-D778-4439-8C20-0B6689BE3F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80070" y="1353699"/>
              <a:ext cx="2696905" cy="256446"/>
            </a:xfrm>
            <a:prstGeom prst="cloudCallout">
              <a:avLst>
                <a:gd name="adj1" fmla="val 61917"/>
                <a:gd name="adj2" fmla="val -8875"/>
              </a:avLst>
            </a:prstGeom>
            <a:solidFill>
              <a:srgbClr val="FFFFFF">
                <a:alpha val="16863"/>
              </a:srgbClr>
            </a:solidFill>
            <a:ln>
              <a:noFill/>
            </a:ln>
            <a:effectLst/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24" name="AutoShape 55">
              <a:extLst>
                <a:ext uri="{FF2B5EF4-FFF2-40B4-BE49-F238E27FC236}">
                  <a16:creationId xmlns:a16="http://schemas.microsoft.com/office/drawing/2014/main" id="{920E009C-02CD-40F5-A1EB-6B3379B327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68461" y="1374795"/>
              <a:ext cx="1909333" cy="227581"/>
            </a:xfrm>
            <a:prstGeom prst="cloudCallout">
              <a:avLst>
                <a:gd name="adj1" fmla="val 50444"/>
                <a:gd name="adj2" fmla="val -10491"/>
              </a:avLst>
            </a:prstGeom>
            <a:solidFill>
              <a:srgbClr val="FFFFFF">
                <a:alpha val="16863"/>
              </a:srgbClr>
            </a:solidFill>
            <a:ln>
              <a:noFill/>
            </a:ln>
            <a:effectLst/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25" name="AutoShape 423">
              <a:extLst>
                <a:ext uri="{FF2B5EF4-FFF2-40B4-BE49-F238E27FC236}">
                  <a16:creationId xmlns:a16="http://schemas.microsoft.com/office/drawing/2014/main" id="{C7FCD89F-A5DC-4E0D-B90C-9E2923B475B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47153" flipH="1" flipV="1">
              <a:off x="5081122" y="1396998"/>
              <a:ext cx="2875705" cy="215370"/>
            </a:xfrm>
            <a:prstGeom prst="cloudCallout">
              <a:avLst>
                <a:gd name="adj1" fmla="val -50472"/>
                <a:gd name="adj2" fmla="val -7042"/>
              </a:avLst>
            </a:prstGeom>
            <a:solidFill>
              <a:srgbClr val="FFFFFF">
                <a:alpha val="16863"/>
              </a:srgbClr>
            </a:solidFill>
            <a:ln>
              <a:noFill/>
            </a:ln>
            <a:effectLst/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27" name="AutoShape 425">
              <a:extLst>
                <a:ext uri="{FF2B5EF4-FFF2-40B4-BE49-F238E27FC236}">
                  <a16:creationId xmlns:a16="http://schemas.microsoft.com/office/drawing/2014/main" id="{815590FA-BCAC-4A97-8C90-9B6A0DD35D9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982336" flipH="1" flipV="1">
              <a:off x="3257521" y="1430195"/>
              <a:ext cx="2875707" cy="156532"/>
            </a:xfrm>
            <a:prstGeom prst="cloudCallout">
              <a:avLst>
                <a:gd name="adj1" fmla="val 30601"/>
                <a:gd name="adj2" fmla="val 41779"/>
              </a:avLst>
            </a:prstGeom>
            <a:solidFill>
              <a:srgbClr val="FFFFFF">
                <a:alpha val="16863"/>
              </a:srgbClr>
            </a:solidFill>
            <a:ln>
              <a:noFill/>
            </a:ln>
            <a:effectLst/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76" name="AutoShape 6">
              <a:extLst>
                <a:ext uri="{FF2B5EF4-FFF2-40B4-BE49-F238E27FC236}">
                  <a16:creationId xmlns:a16="http://schemas.microsoft.com/office/drawing/2014/main" id="{336FF9C2-7656-4BFF-B34E-F12626E053D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982346" y="1397060"/>
              <a:ext cx="1532575" cy="167634"/>
            </a:xfrm>
            <a:prstGeom prst="cloudCallout">
              <a:avLst>
                <a:gd name="adj1" fmla="val -21250"/>
                <a:gd name="adj2" fmla="val 20861"/>
              </a:avLst>
            </a:prstGeom>
            <a:solidFill>
              <a:srgbClr val="FFFFFF">
                <a:alpha val="16863"/>
              </a:srgbClr>
            </a:solidFill>
            <a:ln>
              <a:noFill/>
            </a:ln>
            <a:effectLst/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78" name="AutoShape 427">
              <a:extLst>
                <a:ext uri="{FF2B5EF4-FFF2-40B4-BE49-F238E27FC236}">
                  <a16:creationId xmlns:a16="http://schemas.microsoft.com/office/drawing/2014/main" id="{40186697-21FF-4B08-9192-4F01C1DAC4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47153" flipH="1" flipV="1">
              <a:off x="9730587" y="1435851"/>
              <a:ext cx="2875707" cy="165413"/>
            </a:xfrm>
            <a:prstGeom prst="cloudCallout">
              <a:avLst>
                <a:gd name="adj1" fmla="val -50259"/>
                <a:gd name="adj2" fmla="val -18444"/>
              </a:avLst>
            </a:prstGeom>
            <a:solidFill>
              <a:srgbClr val="FFFFFF">
                <a:alpha val="16863"/>
              </a:srgbClr>
            </a:solidFill>
            <a:ln>
              <a:noFill/>
            </a:ln>
            <a:effectLst/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79" name="AutoShape 428">
              <a:extLst>
                <a:ext uri="{FF2B5EF4-FFF2-40B4-BE49-F238E27FC236}">
                  <a16:creationId xmlns:a16="http://schemas.microsoft.com/office/drawing/2014/main" id="{A1B748C6-4801-4186-B4C7-1CE7C3A591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47153" flipH="1" flipV="1">
              <a:off x="8844444" y="1404863"/>
              <a:ext cx="2275447" cy="215370"/>
            </a:xfrm>
            <a:prstGeom prst="cloudCallout">
              <a:avLst>
                <a:gd name="adj1" fmla="val -50981"/>
                <a:gd name="adj2" fmla="val -9611"/>
              </a:avLst>
            </a:prstGeom>
            <a:solidFill>
              <a:srgbClr val="FFFFFF">
                <a:alpha val="16863"/>
              </a:srgbClr>
            </a:solidFill>
            <a:ln>
              <a:noFill/>
            </a:ln>
            <a:effectLst/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80" name="AutoShape 429">
              <a:extLst>
                <a:ext uri="{FF2B5EF4-FFF2-40B4-BE49-F238E27FC236}">
                  <a16:creationId xmlns:a16="http://schemas.microsoft.com/office/drawing/2014/main" id="{1DFCA4EC-EAC3-4ED2-9906-4B5787894C6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979786" y="1390184"/>
              <a:ext cx="1532575" cy="167633"/>
            </a:xfrm>
            <a:prstGeom prst="cloudCallout">
              <a:avLst>
                <a:gd name="adj1" fmla="val -21250"/>
                <a:gd name="adj2" fmla="val 20861"/>
              </a:avLst>
            </a:prstGeom>
            <a:solidFill>
              <a:srgbClr val="FFFFFF">
                <a:alpha val="16863"/>
              </a:srgbClr>
            </a:solidFill>
            <a:ln>
              <a:noFill/>
            </a:ln>
            <a:effectLst/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81" name="AutoShape 430">
              <a:extLst>
                <a:ext uri="{FF2B5EF4-FFF2-40B4-BE49-F238E27FC236}">
                  <a16:creationId xmlns:a16="http://schemas.microsoft.com/office/drawing/2014/main" id="{AF0070AF-4306-4E64-BA8D-FAB0546A9F0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622185" y="1348151"/>
              <a:ext cx="1532575" cy="167633"/>
            </a:xfrm>
            <a:prstGeom prst="cloudCallout">
              <a:avLst>
                <a:gd name="adj1" fmla="val -44583"/>
                <a:gd name="adj2" fmla="val 48676"/>
              </a:avLst>
            </a:prstGeom>
            <a:solidFill>
              <a:srgbClr val="FFFFFF">
                <a:alpha val="16863"/>
              </a:srgbClr>
            </a:solidFill>
            <a:ln>
              <a:noFill/>
            </a:ln>
            <a:effectLst/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82" name="AutoShape 431">
              <a:extLst>
                <a:ext uri="{FF2B5EF4-FFF2-40B4-BE49-F238E27FC236}">
                  <a16:creationId xmlns:a16="http://schemas.microsoft.com/office/drawing/2014/main" id="{B11683D7-1E1D-49E8-8C00-1DB060FBE85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011494" flipH="1" flipV="1">
              <a:off x="4199080" y="1390918"/>
              <a:ext cx="1521931" cy="156532"/>
            </a:xfrm>
            <a:prstGeom prst="cloudCallout">
              <a:avLst>
                <a:gd name="adj1" fmla="val 37944"/>
                <a:gd name="adj2" fmla="val 25727"/>
              </a:avLst>
            </a:prstGeom>
            <a:solidFill>
              <a:srgbClr val="FFFFFF">
                <a:alpha val="16863"/>
              </a:srgbClr>
            </a:solidFill>
            <a:ln>
              <a:noFill/>
            </a:ln>
            <a:effectLst/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83" name="AutoShape 432">
              <a:extLst>
                <a:ext uri="{FF2B5EF4-FFF2-40B4-BE49-F238E27FC236}">
                  <a16:creationId xmlns:a16="http://schemas.microsoft.com/office/drawing/2014/main" id="{7E88AC75-5D87-4151-996B-FC9F97BF5B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419233" flipH="1">
              <a:off x="-372290" y="1395885"/>
              <a:ext cx="1532575" cy="167634"/>
            </a:xfrm>
            <a:prstGeom prst="cloudCallout">
              <a:avLst>
                <a:gd name="adj1" fmla="val -51054"/>
                <a:gd name="adj2" fmla="val 23606"/>
              </a:avLst>
            </a:prstGeom>
            <a:solidFill>
              <a:srgbClr val="FFFFFF">
                <a:alpha val="16863"/>
              </a:srgbClr>
            </a:solidFill>
            <a:ln>
              <a:noFill/>
            </a:ln>
            <a:effectLst/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</p:grpSp>
      <p:grpSp>
        <p:nvGrpSpPr>
          <p:cNvPr id="1269" name="Group 1268">
            <a:extLst>
              <a:ext uri="{FF2B5EF4-FFF2-40B4-BE49-F238E27FC236}">
                <a16:creationId xmlns:a16="http://schemas.microsoft.com/office/drawing/2014/main" id="{5D93AA90-698D-4BC3-8CF9-0450E07DA516}"/>
              </a:ext>
            </a:extLst>
          </p:cNvPr>
          <p:cNvGrpSpPr/>
          <p:nvPr/>
        </p:nvGrpSpPr>
        <p:grpSpPr>
          <a:xfrm>
            <a:off x="-37887" y="5936646"/>
            <a:ext cx="12473727" cy="941018"/>
            <a:chOff x="-37887" y="5712114"/>
            <a:chExt cx="12473727" cy="1165551"/>
          </a:xfrm>
        </p:grpSpPr>
        <p:grpSp>
          <p:nvGrpSpPr>
            <p:cNvPr id="1265" name="Group 1264">
              <a:extLst>
                <a:ext uri="{FF2B5EF4-FFF2-40B4-BE49-F238E27FC236}">
                  <a16:creationId xmlns:a16="http://schemas.microsoft.com/office/drawing/2014/main" id="{8CE8E832-B340-4B85-B744-B056E6F8EA4C}"/>
                </a:ext>
              </a:extLst>
            </p:cNvPr>
            <p:cNvGrpSpPr/>
            <p:nvPr/>
          </p:nvGrpSpPr>
          <p:grpSpPr>
            <a:xfrm>
              <a:off x="-37887" y="6378681"/>
              <a:ext cx="7431618" cy="498984"/>
              <a:chOff x="-37887" y="6378681"/>
              <a:chExt cx="7431618" cy="498984"/>
            </a:xfrm>
          </p:grpSpPr>
          <p:sp>
            <p:nvSpPr>
              <p:cNvPr id="1248" name="Freeform 57"/>
              <p:cNvSpPr>
                <a:spLocks/>
              </p:cNvSpPr>
              <p:nvPr/>
            </p:nvSpPr>
            <p:spPr bwMode="auto">
              <a:xfrm flipH="1">
                <a:off x="-10603" y="6528484"/>
                <a:ext cx="7404334" cy="349181"/>
              </a:xfrm>
              <a:custGeom>
                <a:avLst/>
                <a:gdLst>
                  <a:gd name="T0" fmla="*/ 0 w 27736"/>
                  <a:gd name="T1" fmla="*/ 195 h 1502"/>
                  <a:gd name="T2" fmla="*/ 1617 w 27736"/>
                  <a:gd name="T3" fmla="*/ 125 h 1502"/>
                  <a:gd name="T4" fmla="*/ 2570 w 27736"/>
                  <a:gd name="T5" fmla="*/ 106 h 1502"/>
                  <a:gd name="T6" fmla="*/ 3367 w 27736"/>
                  <a:gd name="T7" fmla="*/ 62 h 1502"/>
                  <a:gd name="T8" fmla="*/ 4409 w 27736"/>
                  <a:gd name="T9" fmla="*/ 62 h 1502"/>
                  <a:gd name="T10" fmla="*/ 5410 w 27736"/>
                  <a:gd name="T11" fmla="*/ 128 h 1502"/>
                  <a:gd name="T12" fmla="*/ 6251 w 27736"/>
                  <a:gd name="T13" fmla="*/ 40 h 1502"/>
                  <a:gd name="T14" fmla="*/ 8551 w 27736"/>
                  <a:gd name="T15" fmla="*/ 235 h 1502"/>
                  <a:gd name="T16" fmla="*/ 13292 w 27736"/>
                  <a:gd name="T17" fmla="*/ 141 h 1502"/>
                  <a:gd name="T18" fmla="*/ 16221 w 27736"/>
                  <a:gd name="T19" fmla="*/ 106 h 1502"/>
                  <a:gd name="T20" fmla="*/ 16903 w 27736"/>
                  <a:gd name="T21" fmla="*/ 40 h 1502"/>
                  <a:gd name="T22" fmla="*/ 18059 w 27736"/>
                  <a:gd name="T23" fmla="*/ 151 h 1502"/>
                  <a:gd name="T24" fmla="*/ 18502 w 27736"/>
                  <a:gd name="T25" fmla="*/ 84 h 1502"/>
                  <a:gd name="T26" fmla="*/ 18635 w 27736"/>
                  <a:gd name="T27" fmla="*/ 84 h 1502"/>
                  <a:gd name="T28" fmla="*/ 19832 w 27736"/>
                  <a:gd name="T29" fmla="*/ 261 h 1502"/>
                  <a:gd name="T30" fmla="*/ 20408 w 27736"/>
                  <a:gd name="T31" fmla="*/ 128 h 1502"/>
                  <a:gd name="T32" fmla="*/ 21427 w 27736"/>
                  <a:gd name="T33" fmla="*/ 173 h 1502"/>
                  <a:gd name="T34" fmla="*/ 23044 w 27736"/>
                  <a:gd name="T35" fmla="*/ 284 h 1502"/>
                  <a:gd name="T36" fmla="*/ 24262 w 27736"/>
                  <a:gd name="T37" fmla="*/ 84 h 1502"/>
                  <a:gd name="T38" fmla="*/ 24971 w 27736"/>
                  <a:gd name="T39" fmla="*/ 84 h 1502"/>
                  <a:gd name="T40" fmla="*/ 26434 w 27736"/>
                  <a:gd name="T41" fmla="*/ 306 h 1502"/>
                  <a:gd name="T42" fmla="*/ 27736 w 27736"/>
                  <a:gd name="T43" fmla="*/ 0 h 1502"/>
                  <a:gd name="T44" fmla="*/ 27714 w 27736"/>
                  <a:gd name="T45" fmla="*/ 1502 h 1502"/>
                  <a:gd name="T46" fmla="*/ 0 w 27736"/>
                  <a:gd name="T47" fmla="*/ 1486 h 1502"/>
                  <a:gd name="T48" fmla="*/ 0 w 27736"/>
                  <a:gd name="T49" fmla="*/ 195 h 1502"/>
                  <a:gd name="connsiteX0" fmla="*/ 204 w 10000"/>
                  <a:gd name="connsiteY0" fmla="*/ 5035 h 10000"/>
                  <a:gd name="connsiteX1" fmla="*/ 583 w 10000"/>
                  <a:gd name="connsiteY1" fmla="*/ 832 h 10000"/>
                  <a:gd name="connsiteX2" fmla="*/ 927 w 10000"/>
                  <a:gd name="connsiteY2" fmla="*/ 706 h 10000"/>
                  <a:gd name="connsiteX3" fmla="*/ 1214 w 10000"/>
                  <a:gd name="connsiteY3" fmla="*/ 413 h 10000"/>
                  <a:gd name="connsiteX4" fmla="*/ 1590 w 10000"/>
                  <a:gd name="connsiteY4" fmla="*/ 413 h 10000"/>
                  <a:gd name="connsiteX5" fmla="*/ 1951 w 10000"/>
                  <a:gd name="connsiteY5" fmla="*/ 852 h 10000"/>
                  <a:gd name="connsiteX6" fmla="*/ 2254 w 10000"/>
                  <a:gd name="connsiteY6" fmla="*/ 266 h 10000"/>
                  <a:gd name="connsiteX7" fmla="*/ 3083 w 10000"/>
                  <a:gd name="connsiteY7" fmla="*/ 1565 h 10000"/>
                  <a:gd name="connsiteX8" fmla="*/ 4792 w 10000"/>
                  <a:gd name="connsiteY8" fmla="*/ 939 h 10000"/>
                  <a:gd name="connsiteX9" fmla="*/ 5848 w 10000"/>
                  <a:gd name="connsiteY9" fmla="*/ 706 h 10000"/>
                  <a:gd name="connsiteX10" fmla="*/ 6094 w 10000"/>
                  <a:gd name="connsiteY10" fmla="*/ 266 h 10000"/>
                  <a:gd name="connsiteX11" fmla="*/ 6511 w 10000"/>
                  <a:gd name="connsiteY11" fmla="*/ 1005 h 10000"/>
                  <a:gd name="connsiteX12" fmla="*/ 6671 w 10000"/>
                  <a:gd name="connsiteY12" fmla="*/ 559 h 10000"/>
                  <a:gd name="connsiteX13" fmla="*/ 6719 w 10000"/>
                  <a:gd name="connsiteY13" fmla="*/ 559 h 10000"/>
                  <a:gd name="connsiteX14" fmla="*/ 7150 w 10000"/>
                  <a:gd name="connsiteY14" fmla="*/ 1738 h 10000"/>
                  <a:gd name="connsiteX15" fmla="*/ 7358 w 10000"/>
                  <a:gd name="connsiteY15" fmla="*/ 852 h 10000"/>
                  <a:gd name="connsiteX16" fmla="*/ 7725 w 10000"/>
                  <a:gd name="connsiteY16" fmla="*/ 1152 h 10000"/>
                  <a:gd name="connsiteX17" fmla="*/ 8308 w 10000"/>
                  <a:gd name="connsiteY17" fmla="*/ 1891 h 10000"/>
                  <a:gd name="connsiteX18" fmla="*/ 8747 w 10000"/>
                  <a:gd name="connsiteY18" fmla="*/ 559 h 10000"/>
                  <a:gd name="connsiteX19" fmla="*/ 9003 w 10000"/>
                  <a:gd name="connsiteY19" fmla="*/ 559 h 10000"/>
                  <a:gd name="connsiteX20" fmla="*/ 9531 w 10000"/>
                  <a:gd name="connsiteY20" fmla="*/ 2037 h 10000"/>
                  <a:gd name="connsiteX21" fmla="*/ 10000 w 10000"/>
                  <a:gd name="connsiteY21" fmla="*/ 0 h 10000"/>
                  <a:gd name="connsiteX22" fmla="*/ 9992 w 10000"/>
                  <a:gd name="connsiteY22" fmla="*/ 10000 h 10000"/>
                  <a:gd name="connsiteX23" fmla="*/ 0 w 10000"/>
                  <a:gd name="connsiteY23" fmla="*/ 9893 h 10000"/>
                  <a:gd name="connsiteX24" fmla="*/ 204 w 10000"/>
                  <a:gd name="connsiteY24" fmla="*/ 5035 h 10000"/>
                  <a:gd name="connsiteX0" fmla="*/ 204 w 10000"/>
                  <a:gd name="connsiteY0" fmla="*/ 5035 h 10000"/>
                  <a:gd name="connsiteX1" fmla="*/ 583 w 10000"/>
                  <a:gd name="connsiteY1" fmla="*/ 832 h 10000"/>
                  <a:gd name="connsiteX2" fmla="*/ 927 w 10000"/>
                  <a:gd name="connsiteY2" fmla="*/ 706 h 10000"/>
                  <a:gd name="connsiteX3" fmla="*/ 1214 w 10000"/>
                  <a:gd name="connsiteY3" fmla="*/ 413 h 10000"/>
                  <a:gd name="connsiteX4" fmla="*/ 1590 w 10000"/>
                  <a:gd name="connsiteY4" fmla="*/ 413 h 10000"/>
                  <a:gd name="connsiteX5" fmla="*/ 1907 w 10000"/>
                  <a:gd name="connsiteY5" fmla="*/ 2477 h 10000"/>
                  <a:gd name="connsiteX6" fmla="*/ 2254 w 10000"/>
                  <a:gd name="connsiteY6" fmla="*/ 266 h 10000"/>
                  <a:gd name="connsiteX7" fmla="*/ 3083 w 10000"/>
                  <a:gd name="connsiteY7" fmla="*/ 1565 h 10000"/>
                  <a:gd name="connsiteX8" fmla="*/ 4792 w 10000"/>
                  <a:gd name="connsiteY8" fmla="*/ 939 h 10000"/>
                  <a:gd name="connsiteX9" fmla="*/ 5848 w 10000"/>
                  <a:gd name="connsiteY9" fmla="*/ 706 h 10000"/>
                  <a:gd name="connsiteX10" fmla="*/ 6094 w 10000"/>
                  <a:gd name="connsiteY10" fmla="*/ 266 h 10000"/>
                  <a:gd name="connsiteX11" fmla="*/ 6511 w 10000"/>
                  <a:gd name="connsiteY11" fmla="*/ 1005 h 10000"/>
                  <a:gd name="connsiteX12" fmla="*/ 6671 w 10000"/>
                  <a:gd name="connsiteY12" fmla="*/ 559 h 10000"/>
                  <a:gd name="connsiteX13" fmla="*/ 6719 w 10000"/>
                  <a:gd name="connsiteY13" fmla="*/ 559 h 10000"/>
                  <a:gd name="connsiteX14" fmla="*/ 7150 w 10000"/>
                  <a:gd name="connsiteY14" fmla="*/ 1738 h 10000"/>
                  <a:gd name="connsiteX15" fmla="*/ 7358 w 10000"/>
                  <a:gd name="connsiteY15" fmla="*/ 852 h 10000"/>
                  <a:gd name="connsiteX16" fmla="*/ 7725 w 10000"/>
                  <a:gd name="connsiteY16" fmla="*/ 1152 h 10000"/>
                  <a:gd name="connsiteX17" fmla="*/ 8308 w 10000"/>
                  <a:gd name="connsiteY17" fmla="*/ 1891 h 10000"/>
                  <a:gd name="connsiteX18" fmla="*/ 8747 w 10000"/>
                  <a:gd name="connsiteY18" fmla="*/ 559 h 10000"/>
                  <a:gd name="connsiteX19" fmla="*/ 9003 w 10000"/>
                  <a:gd name="connsiteY19" fmla="*/ 559 h 10000"/>
                  <a:gd name="connsiteX20" fmla="*/ 9531 w 10000"/>
                  <a:gd name="connsiteY20" fmla="*/ 2037 h 10000"/>
                  <a:gd name="connsiteX21" fmla="*/ 10000 w 10000"/>
                  <a:gd name="connsiteY21" fmla="*/ 0 h 10000"/>
                  <a:gd name="connsiteX22" fmla="*/ 9992 w 10000"/>
                  <a:gd name="connsiteY22" fmla="*/ 10000 h 10000"/>
                  <a:gd name="connsiteX23" fmla="*/ 0 w 10000"/>
                  <a:gd name="connsiteY23" fmla="*/ 9893 h 10000"/>
                  <a:gd name="connsiteX24" fmla="*/ 204 w 10000"/>
                  <a:gd name="connsiteY24" fmla="*/ 5035 h 10000"/>
                  <a:gd name="connsiteX0" fmla="*/ 204 w 10000"/>
                  <a:gd name="connsiteY0" fmla="*/ 5035 h 10000"/>
                  <a:gd name="connsiteX1" fmla="*/ 583 w 10000"/>
                  <a:gd name="connsiteY1" fmla="*/ 832 h 10000"/>
                  <a:gd name="connsiteX2" fmla="*/ 971 w 10000"/>
                  <a:gd name="connsiteY2" fmla="*/ 1031 h 10000"/>
                  <a:gd name="connsiteX3" fmla="*/ 1214 w 10000"/>
                  <a:gd name="connsiteY3" fmla="*/ 413 h 10000"/>
                  <a:gd name="connsiteX4" fmla="*/ 1590 w 10000"/>
                  <a:gd name="connsiteY4" fmla="*/ 413 h 10000"/>
                  <a:gd name="connsiteX5" fmla="*/ 1907 w 10000"/>
                  <a:gd name="connsiteY5" fmla="*/ 2477 h 10000"/>
                  <a:gd name="connsiteX6" fmla="*/ 2254 w 10000"/>
                  <a:gd name="connsiteY6" fmla="*/ 266 h 10000"/>
                  <a:gd name="connsiteX7" fmla="*/ 3083 w 10000"/>
                  <a:gd name="connsiteY7" fmla="*/ 1565 h 10000"/>
                  <a:gd name="connsiteX8" fmla="*/ 4792 w 10000"/>
                  <a:gd name="connsiteY8" fmla="*/ 939 h 10000"/>
                  <a:gd name="connsiteX9" fmla="*/ 5848 w 10000"/>
                  <a:gd name="connsiteY9" fmla="*/ 706 h 10000"/>
                  <a:gd name="connsiteX10" fmla="*/ 6094 w 10000"/>
                  <a:gd name="connsiteY10" fmla="*/ 266 h 10000"/>
                  <a:gd name="connsiteX11" fmla="*/ 6511 w 10000"/>
                  <a:gd name="connsiteY11" fmla="*/ 1005 h 10000"/>
                  <a:gd name="connsiteX12" fmla="*/ 6671 w 10000"/>
                  <a:gd name="connsiteY12" fmla="*/ 559 h 10000"/>
                  <a:gd name="connsiteX13" fmla="*/ 6719 w 10000"/>
                  <a:gd name="connsiteY13" fmla="*/ 559 h 10000"/>
                  <a:gd name="connsiteX14" fmla="*/ 7150 w 10000"/>
                  <a:gd name="connsiteY14" fmla="*/ 1738 h 10000"/>
                  <a:gd name="connsiteX15" fmla="*/ 7358 w 10000"/>
                  <a:gd name="connsiteY15" fmla="*/ 852 h 10000"/>
                  <a:gd name="connsiteX16" fmla="*/ 7725 w 10000"/>
                  <a:gd name="connsiteY16" fmla="*/ 1152 h 10000"/>
                  <a:gd name="connsiteX17" fmla="*/ 8308 w 10000"/>
                  <a:gd name="connsiteY17" fmla="*/ 1891 h 10000"/>
                  <a:gd name="connsiteX18" fmla="*/ 8747 w 10000"/>
                  <a:gd name="connsiteY18" fmla="*/ 559 h 10000"/>
                  <a:gd name="connsiteX19" fmla="*/ 9003 w 10000"/>
                  <a:gd name="connsiteY19" fmla="*/ 559 h 10000"/>
                  <a:gd name="connsiteX20" fmla="*/ 9531 w 10000"/>
                  <a:gd name="connsiteY20" fmla="*/ 2037 h 10000"/>
                  <a:gd name="connsiteX21" fmla="*/ 10000 w 10000"/>
                  <a:gd name="connsiteY21" fmla="*/ 0 h 10000"/>
                  <a:gd name="connsiteX22" fmla="*/ 9992 w 10000"/>
                  <a:gd name="connsiteY22" fmla="*/ 10000 h 10000"/>
                  <a:gd name="connsiteX23" fmla="*/ 0 w 10000"/>
                  <a:gd name="connsiteY23" fmla="*/ 9893 h 10000"/>
                  <a:gd name="connsiteX24" fmla="*/ 204 w 10000"/>
                  <a:gd name="connsiteY24" fmla="*/ 5035 h 10000"/>
                  <a:gd name="connsiteX0" fmla="*/ 204 w 10000"/>
                  <a:gd name="connsiteY0" fmla="*/ 5035 h 10000"/>
                  <a:gd name="connsiteX1" fmla="*/ 583 w 10000"/>
                  <a:gd name="connsiteY1" fmla="*/ 832 h 10000"/>
                  <a:gd name="connsiteX2" fmla="*/ 971 w 10000"/>
                  <a:gd name="connsiteY2" fmla="*/ 1031 h 10000"/>
                  <a:gd name="connsiteX3" fmla="*/ 1214 w 10000"/>
                  <a:gd name="connsiteY3" fmla="*/ 413 h 10000"/>
                  <a:gd name="connsiteX4" fmla="*/ 1429 w 10000"/>
                  <a:gd name="connsiteY4" fmla="*/ 900 h 10000"/>
                  <a:gd name="connsiteX5" fmla="*/ 1907 w 10000"/>
                  <a:gd name="connsiteY5" fmla="*/ 2477 h 10000"/>
                  <a:gd name="connsiteX6" fmla="*/ 2254 w 10000"/>
                  <a:gd name="connsiteY6" fmla="*/ 266 h 10000"/>
                  <a:gd name="connsiteX7" fmla="*/ 3083 w 10000"/>
                  <a:gd name="connsiteY7" fmla="*/ 1565 h 10000"/>
                  <a:gd name="connsiteX8" fmla="*/ 4792 w 10000"/>
                  <a:gd name="connsiteY8" fmla="*/ 939 h 10000"/>
                  <a:gd name="connsiteX9" fmla="*/ 5848 w 10000"/>
                  <a:gd name="connsiteY9" fmla="*/ 706 h 10000"/>
                  <a:gd name="connsiteX10" fmla="*/ 6094 w 10000"/>
                  <a:gd name="connsiteY10" fmla="*/ 266 h 10000"/>
                  <a:gd name="connsiteX11" fmla="*/ 6511 w 10000"/>
                  <a:gd name="connsiteY11" fmla="*/ 1005 h 10000"/>
                  <a:gd name="connsiteX12" fmla="*/ 6671 w 10000"/>
                  <a:gd name="connsiteY12" fmla="*/ 559 h 10000"/>
                  <a:gd name="connsiteX13" fmla="*/ 6719 w 10000"/>
                  <a:gd name="connsiteY13" fmla="*/ 559 h 10000"/>
                  <a:gd name="connsiteX14" fmla="*/ 7150 w 10000"/>
                  <a:gd name="connsiteY14" fmla="*/ 1738 h 10000"/>
                  <a:gd name="connsiteX15" fmla="*/ 7358 w 10000"/>
                  <a:gd name="connsiteY15" fmla="*/ 852 h 10000"/>
                  <a:gd name="connsiteX16" fmla="*/ 7725 w 10000"/>
                  <a:gd name="connsiteY16" fmla="*/ 1152 h 10000"/>
                  <a:gd name="connsiteX17" fmla="*/ 8308 w 10000"/>
                  <a:gd name="connsiteY17" fmla="*/ 1891 h 10000"/>
                  <a:gd name="connsiteX18" fmla="*/ 8747 w 10000"/>
                  <a:gd name="connsiteY18" fmla="*/ 559 h 10000"/>
                  <a:gd name="connsiteX19" fmla="*/ 9003 w 10000"/>
                  <a:gd name="connsiteY19" fmla="*/ 559 h 10000"/>
                  <a:gd name="connsiteX20" fmla="*/ 9531 w 10000"/>
                  <a:gd name="connsiteY20" fmla="*/ 2037 h 10000"/>
                  <a:gd name="connsiteX21" fmla="*/ 10000 w 10000"/>
                  <a:gd name="connsiteY21" fmla="*/ 0 h 10000"/>
                  <a:gd name="connsiteX22" fmla="*/ 9992 w 10000"/>
                  <a:gd name="connsiteY22" fmla="*/ 10000 h 10000"/>
                  <a:gd name="connsiteX23" fmla="*/ 0 w 10000"/>
                  <a:gd name="connsiteY23" fmla="*/ 9893 h 10000"/>
                  <a:gd name="connsiteX24" fmla="*/ 204 w 10000"/>
                  <a:gd name="connsiteY24" fmla="*/ 5035 h 10000"/>
                  <a:gd name="connsiteX0" fmla="*/ 204 w 10000"/>
                  <a:gd name="connsiteY0" fmla="*/ 5035 h 10000"/>
                  <a:gd name="connsiteX1" fmla="*/ 583 w 10000"/>
                  <a:gd name="connsiteY1" fmla="*/ 832 h 10000"/>
                  <a:gd name="connsiteX2" fmla="*/ 971 w 10000"/>
                  <a:gd name="connsiteY2" fmla="*/ 1031 h 10000"/>
                  <a:gd name="connsiteX3" fmla="*/ 1068 w 10000"/>
                  <a:gd name="connsiteY3" fmla="*/ 2038 h 10000"/>
                  <a:gd name="connsiteX4" fmla="*/ 1429 w 10000"/>
                  <a:gd name="connsiteY4" fmla="*/ 900 h 10000"/>
                  <a:gd name="connsiteX5" fmla="*/ 1907 w 10000"/>
                  <a:gd name="connsiteY5" fmla="*/ 2477 h 10000"/>
                  <a:gd name="connsiteX6" fmla="*/ 2254 w 10000"/>
                  <a:gd name="connsiteY6" fmla="*/ 266 h 10000"/>
                  <a:gd name="connsiteX7" fmla="*/ 3083 w 10000"/>
                  <a:gd name="connsiteY7" fmla="*/ 1565 h 10000"/>
                  <a:gd name="connsiteX8" fmla="*/ 4792 w 10000"/>
                  <a:gd name="connsiteY8" fmla="*/ 939 h 10000"/>
                  <a:gd name="connsiteX9" fmla="*/ 5848 w 10000"/>
                  <a:gd name="connsiteY9" fmla="*/ 706 h 10000"/>
                  <a:gd name="connsiteX10" fmla="*/ 6094 w 10000"/>
                  <a:gd name="connsiteY10" fmla="*/ 266 h 10000"/>
                  <a:gd name="connsiteX11" fmla="*/ 6511 w 10000"/>
                  <a:gd name="connsiteY11" fmla="*/ 1005 h 10000"/>
                  <a:gd name="connsiteX12" fmla="*/ 6671 w 10000"/>
                  <a:gd name="connsiteY12" fmla="*/ 559 h 10000"/>
                  <a:gd name="connsiteX13" fmla="*/ 6719 w 10000"/>
                  <a:gd name="connsiteY13" fmla="*/ 559 h 10000"/>
                  <a:gd name="connsiteX14" fmla="*/ 7150 w 10000"/>
                  <a:gd name="connsiteY14" fmla="*/ 1738 h 10000"/>
                  <a:gd name="connsiteX15" fmla="*/ 7358 w 10000"/>
                  <a:gd name="connsiteY15" fmla="*/ 852 h 10000"/>
                  <a:gd name="connsiteX16" fmla="*/ 7725 w 10000"/>
                  <a:gd name="connsiteY16" fmla="*/ 1152 h 10000"/>
                  <a:gd name="connsiteX17" fmla="*/ 8308 w 10000"/>
                  <a:gd name="connsiteY17" fmla="*/ 1891 h 10000"/>
                  <a:gd name="connsiteX18" fmla="*/ 8747 w 10000"/>
                  <a:gd name="connsiteY18" fmla="*/ 559 h 10000"/>
                  <a:gd name="connsiteX19" fmla="*/ 9003 w 10000"/>
                  <a:gd name="connsiteY19" fmla="*/ 559 h 10000"/>
                  <a:gd name="connsiteX20" fmla="*/ 9531 w 10000"/>
                  <a:gd name="connsiteY20" fmla="*/ 2037 h 10000"/>
                  <a:gd name="connsiteX21" fmla="*/ 10000 w 10000"/>
                  <a:gd name="connsiteY21" fmla="*/ 0 h 10000"/>
                  <a:gd name="connsiteX22" fmla="*/ 9992 w 10000"/>
                  <a:gd name="connsiteY22" fmla="*/ 10000 h 10000"/>
                  <a:gd name="connsiteX23" fmla="*/ 0 w 10000"/>
                  <a:gd name="connsiteY23" fmla="*/ 9893 h 10000"/>
                  <a:gd name="connsiteX24" fmla="*/ 204 w 10000"/>
                  <a:gd name="connsiteY24" fmla="*/ 5035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000" h="10000">
                    <a:moveTo>
                      <a:pt x="204" y="5035"/>
                    </a:moveTo>
                    <a:cubicBezTo>
                      <a:pt x="330" y="3634"/>
                      <a:pt x="457" y="2233"/>
                      <a:pt x="583" y="832"/>
                    </a:cubicBezTo>
                    <a:lnTo>
                      <a:pt x="971" y="1031"/>
                    </a:lnTo>
                    <a:cubicBezTo>
                      <a:pt x="1003" y="1367"/>
                      <a:pt x="1036" y="1702"/>
                      <a:pt x="1068" y="2038"/>
                    </a:cubicBezTo>
                    <a:cubicBezTo>
                      <a:pt x="1140" y="2200"/>
                      <a:pt x="1357" y="738"/>
                      <a:pt x="1429" y="900"/>
                    </a:cubicBezTo>
                    <a:cubicBezTo>
                      <a:pt x="1535" y="1588"/>
                      <a:pt x="1801" y="1789"/>
                      <a:pt x="1907" y="2477"/>
                    </a:cubicBezTo>
                    <a:cubicBezTo>
                      <a:pt x="2023" y="1740"/>
                      <a:pt x="2138" y="1003"/>
                      <a:pt x="2254" y="266"/>
                    </a:cubicBezTo>
                    <a:lnTo>
                      <a:pt x="3083" y="1565"/>
                    </a:lnTo>
                    <a:lnTo>
                      <a:pt x="4792" y="939"/>
                    </a:lnTo>
                    <a:lnTo>
                      <a:pt x="5848" y="706"/>
                    </a:lnTo>
                    <a:lnTo>
                      <a:pt x="6094" y="266"/>
                    </a:lnTo>
                    <a:lnTo>
                      <a:pt x="6511" y="1005"/>
                    </a:lnTo>
                    <a:cubicBezTo>
                      <a:pt x="6564" y="856"/>
                      <a:pt x="6618" y="708"/>
                      <a:pt x="6671" y="559"/>
                    </a:cubicBezTo>
                    <a:lnTo>
                      <a:pt x="6719" y="559"/>
                    </a:lnTo>
                    <a:lnTo>
                      <a:pt x="7150" y="1738"/>
                    </a:lnTo>
                    <a:cubicBezTo>
                      <a:pt x="7219" y="1443"/>
                      <a:pt x="7289" y="1147"/>
                      <a:pt x="7358" y="852"/>
                    </a:cubicBezTo>
                    <a:lnTo>
                      <a:pt x="7725" y="1152"/>
                    </a:lnTo>
                    <a:lnTo>
                      <a:pt x="8308" y="1891"/>
                    </a:lnTo>
                    <a:lnTo>
                      <a:pt x="8747" y="559"/>
                    </a:lnTo>
                    <a:lnTo>
                      <a:pt x="9003" y="559"/>
                    </a:lnTo>
                    <a:lnTo>
                      <a:pt x="9531" y="2037"/>
                    </a:lnTo>
                    <a:lnTo>
                      <a:pt x="10000" y="0"/>
                    </a:lnTo>
                    <a:cubicBezTo>
                      <a:pt x="9997" y="3333"/>
                      <a:pt x="9995" y="6667"/>
                      <a:pt x="9992" y="10000"/>
                    </a:cubicBezTo>
                    <a:lnTo>
                      <a:pt x="0" y="9893"/>
                    </a:lnTo>
                    <a:lnTo>
                      <a:pt x="204" y="5035"/>
                    </a:lnTo>
                    <a:close/>
                  </a:path>
                </a:pathLst>
              </a:custGeom>
              <a:solidFill>
                <a:srgbClr val="1C6218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defTabSz="914400"/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213" name="Rectangle 22"/>
              <p:cNvSpPr>
                <a:spLocks noChangeArrowheads="1"/>
              </p:cNvSpPr>
              <p:nvPr/>
            </p:nvSpPr>
            <p:spPr bwMode="auto">
              <a:xfrm>
                <a:off x="5620259" y="6378681"/>
                <a:ext cx="28575" cy="210151"/>
              </a:xfrm>
              <a:prstGeom prst="rect">
                <a:avLst/>
              </a:prstGeom>
              <a:solidFill>
                <a:schemeClr val="folHlink"/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/>
                <a:endParaRPr lang="en-US" sz="1800">
                  <a:solidFill>
                    <a:prstClr val="black"/>
                  </a:solidFill>
                </a:endParaRPr>
              </a:p>
            </p:txBody>
          </p:sp>
          <p:pic>
            <p:nvPicPr>
              <p:cNvPr id="1605" name="Picture 414" descr="MCj04239900000[1]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803355" y="6516669"/>
                <a:ext cx="149450" cy="108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6" name="Picture 415" descr="MCj04239900000[1]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55063" y="6497813"/>
                <a:ext cx="146872" cy="108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7" name="Picture 416" descr="MCj04239900000[1]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512576" y="6522955"/>
                <a:ext cx="146872" cy="108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8" name="Picture 417" descr="MCj04239900000[1]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118684" y="6678833"/>
                <a:ext cx="94250" cy="682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9" name="Picture 2" descr="C:\Users\stucker\AppData\Local\Microsoft\Windows\Temporary Internet Files\Content.IE5\YM73WJ86\MC900431627[1]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44183" y="6609162"/>
                <a:ext cx="272208" cy="1332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1" name="Picture 3" descr="C:\Users\stucker\AppData\Local\Microsoft\Windows\Temporary Internet Files\Content.IE5\3CS4J0PP\MC900441793[1]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0860" y="6536874"/>
                <a:ext cx="368592" cy="1804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10" name="Picture 3" descr="C:\Users\stucker\AppData\Local\Microsoft\Windows\Temporary Internet Files\Content.IE5\3CS4J0PP\MC900441793[1].pn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3583" y="6592416"/>
                <a:ext cx="215043" cy="1052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0" name="Picture 2" descr="C:\Users\stucker\AppData\Local\Microsoft\Windows\Temporary Internet Files\Content.IE5\YM73WJ86\MC900431627[1]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0421" y="6633275"/>
                <a:ext cx="272208" cy="1332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11" name="Picture 3" descr="C:\Users\stucker\AppData\Local\Microsoft\Windows\Temporary Internet Files\Content.IE5\3CS4J0PP\MC900441793[1].png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2331" y="6457481"/>
                <a:ext cx="340986" cy="1668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4" name="Picture 3" descr="C:\Users\stucker\AppData\Local\Microsoft\Windows\Temporary Internet Files\Content.IE5\3CS4J0PP\MC900441793[1].png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4011" y="6591271"/>
                <a:ext cx="247141" cy="1209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3" name="Picture 3" descr="C:\Users\stucker\AppData\Local\Microsoft\Windows\Temporary Internet Files\Content.IE5\3CS4J0PP\MC900441793[1].png"/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7887" y="6431562"/>
                <a:ext cx="475287" cy="2326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227" name="Group 36"/>
              <p:cNvGrpSpPr>
                <a:grpSpLocks/>
              </p:cNvGrpSpPr>
              <p:nvPr/>
            </p:nvGrpSpPr>
            <p:grpSpPr bwMode="auto">
              <a:xfrm flipH="1">
                <a:off x="5872232" y="6435057"/>
                <a:ext cx="142946" cy="187163"/>
                <a:chOff x="5535" y="16558"/>
                <a:chExt cx="825" cy="2173"/>
              </a:xfrm>
            </p:grpSpPr>
            <p:sp>
              <p:nvSpPr>
                <p:cNvPr id="1228" name="AutoShape 37"/>
                <p:cNvSpPr>
                  <a:spLocks noChangeArrowheads="1"/>
                </p:cNvSpPr>
                <p:nvPr/>
              </p:nvSpPr>
              <p:spPr bwMode="auto">
                <a:xfrm flipV="1">
                  <a:off x="5680" y="16558"/>
                  <a:ext cx="586" cy="2173"/>
                </a:xfrm>
                <a:custGeom>
                  <a:avLst/>
                  <a:gdLst>
                    <a:gd name="G0" fmla="+- 8725 0 0"/>
                    <a:gd name="G1" fmla="+- 21600 0 8725"/>
                    <a:gd name="G2" fmla="*/ 8725 1 2"/>
                    <a:gd name="G3" fmla="+- 21600 0 G2"/>
                    <a:gd name="G4" fmla="+/ 8725 21600 2"/>
                    <a:gd name="G5" fmla="+/ G1 0 2"/>
                    <a:gd name="G6" fmla="*/ 21600 21600 8725"/>
                    <a:gd name="G7" fmla="*/ G6 1 2"/>
                    <a:gd name="G8" fmla="+- 21600 0 G7"/>
                    <a:gd name="G9" fmla="*/ 21600 1 2"/>
                    <a:gd name="G10" fmla="+- 8725 0 G9"/>
                    <a:gd name="G11" fmla="?: G10 G8 0"/>
                    <a:gd name="G12" fmla="?: G10 G7 21600"/>
                    <a:gd name="T0" fmla="*/ 17237 w 21600"/>
                    <a:gd name="T1" fmla="*/ 10800 h 21600"/>
                    <a:gd name="T2" fmla="*/ 10800 w 21600"/>
                    <a:gd name="T3" fmla="*/ 21600 h 21600"/>
                    <a:gd name="T4" fmla="*/ 4363 w 21600"/>
                    <a:gd name="T5" fmla="*/ 10800 h 21600"/>
                    <a:gd name="T6" fmla="*/ 10800 w 21600"/>
                    <a:gd name="T7" fmla="*/ 0 h 21600"/>
                    <a:gd name="T8" fmla="*/ 6163 w 21600"/>
                    <a:gd name="T9" fmla="*/ 6163 h 21600"/>
                    <a:gd name="T10" fmla="*/ 15437 w 21600"/>
                    <a:gd name="T11" fmla="*/ 15437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8725" y="21600"/>
                      </a:lnTo>
                      <a:lnTo>
                        <a:pt x="12875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12700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/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29" name="Line 38"/>
                <p:cNvSpPr>
                  <a:spLocks noChangeShapeType="1"/>
                </p:cNvSpPr>
                <p:nvPr/>
              </p:nvSpPr>
              <p:spPr bwMode="auto">
                <a:xfrm>
                  <a:off x="5777" y="16682"/>
                  <a:ext cx="376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defTabSz="914400"/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30" name="Line 39"/>
                <p:cNvSpPr>
                  <a:spLocks noChangeShapeType="1"/>
                </p:cNvSpPr>
                <p:nvPr/>
              </p:nvSpPr>
              <p:spPr bwMode="auto">
                <a:xfrm>
                  <a:off x="5669" y="17521"/>
                  <a:ext cx="597" cy="2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defTabSz="914400"/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31" name="Line 40"/>
                <p:cNvSpPr>
                  <a:spLocks noChangeShapeType="1"/>
                </p:cNvSpPr>
                <p:nvPr/>
              </p:nvSpPr>
              <p:spPr bwMode="auto">
                <a:xfrm flipV="1">
                  <a:off x="5535" y="18536"/>
                  <a:ext cx="825" cy="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defTabSz="914400"/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35" name="Group 44"/>
              <p:cNvGrpSpPr>
                <a:grpSpLocks/>
              </p:cNvGrpSpPr>
              <p:nvPr/>
            </p:nvGrpSpPr>
            <p:grpSpPr bwMode="auto">
              <a:xfrm flipH="1">
                <a:off x="5680390" y="6476715"/>
                <a:ext cx="119437" cy="142699"/>
                <a:chOff x="5145" y="16682"/>
                <a:chExt cx="907" cy="1855"/>
              </a:xfrm>
            </p:grpSpPr>
            <p:sp>
              <p:nvSpPr>
                <p:cNvPr id="1236" name="AutoShape 45"/>
                <p:cNvSpPr>
                  <a:spLocks noChangeArrowheads="1"/>
                </p:cNvSpPr>
                <p:nvPr/>
              </p:nvSpPr>
              <p:spPr bwMode="auto">
                <a:xfrm flipV="1">
                  <a:off x="5352" y="16698"/>
                  <a:ext cx="533" cy="1795"/>
                </a:xfrm>
                <a:custGeom>
                  <a:avLst/>
                  <a:gdLst>
                    <a:gd name="G0" fmla="+- 8725 0 0"/>
                    <a:gd name="G1" fmla="+- 21600 0 8725"/>
                    <a:gd name="G2" fmla="*/ 8725 1 2"/>
                    <a:gd name="G3" fmla="+- 21600 0 G2"/>
                    <a:gd name="G4" fmla="+/ 8725 21600 2"/>
                    <a:gd name="G5" fmla="+/ G1 0 2"/>
                    <a:gd name="G6" fmla="*/ 21600 21600 8725"/>
                    <a:gd name="G7" fmla="*/ G6 1 2"/>
                    <a:gd name="G8" fmla="+- 21600 0 G7"/>
                    <a:gd name="G9" fmla="*/ 21600 1 2"/>
                    <a:gd name="G10" fmla="+- 8725 0 G9"/>
                    <a:gd name="G11" fmla="?: G10 G8 0"/>
                    <a:gd name="G12" fmla="?: G10 G7 21600"/>
                    <a:gd name="T0" fmla="*/ 17237 w 21600"/>
                    <a:gd name="T1" fmla="*/ 10800 h 21600"/>
                    <a:gd name="T2" fmla="*/ 10800 w 21600"/>
                    <a:gd name="T3" fmla="*/ 21600 h 21600"/>
                    <a:gd name="T4" fmla="*/ 4363 w 21600"/>
                    <a:gd name="T5" fmla="*/ 10800 h 21600"/>
                    <a:gd name="T6" fmla="*/ 10800 w 21600"/>
                    <a:gd name="T7" fmla="*/ 0 h 21600"/>
                    <a:gd name="T8" fmla="*/ 6163 w 21600"/>
                    <a:gd name="T9" fmla="*/ 6163 h 21600"/>
                    <a:gd name="T10" fmla="*/ 15437 w 21600"/>
                    <a:gd name="T11" fmla="*/ 15437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8725" y="21600"/>
                      </a:lnTo>
                      <a:lnTo>
                        <a:pt x="12875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12700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/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37" name="Line 46"/>
                <p:cNvSpPr>
                  <a:spLocks noChangeShapeType="1"/>
                </p:cNvSpPr>
                <p:nvPr/>
              </p:nvSpPr>
              <p:spPr bwMode="auto">
                <a:xfrm>
                  <a:off x="5428" y="16682"/>
                  <a:ext cx="376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defTabSz="914400"/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38" name="Line 47"/>
                <p:cNvSpPr>
                  <a:spLocks noChangeShapeType="1"/>
                </p:cNvSpPr>
                <p:nvPr/>
              </p:nvSpPr>
              <p:spPr bwMode="auto">
                <a:xfrm>
                  <a:off x="5320" y="17521"/>
                  <a:ext cx="597" cy="2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defTabSz="914400"/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39" name="Line 48"/>
                <p:cNvSpPr>
                  <a:spLocks noChangeShapeType="1"/>
                </p:cNvSpPr>
                <p:nvPr/>
              </p:nvSpPr>
              <p:spPr bwMode="auto">
                <a:xfrm flipV="1">
                  <a:off x="5145" y="18536"/>
                  <a:ext cx="907" cy="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defTabSz="914400"/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243" name="Rectangle 52"/>
              <p:cNvSpPr>
                <a:spLocks noChangeArrowheads="1"/>
              </p:cNvSpPr>
              <p:nvPr/>
            </p:nvSpPr>
            <p:spPr bwMode="auto">
              <a:xfrm flipH="1">
                <a:off x="6240080" y="6557929"/>
                <a:ext cx="193923" cy="58828"/>
              </a:xfrm>
              <a:prstGeom prst="rect">
                <a:avLst/>
              </a:prstGeom>
              <a:solidFill>
                <a:srgbClr val="000000"/>
              </a:solidFill>
              <a:ln w="38100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/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244" name="Rectangle 53"/>
              <p:cNvSpPr>
                <a:spLocks noChangeArrowheads="1"/>
              </p:cNvSpPr>
              <p:nvPr/>
            </p:nvSpPr>
            <p:spPr bwMode="auto">
              <a:xfrm flipH="1">
                <a:off x="6171350" y="6496739"/>
                <a:ext cx="80667" cy="119871"/>
              </a:xfrm>
              <a:prstGeom prst="rect">
                <a:avLst/>
              </a:prstGeom>
              <a:solidFill>
                <a:srgbClr val="000000"/>
              </a:solidFill>
              <a:ln w="38100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/>
                <a:endParaRPr lang="en-US" sz="1800">
                  <a:solidFill>
                    <a:prstClr val="black"/>
                  </a:solidFill>
                </a:endParaRPr>
              </a:p>
            </p:txBody>
          </p:sp>
          <p:pic>
            <p:nvPicPr>
              <p:cNvPr id="100" name="Picture 7" descr="C:\Users\stucker\AppData\Local\Microsoft\Windows\Temporary Internet Files\Content.IE5\ZN4SQW54\MC900250101[1].wmf"/>
              <p:cNvPicPr>
                <a:picLocks noChangeAspect="1" noChangeArrowheads="1"/>
              </p:cNvPicPr>
              <p:nvPr/>
            </p:nvPicPr>
            <p:blipFill>
              <a:blip r:embed="rId10" cstate="screen">
                <a:clrChange>
                  <a:clrFrom>
                    <a:srgbClr val="E8D9D1"/>
                  </a:clrFrom>
                  <a:clrTo>
                    <a:srgbClr val="E8D9D1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76840" y="6395355"/>
                <a:ext cx="304315" cy="2022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94" name="Picture 2" descr="C:\Users\stucker\AppData\Local\Microsoft\Windows\Temporary Internet Files\Content.IE5\WEBIP7MN\MC900233481[1].wmf"/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884851" y="6527547"/>
                <a:ext cx="289052" cy="90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074" name="Picture 2" descr="C:\Users\stucker\AppData\Local\Microsoft\Windows\Temporary Internet Files\Content.IE5\4KXFKKVZ\MC900292204[1].wmf"/>
            <p:cNvPicPr>
              <a:picLocks noChangeAspect="1" noChangeArrowheads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7618"/>
            <a:stretch/>
          </p:blipFill>
          <p:spPr bwMode="auto">
            <a:xfrm>
              <a:off x="7168357" y="6751977"/>
              <a:ext cx="5033236" cy="122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68" name="Group 1267">
              <a:extLst>
                <a:ext uri="{FF2B5EF4-FFF2-40B4-BE49-F238E27FC236}">
                  <a16:creationId xmlns:a16="http://schemas.microsoft.com/office/drawing/2014/main" id="{D139E29A-F6F3-40EE-B1E2-FB23ADDA736A}"/>
                </a:ext>
              </a:extLst>
            </p:cNvPr>
            <p:cNvGrpSpPr/>
            <p:nvPr/>
          </p:nvGrpSpPr>
          <p:grpSpPr>
            <a:xfrm>
              <a:off x="3204947" y="6006381"/>
              <a:ext cx="7786670" cy="689538"/>
              <a:chOff x="3204947" y="5828708"/>
              <a:chExt cx="7786670" cy="867938"/>
            </a:xfrm>
          </p:grpSpPr>
          <p:sp>
            <p:nvSpPr>
              <p:cNvPr id="1196" name="AutoShape 5"/>
              <p:cNvSpPr>
                <a:spLocks noChangeArrowheads="1"/>
              </p:cNvSpPr>
              <p:nvPr/>
            </p:nvSpPr>
            <p:spPr bwMode="auto">
              <a:xfrm rot="16046538" flipH="1" flipV="1">
                <a:off x="5193048" y="3840607"/>
                <a:ext cx="717194" cy="4693395"/>
              </a:xfrm>
              <a:prstGeom prst="cloudCallout">
                <a:avLst>
                  <a:gd name="adj1" fmla="val 30937"/>
                  <a:gd name="adj2" fmla="val 42202"/>
                </a:avLst>
              </a:prstGeom>
              <a:solidFill>
                <a:srgbClr val="D8D1B6">
                  <a:alpha val="64706"/>
                </a:srgbClr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 defTabSz="4702175"/>
                <a:endParaRPr lang="en-US" sz="2400">
                  <a:solidFill>
                    <a:srgbClr val="EEECE1"/>
                  </a:solidFill>
                </a:endParaRPr>
              </a:p>
            </p:txBody>
          </p:sp>
          <p:sp>
            <p:nvSpPr>
              <p:cNvPr id="89" name="AutoShape 5"/>
              <p:cNvSpPr>
                <a:spLocks noChangeArrowheads="1"/>
              </p:cNvSpPr>
              <p:nvPr/>
            </p:nvSpPr>
            <p:spPr bwMode="auto">
              <a:xfrm rot="5776575" flipH="1" flipV="1">
                <a:off x="8642389" y="4342283"/>
                <a:ext cx="134384" cy="3944006"/>
              </a:xfrm>
              <a:prstGeom prst="cloudCallout">
                <a:avLst>
                  <a:gd name="adj1" fmla="val -10464"/>
                  <a:gd name="adj2" fmla="val 21264"/>
                </a:avLst>
              </a:prstGeom>
              <a:solidFill>
                <a:srgbClr val="D8D1B6">
                  <a:alpha val="64706"/>
                </a:srgbClr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 defTabSz="4702175"/>
                <a:endParaRPr lang="en-US" sz="2400">
                  <a:solidFill>
                    <a:srgbClr val="EEECE1"/>
                  </a:solidFill>
                </a:endParaRPr>
              </a:p>
            </p:txBody>
          </p:sp>
          <p:sp>
            <p:nvSpPr>
              <p:cNvPr id="1197" name="AutoShape 6"/>
              <p:cNvSpPr>
                <a:spLocks noChangeArrowheads="1"/>
              </p:cNvSpPr>
              <p:nvPr/>
            </p:nvSpPr>
            <p:spPr bwMode="auto">
              <a:xfrm rot="16374612" flipH="1">
                <a:off x="8691335" y="4396364"/>
                <a:ext cx="730736" cy="3869828"/>
              </a:xfrm>
              <a:prstGeom prst="cloudCallout">
                <a:avLst>
                  <a:gd name="adj1" fmla="val 49517"/>
                  <a:gd name="adj2" fmla="val -20357"/>
                </a:avLst>
              </a:prstGeom>
              <a:solidFill>
                <a:srgbClr val="CFC6A5">
                  <a:alpha val="65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/>
                <a:endParaRPr lang="en-US" sz="2400">
                  <a:solidFill>
                    <a:srgbClr val="EEECE1"/>
                  </a:solidFill>
                </a:endParaRPr>
              </a:p>
            </p:txBody>
          </p:sp>
        </p:grpSp>
        <p:sp>
          <p:nvSpPr>
            <p:cNvPr id="96" name="AutoShape 55"/>
            <p:cNvSpPr>
              <a:spLocks noChangeArrowheads="1"/>
            </p:cNvSpPr>
            <p:nvPr/>
          </p:nvSpPr>
          <p:spPr bwMode="auto">
            <a:xfrm>
              <a:off x="7048037" y="6611929"/>
              <a:ext cx="3172487" cy="177965"/>
            </a:xfrm>
            <a:prstGeom prst="cloudCallout">
              <a:avLst>
                <a:gd name="adj1" fmla="val 43649"/>
                <a:gd name="adj2" fmla="val -7518"/>
              </a:avLst>
            </a:prstGeom>
            <a:solidFill>
              <a:srgbClr val="AFCBD9">
                <a:alpha val="58824"/>
              </a:srgbClr>
            </a:solidFill>
            <a:ln>
              <a:noFill/>
            </a:ln>
            <a:effectLst/>
          </p:spPr>
          <p:txBody>
            <a:bodyPr anchor="ctr"/>
            <a:lstStyle/>
            <a:p>
              <a:pPr algn="ctr" defTabSz="4702175"/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97" name="AutoShape 55"/>
            <p:cNvSpPr>
              <a:spLocks noChangeArrowheads="1"/>
            </p:cNvSpPr>
            <p:nvPr/>
          </p:nvSpPr>
          <p:spPr bwMode="auto">
            <a:xfrm rot="10800000">
              <a:off x="8276228" y="6600510"/>
              <a:ext cx="4159612" cy="192242"/>
            </a:xfrm>
            <a:prstGeom prst="cloudCallout">
              <a:avLst>
                <a:gd name="adj1" fmla="val 922"/>
                <a:gd name="adj2" fmla="val -15374"/>
              </a:avLst>
            </a:prstGeom>
            <a:solidFill>
              <a:srgbClr val="AFCBD9">
                <a:alpha val="58824"/>
              </a:srgbClr>
            </a:solidFill>
            <a:ln>
              <a:noFill/>
            </a:ln>
            <a:effectLst/>
          </p:spPr>
          <p:txBody>
            <a:bodyPr anchor="ctr"/>
            <a:lstStyle/>
            <a:p>
              <a:pPr algn="ctr" defTabSz="4702175"/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245" name="AutoShape 54"/>
            <p:cNvSpPr>
              <a:spLocks noChangeArrowheads="1"/>
            </p:cNvSpPr>
            <p:nvPr/>
          </p:nvSpPr>
          <p:spPr bwMode="auto">
            <a:xfrm>
              <a:off x="5365617" y="6286870"/>
              <a:ext cx="3569708" cy="189037"/>
            </a:xfrm>
            <a:prstGeom prst="cloudCallout">
              <a:avLst>
                <a:gd name="adj1" fmla="val -2874"/>
                <a:gd name="adj2" fmla="val 49966"/>
              </a:avLst>
            </a:prstGeom>
            <a:solidFill>
              <a:srgbClr val="8F5F2F">
                <a:alpha val="62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/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246" name="AutoShape 55"/>
            <p:cNvSpPr>
              <a:spLocks noChangeArrowheads="1"/>
            </p:cNvSpPr>
            <p:nvPr/>
          </p:nvSpPr>
          <p:spPr bwMode="auto">
            <a:xfrm>
              <a:off x="6471990" y="6086458"/>
              <a:ext cx="2877775" cy="290766"/>
            </a:xfrm>
            <a:prstGeom prst="cloudCallout">
              <a:avLst>
                <a:gd name="adj1" fmla="val -16989"/>
                <a:gd name="adj2" fmla="val 71096"/>
              </a:avLst>
            </a:prstGeom>
            <a:solidFill>
              <a:srgbClr val="BCA16C">
                <a:alpha val="58824"/>
              </a:srgbClr>
            </a:solidFill>
            <a:ln>
              <a:noFill/>
            </a:ln>
            <a:effectLst/>
          </p:spPr>
          <p:txBody>
            <a:bodyPr anchor="ctr"/>
            <a:lstStyle/>
            <a:p>
              <a:pPr algn="ctr" defTabSz="4702175"/>
              <a:endParaRPr lang="en-US" sz="2400">
                <a:solidFill>
                  <a:srgbClr val="EEECE1"/>
                </a:solidFill>
              </a:endParaRPr>
            </a:p>
          </p:txBody>
        </p:sp>
        <p:grpSp>
          <p:nvGrpSpPr>
            <p:cNvPr id="345" name="Group 344"/>
            <p:cNvGrpSpPr/>
            <p:nvPr/>
          </p:nvGrpSpPr>
          <p:grpSpPr>
            <a:xfrm>
              <a:off x="2526561" y="5917048"/>
              <a:ext cx="9891028" cy="446910"/>
              <a:chOff x="-319577" y="2887653"/>
              <a:chExt cx="9679477" cy="474783"/>
            </a:xfrm>
          </p:grpSpPr>
          <p:sp>
            <p:nvSpPr>
              <p:cNvPr id="6" name="AutoShape 5"/>
              <p:cNvSpPr>
                <a:spLocks noChangeArrowheads="1"/>
              </p:cNvSpPr>
              <p:nvPr/>
            </p:nvSpPr>
            <p:spPr bwMode="auto">
              <a:xfrm rot="10922615" flipV="1">
                <a:off x="7020424" y="3103675"/>
                <a:ext cx="2144713" cy="258761"/>
              </a:xfrm>
              <a:prstGeom prst="cloudCallout">
                <a:avLst>
                  <a:gd name="adj1" fmla="val 53109"/>
                  <a:gd name="adj2" fmla="val 4008"/>
                </a:avLst>
              </a:prstGeom>
              <a:solidFill>
                <a:srgbClr val="FFFFFF">
                  <a:alpha val="41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2400">
                  <a:solidFill>
                    <a:srgbClr val="EEECE1"/>
                  </a:solidFill>
                </a:endParaRPr>
              </a:p>
            </p:txBody>
          </p:sp>
          <p:sp>
            <p:nvSpPr>
              <p:cNvPr id="7" name="AutoShape 54"/>
              <p:cNvSpPr>
                <a:spLocks noChangeArrowheads="1"/>
              </p:cNvSpPr>
              <p:nvPr/>
            </p:nvSpPr>
            <p:spPr bwMode="auto">
              <a:xfrm flipH="1">
                <a:off x="1417638" y="2887653"/>
                <a:ext cx="2011362" cy="366712"/>
              </a:xfrm>
              <a:prstGeom prst="cloudCallout">
                <a:avLst>
                  <a:gd name="adj1" fmla="val 61917"/>
                  <a:gd name="adj2" fmla="val -8875"/>
                </a:avLst>
              </a:prstGeom>
              <a:solidFill>
                <a:srgbClr val="FFFFFF">
                  <a:alpha val="74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2400">
                  <a:solidFill>
                    <a:srgbClr val="EEECE1"/>
                  </a:solidFill>
                </a:endParaRPr>
              </a:p>
            </p:txBody>
          </p:sp>
          <p:sp>
            <p:nvSpPr>
              <p:cNvPr id="8" name="AutoShape 55"/>
              <p:cNvSpPr>
                <a:spLocks noChangeArrowheads="1"/>
              </p:cNvSpPr>
              <p:nvPr/>
            </p:nvSpPr>
            <p:spPr bwMode="auto">
              <a:xfrm flipH="1">
                <a:off x="0" y="2917819"/>
                <a:ext cx="1423988" cy="325436"/>
              </a:xfrm>
              <a:prstGeom prst="cloudCallout">
                <a:avLst>
                  <a:gd name="adj1" fmla="val 50444"/>
                  <a:gd name="adj2" fmla="val -10491"/>
                </a:avLst>
              </a:prstGeom>
              <a:solidFill>
                <a:srgbClr val="FFFFFF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2400">
                  <a:solidFill>
                    <a:srgbClr val="EEECE1"/>
                  </a:solidFill>
                </a:endParaRPr>
              </a:p>
            </p:txBody>
          </p:sp>
          <p:sp>
            <p:nvSpPr>
              <p:cNvPr id="355" name="AutoShape 423"/>
              <p:cNvSpPr>
                <a:spLocks noChangeArrowheads="1"/>
              </p:cNvSpPr>
              <p:nvPr/>
            </p:nvSpPr>
            <p:spPr bwMode="auto">
              <a:xfrm rot="10752847" flipV="1">
                <a:off x="3148013" y="2949569"/>
                <a:ext cx="2144712" cy="307974"/>
              </a:xfrm>
              <a:prstGeom prst="cloudCallout">
                <a:avLst>
                  <a:gd name="adj1" fmla="val -50472"/>
                  <a:gd name="adj2" fmla="val -7042"/>
                </a:avLst>
              </a:prstGeom>
              <a:solidFill>
                <a:srgbClr val="FFFFFF">
                  <a:alpha val="55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2400">
                  <a:solidFill>
                    <a:srgbClr val="EEECE1"/>
                  </a:solidFill>
                </a:endParaRPr>
              </a:p>
            </p:txBody>
          </p:sp>
          <p:sp>
            <p:nvSpPr>
              <p:cNvPr id="356" name="AutoShape 424"/>
              <p:cNvSpPr>
                <a:spLocks noChangeArrowheads="1"/>
              </p:cNvSpPr>
              <p:nvPr/>
            </p:nvSpPr>
            <p:spPr bwMode="auto">
              <a:xfrm flipH="1">
                <a:off x="2139950" y="2936870"/>
                <a:ext cx="2011363" cy="366711"/>
              </a:xfrm>
              <a:prstGeom prst="cloudCallout">
                <a:avLst>
                  <a:gd name="adj1" fmla="val -32875"/>
                  <a:gd name="adj2" fmla="val 8870"/>
                </a:avLst>
              </a:prstGeom>
              <a:solidFill>
                <a:srgbClr val="FFFFFF">
                  <a:alpha val="75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2400">
                  <a:solidFill>
                    <a:srgbClr val="EEECE1"/>
                  </a:solidFill>
                </a:endParaRPr>
              </a:p>
            </p:txBody>
          </p:sp>
          <p:sp>
            <p:nvSpPr>
              <p:cNvPr id="357" name="AutoShape 425"/>
              <p:cNvSpPr>
                <a:spLocks noChangeArrowheads="1"/>
              </p:cNvSpPr>
              <p:nvPr/>
            </p:nvSpPr>
            <p:spPr bwMode="auto">
              <a:xfrm rot="10617664" flipV="1">
                <a:off x="4508060" y="2997041"/>
                <a:ext cx="2144713" cy="223838"/>
              </a:xfrm>
              <a:prstGeom prst="cloudCallout">
                <a:avLst>
                  <a:gd name="adj1" fmla="val 30601"/>
                  <a:gd name="adj2" fmla="val 41779"/>
                </a:avLst>
              </a:prstGeom>
              <a:solidFill>
                <a:srgbClr val="FFFFFF">
                  <a:alpha val="50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2400">
                  <a:solidFill>
                    <a:srgbClr val="EEECE1"/>
                  </a:solidFill>
                </a:endParaRPr>
              </a:p>
            </p:txBody>
          </p:sp>
          <p:sp>
            <p:nvSpPr>
              <p:cNvPr id="358" name="AutoShape 6"/>
              <p:cNvSpPr>
                <a:spLocks noChangeArrowheads="1"/>
              </p:cNvSpPr>
              <p:nvPr/>
            </p:nvSpPr>
            <p:spPr bwMode="auto">
              <a:xfrm>
                <a:off x="5558867" y="2949659"/>
                <a:ext cx="1143000" cy="239713"/>
              </a:xfrm>
              <a:prstGeom prst="cloudCallout">
                <a:avLst>
                  <a:gd name="adj1" fmla="val -21250"/>
                  <a:gd name="adj2" fmla="val 20861"/>
                </a:avLst>
              </a:prstGeom>
              <a:solidFill>
                <a:srgbClr val="FFFFFF">
                  <a:alpha val="17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2400">
                  <a:solidFill>
                    <a:srgbClr val="EEECE1"/>
                  </a:solidFill>
                </a:endParaRPr>
              </a:p>
            </p:txBody>
          </p:sp>
          <p:sp>
            <p:nvSpPr>
              <p:cNvPr id="359" name="AutoShape 426"/>
              <p:cNvSpPr>
                <a:spLocks noChangeArrowheads="1"/>
              </p:cNvSpPr>
              <p:nvPr/>
            </p:nvSpPr>
            <p:spPr bwMode="auto">
              <a:xfrm rot="10752847" flipV="1">
                <a:off x="3302000" y="2989251"/>
                <a:ext cx="2144713" cy="307974"/>
              </a:xfrm>
              <a:prstGeom prst="cloudCallout">
                <a:avLst>
                  <a:gd name="adj1" fmla="val -50472"/>
                  <a:gd name="adj2" fmla="val -7042"/>
                </a:avLst>
              </a:prstGeom>
              <a:solidFill>
                <a:srgbClr val="FFFFFF">
                  <a:alpha val="55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2400">
                  <a:solidFill>
                    <a:srgbClr val="EEECE1"/>
                  </a:solidFill>
                </a:endParaRPr>
              </a:p>
            </p:txBody>
          </p:sp>
          <p:sp>
            <p:nvSpPr>
              <p:cNvPr id="360" name="AutoShape 427"/>
              <p:cNvSpPr>
                <a:spLocks noChangeArrowheads="1"/>
              </p:cNvSpPr>
              <p:nvPr/>
            </p:nvSpPr>
            <p:spPr bwMode="auto">
              <a:xfrm rot="10752847" flipV="1">
                <a:off x="-319577" y="3005126"/>
                <a:ext cx="2144713" cy="236537"/>
              </a:xfrm>
              <a:prstGeom prst="cloudCallout">
                <a:avLst>
                  <a:gd name="adj1" fmla="val -50259"/>
                  <a:gd name="adj2" fmla="val -18444"/>
                </a:avLst>
              </a:prstGeom>
              <a:solidFill>
                <a:srgbClr val="FFFFFF">
                  <a:alpha val="55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2400">
                  <a:solidFill>
                    <a:srgbClr val="EEECE1"/>
                  </a:solidFill>
                </a:endParaRPr>
              </a:p>
            </p:txBody>
          </p:sp>
          <p:sp>
            <p:nvSpPr>
              <p:cNvPr id="361" name="AutoShape 428"/>
              <p:cNvSpPr>
                <a:spLocks noChangeArrowheads="1"/>
              </p:cNvSpPr>
              <p:nvPr/>
            </p:nvSpPr>
            <p:spPr bwMode="auto">
              <a:xfrm rot="10752847" flipV="1">
                <a:off x="788988" y="2960813"/>
                <a:ext cx="1697037" cy="307974"/>
              </a:xfrm>
              <a:prstGeom prst="cloudCallout">
                <a:avLst>
                  <a:gd name="adj1" fmla="val -50981"/>
                  <a:gd name="adj2" fmla="val -9611"/>
                </a:avLst>
              </a:prstGeom>
              <a:solidFill>
                <a:srgbClr val="FFFFFF">
                  <a:alpha val="55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2400">
                  <a:solidFill>
                    <a:srgbClr val="EEECE1"/>
                  </a:solidFill>
                </a:endParaRPr>
              </a:p>
            </p:txBody>
          </p:sp>
          <p:sp>
            <p:nvSpPr>
              <p:cNvPr id="362" name="AutoShape 429"/>
              <p:cNvSpPr>
                <a:spLocks noChangeArrowheads="1"/>
              </p:cNvSpPr>
              <p:nvPr/>
            </p:nvSpPr>
            <p:spPr bwMode="auto">
              <a:xfrm>
                <a:off x="6462713" y="3110293"/>
                <a:ext cx="1143000" cy="239709"/>
              </a:xfrm>
              <a:prstGeom prst="cloudCallout">
                <a:avLst>
                  <a:gd name="adj1" fmla="val -21250"/>
                  <a:gd name="adj2" fmla="val 20861"/>
                </a:avLst>
              </a:prstGeom>
              <a:solidFill>
                <a:srgbClr val="FFFFFF">
                  <a:alpha val="17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2400">
                  <a:solidFill>
                    <a:srgbClr val="EEECE1"/>
                  </a:solidFill>
                </a:endParaRPr>
              </a:p>
            </p:txBody>
          </p:sp>
          <p:sp>
            <p:nvSpPr>
              <p:cNvPr id="363" name="AutoShape 430"/>
              <p:cNvSpPr>
                <a:spLocks noChangeArrowheads="1"/>
              </p:cNvSpPr>
              <p:nvPr/>
            </p:nvSpPr>
            <p:spPr bwMode="auto">
              <a:xfrm>
                <a:off x="7020924" y="3071179"/>
                <a:ext cx="1143000" cy="239710"/>
              </a:xfrm>
              <a:prstGeom prst="cloudCallout">
                <a:avLst>
                  <a:gd name="adj1" fmla="val -44583"/>
                  <a:gd name="adj2" fmla="val 48676"/>
                </a:avLst>
              </a:prstGeom>
              <a:solidFill>
                <a:srgbClr val="FFFFFF">
                  <a:alpha val="17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2400">
                  <a:solidFill>
                    <a:srgbClr val="EEECE1"/>
                  </a:solidFill>
                </a:endParaRPr>
              </a:p>
            </p:txBody>
          </p:sp>
          <p:sp>
            <p:nvSpPr>
              <p:cNvPr id="364" name="AutoShape 431"/>
              <p:cNvSpPr>
                <a:spLocks noChangeArrowheads="1"/>
              </p:cNvSpPr>
              <p:nvPr/>
            </p:nvSpPr>
            <p:spPr bwMode="auto">
              <a:xfrm rot="10588506" flipV="1">
                <a:off x="4815493" y="2940878"/>
                <a:ext cx="1135062" cy="223838"/>
              </a:xfrm>
              <a:prstGeom prst="cloudCallout">
                <a:avLst>
                  <a:gd name="adj1" fmla="val 37944"/>
                  <a:gd name="adj2" fmla="val 25727"/>
                </a:avLst>
              </a:prstGeom>
              <a:solidFill>
                <a:srgbClr val="FFFFFF">
                  <a:alpha val="50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2400">
                  <a:solidFill>
                    <a:srgbClr val="EEECE1"/>
                  </a:solidFill>
                </a:endParaRPr>
              </a:p>
            </p:txBody>
          </p:sp>
          <p:sp>
            <p:nvSpPr>
              <p:cNvPr id="365" name="AutoShape 432"/>
              <p:cNvSpPr>
                <a:spLocks noChangeArrowheads="1"/>
              </p:cNvSpPr>
              <p:nvPr/>
            </p:nvSpPr>
            <p:spPr bwMode="auto">
              <a:xfrm rot="180767">
                <a:off x="8216900" y="3118454"/>
                <a:ext cx="1143000" cy="239713"/>
              </a:xfrm>
              <a:prstGeom prst="cloudCallout">
                <a:avLst>
                  <a:gd name="adj1" fmla="val -51054"/>
                  <a:gd name="adj2" fmla="val 23606"/>
                </a:avLst>
              </a:prstGeom>
              <a:solidFill>
                <a:srgbClr val="FFFFFF">
                  <a:alpha val="55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2400">
                  <a:solidFill>
                    <a:srgbClr val="EEECE1"/>
                  </a:solidFill>
                </a:endParaRPr>
              </a:p>
            </p:txBody>
          </p:sp>
        </p:grp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DB34C1D4-AB53-4AAB-9AD7-EADBF457E7B5}"/>
                </a:ext>
              </a:extLst>
            </p:cNvPr>
            <p:cNvSpPr txBox="1"/>
            <p:nvPr/>
          </p:nvSpPr>
          <p:spPr>
            <a:xfrm>
              <a:off x="9646247" y="6135371"/>
              <a:ext cx="288660" cy="31125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</a:rPr>
                <a:t>A</a:t>
              </a:r>
            </a:p>
          </p:txBody>
        </p:sp>
        <p:sp>
          <p:nvSpPr>
            <p:cNvPr id="229" name="TextBox 228">
              <a:extLst>
                <a:ext uri="{FF2B5EF4-FFF2-40B4-BE49-F238E27FC236}">
                  <a16:creationId xmlns:a16="http://schemas.microsoft.com/office/drawing/2014/main" id="{0C37C4FE-71E9-42B2-B3C5-FD2D8D3DFE66}"/>
                </a:ext>
              </a:extLst>
            </p:cNvPr>
            <p:cNvSpPr txBox="1"/>
            <p:nvPr/>
          </p:nvSpPr>
          <p:spPr>
            <a:xfrm>
              <a:off x="8084207" y="5712114"/>
              <a:ext cx="288660" cy="31125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</a:rPr>
                <a:t>A</a:t>
              </a:r>
            </a:p>
          </p:txBody>
        </p:sp>
      </p:grpSp>
      <p:sp>
        <p:nvSpPr>
          <p:cNvPr id="230" name="TextBox 229">
            <a:extLst>
              <a:ext uri="{FF2B5EF4-FFF2-40B4-BE49-F238E27FC236}">
                <a16:creationId xmlns:a16="http://schemas.microsoft.com/office/drawing/2014/main" id="{B652E12C-1D50-4120-9DED-0214EE3B2E91}"/>
              </a:ext>
            </a:extLst>
          </p:cNvPr>
          <p:cNvSpPr txBox="1"/>
          <p:nvPr/>
        </p:nvSpPr>
        <p:spPr>
          <a:xfrm>
            <a:off x="4699762" y="3001638"/>
            <a:ext cx="288660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A</a:t>
            </a:r>
          </a:p>
        </p:txBody>
      </p:sp>
      <p:pic>
        <p:nvPicPr>
          <p:cNvPr id="1264" name="Picture 1263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F07C4A20-AD1D-4973-8332-1A1ADC46355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79" t="13456" r="9972" b="11107"/>
          <a:stretch/>
        </p:blipFill>
        <p:spPr>
          <a:xfrm>
            <a:off x="26532" y="2"/>
            <a:ext cx="12165468" cy="6877662"/>
          </a:xfrm>
          <a:prstGeom prst="rect">
            <a:avLst/>
          </a:prstGeom>
        </p:spPr>
      </p:pic>
      <p:sp>
        <p:nvSpPr>
          <p:cNvPr id="1270" name="TextBox 1269">
            <a:extLst>
              <a:ext uri="{FF2B5EF4-FFF2-40B4-BE49-F238E27FC236}">
                <a16:creationId xmlns:a16="http://schemas.microsoft.com/office/drawing/2014/main" id="{A6C06C31-DBBE-4EE8-B281-1EF7528CAD26}"/>
              </a:ext>
            </a:extLst>
          </p:cNvPr>
          <p:cNvSpPr txBox="1"/>
          <p:nvPr/>
        </p:nvSpPr>
        <p:spPr>
          <a:xfrm>
            <a:off x="10158838" y="1201400"/>
            <a:ext cx="21287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Lidar returns increase at cloud layers, with reduced returns after the cloud 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returns</a:t>
            </a:r>
          </a:p>
        </p:txBody>
      </p:sp>
      <p:sp>
        <p:nvSpPr>
          <p:cNvPr id="1271" name="Slide Number Placeholder 1270">
            <a:extLst>
              <a:ext uri="{FF2B5EF4-FFF2-40B4-BE49-F238E27FC236}">
                <a16:creationId xmlns:a16="http://schemas.microsoft.com/office/drawing/2014/main" id="{1C4DEA3C-23A7-4EAB-8165-6F8BBDCE7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0180" y="6356920"/>
            <a:ext cx="929230" cy="363820"/>
          </a:xfrm>
        </p:spPr>
        <p:txBody>
          <a:bodyPr/>
          <a:lstStyle/>
          <a:p>
            <a:fld id="{292ABC7F-B9E9-0840-915A-8F394559AFCC}" type="slidenum">
              <a:rPr lang="en-US" smtClean="0"/>
              <a:pPr/>
              <a:t>19</a:t>
            </a:fld>
            <a:endParaRPr lang="en-US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17760BB-8873-4A6A-8D46-1919FA39CA91}"/>
              </a:ext>
            </a:extLst>
          </p:cNvPr>
          <p:cNvGrpSpPr/>
          <p:nvPr/>
        </p:nvGrpSpPr>
        <p:grpSpPr>
          <a:xfrm>
            <a:off x="2982936" y="3823673"/>
            <a:ext cx="2740849" cy="1242171"/>
            <a:chOff x="273875" y="150835"/>
            <a:chExt cx="2740849" cy="1242171"/>
          </a:xfrm>
        </p:grpSpPr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AA2A8AEA-90A4-49BF-85D2-7D642909A660}"/>
                </a:ext>
              </a:extLst>
            </p:cNvPr>
            <p:cNvSpPr txBox="1"/>
            <p:nvPr/>
          </p:nvSpPr>
          <p:spPr>
            <a:xfrm>
              <a:off x="273875" y="150835"/>
              <a:ext cx="2740849" cy="92333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</a:rPr>
                <a:t>“Coherent” </a:t>
              </a:r>
              <a:br>
                <a:rPr lang="en-US" sz="2000" dirty="0">
                  <a:solidFill>
                    <a:srgbClr val="000000"/>
                  </a:solidFill>
                </a:rPr>
              </a:br>
              <a:r>
                <a:rPr lang="en-US" sz="2000" dirty="0">
                  <a:solidFill>
                    <a:srgbClr val="000000"/>
                  </a:solidFill>
                </a:rPr>
                <a:t>Heterodyne</a:t>
              </a:r>
              <a:br>
                <a:rPr lang="en-US" sz="2000" dirty="0">
                  <a:solidFill>
                    <a:srgbClr val="000000"/>
                  </a:solidFill>
                </a:rPr>
              </a:br>
              <a:r>
                <a:rPr lang="en-US" sz="2000" dirty="0">
                  <a:solidFill>
                    <a:srgbClr val="000000"/>
                  </a:solidFill>
                </a:rPr>
                <a:t> Detection</a:t>
              </a:r>
            </a:p>
          </p:txBody>
        </p: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53D12B47-8CBA-45BD-87D2-DA594303D38B}"/>
                </a:ext>
              </a:extLst>
            </p:cNvPr>
            <p:cNvSpPr txBox="1"/>
            <p:nvPr/>
          </p:nvSpPr>
          <p:spPr>
            <a:xfrm>
              <a:off x="415017" y="445928"/>
              <a:ext cx="494291" cy="30777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</a:rPr>
                <a:t>A</a:t>
              </a:r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E5F9410E-6F74-4D99-8F83-31156797648B}"/>
                </a:ext>
              </a:extLst>
            </p:cNvPr>
            <p:cNvSpPr/>
            <p:nvPr/>
          </p:nvSpPr>
          <p:spPr>
            <a:xfrm>
              <a:off x="371282" y="1054452"/>
              <a:ext cx="231446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~2 </a:t>
              </a:r>
              <a:r>
                <a:rPr lang="en-US" sz="1600" dirty="0" err="1">
                  <a:solidFill>
                    <a:srgbClr val="000000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μ</a:t>
              </a:r>
              <a:r>
                <a:rPr lang="en-US" sz="16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m</a:t>
              </a:r>
              <a:r>
                <a:rPr lang="en-US" sz="16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,  (1.6 </a:t>
              </a:r>
              <a:r>
                <a:rPr lang="en-US" sz="1600" dirty="0" err="1">
                  <a:solidFill>
                    <a:srgbClr val="000000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μ</a:t>
              </a:r>
              <a:r>
                <a:rPr lang="en-US" sz="16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m</a:t>
              </a:r>
              <a:r>
                <a:rPr lang="en-US" sz="16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, ~10</a:t>
              </a:r>
              <a:r>
                <a:rPr lang="en-US" sz="1600" dirty="0">
                  <a:solidFill>
                    <a:srgbClr val="000000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μ</a:t>
              </a:r>
              <a:r>
                <a:rPr lang="en-US" sz="16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m</a:t>
              </a:r>
              <a:r>
                <a:rPr lang="en-US" sz="16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)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75" name="Picture 174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E83E9FCF-072B-4F0B-8DEE-016DD0E8EF6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1279" t="8233" r="429" b="62546"/>
          <a:stretch/>
        </p:blipFill>
        <p:spPr>
          <a:xfrm>
            <a:off x="706982" y="880852"/>
            <a:ext cx="1350497" cy="2898734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7CC603F-D0AF-4A0C-81AB-EF01E9DD259F}"/>
              </a:ext>
            </a:extLst>
          </p:cNvPr>
          <p:cNvGrpSpPr/>
          <p:nvPr/>
        </p:nvGrpSpPr>
        <p:grpSpPr>
          <a:xfrm>
            <a:off x="6930595" y="1189282"/>
            <a:ext cx="3156754" cy="1931047"/>
            <a:chOff x="17472735" y="185506"/>
            <a:chExt cx="3156754" cy="1387035"/>
          </a:xfrm>
        </p:grpSpPr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F9A96AC5-A3C0-4751-802E-74189B8E671C}"/>
                </a:ext>
              </a:extLst>
            </p:cNvPr>
            <p:cNvSpPr txBox="1"/>
            <p:nvPr/>
          </p:nvSpPr>
          <p:spPr>
            <a:xfrm>
              <a:off x="17805836" y="185506"/>
              <a:ext cx="2244450" cy="88428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2000" u="sng" dirty="0">
                  <a:solidFill>
                    <a:srgbClr val="000000"/>
                  </a:solidFill>
                </a:rPr>
                <a:t>“Direct” Detection</a:t>
              </a:r>
            </a:p>
            <a:p>
              <a:pPr algn="ctr"/>
              <a:r>
                <a:rPr lang="en-US" sz="2000" dirty="0">
                  <a:solidFill>
                    <a:srgbClr val="000000"/>
                  </a:solidFill>
                </a:rPr>
                <a:t>Double-Edge</a:t>
              </a:r>
            </a:p>
            <a:p>
              <a:pPr algn="ctr"/>
              <a:r>
                <a:rPr lang="en-US" sz="2000" dirty="0">
                  <a:solidFill>
                    <a:srgbClr val="000000"/>
                  </a:solidFill>
                </a:rPr>
                <a:t>Fringe Imaging</a:t>
              </a:r>
            </a:p>
            <a:p>
              <a:pPr algn="ctr"/>
              <a:r>
                <a:rPr lang="en-US" sz="2000" dirty="0">
                  <a:solidFill>
                    <a:srgbClr val="000000"/>
                  </a:solidFill>
                </a:rPr>
                <a:t>Mach Zehnder</a:t>
              </a:r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02AD6FC2-6F3B-42BC-9B97-B7069B1EACD1}"/>
                </a:ext>
              </a:extLst>
            </p:cNvPr>
            <p:cNvSpPr txBox="1"/>
            <p:nvPr/>
          </p:nvSpPr>
          <p:spPr>
            <a:xfrm>
              <a:off x="17472735" y="425910"/>
              <a:ext cx="494291" cy="22107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</a:rPr>
                <a:t>M</a:t>
              </a:r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FF34E654-88CE-40CE-898C-DEAE75A828CE}"/>
                </a:ext>
              </a:extLst>
            </p:cNvPr>
            <p:cNvSpPr txBox="1"/>
            <p:nvPr/>
          </p:nvSpPr>
          <p:spPr>
            <a:xfrm>
              <a:off x="17607362" y="1108293"/>
              <a:ext cx="3022127" cy="464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1064 nm, 532 nm (CALIPSO) &amp; 355 nm (Aeolus)</a:t>
              </a:r>
            </a:p>
          </p:txBody>
        </p:sp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B0142BC3-1B5B-44CE-AADB-4FD9069FB9F8}"/>
                </a:ext>
              </a:extLst>
            </p:cNvPr>
            <p:cNvSpPr txBox="1"/>
            <p:nvPr/>
          </p:nvSpPr>
          <p:spPr>
            <a:xfrm>
              <a:off x="17490221" y="731348"/>
              <a:ext cx="494291" cy="22107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</a:rPr>
                <a:t>A</a:t>
              </a:r>
            </a:p>
          </p:txBody>
        </p:sp>
      </p:grpSp>
      <p:pic>
        <p:nvPicPr>
          <p:cNvPr id="184" name="Picture 183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4F044120-22F5-4D6A-9AFB-280DF9BEBA9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779" t="89644" r="9972" b="2916"/>
          <a:stretch/>
        </p:blipFill>
        <p:spPr>
          <a:xfrm>
            <a:off x="36285" y="11447"/>
            <a:ext cx="12165468" cy="6530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50863F-4EE1-438F-91AB-19E54FC6B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90" y="304785"/>
            <a:ext cx="8132256" cy="556409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Lidar Backscatter versus Altitude </a:t>
            </a:r>
            <a:r>
              <a:rPr lang="en-US" sz="2200" b="0" dirty="0"/>
              <a:t>(km</a:t>
            </a:r>
            <a:r>
              <a:rPr lang="en-US" sz="2200" b="0" baseline="30000" dirty="0"/>
              <a:t>-1</a:t>
            </a:r>
            <a:r>
              <a:rPr lang="en-US" sz="2200" b="0" dirty="0"/>
              <a:t>sr</a:t>
            </a:r>
            <a:r>
              <a:rPr lang="en-US" sz="2200" b="0" baseline="30000" dirty="0"/>
              <a:t>-1</a:t>
            </a:r>
            <a:r>
              <a:rPr lang="en-US" sz="2200" b="0" dirty="0"/>
              <a:t>, log scale)</a:t>
            </a:r>
            <a:endParaRPr lang="en-US" b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B37C11-EE71-499E-8DA3-383C53C1DEE9}"/>
              </a:ext>
            </a:extLst>
          </p:cNvPr>
          <p:cNvSpPr/>
          <p:nvPr/>
        </p:nvSpPr>
        <p:spPr>
          <a:xfrm>
            <a:off x="9280940" y="257305"/>
            <a:ext cx="28971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3366FF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From http://www.swa.com/</a:t>
            </a:r>
            <a:r>
              <a:rPr lang="en-US" sz="1800" dirty="0">
                <a:solidFill>
                  <a:srgbClr val="3366FF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/>
            </a:r>
            <a:br>
              <a:rPr lang="en-US" sz="1800" dirty="0">
                <a:solidFill>
                  <a:srgbClr val="3366FF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</a:br>
            <a:r>
              <a:rPr lang="en-US" sz="1800" dirty="0">
                <a:solidFill>
                  <a:srgbClr val="3366FF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target-atmosphere-profiles</a:t>
            </a:r>
            <a:endParaRPr lang="en-US" sz="18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164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3606F-2637-4E61-A34A-08A9EAC4A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7BF0D-4002-44FE-B936-54DBE38FE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9425" y="1181151"/>
            <a:ext cx="6842396" cy="499559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Wind Measurements</a:t>
            </a:r>
          </a:p>
          <a:p>
            <a:pPr lvl="1"/>
            <a:r>
              <a:rPr lang="en-US" dirty="0"/>
              <a:t>What do we have now?</a:t>
            </a:r>
          </a:p>
          <a:p>
            <a:pPr lvl="1"/>
            <a:r>
              <a:rPr lang="en-US" dirty="0"/>
              <a:t>Why a Doppler lidar from space?</a:t>
            </a:r>
          </a:p>
          <a:p>
            <a:pPr lvl="1"/>
            <a:r>
              <a:rPr lang="en-US" dirty="0"/>
              <a:t>Aeolus</a:t>
            </a:r>
          </a:p>
          <a:p>
            <a:r>
              <a:rPr lang="en-US" dirty="0"/>
              <a:t>Doppler Wind lidar observations</a:t>
            </a:r>
          </a:p>
          <a:p>
            <a:pPr lvl="1"/>
            <a:r>
              <a:rPr lang="en-US" dirty="0"/>
              <a:t>Wind lidar basics</a:t>
            </a:r>
          </a:p>
          <a:p>
            <a:pPr lvl="1"/>
            <a:r>
              <a:rPr lang="en-US" dirty="0"/>
              <a:t>Wind lidar technologies (including Aeolus)</a:t>
            </a:r>
          </a:p>
          <a:p>
            <a:pPr lvl="1"/>
            <a:r>
              <a:rPr lang="en-US" dirty="0"/>
              <a:t>The OAWL approach</a:t>
            </a:r>
          </a:p>
          <a:p>
            <a:r>
              <a:rPr lang="en-US" dirty="0"/>
              <a:t>Shaping Future Wind Missions</a:t>
            </a:r>
          </a:p>
          <a:p>
            <a:pPr lvl="1"/>
            <a:r>
              <a:rPr lang="en-US" dirty="0"/>
              <a:t>Scales</a:t>
            </a:r>
          </a:p>
          <a:p>
            <a:pPr lvl="1"/>
            <a:r>
              <a:rPr lang="en-US" dirty="0"/>
              <a:t>Active &amp; Passive Synergy</a:t>
            </a:r>
          </a:p>
          <a:p>
            <a:pPr lvl="1"/>
            <a:r>
              <a:rPr lang="en-US" dirty="0"/>
              <a:t>Mission concepts – building on Aeolus</a:t>
            </a:r>
          </a:p>
          <a:p>
            <a:pPr>
              <a:spcBef>
                <a:spcPts val="1200"/>
              </a:spcBef>
            </a:pPr>
            <a:r>
              <a:rPr lang="en-US" dirty="0"/>
              <a:t>Next Steps &amp; Questions for Discussion </a:t>
            </a:r>
          </a:p>
        </p:txBody>
      </p:sp>
      <p:pic>
        <p:nvPicPr>
          <p:cNvPr id="89090" name="Picture 2" descr="The 100 Greatest Owl Pictures Youâll Ever See">
            <a:extLst>
              <a:ext uri="{FF2B5EF4-FFF2-40B4-BE49-F238E27FC236}">
                <a16:creationId xmlns:a16="http://schemas.microsoft.com/office/drawing/2014/main" id="{ED8095AE-5889-4C70-A8F2-E17912FC3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456" y="1078604"/>
            <a:ext cx="3449445" cy="517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135DE3-8F7C-4626-90AE-EB83D7AD0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STAR Seminar - 25 July 2019 - NCWCP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8049BF-EADB-402D-AE26-0AFAE731D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789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ChangeArrowheads="1"/>
          </p:cNvSpPr>
          <p:nvPr>
            <p:ph type="title"/>
          </p:nvPr>
        </p:nvSpPr>
        <p:spPr>
          <a:xfrm>
            <a:off x="334851" y="169267"/>
            <a:ext cx="10002011" cy="852484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Coherent Detection Wind Lidars:  used frequently in sub-orbital boundary layer/lower-troposphere research</a:t>
            </a:r>
          </a:p>
        </p:txBody>
      </p:sp>
      <p:sp>
        <p:nvSpPr>
          <p:cNvPr id="3461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81584" y="1505712"/>
            <a:ext cx="5932115" cy="4855574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en-US" sz="2800" dirty="0"/>
              <a:t>Typically eye-safe, 1.5-10 </a:t>
            </a:r>
            <a:r>
              <a:rPr lang="en-US" altLang="en-US" sz="2800" dirty="0">
                <a:sym typeface="Symbol" panose="05050102010706020507" pitchFamily="18" charset="2"/>
              </a:rPr>
              <a:t>m wavelengths - </a:t>
            </a:r>
            <a:r>
              <a:rPr lang="en-US" altLang="en-US" sz="2800" dirty="0"/>
              <a:t>great for PBL studies where sufficient aerosols are present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en-US" sz="2800" dirty="0"/>
              <a:t>NOAA ESRL CSD:  Mini-MOPA, HRDL, TEAC0, Micro-</a:t>
            </a:r>
            <a:r>
              <a:rPr lang="en-US" altLang="en-US" sz="2800" dirty="0" err="1"/>
              <a:t>Dop</a:t>
            </a:r>
            <a:endParaRPr lang="en-US" altLang="en-US" sz="28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en-US" sz="2800" dirty="0"/>
              <a:t>NOAA AOML: CTI Army system on P3 aircraft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en-US" sz="2800" dirty="0"/>
              <a:t>Coherent Technologies Inc. (now LMCT)</a:t>
            </a:r>
          </a:p>
          <a:p>
            <a:pPr lvl="1">
              <a:lnSpc>
                <a:spcPct val="120000"/>
              </a:lnSpc>
            </a:pPr>
            <a:r>
              <a:rPr lang="en-US" altLang="en-US" sz="2400" dirty="0"/>
              <a:t>Wind Tracers (ground, airports)</a:t>
            </a:r>
          </a:p>
          <a:p>
            <a:pPr lvl="1">
              <a:lnSpc>
                <a:spcPct val="120000"/>
              </a:lnSpc>
            </a:pPr>
            <a:r>
              <a:rPr lang="en-US" altLang="en-US" sz="2400" dirty="0"/>
              <a:t>Airborne Systems: </a:t>
            </a:r>
            <a:r>
              <a:rPr lang="en-US" altLang="en-US" sz="2000" dirty="0"/>
              <a:t>DC-8 (NASA ACLAIM), P3 (Navy &amp; NOAA), DLR Falcon, some DoD applications.</a:t>
            </a:r>
            <a:endParaRPr lang="en-US" altLang="en-US" sz="24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en-US" sz="2800" dirty="0"/>
              <a:t>Beyond Photonics 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altLang="en-US" sz="2384" dirty="0"/>
              <a:t>Folks formerly at CTI/LMCT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altLang="en-US" sz="2384" dirty="0"/>
              <a:t>Currently working DAWN for Langley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en-US" sz="2800" dirty="0" err="1"/>
              <a:t>Leosphere</a:t>
            </a:r>
            <a:r>
              <a:rPr lang="en-US" altLang="en-US" sz="2800" dirty="0"/>
              <a:t> (Vaisala)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en-US" sz="2800" dirty="0"/>
              <a:t>Halo Photonics (UK)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en-US" sz="2800" dirty="0"/>
              <a:t>NASA Langley (DAWN on the NASA DC-8)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20</a:t>
            </a:fld>
            <a:endParaRPr lang="en-US" dirty="0"/>
          </a:p>
        </p:txBody>
      </p:sp>
      <p:pic>
        <p:nvPicPr>
          <p:cNvPr id="102402" name="Picture 2" descr="http://halo-photonics.com/XR.jpg">
            <a:extLst>
              <a:ext uri="{FF2B5EF4-FFF2-40B4-BE49-F238E27FC236}">
                <a16:creationId xmlns:a16="http://schemas.microsoft.com/office/drawing/2014/main" id="{89A99CA1-F1F7-4871-AF0B-6773650B5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8898" y="3985883"/>
            <a:ext cx="2028444" cy="250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4" name="Picture 4" descr="Image result for leosphere windcube">
            <a:extLst>
              <a:ext uri="{FF2B5EF4-FFF2-40B4-BE49-F238E27FC236}">
                <a16:creationId xmlns:a16="http://schemas.microsoft.com/office/drawing/2014/main" id="{77539C1D-C9E9-42BA-BFFF-A020B11093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70341" y="4109532"/>
            <a:ext cx="2454417" cy="221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VerticalVariance_BLHgt 10-Aug to 15-Aug">
            <a:extLst>
              <a:ext uri="{FF2B5EF4-FFF2-40B4-BE49-F238E27FC236}">
                <a16:creationId xmlns:a16="http://schemas.microsoft.com/office/drawing/2014/main" id="{CD5CC91E-E1EF-41BC-BB14-70AD5D39C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2531" y="1252708"/>
            <a:ext cx="6169469" cy="274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A8BE34-D2ED-4B33-885F-E290C8C31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STAR Seminar - 25 July 2019 - NCWCP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6078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/>
          <p:cNvSpPr>
            <a:spLocks noChangeArrowheads="1"/>
          </p:cNvSpPr>
          <p:nvPr/>
        </p:nvSpPr>
        <p:spPr bwMode="auto">
          <a:xfrm>
            <a:off x="5221309" y="1790163"/>
            <a:ext cx="6562860" cy="449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27088" indent="-285750"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35075" indent="-228600"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43063" indent="-228600"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0" fontAlgn="base" hangingPunct="0">
              <a:spcBef>
                <a:spcPts val="1200"/>
              </a:spcBef>
              <a:defRPr/>
            </a:pPr>
            <a:endParaRPr lang="en-GB" altLang="en-US" sz="2200" b="1" dirty="0">
              <a:solidFill>
                <a:srgbClr val="3919F9"/>
              </a:solidFill>
              <a:latin typeface="Arial" panose="020B0604020202020204" pitchFamily="34" charset="0"/>
            </a:endParaRPr>
          </a:p>
        </p:txBody>
      </p:sp>
      <p:sp>
        <p:nvSpPr>
          <p:cNvPr id="406531" name="Text Box 3"/>
          <p:cNvSpPr txBox="1">
            <a:spLocks noChangeArrowheads="1"/>
          </p:cNvSpPr>
          <p:nvPr/>
        </p:nvSpPr>
        <p:spPr bwMode="auto">
          <a:xfrm>
            <a:off x="1489702" y="6404736"/>
            <a:ext cx="227126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Figure from U. </a:t>
            </a:r>
            <a:r>
              <a:rPr lang="en-GB" alt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Paffrath</a:t>
            </a:r>
            <a:endParaRPr lang="en-GB" altLang="en-US" sz="1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4065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42" y="346856"/>
            <a:ext cx="4841738" cy="3049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653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3" y="333087"/>
            <a:ext cx="4734610" cy="3038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6543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93" y="3586135"/>
            <a:ext cx="4671483" cy="2789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6545" name="Rectangle 17"/>
          <p:cNvSpPr>
            <a:spLocks noChangeArrowheads="1"/>
          </p:cNvSpPr>
          <p:nvPr/>
        </p:nvSpPr>
        <p:spPr bwMode="auto">
          <a:xfrm>
            <a:off x="4865688" y="188914"/>
            <a:ext cx="547846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762000">
              <a:spcAft>
                <a:spcPct val="0"/>
              </a:spcAft>
              <a:defRPr sz="2800" b="1">
                <a:solidFill>
                  <a:srgbClr val="0B4499"/>
                </a:solidFill>
                <a:latin typeface="Comic Sans MS" panose="030F0702030302020204" pitchFamily="66" charset="0"/>
              </a:defRPr>
            </a:lvl1pPr>
            <a:lvl2pPr defTabSz="762000">
              <a:spcAft>
                <a:spcPct val="0"/>
              </a:spcAft>
              <a:defRPr sz="2800" b="1">
                <a:solidFill>
                  <a:srgbClr val="0B4499"/>
                </a:solidFill>
                <a:latin typeface="Comic Sans MS" panose="030F0702030302020204" pitchFamily="66" charset="0"/>
              </a:defRPr>
            </a:lvl2pPr>
            <a:lvl3pPr defTabSz="762000">
              <a:spcAft>
                <a:spcPct val="0"/>
              </a:spcAft>
              <a:defRPr sz="2800" b="1">
                <a:solidFill>
                  <a:srgbClr val="0B4499"/>
                </a:solidFill>
                <a:latin typeface="Comic Sans MS" panose="030F0702030302020204" pitchFamily="66" charset="0"/>
              </a:defRPr>
            </a:lvl3pPr>
            <a:lvl4pPr defTabSz="762000">
              <a:spcAft>
                <a:spcPct val="0"/>
              </a:spcAft>
              <a:defRPr sz="2800" b="1">
                <a:solidFill>
                  <a:srgbClr val="0B4499"/>
                </a:solidFill>
                <a:latin typeface="Comic Sans MS" panose="030F0702030302020204" pitchFamily="66" charset="0"/>
              </a:defRPr>
            </a:lvl4pPr>
            <a:lvl5pPr defTabSz="762000">
              <a:spcAft>
                <a:spcPct val="0"/>
              </a:spcAft>
              <a:defRPr sz="2800" b="1">
                <a:solidFill>
                  <a:srgbClr val="0B4499"/>
                </a:solidFill>
                <a:latin typeface="Comic Sans MS" panose="030F0702030302020204" pitchFamily="66" charset="0"/>
              </a:defRPr>
            </a:lvl5pPr>
            <a:lvl6pPr marL="457200" defTabSz="7620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B4499"/>
                </a:solidFill>
                <a:latin typeface="Comic Sans MS" panose="030F0702030302020204" pitchFamily="66" charset="0"/>
              </a:defRPr>
            </a:lvl6pPr>
            <a:lvl7pPr marL="914400" defTabSz="7620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B4499"/>
                </a:solidFill>
                <a:latin typeface="Comic Sans MS" panose="030F0702030302020204" pitchFamily="66" charset="0"/>
              </a:defRPr>
            </a:lvl7pPr>
            <a:lvl8pPr marL="1371600" defTabSz="7620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B4499"/>
                </a:solidFill>
                <a:latin typeface="Comic Sans MS" panose="030F0702030302020204" pitchFamily="66" charset="0"/>
              </a:defRPr>
            </a:lvl8pPr>
            <a:lvl9pPr marL="1828800" defTabSz="7620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B4499"/>
                </a:solidFill>
                <a:latin typeface="Comic Sans MS" panose="030F0702030302020204" pitchFamily="66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defRPr/>
            </a:pPr>
            <a:endParaRPr lang="en-GB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DD4377-80D7-4EDF-B023-8532794C0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1243" y="271271"/>
            <a:ext cx="5847608" cy="645038"/>
          </a:xfrm>
        </p:spPr>
        <p:txBody>
          <a:bodyPr>
            <a:normAutofit fontScale="90000"/>
          </a:bodyPr>
          <a:lstStyle/>
          <a:p>
            <a:r>
              <a:rPr lang="en-GB" altLang="en-US" dirty="0"/>
              <a:t>Principle of wind measurement with ESA’s Aeolus ALADIN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F188A03-318A-421C-B149-42FFEE3BE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948" y="1493860"/>
            <a:ext cx="6271117" cy="4957406"/>
          </a:xfrm>
        </p:spPr>
        <p:txBody>
          <a:bodyPr>
            <a:normAutofit/>
          </a:bodyPr>
          <a:lstStyle/>
          <a:p>
            <a:pPr marL="0" lvl="0" indent="0" algn="ctr" defTabSz="914400" eaLnBrk="0" fontAlgn="base" hangingPunct="0">
              <a:spcBef>
                <a:spcPts val="1200"/>
              </a:spcBef>
              <a:buNone/>
              <a:defRPr/>
            </a:pPr>
            <a:r>
              <a:rPr lang="en-GB" altLang="en-US" sz="2200" b="1" dirty="0">
                <a:solidFill>
                  <a:srgbClr val="3919F9"/>
                </a:solidFill>
                <a:latin typeface="Arial" panose="020B0604020202020204" pitchFamily="34" charset="0"/>
              </a:rPr>
              <a:t>A</a:t>
            </a:r>
            <a:r>
              <a:rPr lang="en-GB" altLang="en-US" sz="2200" b="1" dirty="0">
                <a:solidFill>
                  <a:srgbClr val="000000"/>
                </a:solidFill>
                <a:latin typeface="Arial" panose="020B0604020202020204" pitchFamily="34" charset="0"/>
              </a:rPr>
              <a:t>tmospheric </a:t>
            </a:r>
            <a:r>
              <a:rPr lang="en-GB" altLang="en-US" sz="2200" b="1" dirty="0" err="1">
                <a:solidFill>
                  <a:srgbClr val="3919F9"/>
                </a:solidFill>
                <a:latin typeface="Arial" panose="020B0604020202020204" pitchFamily="34" charset="0"/>
              </a:rPr>
              <a:t>LA</a:t>
            </a:r>
            <a:r>
              <a:rPr lang="en-GB" altLang="en-US" sz="2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ser</a:t>
            </a:r>
            <a:r>
              <a:rPr lang="en-GB" altLang="en-US" sz="2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en-US" sz="2200" b="1" dirty="0">
                <a:solidFill>
                  <a:srgbClr val="3919F9"/>
                </a:solidFill>
                <a:latin typeface="Arial" panose="020B0604020202020204" pitchFamily="34" charset="0"/>
              </a:rPr>
              <a:t>D</a:t>
            </a:r>
            <a:r>
              <a:rPr lang="en-GB" altLang="en-US" sz="2200" b="1" dirty="0">
                <a:solidFill>
                  <a:srgbClr val="000000"/>
                </a:solidFill>
                <a:latin typeface="Arial" panose="020B0604020202020204" pitchFamily="34" charset="0"/>
              </a:rPr>
              <a:t>oppler </a:t>
            </a:r>
            <a:r>
              <a:rPr lang="en-GB" altLang="en-US" sz="2200" b="1" dirty="0" err="1">
                <a:solidFill>
                  <a:srgbClr val="3919F9"/>
                </a:solidFill>
                <a:latin typeface="Arial" panose="020B0604020202020204" pitchFamily="34" charset="0"/>
              </a:rPr>
              <a:t>IN</a:t>
            </a:r>
            <a:r>
              <a:rPr lang="en-GB" altLang="en-US" sz="2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strument</a:t>
            </a:r>
            <a:r>
              <a:rPr lang="en-GB" altLang="en-US" sz="2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br>
              <a:rPr lang="en-GB" altLang="en-US" sz="2200" b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GB" altLang="en-US" sz="2200" b="1" dirty="0">
                <a:solidFill>
                  <a:srgbClr val="3919F9"/>
                </a:solidFill>
                <a:latin typeface="Arial" panose="020B0604020202020204" pitchFamily="34" charset="0"/>
              </a:rPr>
              <a:t>ALADIN</a:t>
            </a:r>
            <a:endParaRPr lang="en-GB" altLang="en-US" sz="2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914400" eaLnBrk="0" fontAlgn="base" hangingPunct="0">
              <a:spcBef>
                <a:spcPts val="120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 sz="2200" dirty="0">
                <a:solidFill>
                  <a:srgbClr val="000000"/>
                </a:solidFill>
                <a:latin typeface="Arial" panose="020B0604020202020204" pitchFamily="34" charset="0"/>
              </a:rPr>
              <a:t>Direct-Detection Doppler Lidar at 355 nm </a:t>
            </a:r>
          </a:p>
          <a:p>
            <a:pPr defTabSz="914400" eaLnBrk="0" fontAlgn="base" hangingPunct="0">
              <a:spcBef>
                <a:spcPts val="120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 sz="2200" dirty="0">
                <a:solidFill>
                  <a:srgbClr val="000000"/>
                </a:solidFill>
                <a:latin typeface="Arial" panose="020B0604020202020204" pitchFamily="34" charset="0"/>
              </a:rPr>
              <a:t>2 types of etalon spectrometers to analyse backscattered return signal </a:t>
            </a:r>
          </a:p>
          <a:p>
            <a:pPr lvl="1" defTabSz="914400" eaLnBrk="0" fontAlgn="base" hangingPunct="0">
              <a:spcBef>
                <a:spcPts val="120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Double edge Fabry-Perot etalon for spectrally broad molecular return (Rayleigh, like NASA GSFC’s </a:t>
            </a:r>
            <a:r>
              <a:rPr lang="en-GB" alt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TWiLiTE</a:t>
            </a:r>
            <a:r>
              <a:rPr lang="en-GB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system)</a:t>
            </a:r>
          </a:p>
          <a:p>
            <a:pPr lvl="1" defTabSz="914400" eaLnBrk="0" fontAlgn="base" hangingPunct="0">
              <a:spcBef>
                <a:spcPts val="120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Fizeau etalon “Fringe Imaging” spectrometer narrows in on shifts in the spectrally narrow aerosol/cloud (Mie) returns</a:t>
            </a:r>
          </a:p>
          <a:p>
            <a:pPr lvl="1" defTabSz="914400" eaLnBrk="0" fontAlgn="base" hangingPunct="0">
              <a:spcBef>
                <a:spcPts val="1200"/>
              </a:spcBef>
              <a:buFont typeface="Wingdings" panose="05000000000000000000" pitchFamily="2" charset="2"/>
              <a:buChar char="§"/>
              <a:defRPr/>
            </a:pPr>
            <a:endParaRPr lang="en-GB" altLang="en-US" sz="1784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9461CE-A0EE-440C-9B02-B421A9D3F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030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6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41963C0-DD66-45A0-8ED7-3F8FC0353E82}"/>
              </a:ext>
            </a:extLst>
          </p:cNvPr>
          <p:cNvCxnSpPr>
            <a:cxnSpLocks/>
          </p:cNvCxnSpPr>
          <p:nvPr/>
        </p:nvCxnSpPr>
        <p:spPr>
          <a:xfrm flipH="1">
            <a:off x="6080761" y="863739"/>
            <a:ext cx="2220" cy="6012504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F31C513-4D74-43F3-BA59-682944397217}"/>
              </a:ext>
            </a:extLst>
          </p:cNvPr>
          <p:cNvGrpSpPr/>
          <p:nvPr/>
        </p:nvGrpSpPr>
        <p:grpSpPr>
          <a:xfrm>
            <a:off x="2341147" y="2100113"/>
            <a:ext cx="2330953" cy="5536912"/>
            <a:chOff x="6502275" y="829961"/>
            <a:chExt cx="1705174" cy="3128954"/>
          </a:xfrm>
        </p:grpSpPr>
        <p:pic>
          <p:nvPicPr>
            <p:cNvPr id="57" name="Picture 4" descr="International Space Station as of April 27, 2012">
              <a:extLst>
                <a:ext uri="{FF2B5EF4-FFF2-40B4-BE49-F238E27FC236}">
                  <a16:creationId xmlns:a16="http://schemas.microsoft.com/office/drawing/2014/main" id="{B48A174E-104A-4BFF-AFEB-65CA5F2DFC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92931">
              <a:off x="7330706" y="831074"/>
              <a:ext cx="531005" cy="467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BA4CE34C-8453-416C-8E6F-0145DF1BBBF8}"/>
                </a:ext>
              </a:extLst>
            </p:cNvPr>
            <p:cNvGrpSpPr/>
            <p:nvPr/>
          </p:nvGrpSpPr>
          <p:grpSpPr>
            <a:xfrm>
              <a:off x="6502275" y="829961"/>
              <a:ext cx="1705174" cy="3128954"/>
              <a:chOff x="6502275" y="829961"/>
              <a:chExt cx="1705174" cy="3128954"/>
            </a:xfrm>
          </p:grpSpPr>
          <p:sp>
            <p:nvSpPr>
              <p:cNvPr id="59" name="Trapezoid 58">
                <a:extLst>
                  <a:ext uri="{FF2B5EF4-FFF2-40B4-BE49-F238E27FC236}">
                    <a16:creationId xmlns:a16="http://schemas.microsoft.com/office/drawing/2014/main" id="{BC039B4F-13C2-49B5-8887-859AD75F21FE}"/>
                  </a:ext>
                </a:extLst>
              </p:cNvPr>
              <p:cNvSpPr/>
              <p:nvPr/>
            </p:nvSpPr>
            <p:spPr>
              <a:xfrm rot="1937366">
                <a:off x="6502275" y="829961"/>
                <a:ext cx="198834" cy="3128954"/>
              </a:xfrm>
              <a:prstGeom prst="trapezoid">
                <a:avLst>
                  <a:gd name="adj" fmla="val 48479"/>
                </a:avLst>
              </a:prstGeom>
              <a:gradFill>
                <a:gsLst>
                  <a:gs pos="0">
                    <a:srgbClr val="00B050"/>
                  </a:gs>
                  <a:gs pos="23000">
                    <a:srgbClr val="00B050">
                      <a:alpha val="43000"/>
                    </a:srgbClr>
                  </a:gs>
                  <a:gs pos="100000">
                    <a:srgbClr val="00B050">
                      <a:alpha val="0"/>
                    </a:srgb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400">
                  <a:solidFill>
                    <a:schemeClr val="bg1">
                      <a:lumMod val="95000"/>
                    </a:schemeClr>
                  </a:solidFill>
                  <a:latin typeface="Lato-Light"/>
                </a:endParaRPr>
              </a:p>
            </p:txBody>
          </p:sp>
          <p:sp>
            <p:nvSpPr>
              <p:cNvPr id="60" name="Trapezoid 59">
                <a:extLst>
                  <a:ext uri="{FF2B5EF4-FFF2-40B4-BE49-F238E27FC236}">
                    <a16:creationId xmlns:a16="http://schemas.microsoft.com/office/drawing/2014/main" id="{2249C883-9342-41A3-8779-ABFD09E11E08}"/>
                  </a:ext>
                </a:extLst>
              </p:cNvPr>
              <p:cNvSpPr/>
              <p:nvPr/>
            </p:nvSpPr>
            <p:spPr>
              <a:xfrm rot="20520000" flipH="1">
                <a:off x="8073413" y="996326"/>
                <a:ext cx="134036" cy="2695496"/>
              </a:xfrm>
              <a:prstGeom prst="trapezoid">
                <a:avLst>
                  <a:gd name="adj" fmla="val 48372"/>
                </a:avLst>
              </a:prstGeom>
              <a:gradFill>
                <a:gsLst>
                  <a:gs pos="0">
                    <a:srgbClr val="00B050"/>
                  </a:gs>
                  <a:gs pos="26000">
                    <a:srgbClr val="00B050">
                      <a:alpha val="51000"/>
                    </a:srgbClr>
                  </a:gs>
                  <a:gs pos="100000">
                    <a:srgbClr val="00B050">
                      <a:alpha val="0"/>
                    </a:srgb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400">
                  <a:solidFill>
                    <a:schemeClr val="bg1">
                      <a:lumMod val="95000"/>
                    </a:schemeClr>
                  </a:solidFill>
                  <a:latin typeface="Lato-Light"/>
                </a:endParaRPr>
              </a:p>
            </p:txBody>
          </p: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BBAFF48-EA32-4AF5-BDA9-13B287AFEB07}"/>
              </a:ext>
            </a:extLst>
          </p:cNvPr>
          <p:cNvGrpSpPr/>
          <p:nvPr/>
        </p:nvGrpSpPr>
        <p:grpSpPr>
          <a:xfrm>
            <a:off x="3066693" y="3186588"/>
            <a:ext cx="1624813" cy="1784460"/>
            <a:chOff x="7451951" y="4141314"/>
            <a:chExt cx="1666444" cy="1908938"/>
          </a:xfrm>
        </p:grpSpPr>
        <p:pic>
          <p:nvPicPr>
            <p:cNvPr id="64" name="Picture 2">
              <a:extLst>
                <a:ext uri="{FF2B5EF4-FFF2-40B4-BE49-F238E27FC236}">
                  <a16:creationId xmlns:a16="http://schemas.microsoft.com/office/drawing/2014/main" id="{E445B4C6-3093-41D7-93B8-6F34BE95FC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31751" t="9919" r="37183" b="20261"/>
            <a:stretch/>
          </p:blipFill>
          <p:spPr bwMode="auto">
            <a:xfrm>
              <a:off x="7451951" y="4141314"/>
              <a:ext cx="1666444" cy="19089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5" name="Picture 2" descr="http://74211.com/wallpaper/picture_big/Aeroplane-Show-Paris-NASA-Martin-WB-57F-in-Flight-.jpg">
              <a:extLst>
                <a:ext uri="{FF2B5EF4-FFF2-40B4-BE49-F238E27FC236}">
                  <a16:creationId xmlns:a16="http://schemas.microsoft.com/office/drawing/2014/main" id="{9BBDDEF8-226D-43CD-BF99-9D52DAF864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70" b="89881" l="2400" r="90000">
                          <a14:foregroundMark x1="73400" y1="51637" x2="73400" y2="51637"/>
                          <a14:backgroundMark x1="20100" y1="79613" x2="20100" y2="79613"/>
                        </a14:backgroundRemoval>
                      </a14:imgEffect>
                      <a14:imgEffect>
                        <a14:brightnessContrast bright="-35000" contras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811853" y="4598414"/>
              <a:ext cx="1196527" cy="615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101D457E-CA97-4D98-B503-C54D2384A4EB}"/>
              </a:ext>
            </a:extLst>
          </p:cNvPr>
          <p:cNvSpPr/>
          <p:nvPr/>
        </p:nvSpPr>
        <p:spPr>
          <a:xfrm rot="20225159">
            <a:off x="-769467" y="3877737"/>
            <a:ext cx="13736904" cy="43008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Lato-Light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FFDD6B8-0F49-4206-9FF9-E2BD60F7B0E0}"/>
              </a:ext>
            </a:extLst>
          </p:cNvPr>
          <p:cNvGraphicFramePr>
            <a:graphicFrameLocks noGrp="1"/>
          </p:cNvGraphicFramePr>
          <p:nvPr/>
        </p:nvGraphicFramePr>
        <p:xfrm>
          <a:off x="-26437" y="1386826"/>
          <a:ext cx="12231692" cy="5381517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555986">
                  <a:extLst>
                    <a:ext uri="{9D8B030D-6E8A-4147-A177-3AD203B41FA5}">
                      <a16:colId xmlns:a16="http://schemas.microsoft.com/office/drawing/2014/main" val="4245280324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1730518567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3724538124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3755278166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235484298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2112141635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806916769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3028285518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2870806206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1661428457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1458163570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2710918404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1147039662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3654460077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2735711711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34248826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1350685226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2226058023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1310553824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2634070667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4062999627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3751788620"/>
                    </a:ext>
                  </a:extLst>
                </a:gridCol>
              </a:tblGrid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‘30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5174323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‘29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6297966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‘28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1943735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‘27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525403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‘26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870746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’25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5481248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‘24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2050837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‘23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0077263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‘22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9913827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‘21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8579426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‘20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8732394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‘19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6719394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‘18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479257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‘17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3051957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‘16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0440701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‘15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5774724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‘14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8345230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’13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3819267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‘12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91302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’11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0135857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’10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8479144"/>
                  </a:ext>
                </a:extLst>
              </a:tr>
              <a:tr h="233979"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’09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9555569"/>
                  </a:ext>
                </a:extLst>
              </a:tr>
              <a:tr h="233979"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1831016"/>
                  </a:ext>
                </a:extLst>
              </a:tr>
            </a:tbl>
          </a:graphicData>
        </a:graphic>
      </p:graphicFrame>
      <p:pic>
        <p:nvPicPr>
          <p:cNvPr id="51" name="Picture 4">
            <a:extLst>
              <a:ext uri="{FF2B5EF4-FFF2-40B4-BE49-F238E27FC236}">
                <a16:creationId xmlns:a16="http://schemas.microsoft.com/office/drawing/2014/main" id="{A8A95B56-1FF4-4D7A-AB72-D952AA1136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60" b="52651"/>
          <a:stretch/>
        </p:blipFill>
        <p:spPr bwMode="auto">
          <a:xfrm>
            <a:off x="1011331" y="5972656"/>
            <a:ext cx="1606288" cy="819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203031-6E1C-4D06-8540-E9085AC163D9}"/>
              </a:ext>
            </a:extLst>
          </p:cNvPr>
          <p:cNvSpPr txBox="1"/>
          <p:nvPr/>
        </p:nvSpPr>
        <p:spPr>
          <a:xfrm>
            <a:off x="6502400" y="-9754"/>
            <a:ext cx="5691878" cy="1035100"/>
          </a:xfrm>
          <a:prstGeom prst="rect">
            <a:avLst/>
          </a:prstGeom>
          <a:solidFill>
            <a:schemeClr val="accent1"/>
          </a:solidFill>
        </p:spPr>
        <p:txBody>
          <a:bodyPr wrap="square" rIns="274320" rtlCol="0" anchor="ctr" anchorCtr="0">
            <a:noAutofit/>
          </a:bodyPr>
          <a:lstStyle/>
          <a:p>
            <a:pPr algn="r"/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Lato-Light"/>
              </a:rPr>
              <a:t>Ball Aerospace’s Optical Autocovariance </a:t>
            </a:r>
            <a:br>
              <a:rPr lang="en-US" sz="1800" b="1" dirty="0">
                <a:solidFill>
                  <a:schemeClr val="bg1">
                    <a:lumMod val="95000"/>
                  </a:schemeClr>
                </a:solidFill>
                <a:latin typeface="Lato-Light"/>
              </a:rPr>
            </a:br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Lato-Light"/>
              </a:rPr>
              <a:t>Wind Lidar (OAWL) - Aerosol &amp; Molecular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F79C89F5-73FB-4503-AE90-CD0C0A845ED4}"/>
              </a:ext>
            </a:extLst>
          </p:cNvPr>
          <p:cNvCxnSpPr>
            <a:cxnSpLocks/>
          </p:cNvCxnSpPr>
          <p:nvPr/>
        </p:nvCxnSpPr>
        <p:spPr>
          <a:xfrm flipH="1">
            <a:off x="-303594" y="5708641"/>
            <a:ext cx="695412" cy="6672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63B80384-0989-46A4-8543-496030685648}"/>
              </a:ext>
            </a:extLst>
          </p:cNvPr>
          <p:cNvCxnSpPr>
            <a:cxnSpLocks/>
            <a:stCxn id="140" idx="2"/>
          </p:cNvCxnSpPr>
          <p:nvPr/>
        </p:nvCxnSpPr>
        <p:spPr>
          <a:xfrm flipH="1">
            <a:off x="2113138" y="3913052"/>
            <a:ext cx="492559" cy="16650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286504C-902F-4D5E-8D51-7F13819648AA}"/>
              </a:ext>
            </a:extLst>
          </p:cNvPr>
          <p:cNvCxnSpPr>
            <a:cxnSpLocks/>
          </p:cNvCxnSpPr>
          <p:nvPr/>
        </p:nvCxnSpPr>
        <p:spPr>
          <a:xfrm>
            <a:off x="6212691" y="4278489"/>
            <a:ext cx="173603" cy="6925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2887DCF-2AFC-4DD1-AFFA-2CF1778763CD}"/>
              </a:ext>
            </a:extLst>
          </p:cNvPr>
          <p:cNvCxnSpPr>
            <a:cxnSpLocks/>
          </p:cNvCxnSpPr>
          <p:nvPr/>
        </p:nvCxnSpPr>
        <p:spPr>
          <a:xfrm flipH="1" flipV="1">
            <a:off x="5258465" y="3933932"/>
            <a:ext cx="53039" cy="2747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7" name="Picture 8" descr="Image result for gv aircraft">
            <a:extLst>
              <a:ext uri="{FF2B5EF4-FFF2-40B4-BE49-F238E27FC236}">
                <a16:creationId xmlns:a16="http://schemas.microsoft.com/office/drawing/2014/main" id="{0468B545-C606-4202-A109-C19720CA37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920" b="70943" l="5269" r="94835">
                        <a14:foregroundMark x1="87810" y1="42658" x2="89566" y2="51005"/>
                        <a14:foregroundMark x1="94835" y1="50077" x2="94835" y2="50077"/>
                        <a14:foregroundMark x1="6818" y1="66461" x2="6818" y2="66461"/>
                        <a14:foregroundMark x1="11157" y1="69088" x2="11157" y2="69088"/>
                        <a14:foregroundMark x1="12087" y1="70015" x2="12087" y2="70015"/>
                        <a14:foregroundMark x1="11054" y1="70015" x2="11054" y2="70015"/>
                        <a14:foregroundMark x1="10124" y1="70170" x2="10124" y2="70170"/>
                        <a14:foregroundMark x1="9401" y1="70170" x2="9401" y2="70170"/>
                        <a14:foregroundMark x1="10124" y1="70170" x2="10124" y2="70170"/>
                        <a14:foregroundMark x1="6198" y1="34776" x2="6198" y2="34776"/>
                        <a14:foregroundMark x1="5269" y1="35549" x2="5269" y2="35549"/>
                        <a14:foregroundMark x1="38533" y1="46213" x2="38533" y2="46213"/>
                        <a14:foregroundMark x1="41942" y1="49614" x2="41942" y2="49614"/>
                        <a14:foregroundMark x1="41012" y1="53014" x2="41012" y2="53014"/>
                        <a14:foregroundMark x1="38843" y1="51159" x2="38843" y2="51159"/>
                        <a14:foregroundMark x1="38120" y1="51468" x2="38120" y2="51468"/>
                        <a14:foregroundMark x1="23347" y1="32303" x2="23347" y2="32303"/>
                        <a14:foregroundMark x1="23450" y1="36631" x2="23450" y2="36631"/>
                        <a14:foregroundMark x1="69008" y1="55023" x2="69008" y2="55023"/>
                        <a14:foregroundMark x1="89566" y1="44668" x2="89566" y2="44668"/>
                        <a14:foregroundMark x1="90599" y1="44977" x2="90599" y2="44977"/>
                        <a14:foregroundMark x1="69318" y1="44513" x2="69318" y2="44513"/>
                        <a14:foregroundMark x1="69421" y1="45131" x2="69421" y2="45131"/>
                        <a14:foregroundMark x1="69628" y1="44513" x2="69628" y2="44513"/>
                        <a14:foregroundMark x1="23037" y1="40804" x2="23037" y2="40804"/>
                      </a14:backgroundRemoval>
                    </a14:imgEffect>
                    <a14:imgEffect>
                      <a14:sharpenSoften amount="100000"/>
                    </a14:imgEffect>
                    <a14:imgEffect>
                      <a14:saturation sat="400000"/>
                    </a14:imgEffect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9197" b="22066"/>
          <a:stretch/>
        </p:blipFill>
        <p:spPr bwMode="auto">
          <a:xfrm>
            <a:off x="5504244" y="1787140"/>
            <a:ext cx="1987493" cy="88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2D799C4-D473-4688-B86E-F7A2F2E78276}"/>
              </a:ext>
            </a:extLst>
          </p:cNvPr>
          <p:cNvSpPr txBox="1"/>
          <p:nvPr/>
        </p:nvSpPr>
        <p:spPr>
          <a:xfrm>
            <a:off x="5787293" y="4922617"/>
            <a:ext cx="1740779" cy="962255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Lato-Light"/>
              </a:rPr>
              <a:t>Nested OAWL </a:t>
            </a:r>
            <a:br>
              <a:rPr lang="en-US" sz="1800" dirty="0">
                <a:solidFill>
                  <a:srgbClr val="000000"/>
                </a:solidFill>
                <a:latin typeface="Lato-Light"/>
              </a:rPr>
            </a:br>
            <a:r>
              <a:rPr lang="en-US" sz="1800" dirty="0">
                <a:solidFill>
                  <a:srgbClr val="000000"/>
                </a:solidFill>
                <a:latin typeface="Lato-Light"/>
              </a:rPr>
              <a:t>full troposphere </a:t>
            </a:r>
          </a:p>
          <a:p>
            <a:pPr algn="ctr"/>
            <a:r>
              <a:rPr lang="en-US" sz="1800" dirty="0">
                <a:solidFill>
                  <a:srgbClr val="000000"/>
                </a:solidFill>
                <a:latin typeface="Lato-Light"/>
              </a:rPr>
              <a:t>demonstration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1705171" y="3165657"/>
            <a:ext cx="1801051" cy="747395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Lato-Light"/>
              </a:rPr>
              <a:t>OAWL Mission </a:t>
            </a:r>
            <a:br>
              <a:rPr lang="en-US" sz="1800" dirty="0">
                <a:solidFill>
                  <a:srgbClr val="000000"/>
                </a:solidFill>
                <a:latin typeface="Lato-Light"/>
              </a:rPr>
            </a:br>
            <a:r>
              <a:rPr lang="en-US" sz="1800" dirty="0">
                <a:solidFill>
                  <a:srgbClr val="000000"/>
                </a:solidFill>
                <a:latin typeface="Lato-Light"/>
              </a:rPr>
              <a:t>concepts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61E6BBB4-E257-4674-8AD6-C38D91139AFD}"/>
              </a:ext>
            </a:extLst>
          </p:cNvPr>
          <p:cNvSpPr/>
          <p:nvPr/>
        </p:nvSpPr>
        <p:spPr>
          <a:xfrm>
            <a:off x="1864643" y="1726298"/>
            <a:ext cx="3584284" cy="663785"/>
          </a:xfrm>
          <a:prstGeom prst="rect">
            <a:avLst/>
          </a:prstGeom>
          <a:noFill/>
        </p:spPr>
        <p:txBody>
          <a:bodyPr wrap="square" tIns="0" bIns="0" anchor="ctr">
            <a:normAutofit fontScale="92500" lnSpcReduction="20000"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Lato-Light"/>
              </a:rPr>
              <a:t>EVI-4 </a:t>
            </a:r>
            <a:r>
              <a:rPr lang="en-US" sz="1800" b="1" dirty="0">
                <a:solidFill>
                  <a:srgbClr val="000000"/>
                </a:solidFill>
                <a:latin typeface="Lato-Light"/>
              </a:rPr>
              <a:t>ATHENA-OAWL </a:t>
            </a:r>
            <a:r>
              <a:rPr lang="en-US" sz="1800" dirty="0">
                <a:solidFill>
                  <a:srgbClr val="000000"/>
                </a:solidFill>
                <a:latin typeface="Lato-Light"/>
              </a:rPr>
              <a:t>532 nm Aerosol winds ISS Mission concept (</a:t>
            </a:r>
            <a:r>
              <a:rPr lang="en-US" sz="1800" dirty="0">
                <a:solidFill>
                  <a:srgbClr val="000000"/>
                </a:solidFill>
                <a:highlight>
                  <a:srgbClr val="FFFF00"/>
                </a:highlight>
                <a:latin typeface="Lato-Light"/>
              </a:rPr>
              <a:t>TMCO rated Selectable</a:t>
            </a:r>
            <a:r>
              <a:rPr lang="en-US" sz="1800" dirty="0">
                <a:solidFill>
                  <a:srgbClr val="000000"/>
                </a:solidFill>
                <a:latin typeface="Lato-Light"/>
              </a:rPr>
              <a:t>)</a:t>
            </a:r>
          </a:p>
        </p:txBody>
      </p:sp>
      <p:pic>
        <p:nvPicPr>
          <p:cNvPr id="50" name="Picture 2">
            <a:extLst>
              <a:ext uri="{FF2B5EF4-FFF2-40B4-BE49-F238E27FC236}">
                <a16:creationId xmlns:a16="http://schemas.microsoft.com/office/drawing/2014/main" id="{B64D21A5-C134-4A48-8BDE-37C458FA6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103" y="4428734"/>
            <a:ext cx="1840356" cy="1291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3A37305-7A1A-4C2D-B69E-C1B45D55A37F}"/>
              </a:ext>
            </a:extLst>
          </p:cNvPr>
          <p:cNvSpPr txBox="1"/>
          <p:nvPr/>
        </p:nvSpPr>
        <p:spPr>
          <a:xfrm>
            <a:off x="5496311" y="2540095"/>
            <a:ext cx="2582119" cy="66964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Lato-Light"/>
              </a:rPr>
              <a:t>Operational Airborne mission development</a:t>
            </a:r>
          </a:p>
        </p:txBody>
      </p:sp>
      <p:pic>
        <p:nvPicPr>
          <p:cNvPr id="49" name="Picture 11" descr="\\orgs.aero.ball.com\DavWWWRoot\sbu\cst\cstbizdev\Opportunities\Earth Venture Instrument - 2\EVI-2 OAWL\Proposal Development\Art to Pubs folder\A12282_084.png">
            <a:extLst>
              <a:ext uri="{FF2B5EF4-FFF2-40B4-BE49-F238E27FC236}">
                <a16:creationId xmlns:a16="http://schemas.microsoft.com/office/drawing/2014/main" id="{254E5672-6515-4024-B8C0-240919AE3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6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6648" y="4601612"/>
            <a:ext cx="2152816" cy="118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55A0CAB-54AD-4306-9AA5-714801218DD7}"/>
              </a:ext>
            </a:extLst>
          </p:cNvPr>
          <p:cNvSpPr/>
          <p:nvPr/>
        </p:nvSpPr>
        <p:spPr>
          <a:xfrm>
            <a:off x="6212691" y="3956886"/>
            <a:ext cx="2990823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Lato-Light"/>
              </a:rPr>
              <a:t>Operational Space Demonstration Flight build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C8FB284D-BB44-4487-90FD-9E52F9E0DC0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5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3161"/>
          <a:stretch/>
        </p:blipFill>
        <p:spPr>
          <a:xfrm>
            <a:off x="9546087" y="2826800"/>
            <a:ext cx="3043863" cy="3519239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EC4423B4-C17D-4E6F-98E5-8EE602B01400}"/>
              </a:ext>
            </a:extLst>
          </p:cNvPr>
          <p:cNvSpPr txBox="1"/>
          <p:nvPr/>
        </p:nvSpPr>
        <p:spPr>
          <a:xfrm>
            <a:off x="9546088" y="1967082"/>
            <a:ext cx="2594792" cy="109957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800" dirty="0">
                <a:solidFill>
                  <a:srgbClr val="000000"/>
                </a:solidFill>
                <a:latin typeface="Lato-Light"/>
              </a:rPr>
              <a:t>Full </a:t>
            </a:r>
            <a:br>
              <a:rPr lang="en-US" sz="1800" dirty="0">
                <a:solidFill>
                  <a:srgbClr val="000000"/>
                </a:solidFill>
                <a:latin typeface="Lato-Light"/>
              </a:rPr>
            </a:br>
            <a:r>
              <a:rPr lang="en-US" sz="1800" dirty="0">
                <a:solidFill>
                  <a:srgbClr val="000000"/>
                </a:solidFill>
                <a:latin typeface="Lato-Light"/>
              </a:rPr>
              <a:t>tropospheric operational wind lidar </a:t>
            </a:r>
          </a:p>
        </p:txBody>
      </p:sp>
      <p:sp>
        <p:nvSpPr>
          <p:cNvPr id="67" name="Rounded Rectangle 166">
            <a:extLst>
              <a:ext uri="{FF2B5EF4-FFF2-40B4-BE49-F238E27FC236}">
                <a16:creationId xmlns:a16="http://schemas.microsoft.com/office/drawing/2014/main" id="{F5D866AB-59D1-44CF-B410-55E9BD3C55C3}"/>
              </a:ext>
            </a:extLst>
          </p:cNvPr>
          <p:cNvSpPr/>
          <p:nvPr/>
        </p:nvSpPr>
        <p:spPr>
          <a:xfrm>
            <a:off x="8088843" y="3345937"/>
            <a:ext cx="2673084" cy="711024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Lato-Light"/>
              </a:rPr>
              <a:t>On-orbit Operational Demonstration:  dual lines of sight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C85510B-4BC0-4664-ACD2-BDE2F30F9D9D}"/>
              </a:ext>
            </a:extLst>
          </p:cNvPr>
          <p:cNvGrpSpPr/>
          <p:nvPr/>
        </p:nvGrpSpPr>
        <p:grpSpPr>
          <a:xfrm>
            <a:off x="0" y="-20940"/>
            <a:ext cx="7002586" cy="1049989"/>
            <a:chOff x="0" y="-20939"/>
            <a:chExt cx="7002586" cy="837932"/>
          </a:xfrm>
        </p:grpSpPr>
        <p:sp>
          <p:nvSpPr>
            <p:cNvPr id="68" name="Rounded Rectangle 150">
              <a:extLst>
                <a:ext uri="{FF2B5EF4-FFF2-40B4-BE49-F238E27FC236}">
                  <a16:creationId xmlns:a16="http://schemas.microsoft.com/office/drawing/2014/main" id="{AD9B81EB-0AB7-4081-9DD1-881D5A3EFA67}"/>
                </a:ext>
              </a:extLst>
            </p:cNvPr>
            <p:cNvSpPr/>
            <p:nvPr/>
          </p:nvSpPr>
          <p:spPr>
            <a:xfrm>
              <a:off x="0" y="-20939"/>
              <a:ext cx="7002586" cy="438918"/>
            </a:xfrm>
            <a:prstGeom prst="roundRect">
              <a:avLst>
                <a:gd name="adj" fmla="val 0"/>
              </a:avLst>
            </a:prstGeom>
            <a:gradFill>
              <a:gsLst>
                <a:gs pos="94000">
                  <a:srgbClr val="00642D"/>
                </a:gs>
                <a:gs pos="100000">
                  <a:srgbClr val="00642D">
                    <a:alpha val="0"/>
                  </a:srgbClr>
                </a:gs>
                <a:gs pos="0">
                  <a:srgbClr val="00642D"/>
                </a:gs>
                <a:gs pos="51000">
                  <a:srgbClr val="00642D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square" lIns="91440" tIns="0" rIns="0" bIns="0" rtlCol="0" anchor="ctr">
              <a:noAutofit/>
            </a:bodyPr>
            <a:lstStyle/>
            <a:p>
              <a:pPr algn="l"/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Lato-Light"/>
                </a:rPr>
                <a:t> GOING BEYOND:  NASA/Ball CALIPSO Lidar   &gt;13 Years on orbit!</a:t>
              </a:r>
            </a:p>
          </p:txBody>
        </p:sp>
        <p:sp>
          <p:nvSpPr>
            <p:cNvPr id="72" name="Rounded Rectangle 140">
              <a:extLst>
                <a:ext uri="{FF2B5EF4-FFF2-40B4-BE49-F238E27FC236}">
                  <a16:creationId xmlns:a16="http://schemas.microsoft.com/office/drawing/2014/main" id="{86E294EC-BDEE-4C23-9D82-198BB5AD8C14}"/>
                </a:ext>
              </a:extLst>
            </p:cNvPr>
            <p:cNvSpPr/>
            <p:nvPr/>
          </p:nvSpPr>
          <p:spPr>
            <a:xfrm>
              <a:off x="0" y="398890"/>
              <a:ext cx="7002586" cy="418103"/>
            </a:xfrm>
            <a:prstGeom prst="roundRect">
              <a:avLst>
                <a:gd name="adj" fmla="val 0"/>
              </a:avLst>
            </a:prstGeom>
            <a:gradFill>
              <a:gsLst>
                <a:gs pos="94000">
                  <a:srgbClr val="280373"/>
                </a:gs>
                <a:gs pos="100000">
                  <a:srgbClr val="280373">
                    <a:alpha val="0"/>
                  </a:srgbClr>
                </a:gs>
                <a:gs pos="0">
                  <a:srgbClr val="C5A9FD"/>
                </a:gs>
                <a:gs pos="51000">
                  <a:srgbClr val="280373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square" lIns="91440" tIns="0" rIns="0" bIns="0" rtlCol="0" anchor="ctr">
              <a:noAutofit/>
            </a:bodyPr>
            <a:lstStyle/>
            <a:p>
              <a:pPr algn="l"/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Lato-Light"/>
                </a:rPr>
                <a:t>       ESA’s ADM Aeolus (single look – 355 nm Aerosol &amp; Molecular)</a:t>
              </a: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55E7B8C4-74FB-4768-9680-6CD65488CECB}"/>
              </a:ext>
            </a:extLst>
          </p:cNvPr>
          <p:cNvSpPr txBox="1"/>
          <p:nvPr/>
        </p:nvSpPr>
        <p:spPr>
          <a:xfrm>
            <a:off x="10319886" y="694066"/>
            <a:ext cx="1899810" cy="109957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Lato-Light"/>
              </a:rPr>
              <a:t>Global 3D winds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C3B0C336-60E1-4B20-84FB-97E60C4D2218}"/>
              </a:ext>
            </a:extLst>
          </p:cNvPr>
          <p:cNvGrpSpPr/>
          <p:nvPr/>
        </p:nvGrpSpPr>
        <p:grpSpPr>
          <a:xfrm rot="5400000">
            <a:off x="5771330" y="5324936"/>
            <a:ext cx="698128" cy="1205511"/>
            <a:chOff x="5357913" y="1015236"/>
            <a:chExt cx="3168556" cy="4836931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1A8CBA11-67F9-41E5-A68C-A3D8C8CB78A1}"/>
                </a:ext>
              </a:extLst>
            </p:cNvPr>
            <p:cNvGrpSpPr/>
            <p:nvPr/>
          </p:nvGrpSpPr>
          <p:grpSpPr>
            <a:xfrm rot="16200000">
              <a:off x="5978171" y="2274430"/>
              <a:ext cx="3518687" cy="1000300"/>
              <a:chOff x="6570335" y="1796471"/>
              <a:chExt cx="3074915" cy="957819"/>
            </a:xfrm>
          </p:grpSpPr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60BFAB10-0873-49B3-BD68-9AAB3D1B3399}"/>
                  </a:ext>
                </a:extLst>
              </p:cNvPr>
              <p:cNvCxnSpPr>
                <a:cxnSpLocks/>
                <a:endCxn id="124" idx="3"/>
              </p:cNvCxnSpPr>
              <p:nvPr/>
            </p:nvCxnSpPr>
            <p:spPr>
              <a:xfrm>
                <a:off x="6570335" y="2526706"/>
                <a:ext cx="3022358" cy="2972"/>
              </a:xfrm>
              <a:prstGeom prst="line">
                <a:avLst/>
              </a:prstGeom>
              <a:ln w="19050">
                <a:solidFill>
                  <a:srgbClr val="00B050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84F249F6-E261-4C20-8CE7-04DE9554763D}"/>
                  </a:ext>
                </a:extLst>
              </p:cNvPr>
              <p:cNvCxnSpPr>
                <a:cxnSpLocks/>
                <a:stCxn id="123" idx="4"/>
              </p:cNvCxnSpPr>
              <p:nvPr/>
            </p:nvCxnSpPr>
            <p:spPr>
              <a:xfrm flipH="1" flipV="1">
                <a:off x="6987895" y="2043813"/>
                <a:ext cx="2599534" cy="2269"/>
              </a:xfrm>
              <a:prstGeom prst="line">
                <a:avLst/>
              </a:prstGeom>
              <a:ln w="19050">
                <a:solidFill>
                  <a:srgbClr val="00B050"/>
                </a:solidFill>
                <a:headEnd type="triangl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43329BB8-4D92-4F9D-AD39-1A66426DC815}"/>
                  </a:ext>
                </a:extLst>
              </p:cNvPr>
              <p:cNvCxnSpPr>
                <a:cxnSpLocks/>
                <a:stCxn id="119" idx="0"/>
                <a:endCxn id="123" idx="4"/>
              </p:cNvCxnSpPr>
              <p:nvPr/>
            </p:nvCxnSpPr>
            <p:spPr>
              <a:xfrm flipV="1">
                <a:off x="7079423" y="2046082"/>
                <a:ext cx="2508007" cy="231732"/>
              </a:xfrm>
              <a:prstGeom prst="line">
                <a:avLst/>
              </a:prstGeom>
              <a:ln w="19050">
                <a:solidFill>
                  <a:srgbClr val="00B050"/>
                </a:solidFill>
                <a:headEnd type="triangl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B87AE7F0-6AF2-4EC0-B1A3-6324A01FC36D}"/>
                  </a:ext>
                </a:extLst>
              </p:cNvPr>
              <p:cNvSpPr/>
              <p:nvPr/>
            </p:nvSpPr>
            <p:spPr>
              <a:xfrm rot="16200000" flipV="1">
                <a:off x="7027242" y="2267031"/>
                <a:ext cx="82796" cy="21564"/>
              </a:xfrm>
              <a:prstGeom prst="rect">
                <a:avLst/>
              </a:prstGeom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solidFill>
                    <a:srgbClr val="000000"/>
                  </a:solidFill>
                  <a:latin typeface="Lato-Light"/>
                </a:endParaRPr>
              </a:p>
            </p:txBody>
          </p: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88025F9E-A44C-49DA-A8BC-4CAC04744A30}"/>
                  </a:ext>
                </a:extLst>
              </p:cNvPr>
              <p:cNvCxnSpPr>
                <a:cxnSpLocks/>
                <a:stCxn id="124" idx="3"/>
                <a:endCxn id="119" idx="0"/>
              </p:cNvCxnSpPr>
              <p:nvPr/>
            </p:nvCxnSpPr>
            <p:spPr>
              <a:xfrm flipH="1" flipV="1">
                <a:off x="7079423" y="2277814"/>
                <a:ext cx="2513270" cy="251863"/>
              </a:xfrm>
              <a:prstGeom prst="line">
                <a:avLst/>
              </a:prstGeom>
              <a:ln w="19050">
                <a:solidFill>
                  <a:srgbClr val="00B050"/>
                </a:solidFill>
                <a:headEnd type="triangl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1" name="Group 70">
                <a:extLst>
                  <a:ext uri="{FF2B5EF4-FFF2-40B4-BE49-F238E27FC236}">
                    <a16:creationId xmlns:a16="http://schemas.microsoft.com/office/drawing/2014/main" id="{2604AC72-F212-4D11-B3B7-C6EA7975CFBE}"/>
                  </a:ext>
                </a:extLst>
              </p:cNvPr>
              <p:cNvGrpSpPr/>
              <p:nvPr/>
            </p:nvGrpSpPr>
            <p:grpSpPr>
              <a:xfrm>
                <a:off x="9553416" y="1796471"/>
                <a:ext cx="91834" cy="957819"/>
                <a:chOff x="6563466" y="3233179"/>
                <a:chExt cx="194702" cy="1763004"/>
              </a:xfrm>
            </p:grpSpPr>
            <p:grpSp>
              <p:nvGrpSpPr>
                <p:cNvPr id="122" name="Group 110">
                  <a:extLst>
                    <a:ext uri="{FF2B5EF4-FFF2-40B4-BE49-F238E27FC236}">
                      <a16:creationId xmlns:a16="http://schemas.microsoft.com/office/drawing/2014/main" id="{B263B806-439A-4C1E-9998-7809899B2B0E}"/>
                    </a:ext>
                  </a:extLst>
                </p:cNvPr>
                <p:cNvGrpSpPr/>
                <p:nvPr/>
              </p:nvGrpSpPr>
              <p:grpSpPr>
                <a:xfrm rot="16200000" flipV="1">
                  <a:off x="5779315" y="4017330"/>
                  <a:ext cx="1763004" cy="194702"/>
                  <a:chOff x="5181600" y="-383280"/>
                  <a:chExt cx="1763004" cy="356852"/>
                </a:xfrm>
              </p:grpSpPr>
              <p:sp>
                <p:nvSpPr>
                  <p:cNvPr id="125" name="Flowchart: Stored Data 124">
                    <a:extLst>
                      <a:ext uri="{FF2B5EF4-FFF2-40B4-BE49-F238E27FC236}">
                        <a16:creationId xmlns:a16="http://schemas.microsoft.com/office/drawing/2014/main" id="{B6C0041B-6DF9-450A-9D30-6D2B403944F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901201" y="-1069831"/>
                    <a:ext cx="335397" cy="1751409"/>
                  </a:xfrm>
                  <a:prstGeom prst="flowChartOnlineStorag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>
                      <a:solidFill>
                        <a:srgbClr val="000000"/>
                      </a:solidFill>
                      <a:latin typeface="Lato-Light"/>
                    </a:endParaRPr>
                  </a:p>
                </p:txBody>
              </p:sp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DB01E20F-DC76-47B0-842D-8FC6AE79287F}"/>
                      </a:ext>
                    </a:extLst>
                  </p:cNvPr>
                  <p:cNvSpPr/>
                  <p:nvPr/>
                </p:nvSpPr>
                <p:spPr>
                  <a:xfrm>
                    <a:off x="5181600" y="-383280"/>
                    <a:ext cx="1751420" cy="121997"/>
                  </a:xfrm>
                  <a:prstGeom prst="rect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>
                      <a:solidFill>
                        <a:srgbClr val="000000"/>
                      </a:solidFill>
                      <a:latin typeface="Lato-Light"/>
                    </a:endParaRPr>
                  </a:p>
                </p:txBody>
              </p:sp>
            </p:grp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4ACF7E5C-5D2B-4B90-BC2D-C67F39F4DE95}"/>
                    </a:ext>
                  </a:extLst>
                </p:cNvPr>
                <p:cNvSpPr/>
                <p:nvPr/>
              </p:nvSpPr>
              <p:spPr>
                <a:xfrm rot="16200000" flipV="1">
                  <a:off x="6635545" y="3654524"/>
                  <a:ext cx="76201" cy="76198"/>
                </a:xfrm>
                <a:prstGeom prst="ellips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>
                    <a:solidFill>
                      <a:srgbClr val="000000"/>
                    </a:solidFill>
                    <a:latin typeface="Lato-Light"/>
                  </a:endParaRPr>
                </a:p>
              </p:txBody>
            </p:sp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D498C080-E802-4F9D-876E-418B0A3B8CFD}"/>
                    </a:ext>
                  </a:extLst>
                </p:cNvPr>
                <p:cNvSpPr/>
                <p:nvPr/>
              </p:nvSpPr>
              <p:spPr>
                <a:xfrm rot="16200000" flipV="1">
                  <a:off x="6635545" y="4517708"/>
                  <a:ext cx="76201" cy="76198"/>
                </a:xfrm>
                <a:prstGeom prst="ellips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>
                    <a:solidFill>
                      <a:srgbClr val="000000"/>
                    </a:solidFill>
                    <a:latin typeface="Lato-Light"/>
                  </a:endParaRPr>
                </a:p>
              </p:txBody>
            </p:sp>
          </p:grpSp>
        </p:grp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DFE9393-7145-41D5-8498-23B6629CE3B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843159" y="5208589"/>
              <a:ext cx="1285615" cy="1542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76AECC8D-1846-4800-A5DC-8B2EE57E62C4}"/>
                </a:ext>
              </a:extLst>
            </p:cNvPr>
            <p:cNvCxnSpPr>
              <a:cxnSpLocks/>
              <a:stCxn id="94" idx="4"/>
              <a:endCxn id="103" idx="2"/>
            </p:cNvCxnSpPr>
            <p:nvPr/>
          </p:nvCxnSpPr>
          <p:spPr>
            <a:xfrm rot="16200000">
              <a:off x="6452793" y="3711824"/>
              <a:ext cx="1578" cy="2019056"/>
            </a:xfrm>
            <a:prstGeom prst="line">
              <a:avLst/>
            </a:prstGeom>
            <a:ln w="19050">
              <a:solidFill>
                <a:srgbClr val="0070C0"/>
              </a:solidFill>
              <a:headEnd type="triangl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75C6EB7C-1DD1-4634-B521-5320CDC04747}"/>
                </a:ext>
              </a:extLst>
            </p:cNvPr>
            <p:cNvCxnSpPr>
              <a:cxnSpLocks/>
              <a:stCxn id="92" idx="0"/>
              <a:endCxn id="94" idx="5"/>
            </p:cNvCxnSpPr>
            <p:nvPr/>
          </p:nvCxnSpPr>
          <p:spPr>
            <a:xfrm rot="16200000" flipV="1">
              <a:off x="5875148" y="4270175"/>
              <a:ext cx="248827" cy="1123678"/>
            </a:xfrm>
            <a:prstGeom prst="line">
              <a:avLst/>
            </a:prstGeom>
            <a:ln w="19050">
              <a:solidFill>
                <a:srgbClr val="0070C0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5AC429A0-09CF-48A4-B496-E243022FD4F2}"/>
                </a:ext>
              </a:extLst>
            </p:cNvPr>
            <p:cNvCxnSpPr>
              <a:cxnSpLocks/>
              <a:stCxn id="106" idx="0"/>
              <a:endCxn id="109" idx="3"/>
            </p:cNvCxnSpPr>
            <p:nvPr/>
          </p:nvCxnSpPr>
          <p:spPr>
            <a:xfrm rot="16200000">
              <a:off x="6873329" y="4041405"/>
              <a:ext cx="2252380" cy="3051"/>
            </a:xfrm>
            <a:prstGeom prst="line">
              <a:avLst/>
            </a:prstGeom>
            <a:ln w="19050">
              <a:solidFill>
                <a:srgbClr val="0070C0"/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6354799B-C7C4-493E-A189-427D4BF3145F}"/>
                </a:ext>
              </a:extLst>
            </p:cNvPr>
            <p:cNvCxnSpPr>
              <a:cxnSpLocks/>
              <a:stCxn id="95" idx="5"/>
              <a:endCxn id="106" idx="2"/>
            </p:cNvCxnSpPr>
            <p:nvPr/>
          </p:nvCxnSpPr>
          <p:spPr>
            <a:xfrm rot="16200000">
              <a:off x="6690681" y="3948235"/>
              <a:ext cx="20843" cy="2526760"/>
            </a:xfrm>
            <a:prstGeom prst="line">
              <a:avLst/>
            </a:prstGeom>
            <a:ln w="19050">
              <a:solidFill>
                <a:srgbClr val="0070C0"/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AB2AD86D-636C-4DAF-B12A-ADA23B743D3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250173" y="4942793"/>
              <a:ext cx="0" cy="481503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CC230215-BA57-43B6-B925-A61E8D4ACA4F}"/>
                </a:ext>
              </a:extLst>
            </p:cNvPr>
            <p:cNvCxnSpPr/>
            <p:nvPr/>
          </p:nvCxnSpPr>
          <p:spPr>
            <a:xfrm rot="10800000" flipV="1">
              <a:off x="8006330" y="5206242"/>
              <a:ext cx="0" cy="629387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1" name="Group 85">
              <a:extLst>
                <a:ext uri="{FF2B5EF4-FFF2-40B4-BE49-F238E27FC236}">
                  <a16:creationId xmlns:a16="http://schemas.microsoft.com/office/drawing/2014/main" id="{D3D14B5E-F742-40E9-9DE1-51AF8E743007}"/>
                </a:ext>
              </a:extLst>
            </p:cNvPr>
            <p:cNvGrpSpPr/>
            <p:nvPr/>
          </p:nvGrpSpPr>
          <p:grpSpPr>
            <a:xfrm rot="16200000">
              <a:off x="4937199" y="4909270"/>
              <a:ext cx="945297" cy="103870"/>
              <a:chOff x="4013280" y="-2144206"/>
              <a:chExt cx="1751408" cy="335512"/>
            </a:xfrm>
          </p:grpSpPr>
          <p:sp>
            <p:nvSpPr>
              <p:cNvPr id="112" name="Flowchart: Stored Data 111">
                <a:extLst>
                  <a:ext uri="{FF2B5EF4-FFF2-40B4-BE49-F238E27FC236}">
                    <a16:creationId xmlns:a16="http://schemas.microsoft.com/office/drawing/2014/main" id="{DC83B0A0-8CB3-4C23-A033-D9443EB88F5E}"/>
                  </a:ext>
                </a:extLst>
              </p:cNvPr>
              <p:cNvSpPr/>
              <p:nvPr/>
            </p:nvSpPr>
            <p:spPr>
              <a:xfrm rot="5400000">
                <a:off x="4721287" y="-2852090"/>
                <a:ext cx="335402" cy="1751390"/>
              </a:xfrm>
              <a:prstGeom prst="flowChartOnlineStorag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solidFill>
                    <a:srgbClr val="000000"/>
                  </a:solidFill>
                  <a:latin typeface="Lato-Light"/>
                </a:endParaRPr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D9D23ED7-6AEF-4E31-BDA5-E70EE12B6B2B}"/>
                  </a:ext>
                </a:extLst>
              </p:cNvPr>
              <p:cNvSpPr/>
              <p:nvPr/>
            </p:nvSpPr>
            <p:spPr>
              <a:xfrm>
                <a:off x="4013280" y="-2144206"/>
                <a:ext cx="1751408" cy="121991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solidFill>
                    <a:srgbClr val="000000"/>
                  </a:solidFill>
                  <a:latin typeface="Lato-Light"/>
                </a:endParaRPr>
              </a:p>
            </p:txBody>
          </p:sp>
        </p:grp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3E29EE3C-129A-4FC0-A65F-B819A5256E3A}"/>
                </a:ext>
              </a:extLst>
            </p:cNvPr>
            <p:cNvSpPr/>
            <p:nvPr/>
          </p:nvSpPr>
          <p:spPr>
            <a:xfrm rot="16200000">
              <a:off x="6533242" y="4943458"/>
              <a:ext cx="82255" cy="2594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srgbClr val="000000"/>
                </a:solidFill>
                <a:latin typeface="Lato-Light"/>
              </a:endParaRPr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8293E58A-38A3-4F54-AEB3-E1E65F9A7233}"/>
                </a:ext>
              </a:extLst>
            </p:cNvPr>
            <p:cNvCxnSpPr>
              <a:cxnSpLocks/>
              <a:stCxn id="95" idx="5"/>
              <a:endCxn id="92" idx="0"/>
            </p:cNvCxnSpPr>
            <p:nvPr/>
          </p:nvCxnSpPr>
          <p:spPr>
            <a:xfrm rot="16200000">
              <a:off x="5866756" y="4527393"/>
              <a:ext cx="265609" cy="1123678"/>
            </a:xfrm>
            <a:prstGeom prst="line">
              <a:avLst/>
            </a:prstGeom>
            <a:ln w="19050">
              <a:solidFill>
                <a:srgbClr val="0070C0"/>
              </a:solidFill>
              <a:headEnd type="triangl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50E966EB-5284-4171-96D1-FA24F562687A}"/>
                </a:ext>
              </a:extLst>
            </p:cNvPr>
            <p:cNvSpPr/>
            <p:nvPr/>
          </p:nvSpPr>
          <p:spPr>
            <a:xfrm rot="16200000">
              <a:off x="5401873" y="4700525"/>
              <a:ext cx="41128" cy="43234"/>
            </a:xfrm>
            <a:prstGeom prst="ellips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srgbClr val="000000"/>
                </a:solidFill>
                <a:latin typeface="Lato-Light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49F92C43-F81A-4388-B7DF-E8F2FB6AB620}"/>
                </a:ext>
              </a:extLst>
            </p:cNvPr>
            <p:cNvSpPr/>
            <p:nvPr/>
          </p:nvSpPr>
          <p:spPr>
            <a:xfrm rot="16200000">
              <a:off x="5401873" y="5214961"/>
              <a:ext cx="41128" cy="43234"/>
            </a:xfrm>
            <a:prstGeom prst="ellips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srgbClr val="000000"/>
                </a:solidFill>
                <a:latin typeface="Lato-Light"/>
              </a:endParaRPr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9CCAFC12-7CA2-40E9-A2CB-4C6E9ED4C4CA}"/>
                </a:ext>
              </a:extLst>
            </p:cNvPr>
            <p:cNvCxnSpPr>
              <a:cxnSpLocks/>
              <a:stCxn id="108" idx="4"/>
              <a:endCxn id="103" idx="0"/>
            </p:cNvCxnSpPr>
            <p:nvPr/>
          </p:nvCxnSpPr>
          <p:spPr>
            <a:xfrm rot="16200000" flipH="1" flipV="1">
              <a:off x="6610576" y="3805856"/>
              <a:ext cx="1768552" cy="2343"/>
            </a:xfrm>
            <a:prstGeom prst="line">
              <a:avLst/>
            </a:prstGeom>
            <a:ln w="19050">
              <a:solidFill>
                <a:srgbClr val="0070C0"/>
              </a:solidFill>
              <a:headEnd type="triangl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A058728A-C4F3-472F-B38C-DDF8CC8B091B}"/>
                </a:ext>
              </a:extLst>
            </p:cNvPr>
            <p:cNvCxnSpPr>
              <a:cxnSpLocks/>
              <a:stCxn id="100" idx="0"/>
              <a:endCxn id="108" idx="4"/>
            </p:cNvCxnSpPr>
            <p:nvPr/>
          </p:nvCxnSpPr>
          <p:spPr>
            <a:xfrm rot="16200000" flipV="1">
              <a:off x="7043748" y="3375027"/>
              <a:ext cx="1146583" cy="242030"/>
            </a:xfrm>
            <a:prstGeom prst="line">
              <a:avLst/>
            </a:prstGeom>
            <a:ln w="19050">
              <a:solidFill>
                <a:srgbClr val="0070C0"/>
              </a:solidFill>
              <a:headEnd type="triangl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34D6B08C-345B-4138-A79F-95BBE5B652AF}"/>
                </a:ext>
              </a:extLst>
            </p:cNvPr>
            <p:cNvSpPr/>
            <p:nvPr/>
          </p:nvSpPr>
          <p:spPr>
            <a:xfrm rot="10800000" flipV="1">
              <a:off x="7694820" y="4069334"/>
              <a:ext cx="86468" cy="24676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srgbClr val="000000"/>
                </a:solidFill>
                <a:latin typeface="Lato-Light"/>
              </a:endParaRPr>
            </a:p>
          </p:txBody>
        </p: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2A4BA4EF-5D75-4A7A-AD34-F34C83258DFE}"/>
                </a:ext>
              </a:extLst>
            </p:cNvPr>
            <p:cNvCxnSpPr>
              <a:cxnSpLocks/>
              <a:stCxn id="109" idx="3"/>
              <a:endCxn id="100" idx="0"/>
            </p:cNvCxnSpPr>
            <p:nvPr/>
          </p:nvCxnSpPr>
          <p:spPr>
            <a:xfrm rot="16200000" flipH="1" flipV="1">
              <a:off x="7293252" y="3361542"/>
              <a:ext cx="1152594" cy="262989"/>
            </a:xfrm>
            <a:prstGeom prst="line">
              <a:avLst/>
            </a:prstGeom>
            <a:ln w="19050">
              <a:solidFill>
                <a:srgbClr val="0070C0"/>
              </a:solidFill>
              <a:headEnd type="triangl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2" name="Group 70">
              <a:extLst>
                <a:ext uri="{FF2B5EF4-FFF2-40B4-BE49-F238E27FC236}">
                  <a16:creationId xmlns:a16="http://schemas.microsoft.com/office/drawing/2014/main" id="{FFB48787-6A96-4BCB-9E27-175CDCE1503F}"/>
                </a:ext>
              </a:extLst>
            </p:cNvPr>
            <p:cNvGrpSpPr/>
            <p:nvPr/>
          </p:nvGrpSpPr>
          <p:grpSpPr>
            <a:xfrm rot="16200000">
              <a:off x="7685031" y="2397703"/>
              <a:ext cx="107477" cy="993714"/>
              <a:chOff x="4937176" y="3244779"/>
              <a:chExt cx="199132" cy="1751417"/>
            </a:xfrm>
          </p:grpSpPr>
          <p:grpSp>
            <p:nvGrpSpPr>
              <p:cNvPr id="107" name="Group 110">
                <a:extLst>
                  <a:ext uri="{FF2B5EF4-FFF2-40B4-BE49-F238E27FC236}">
                    <a16:creationId xmlns:a16="http://schemas.microsoft.com/office/drawing/2014/main" id="{0B63CE77-E62B-405C-BE81-3F31F760A3BB}"/>
                  </a:ext>
                </a:extLst>
              </p:cNvPr>
              <p:cNvGrpSpPr/>
              <p:nvPr/>
            </p:nvGrpSpPr>
            <p:grpSpPr>
              <a:xfrm rot="16200000" flipV="1">
                <a:off x="4161033" y="4020922"/>
                <a:ext cx="1751417" cy="199132"/>
                <a:chOff x="5181593" y="2589372"/>
                <a:chExt cx="1751407" cy="364962"/>
              </a:xfrm>
            </p:grpSpPr>
            <p:sp>
              <p:nvSpPr>
                <p:cNvPr id="110" name="Flowchart: Stored Data 109">
                  <a:extLst>
                    <a:ext uri="{FF2B5EF4-FFF2-40B4-BE49-F238E27FC236}">
                      <a16:creationId xmlns:a16="http://schemas.microsoft.com/office/drawing/2014/main" id="{6EC95F8D-8199-46AC-838C-EBC07861A6C9}"/>
                    </a:ext>
                  </a:extLst>
                </p:cNvPr>
                <p:cNvSpPr/>
                <p:nvPr/>
              </p:nvSpPr>
              <p:spPr>
                <a:xfrm rot="5400000">
                  <a:off x="5889604" y="1910938"/>
                  <a:ext cx="335389" cy="1751403"/>
                </a:xfrm>
                <a:prstGeom prst="flowChartOnlineStorag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>
                    <a:solidFill>
                      <a:srgbClr val="000000"/>
                    </a:solidFill>
                    <a:latin typeface="Lato-Light"/>
                  </a:endParaRPr>
                </a:p>
              </p:txBody>
            </p:sp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035D4BD6-E3B1-42B3-ABD0-93E1BC635322}"/>
                    </a:ext>
                  </a:extLst>
                </p:cNvPr>
                <p:cNvSpPr/>
                <p:nvPr/>
              </p:nvSpPr>
              <p:spPr>
                <a:xfrm>
                  <a:off x="5181593" y="2589372"/>
                  <a:ext cx="1751403" cy="121999"/>
                </a:xfrm>
                <a:prstGeom prst="rect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>
                    <a:solidFill>
                      <a:srgbClr val="000000"/>
                    </a:solidFill>
                    <a:latin typeface="Lato-Light"/>
                  </a:endParaRPr>
                </a:p>
              </p:txBody>
            </p:sp>
          </p:grp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601AE5BC-232F-46C6-9626-AA59F909263E}"/>
                  </a:ext>
                </a:extLst>
              </p:cNvPr>
              <p:cNvSpPr/>
              <p:nvPr/>
            </p:nvSpPr>
            <p:spPr>
              <a:xfrm rot="16200000" flipV="1">
                <a:off x="4984509" y="3654549"/>
                <a:ext cx="76200" cy="76202"/>
              </a:xfrm>
              <a:prstGeom prst="ellips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solidFill>
                    <a:srgbClr val="000000"/>
                  </a:solidFill>
                  <a:latin typeface="Lato-Light"/>
                </a:endParaRPr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5F437374-8D7A-48CD-92C6-B280C8A94AE0}"/>
                  </a:ext>
                </a:extLst>
              </p:cNvPr>
              <p:cNvSpPr/>
              <p:nvPr/>
            </p:nvSpPr>
            <p:spPr>
              <a:xfrm rot="16200000" flipV="1">
                <a:off x="4984487" y="4517704"/>
                <a:ext cx="76200" cy="76202"/>
              </a:xfrm>
              <a:prstGeom prst="ellips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solidFill>
                    <a:srgbClr val="000000"/>
                  </a:solidFill>
                  <a:latin typeface="Lato-Light"/>
                </a:endParaRPr>
              </a:p>
            </p:txBody>
          </p:sp>
        </p:grp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4486A9CB-4566-489F-8C9F-437304BCFE1E}"/>
                </a:ext>
              </a:extLst>
            </p:cNvPr>
            <p:cNvSpPr/>
            <p:nvPr/>
          </p:nvSpPr>
          <p:spPr>
            <a:xfrm rot="2700000">
              <a:off x="7169938" y="4684316"/>
              <a:ext cx="616915" cy="43234"/>
            </a:xfrm>
            <a:prstGeom prst="rect">
              <a:avLst/>
            </a:prstGeom>
            <a:solidFill>
              <a:srgbClr val="7030A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srgbClr val="000000"/>
                </a:solidFill>
                <a:latin typeface="Lato-Light"/>
              </a:endParaRPr>
            </a:p>
          </p:txBody>
        </p: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30A55304-E148-4CA8-8D0E-AD08948AF024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7673565" y="5523437"/>
              <a:ext cx="619615" cy="4769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8CDAD6B7-3D92-4484-8476-46C66CDF8B1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265868" y="4934686"/>
              <a:ext cx="9765" cy="511437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77EFFECC-3154-460A-986C-A94FDA5B5650}"/>
                </a:ext>
              </a:extLst>
            </p:cNvPr>
            <p:cNvSpPr/>
            <p:nvPr/>
          </p:nvSpPr>
          <p:spPr>
            <a:xfrm rot="2700000">
              <a:off x="7672780" y="5161460"/>
              <a:ext cx="616915" cy="47393"/>
            </a:xfrm>
            <a:prstGeom prst="rect">
              <a:avLst/>
            </a:prstGeom>
            <a:solidFill>
              <a:srgbClr val="7030A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srgbClr val="000000"/>
                </a:solidFill>
                <a:latin typeface="Lato-Light"/>
              </a:endParaRPr>
            </a:p>
          </p:txBody>
        </p:sp>
      </p:grpSp>
      <p:sp>
        <p:nvSpPr>
          <p:cNvPr id="162" name="TextBox 161"/>
          <p:cNvSpPr txBox="1"/>
          <p:nvPr/>
        </p:nvSpPr>
        <p:spPr>
          <a:xfrm>
            <a:off x="4549132" y="2817376"/>
            <a:ext cx="1095454" cy="1146489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Lato-Light"/>
              </a:rPr>
              <a:t>ESA’s </a:t>
            </a:r>
            <a:br>
              <a:rPr lang="en-US" sz="1800" dirty="0">
                <a:solidFill>
                  <a:srgbClr val="000000"/>
                </a:solidFill>
                <a:latin typeface="Lato-Light"/>
              </a:rPr>
            </a:br>
            <a:r>
              <a:rPr lang="en-US" sz="1800" dirty="0">
                <a:solidFill>
                  <a:srgbClr val="000000"/>
                </a:solidFill>
                <a:latin typeface="Lato-Light"/>
              </a:rPr>
              <a:t>Aeolus </a:t>
            </a:r>
            <a:br>
              <a:rPr lang="en-US" sz="1800" dirty="0">
                <a:solidFill>
                  <a:srgbClr val="000000"/>
                </a:solidFill>
                <a:latin typeface="Lato-Light"/>
              </a:rPr>
            </a:br>
            <a:r>
              <a:rPr lang="en-US" sz="1800" dirty="0">
                <a:solidFill>
                  <a:srgbClr val="000000"/>
                </a:solidFill>
                <a:latin typeface="Lato-Light"/>
              </a:rPr>
              <a:t>Launch</a:t>
            </a:r>
          </a:p>
          <a:p>
            <a:pPr algn="ctr"/>
            <a:r>
              <a:rPr lang="en-US" sz="1800" dirty="0">
                <a:solidFill>
                  <a:srgbClr val="000000"/>
                </a:solidFill>
                <a:latin typeface="Lato-Light"/>
              </a:rPr>
              <a:t>22/08/19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8A02DF2-7D47-4EEB-AD17-CC4E64E65996}"/>
              </a:ext>
            </a:extLst>
          </p:cNvPr>
          <p:cNvSpPr txBox="1"/>
          <p:nvPr/>
        </p:nvSpPr>
        <p:spPr>
          <a:xfrm>
            <a:off x="4136892" y="1080909"/>
            <a:ext cx="1563262" cy="499993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Lato-Light"/>
              </a:rPr>
              <a:t>NSOSA study</a:t>
            </a:r>
          </a:p>
          <a:p>
            <a:pPr algn="ctr"/>
            <a:r>
              <a:rPr lang="en-US" sz="1800" dirty="0">
                <a:solidFill>
                  <a:srgbClr val="000000"/>
                </a:solidFill>
                <a:latin typeface="Lato-Light"/>
              </a:rPr>
              <a:t>ESDS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A1E13F-4A46-4B26-9748-993C7C45C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STAR Seminar - 25 July 2019 - NCWCP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238E5-0A11-4328-B8F3-96A9F6D7A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CDDDCAFB-92E4-402A-8B14-BF1EFF95ECAC}"/>
              </a:ext>
            </a:extLst>
          </p:cNvPr>
          <p:cNvSpPr txBox="1"/>
          <p:nvPr/>
        </p:nvSpPr>
        <p:spPr>
          <a:xfrm>
            <a:off x="2503710" y="6107408"/>
            <a:ext cx="1436588" cy="609735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800" b="1" dirty="0">
                <a:solidFill>
                  <a:srgbClr val="0070C0"/>
                </a:solidFill>
                <a:latin typeface="Lato-Light"/>
              </a:rPr>
              <a:t>*OAWL-IIP</a:t>
            </a:r>
            <a:br>
              <a:rPr lang="en-US" sz="1800" b="1" dirty="0">
                <a:solidFill>
                  <a:srgbClr val="0070C0"/>
                </a:solidFill>
                <a:latin typeface="Lato-Light"/>
              </a:rPr>
            </a:br>
            <a:r>
              <a:rPr lang="en-US" sz="1800" b="1" dirty="0">
                <a:solidFill>
                  <a:srgbClr val="0070C0"/>
                </a:solidFill>
                <a:latin typeface="Lato-Light"/>
              </a:rPr>
              <a:t>2011 demo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116AF639-947C-4798-B8F4-CECAF7E0D22A}"/>
              </a:ext>
            </a:extLst>
          </p:cNvPr>
          <p:cNvSpPr txBox="1"/>
          <p:nvPr/>
        </p:nvSpPr>
        <p:spPr>
          <a:xfrm>
            <a:off x="2740031" y="5660842"/>
            <a:ext cx="1436588" cy="363821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800" b="1" dirty="0">
                <a:solidFill>
                  <a:srgbClr val="0070C0"/>
                </a:solidFill>
                <a:latin typeface="Lato-Light"/>
              </a:rPr>
              <a:t>*OAWL-ACTs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D22265D2-983A-4D1E-A207-AECDA804C593}"/>
              </a:ext>
            </a:extLst>
          </p:cNvPr>
          <p:cNvSpPr txBox="1"/>
          <p:nvPr/>
        </p:nvSpPr>
        <p:spPr>
          <a:xfrm>
            <a:off x="4036591" y="5098829"/>
            <a:ext cx="1436588" cy="609735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800" b="1" dirty="0">
                <a:solidFill>
                  <a:srgbClr val="0070C0"/>
                </a:solidFill>
                <a:latin typeface="Lato-Light"/>
              </a:rPr>
              <a:t>*</a:t>
            </a:r>
            <a:r>
              <a:rPr lang="en-US" sz="1800" b="1" dirty="0" err="1">
                <a:solidFill>
                  <a:srgbClr val="0070C0"/>
                </a:solidFill>
                <a:latin typeface="Lato-Light"/>
              </a:rPr>
              <a:t>GrOAWL</a:t>
            </a:r>
            <a:r>
              <a:rPr lang="en-US" sz="1800" b="1" dirty="0">
                <a:solidFill>
                  <a:srgbClr val="0070C0"/>
                </a:solidFill>
                <a:latin typeface="Lato-Light"/>
              </a:rPr>
              <a:t/>
            </a:r>
            <a:br>
              <a:rPr lang="en-US" sz="1800" b="1" dirty="0">
                <a:solidFill>
                  <a:srgbClr val="0070C0"/>
                </a:solidFill>
                <a:latin typeface="Lato-Light"/>
              </a:rPr>
            </a:br>
            <a:r>
              <a:rPr lang="en-US" sz="1800" b="1" dirty="0">
                <a:solidFill>
                  <a:srgbClr val="0070C0"/>
                </a:solidFill>
                <a:latin typeface="Lato-Light"/>
              </a:rPr>
              <a:t>2016 demo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B89E47E4-FE51-48E5-AFC9-07A603A5A58C}"/>
              </a:ext>
            </a:extLst>
          </p:cNvPr>
          <p:cNvSpPr txBox="1"/>
          <p:nvPr/>
        </p:nvSpPr>
        <p:spPr>
          <a:xfrm>
            <a:off x="89784" y="1076263"/>
            <a:ext cx="3187572" cy="567052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r>
              <a:rPr lang="en-US" sz="1400" b="1" dirty="0">
                <a:solidFill>
                  <a:srgbClr val="0070C0"/>
                </a:solidFill>
                <a:latin typeface="Lato-Light"/>
              </a:rPr>
              <a:t>*NASA ESTO funded grants</a:t>
            </a:r>
            <a:br>
              <a:rPr lang="en-US" sz="1400" b="1" dirty="0">
                <a:solidFill>
                  <a:srgbClr val="0070C0"/>
                </a:solidFill>
                <a:latin typeface="Lato-Light"/>
              </a:rPr>
            </a:br>
            <a:r>
              <a:rPr lang="en-US" sz="1400" b="1" dirty="0">
                <a:solidFill>
                  <a:srgbClr val="0070C0"/>
                </a:solidFill>
                <a:latin typeface="Lato-Light"/>
              </a:rPr>
              <a:t>(no profit)</a:t>
            </a:r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539ED151-BA58-4179-BE67-8AB75CBBB142}"/>
              </a:ext>
            </a:extLst>
          </p:cNvPr>
          <p:cNvGrpSpPr/>
          <p:nvPr/>
        </p:nvGrpSpPr>
        <p:grpSpPr>
          <a:xfrm>
            <a:off x="17640" y="1721327"/>
            <a:ext cx="1698046" cy="1384486"/>
            <a:chOff x="2642881" y="1673417"/>
            <a:chExt cx="1560906" cy="1331704"/>
          </a:xfrm>
        </p:grpSpPr>
        <p:pic>
          <p:nvPicPr>
            <p:cNvPr id="131" name="Picture 5" descr="\\asdfiler2\css\Active Sensing Initiative\Optical Autocovariance\HOAWL\modeling &amp; algorithms\images\07_11_2011_wind_and_AMR.png">
              <a:extLst>
                <a:ext uri="{FF2B5EF4-FFF2-40B4-BE49-F238E27FC236}">
                  <a16:creationId xmlns:a16="http://schemas.microsoft.com/office/drawing/2014/main" id="{F78E2A94-E455-4187-88C4-944E6DC1F4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002" t="6923" r="16965" b="11033"/>
            <a:stretch/>
          </p:blipFill>
          <p:spPr bwMode="auto">
            <a:xfrm>
              <a:off x="2642881" y="1673417"/>
              <a:ext cx="1560906" cy="1331704"/>
            </a:xfrm>
            <a:prstGeom prst="rect">
              <a:avLst/>
            </a:prstGeom>
            <a:noFill/>
          </p:spPr>
        </p:pic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6041B9F3-7F3F-42EE-AC0F-85224C6FA658}"/>
                </a:ext>
              </a:extLst>
            </p:cNvPr>
            <p:cNvSpPr txBox="1"/>
            <p:nvPr/>
          </p:nvSpPr>
          <p:spPr>
            <a:xfrm>
              <a:off x="3506302" y="1688377"/>
              <a:ext cx="583758" cy="2518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Calibri" panose="020F0502020204030204" pitchFamily="34" charset="0"/>
                </a:rPr>
                <a:t>aerosols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D9434421-C152-4093-BD80-B0A27DDD5268}"/>
                </a:ext>
              </a:extLst>
            </p:cNvPr>
            <p:cNvSpPr txBox="1"/>
            <p:nvPr/>
          </p:nvSpPr>
          <p:spPr>
            <a:xfrm>
              <a:off x="2981416" y="2402406"/>
              <a:ext cx="455995" cy="2518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 panose="020F0502020204030204" pitchFamily="34" charset="0"/>
                </a:rPr>
                <a:t>winds</a:t>
              </a:r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AD24EE75-5BE0-4F28-A545-5F76F248810E}"/>
              </a:ext>
            </a:extLst>
          </p:cNvPr>
          <p:cNvSpPr txBox="1"/>
          <p:nvPr/>
        </p:nvSpPr>
        <p:spPr>
          <a:xfrm>
            <a:off x="1927939" y="4469867"/>
            <a:ext cx="1977494" cy="609735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800" b="1" dirty="0">
                <a:solidFill>
                  <a:srgbClr val="0070C0"/>
                </a:solidFill>
                <a:latin typeface="Lato-Light"/>
              </a:rPr>
              <a:t>*HAWC-OAWL IIP</a:t>
            </a:r>
          </a:p>
        </p:txBody>
      </p:sp>
      <p:pic>
        <p:nvPicPr>
          <p:cNvPr id="98" name="Picture 97" descr="Ball_Color_HEX-1-1.png">
            <a:extLst>
              <a:ext uri="{FF2B5EF4-FFF2-40B4-BE49-F238E27FC236}">
                <a16:creationId xmlns:a16="http://schemas.microsoft.com/office/drawing/2014/main" id="{02DC1267-DD0C-43C9-B7C6-AFA89F6C45E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7264" y="6211675"/>
            <a:ext cx="546250" cy="537682"/>
          </a:xfrm>
          <a:prstGeom prst="rect">
            <a:avLst/>
          </a:prstGeom>
        </p:spPr>
      </p:pic>
      <p:sp>
        <p:nvSpPr>
          <p:cNvPr id="137" name="TextBox 136"/>
          <p:cNvSpPr txBox="1"/>
          <p:nvPr/>
        </p:nvSpPr>
        <p:spPr>
          <a:xfrm>
            <a:off x="41829" y="3185121"/>
            <a:ext cx="1551500" cy="1573503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Lato-Light"/>
              </a:rPr>
              <a:t>Quadrature </a:t>
            </a:r>
            <a:br>
              <a:rPr lang="en-US" sz="1800" dirty="0">
                <a:solidFill>
                  <a:srgbClr val="000000"/>
                </a:solidFill>
                <a:latin typeface="Lato-Light"/>
              </a:rPr>
            </a:br>
            <a:r>
              <a:rPr lang="en-US" sz="1800" dirty="0">
                <a:solidFill>
                  <a:srgbClr val="000000"/>
                </a:solidFill>
                <a:latin typeface="Lato-Light"/>
              </a:rPr>
              <a:t>Mach Zehnder </a:t>
            </a:r>
            <a:br>
              <a:rPr lang="en-US" sz="1800" dirty="0">
                <a:solidFill>
                  <a:srgbClr val="000000"/>
                </a:solidFill>
                <a:latin typeface="Lato-Light"/>
              </a:rPr>
            </a:br>
            <a:r>
              <a:rPr lang="en-US" sz="1800" dirty="0">
                <a:solidFill>
                  <a:srgbClr val="000000"/>
                </a:solidFill>
                <a:latin typeface="Lato-Light"/>
              </a:rPr>
              <a:t>Interferometer </a:t>
            </a:r>
          </a:p>
          <a:p>
            <a:pPr algn="ctr"/>
            <a:r>
              <a:rPr lang="en-US" sz="1800" dirty="0">
                <a:solidFill>
                  <a:srgbClr val="000000"/>
                </a:solidFill>
                <a:latin typeface="Lato-Light"/>
              </a:rPr>
              <a:t>Laboratory</a:t>
            </a:r>
            <a:br>
              <a:rPr lang="en-US" sz="1800" dirty="0">
                <a:solidFill>
                  <a:srgbClr val="000000"/>
                </a:solidFill>
                <a:latin typeface="Lato-Light"/>
              </a:rPr>
            </a:br>
            <a:r>
              <a:rPr lang="en-US" sz="1800" dirty="0">
                <a:solidFill>
                  <a:srgbClr val="000000"/>
                </a:solidFill>
                <a:latin typeface="Lato-Light"/>
              </a:rPr>
              <a:t>Prototype</a:t>
            </a:r>
          </a:p>
        </p:txBody>
      </p:sp>
    </p:spTree>
    <p:extLst>
      <p:ext uri="{BB962C8B-B14F-4D97-AF65-F5344CB8AC3E}">
        <p14:creationId xmlns:p14="http://schemas.microsoft.com/office/powerpoint/2010/main" val="19316963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7">
            <a:extLst>
              <a:ext uri="{FF2B5EF4-FFF2-40B4-BE49-F238E27FC236}">
                <a16:creationId xmlns:a16="http://schemas.microsoft.com/office/drawing/2014/main" id="{6397F7D3-06AE-46A9-B943-6C6927C27F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350" y="3332916"/>
            <a:ext cx="6851650" cy="3548297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220133" y="274410"/>
            <a:ext cx="11066176" cy="528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Airborne OAWL Validation: Simultaneous two-look wind profiles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05391" y="1208179"/>
            <a:ext cx="6091498" cy="2076662"/>
          </a:xfrm>
          <a:prstGeom prst="rect">
            <a:avLst/>
          </a:prstGeom>
          <a:noFill/>
        </p:spPr>
        <p:txBody>
          <a:bodyPr wrap="square" rtlCol="0" anchor="ctr" anchorCtr="0">
            <a:normAutofit fontScale="92500" lnSpcReduction="10000"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Autonomous Green OAWL (“GrOAWL”) Airborne Demonstrator built, flown (WB-57), validated, and scaled to space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Left:  Dual 45</a:t>
            </a:r>
            <a:r>
              <a:rPr lang="en-US" sz="2000" dirty="0">
                <a:solidFill>
                  <a:srgbClr val="000000"/>
                </a:solidFill>
                <a:sym typeface="Symbol" panose="05050102010706020507" pitchFamily="18" charset="2"/>
              </a:rPr>
              <a:t> </a:t>
            </a:r>
            <a:r>
              <a:rPr lang="en-US" sz="2000" dirty="0">
                <a:solidFill>
                  <a:srgbClr val="000000"/>
                </a:solidFill>
              </a:rPr>
              <a:t>Line of Sight (</a:t>
            </a:r>
            <a:r>
              <a:rPr lang="en-US" sz="2000" dirty="0" err="1">
                <a:solidFill>
                  <a:srgbClr val="000000"/>
                </a:solidFill>
              </a:rPr>
              <a:t>LoS</a:t>
            </a:r>
            <a:r>
              <a:rPr lang="en-US" sz="2000" dirty="0">
                <a:solidFill>
                  <a:srgbClr val="000000"/>
                </a:solidFill>
              </a:rPr>
              <a:t>) wind speed data sets – can combine to get speed &amp; direction (below)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See: Tucker et al., 2018 &amp; </a:t>
            </a:r>
            <a:r>
              <a:rPr lang="en-US" sz="2000" b="1" dirty="0" err="1">
                <a:solidFill>
                  <a:srgbClr val="000000"/>
                </a:solidFill>
              </a:rPr>
              <a:t>Baidar</a:t>
            </a:r>
            <a:r>
              <a:rPr lang="en-US" sz="2000" b="1" dirty="0">
                <a:solidFill>
                  <a:srgbClr val="000000"/>
                </a:solidFill>
              </a:rPr>
              <a:t> et al., 2018, </a:t>
            </a:r>
            <a:r>
              <a:rPr lang="en-US" sz="2000" b="1" i="1" dirty="0">
                <a:solidFill>
                  <a:srgbClr val="000000"/>
                </a:solidFill>
              </a:rPr>
              <a:t>J. Atmos. &amp; Ocean. Tech,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57244" y="3743103"/>
            <a:ext cx="3882907" cy="2715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40213FA-5A9E-43BF-B86F-D507117AD768}"/>
              </a:ext>
            </a:extLst>
          </p:cNvPr>
          <p:cNvGrpSpPr/>
          <p:nvPr/>
        </p:nvGrpSpPr>
        <p:grpSpPr>
          <a:xfrm>
            <a:off x="126419" y="659794"/>
            <a:ext cx="5404496" cy="6181546"/>
            <a:chOff x="126418" y="659794"/>
            <a:chExt cx="5813655" cy="618154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9337D27-5290-4D77-A39F-6001DA3A1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691" r="8221" b="2755"/>
            <a:stretch/>
          </p:blipFill>
          <p:spPr>
            <a:xfrm>
              <a:off x="126418" y="659794"/>
              <a:ext cx="5813655" cy="6181546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500663" y="828040"/>
              <a:ext cx="4741507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no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17 June 2016:  Forward look, 1s profiles, </a:t>
              </a:r>
              <a:br>
                <a:rPr lang="en-US" sz="1400" dirty="0">
                  <a:solidFill>
                    <a:srgbClr val="000000"/>
                  </a:solidFill>
                </a:rPr>
              </a:br>
              <a:r>
                <a:rPr lang="en-US" sz="1400" dirty="0">
                  <a:solidFill>
                    <a:srgbClr val="000000"/>
                  </a:solidFill>
                </a:rPr>
                <a:t>&lt;1.5 mJ/pulse (0.3 W), 532 nm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13123" y="3894655"/>
              <a:ext cx="4699489" cy="47246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Aft look, 1s profiles</a:t>
              </a: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1C297CD-88B8-41D5-99C2-753FDDFA9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STAR Seminar - 25 July 2019 - NCWCP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B211B9-1865-43CA-B93E-6828AB522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0724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000" y="291540"/>
            <a:ext cx="10296697" cy="872674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GrOAWL airborne measurements over the Gulf of Mexico captured spatial variability predicted by NOAA’s HRRR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730432" y="1411551"/>
            <a:ext cx="10774667" cy="5188524"/>
            <a:chOff x="-793569" y="1633442"/>
            <a:chExt cx="10774667" cy="5188524"/>
          </a:xfrm>
        </p:grpSpPr>
        <p:grpSp>
          <p:nvGrpSpPr>
            <p:cNvPr id="26" name="Group 25"/>
            <p:cNvGrpSpPr/>
            <p:nvPr/>
          </p:nvGrpSpPr>
          <p:grpSpPr>
            <a:xfrm>
              <a:off x="-793569" y="1674063"/>
              <a:ext cx="5873853" cy="4891543"/>
              <a:chOff x="-793569" y="1674063"/>
              <a:chExt cx="5873853" cy="4891543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536" r="6372" b="4418"/>
              <a:stretch/>
            </p:blipFill>
            <p:spPr bwMode="auto">
              <a:xfrm>
                <a:off x="4162603" y="1674063"/>
                <a:ext cx="917681" cy="42699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80" r="87329" b="30349"/>
              <a:stretch/>
            </p:blipFill>
            <p:spPr bwMode="auto">
              <a:xfrm>
                <a:off x="-793569" y="2370261"/>
                <a:ext cx="724589" cy="33888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9" name="Group 18"/>
              <p:cNvGrpSpPr/>
              <p:nvPr/>
            </p:nvGrpSpPr>
            <p:grpSpPr>
              <a:xfrm>
                <a:off x="-457733" y="1774141"/>
                <a:ext cx="4817233" cy="4791465"/>
                <a:chOff x="-457733" y="1774141"/>
                <a:chExt cx="4817233" cy="4791465"/>
              </a:xfrm>
            </p:grpSpPr>
            <p:grpSp>
              <p:nvGrpSpPr>
                <p:cNvPr id="18" name="Group 17"/>
                <p:cNvGrpSpPr/>
                <p:nvPr/>
              </p:nvGrpSpPr>
              <p:grpSpPr>
                <a:xfrm>
                  <a:off x="-457733" y="1915134"/>
                  <a:ext cx="4817233" cy="4650472"/>
                  <a:chOff x="-457733" y="1915134"/>
                  <a:chExt cx="4817233" cy="4650472"/>
                </a:xfrm>
              </p:grpSpPr>
              <p:pic>
                <p:nvPicPr>
                  <p:cNvPr id="8" name="Picture 2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2757" r="26780" b="4418"/>
                  <a:stretch/>
                </p:blipFill>
                <p:spPr bwMode="auto">
                  <a:xfrm>
                    <a:off x="-457733" y="1915134"/>
                    <a:ext cx="4817233" cy="465047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9" name="Picture 2" descr="http://74211.com/wallpaper/picture_big/Aeroplane-Show-Paris-NASA-Martin-WB-57F-in-Flight-.jpg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ackgroundRemoval t="9970" b="89881" l="2400" r="90000">
                                <a14:foregroundMark x1="73400" y1="51637" x2="73400" y2="51637"/>
                                <a14:backgroundMark x1="20100" y1="79613" x2="20100" y2="79613"/>
                              </a14:backgroundRemoval>
                            </a14:imgEffect>
                            <a14:imgEffect>
                              <a14:brightnessContrast bright="-35000" contrast="5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610731" y="3220058"/>
                    <a:ext cx="2408382" cy="123938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17" name="TextBox 16"/>
                <p:cNvSpPr txBox="1"/>
                <p:nvPr/>
              </p:nvSpPr>
              <p:spPr>
                <a:xfrm>
                  <a:off x="-14277" y="1774141"/>
                  <a:ext cx="3498843" cy="58477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000000"/>
                      </a:solidFill>
                    </a:rPr>
                    <a:t>GrOAWL Wind Speed and Direction </a:t>
                  </a:r>
                  <a:br>
                    <a:rPr lang="en-US" sz="1600" dirty="0">
                      <a:solidFill>
                        <a:srgbClr val="000000"/>
                      </a:solidFill>
                    </a:rPr>
                  </a:br>
                  <a:r>
                    <a:rPr lang="en-US" sz="1600" dirty="0">
                      <a:solidFill>
                        <a:srgbClr val="000000"/>
                      </a:solidFill>
                    </a:rPr>
                    <a:t>	Profiles:  17 June 2016</a:t>
                  </a:r>
                </a:p>
              </p:txBody>
            </p:sp>
          </p:grpSp>
        </p:grpSp>
        <p:grpSp>
          <p:nvGrpSpPr>
            <p:cNvPr id="24" name="Group 23"/>
            <p:cNvGrpSpPr/>
            <p:nvPr/>
          </p:nvGrpSpPr>
          <p:grpSpPr>
            <a:xfrm>
              <a:off x="5274953" y="1633442"/>
              <a:ext cx="4706145" cy="5188524"/>
              <a:chOff x="5274953" y="1633442"/>
              <a:chExt cx="4706145" cy="5188524"/>
            </a:xfrm>
          </p:grpSpPr>
          <p:pic>
            <p:nvPicPr>
              <p:cNvPr id="21" name="Content Placeholder 12"/>
              <p:cNvPicPr>
                <a:picLocks noChangeAspect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82" r="32477"/>
              <a:stretch/>
            </p:blipFill>
            <p:spPr>
              <a:xfrm>
                <a:off x="5731911" y="1633442"/>
                <a:ext cx="4249187" cy="5188524"/>
              </a:xfrm>
              <a:prstGeom prst="rect">
                <a:avLst/>
              </a:prstGeom>
            </p:spPr>
          </p:pic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80" r="87329" b="30349"/>
              <a:stretch/>
            </p:blipFill>
            <p:spPr bwMode="auto">
              <a:xfrm>
                <a:off x="5274953" y="2141839"/>
                <a:ext cx="754010" cy="35964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5725675" y="1827764"/>
                <a:ext cx="4022103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00000"/>
                    </a:solidFill>
                  </a:rPr>
                  <a:t>HRRR Wind Profiles:  18Z 17 June 2016</a:t>
                </a:r>
              </a:p>
            </p:txBody>
          </p:sp>
        </p:grp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CCC7AB-E9FD-4840-AA53-D95FAF4EC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STAR Seminar - 25 July 2019 - NCWCP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3CFE28-2F06-46D5-B86E-CB09184C0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0F6F69-7C3A-45F1-8352-2B227087B345}"/>
              </a:ext>
            </a:extLst>
          </p:cNvPr>
          <p:cNvSpPr txBox="1"/>
          <p:nvPr/>
        </p:nvSpPr>
        <p:spPr>
          <a:xfrm>
            <a:off x="3425780" y="6490012"/>
            <a:ext cx="5113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Images:  Sunil </a:t>
            </a:r>
            <a:r>
              <a:rPr lang="en-US" sz="1800" dirty="0" err="1">
                <a:solidFill>
                  <a:srgbClr val="000000"/>
                </a:solidFill>
              </a:rPr>
              <a:t>Baidar</a:t>
            </a:r>
            <a:r>
              <a:rPr lang="en-US" sz="1800" dirty="0">
                <a:solidFill>
                  <a:srgbClr val="000000"/>
                </a:solidFill>
              </a:rPr>
              <a:t>, CIRES/NOAA ESRL CSD</a:t>
            </a:r>
          </a:p>
        </p:txBody>
      </p:sp>
    </p:spTree>
    <p:extLst>
      <p:ext uri="{BB962C8B-B14F-4D97-AF65-F5344CB8AC3E}">
        <p14:creationId xmlns:p14="http://schemas.microsoft.com/office/powerpoint/2010/main" val="35733214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Nested-OAWL path to Full Atmospheric Wind Profiles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062" y="1214079"/>
            <a:ext cx="9682538" cy="2101959"/>
          </a:xfrm>
        </p:spPr>
        <p:txBody>
          <a:bodyPr>
            <a:normAutofit fontScale="77500" lnSpcReduction="20000"/>
          </a:bodyPr>
          <a:lstStyle/>
          <a:p>
            <a:pPr marL="228600" indent="-228600">
              <a:spcBef>
                <a:spcPts val="1800"/>
              </a:spcBef>
            </a:pPr>
            <a:r>
              <a:rPr lang="en-US" dirty="0"/>
              <a:t>Current Ball IRAD demonstrating the </a:t>
            </a:r>
            <a:r>
              <a:rPr lang="en-US" dirty="0">
                <a:solidFill>
                  <a:srgbClr val="000000"/>
                </a:solidFill>
              </a:rPr>
              <a:t>Nested interferometer to provide </a:t>
            </a:r>
            <a:r>
              <a:rPr lang="en-US" dirty="0">
                <a:solidFill>
                  <a:srgbClr val="00823B"/>
                </a:solidFill>
              </a:rPr>
              <a:t>Aerosol winds @ 532 nm (long OPD) and </a:t>
            </a:r>
            <a:r>
              <a:rPr lang="en-US" dirty="0">
                <a:solidFill>
                  <a:srgbClr val="0070C0"/>
                </a:solidFill>
              </a:rPr>
              <a:t>Molecular winds @ 355 nm (new short OPD)</a:t>
            </a:r>
          </a:p>
          <a:p>
            <a:pPr marL="228600" indent="-228600">
              <a:spcBef>
                <a:spcPts val="1800"/>
              </a:spcBef>
            </a:pPr>
            <a:r>
              <a:rPr lang="en-US" i="1" dirty="0">
                <a:sym typeface="Wingdings" panose="05000000000000000000" pitchFamily="2" charset="2"/>
              </a:rPr>
              <a:t>Both wavelengths </a:t>
            </a:r>
            <a:r>
              <a:rPr lang="en-US" dirty="0">
                <a:sym typeface="Wingdings" panose="05000000000000000000" pitchFamily="2" charset="2"/>
              </a:rPr>
              <a:t>simultaneously generated in the </a:t>
            </a:r>
            <a:r>
              <a:rPr lang="en-US" i="1" dirty="0">
                <a:sym typeface="Wingdings" panose="05000000000000000000" pitchFamily="2" charset="2"/>
              </a:rPr>
              <a:t>same laser, both OPDs </a:t>
            </a:r>
            <a:r>
              <a:rPr lang="en-US" dirty="0">
                <a:sym typeface="Wingdings" panose="05000000000000000000" pitchFamily="2" charset="2"/>
              </a:rPr>
              <a:t>in the </a:t>
            </a:r>
            <a:r>
              <a:rPr lang="en-US" i="1" dirty="0">
                <a:sym typeface="Wingdings" panose="05000000000000000000" pitchFamily="2" charset="2"/>
              </a:rPr>
              <a:t>same interferometer.</a:t>
            </a:r>
          </a:p>
          <a:p>
            <a:pPr marL="228600" indent="-228600">
              <a:spcBef>
                <a:spcPts val="1800"/>
              </a:spcBef>
            </a:pPr>
            <a:r>
              <a:rPr lang="en-US" dirty="0"/>
              <a:t>DARPA-funded effort developed a UV-only short OPD OAWL interferometer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F17680-2CA8-492B-9A12-1C9B8EAE3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STAR Seminar - 25 July 2019 - NCWCP</a:t>
            </a:r>
            <a:endParaRPr lang="en-US" dirty="0"/>
          </a:p>
        </p:txBody>
      </p:sp>
      <p:grpSp>
        <p:nvGrpSpPr>
          <p:cNvPr id="454" name="Group 453">
            <a:extLst>
              <a:ext uri="{FF2B5EF4-FFF2-40B4-BE49-F238E27FC236}">
                <a16:creationId xmlns:a16="http://schemas.microsoft.com/office/drawing/2014/main" id="{774CAC72-B85D-4750-82C4-C35E9D169FB6}"/>
              </a:ext>
            </a:extLst>
          </p:cNvPr>
          <p:cNvGrpSpPr/>
          <p:nvPr/>
        </p:nvGrpSpPr>
        <p:grpSpPr>
          <a:xfrm rot="5400000">
            <a:off x="9185441" y="3456065"/>
            <a:ext cx="2306553" cy="3296677"/>
            <a:chOff x="8032553" y="691321"/>
            <a:chExt cx="3575739" cy="4989200"/>
          </a:xfrm>
        </p:grpSpPr>
        <p:pic>
          <p:nvPicPr>
            <p:cNvPr id="31" name="Picture 30" descr="A picture containing indoor, wall, floor&#10;&#10;Description generated with very high confidence">
              <a:extLst>
                <a:ext uri="{FF2B5EF4-FFF2-40B4-BE49-F238E27FC236}">
                  <a16:creationId xmlns:a16="http://schemas.microsoft.com/office/drawing/2014/main" id="{81E02F15-0295-4B45-8C26-C34AB7C65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7325823" y="1398050"/>
              <a:ext cx="4989200" cy="3575739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8488135" y="765824"/>
              <a:ext cx="3057733" cy="4877024"/>
              <a:chOff x="5357913" y="1015236"/>
              <a:chExt cx="3168556" cy="4836931"/>
            </a:xfrm>
          </p:grpSpPr>
          <p:grpSp>
            <p:nvGrpSpPr>
              <p:cNvPr id="7" name="Group 6"/>
              <p:cNvGrpSpPr/>
              <p:nvPr/>
            </p:nvGrpSpPr>
            <p:grpSpPr>
              <a:xfrm rot="16200000">
                <a:off x="5978171" y="2274430"/>
                <a:ext cx="3518687" cy="1000300"/>
                <a:chOff x="6570335" y="1796471"/>
                <a:chExt cx="3074915" cy="957819"/>
              </a:xfrm>
            </p:grpSpPr>
            <p:cxnSp>
              <p:nvCxnSpPr>
                <p:cNvPr id="56" name="Straight Connector 55"/>
                <p:cNvCxnSpPr>
                  <a:cxnSpLocks/>
                  <a:endCxn id="93" idx="3"/>
                </p:cNvCxnSpPr>
                <p:nvPr/>
              </p:nvCxnSpPr>
              <p:spPr>
                <a:xfrm>
                  <a:off x="6570335" y="2526706"/>
                  <a:ext cx="3022358" cy="2972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>
                  <a:cxnSpLocks/>
                  <a:stCxn id="92" idx="4"/>
                </p:cNvCxnSpPr>
                <p:nvPr/>
              </p:nvCxnSpPr>
              <p:spPr>
                <a:xfrm flipH="1" flipV="1">
                  <a:off x="6987895" y="2043813"/>
                  <a:ext cx="2599534" cy="2269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  <a:headEnd type="triangle" w="sm" len="sm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>
                  <a:cxnSpLocks/>
                  <a:stCxn id="67" idx="0"/>
                  <a:endCxn id="92" idx="4"/>
                </p:cNvCxnSpPr>
                <p:nvPr/>
              </p:nvCxnSpPr>
              <p:spPr>
                <a:xfrm flipV="1">
                  <a:off x="7079423" y="2046082"/>
                  <a:ext cx="2508007" cy="231732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  <a:headEnd type="triangle" w="sm" len="sm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7" name="Rectangle 66"/>
                <p:cNvSpPr/>
                <p:nvPr/>
              </p:nvSpPr>
              <p:spPr>
                <a:xfrm rot="16200000" flipV="1">
                  <a:off x="7027242" y="2267031"/>
                  <a:ext cx="82796" cy="21564"/>
                </a:xfrm>
                <a:prstGeom prst="rect">
                  <a:avLst/>
                </a:prstGeom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68" name="Straight Connector 67"/>
                <p:cNvCxnSpPr>
                  <a:cxnSpLocks/>
                  <a:stCxn id="93" idx="3"/>
                  <a:endCxn id="67" idx="0"/>
                </p:cNvCxnSpPr>
                <p:nvPr/>
              </p:nvCxnSpPr>
              <p:spPr>
                <a:xfrm flipH="1" flipV="1">
                  <a:off x="7079423" y="2277814"/>
                  <a:ext cx="2513270" cy="251863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  <a:headEnd type="triangle" w="sm" len="sm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9" name="Group 70"/>
                <p:cNvGrpSpPr/>
                <p:nvPr/>
              </p:nvGrpSpPr>
              <p:grpSpPr>
                <a:xfrm>
                  <a:off x="9553416" y="1796471"/>
                  <a:ext cx="91834" cy="957819"/>
                  <a:chOff x="6563466" y="3233179"/>
                  <a:chExt cx="194702" cy="1763004"/>
                </a:xfrm>
              </p:grpSpPr>
              <p:grpSp>
                <p:nvGrpSpPr>
                  <p:cNvPr id="91" name="Group 110"/>
                  <p:cNvGrpSpPr/>
                  <p:nvPr/>
                </p:nvGrpSpPr>
                <p:grpSpPr>
                  <a:xfrm rot="16200000" flipV="1">
                    <a:off x="5779315" y="4017330"/>
                    <a:ext cx="1763004" cy="194702"/>
                    <a:chOff x="5181600" y="-383280"/>
                    <a:chExt cx="1763004" cy="356852"/>
                  </a:xfrm>
                </p:grpSpPr>
                <p:sp>
                  <p:nvSpPr>
                    <p:cNvPr id="94" name="Flowchart: Stored Data 93"/>
                    <p:cNvSpPr/>
                    <p:nvPr/>
                  </p:nvSpPr>
                  <p:spPr>
                    <a:xfrm rot="5400000">
                      <a:off x="5901201" y="-1069831"/>
                      <a:ext cx="335397" cy="1751409"/>
                    </a:xfrm>
                    <a:prstGeom prst="flowChartOnlineStorag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95" name="Rectangle 94"/>
                    <p:cNvSpPr/>
                    <p:nvPr/>
                  </p:nvSpPr>
                  <p:spPr>
                    <a:xfrm>
                      <a:off x="5181600" y="-383280"/>
                      <a:ext cx="1751420" cy="121997"/>
                    </a:xfrm>
                    <a:prstGeom prst="rect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</p:grpSp>
              <p:sp>
                <p:nvSpPr>
                  <p:cNvPr id="92" name="Oval 91"/>
                  <p:cNvSpPr/>
                  <p:nvPr/>
                </p:nvSpPr>
                <p:spPr>
                  <a:xfrm rot="16200000" flipV="1">
                    <a:off x="6635545" y="3654524"/>
                    <a:ext cx="76201" cy="76198"/>
                  </a:xfrm>
                  <a:prstGeom prst="ellips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sp>
                <p:nvSpPr>
                  <p:cNvPr id="93" name="Oval 92"/>
                  <p:cNvSpPr/>
                  <p:nvPr/>
                </p:nvSpPr>
                <p:spPr>
                  <a:xfrm rot="16200000" flipV="1">
                    <a:off x="6635545" y="4517708"/>
                    <a:ext cx="76201" cy="76198"/>
                  </a:xfrm>
                  <a:prstGeom prst="ellips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</p:grpSp>
          </p:grpSp>
          <p:cxnSp>
            <p:nvCxnSpPr>
              <p:cNvPr id="10" name="Straight Connector 9"/>
              <p:cNvCxnSpPr>
                <a:cxnSpLocks/>
              </p:cNvCxnSpPr>
              <p:nvPr/>
            </p:nvCxnSpPr>
            <p:spPr>
              <a:xfrm rot="16200000">
                <a:off x="6843159" y="5208589"/>
                <a:ext cx="1285615" cy="1542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>
                <a:cxnSpLocks/>
                <a:stCxn id="20" idx="4"/>
                <a:endCxn id="27" idx="2"/>
              </p:cNvCxnSpPr>
              <p:nvPr/>
            </p:nvCxnSpPr>
            <p:spPr>
              <a:xfrm rot="16200000">
                <a:off x="6452793" y="3711824"/>
                <a:ext cx="1578" cy="2019056"/>
              </a:xfrm>
              <a:prstGeom prst="line">
                <a:avLst/>
              </a:prstGeom>
              <a:ln w="38100">
                <a:solidFill>
                  <a:srgbClr val="0070C0"/>
                </a:solidFill>
                <a:headEnd type="triangl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>
                <a:cxnSpLocks/>
                <a:stCxn id="18" idx="0"/>
                <a:endCxn id="20" idx="5"/>
              </p:cNvCxnSpPr>
              <p:nvPr/>
            </p:nvCxnSpPr>
            <p:spPr>
              <a:xfrm rot="16200000" flipV="1">
                <a:off x="5875148" y="4270175"/>
                <a:ext cx="248827" cy="1123678"/>
              </a:xfrm>
              <a:prstGeom prst="line">
                <a:avLst/>
              </a:prstGeom>
              <a:ln w="38100">
                <a:solidFill>
                  <a:srgbClr val="0070C0"/>
                </a:solidFill>
                <a:headEnd type="triangl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>
                <a:cxnSpLocks/>
                <a:stCxn id="40" idx="0"/>
                <a:endCxn id="48" idx="3"/>
              </p:cNvCxnSpPr>
              <p:nvPr/>
            </p:nvCxnSpPr>
            <p:spPr>
              <a:xfrm rot="16200000">
                <a:off x="6873329" y="4041405"/>
                <a:ext cx="2252380" cy="3051"/>
              </a:xfrm>
              <a:prstGeom prst="line">
                <a:avLst/>
              </a:prstGeom>
              <a:ln w="38100">
                <a:solidFill>
                  <a:srgbClr val="0070C0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>
                <a:cxnSpLocks/>
                <a:stCxn id="21" idx="5"/>
                <a:endCxn id="40" idx="2"/>
              </p:cNvCxnSpPr>
              <p:nvPr/>
            </p:nvCxnSpPr>
            <p:spPr>
              <a:xfrm rot="16200000">
                <a:off x="6690681" y="3948235"/>
                <a:ext cx="20843" cy="2526760"/>
              </a:xfrm>
              <a:prstGeom prst="line">
                <a:avLst/>
              </a:prstGeom>
              <a:ln w="38100">
                <a:solidFill>
                  <a:srgbClr val="0070C0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cxnSpLocks/>
              </p:cNvCxnSpPr>
              <p:nvPr/>
            </p:nvCxnSpPr>
            <p:spPr>
              <a:xfrm rot="16200000">
                <a:off x="8250173" y="4942793"/>
                <a:ext cx="0" cy="481503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rot="10800000" flipV="1">
                <a:off x="8006330" y="5206242"/>
                <a:ext cx="0" cy="629387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" name="Group 85"/>
              <p:cNvGrpSpPr/>
              <p:nvPr/>
            </p:nvGrpSpPr>
            <p:grpSpPr>
              <a:xfrm rot="16200000">
                <a:off x="4937199" y="4909270"/>
                <a:ext cx="945297" cy="103870"/>
                <a:chOff x="4013280" y="-2144206"/>
                <a:chExt cx="1751408" cy="335512"/>
              </a:xfrm>
            </p:grpSpPr>
            <p:sp>
              <p:nvSpPr>
                <p:cNvPr id="51" name="Flowchart: Stored Data 50"/>
                <p:cNvSpPr/>
                <p:nvPr/>
              </p:nvSpPr>
              <p:spPr>
                <a:xfrm rot="5400000">
                  <a:off x="4721287" y="-2852090"/>
                  <a:ext cx="335402" cy="1751390"/>
                </a:xfrm>
                <a:prstGeom prst="flowChartOnlineStorag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4013280" y="-2144206"/>
                  <a:ext cx="1751408" cy="121991"/>
                </a:xfrm>
                <a:prstGeom prst="rect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sp>
            <p:nvSpPr>
              <p:cNvPr id="18" name="Rectangle 17"/>
              <p:cNvSpPr/>
              <p:nvPr/>
            </p:nvSpPr>
            <p:spPr>
              <a:xfrm rot="16200000">
                <a:off x="6533242" y="4943458"/>
                <a:ext cx="82255" cy="25940"/>
              </a:xfrm>
              <a:prstGeom prst="rect">
                <a:avLst/>
              </a:prstGeom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9" name="Straight Connector 18"/>
              <p:cNvCxnSpPr>
                <a:cxnSpLocks/>
                <a:stCxn id="21" idx="5"/>
                <a:endCxn id="18" idx="0"/>
              </p:cNvCxnSpPr>
              <p:nvPr/>
            </p:nvCxnSpPr>
            <p:spPr>
              <a:xfrm rot="16200000">
                <a:off x="5866756" y="4527393"/>
                <a:ext cx="265609" cy="1123678"/>
              </a:xfrm>
              <a:prstGeom prst="line">
                <a:avLst/>
              </a:prstGeom>
              <a:ln w="38100">
                <a:solidFill>
                  <a:srgbClr val="0070C0"/>
                </a:solidFill>
                <a:headEnd type="triangl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/>
              <p:cNvSpPr/>
              <p:nvPr/>
            </p:nvSpPr>
            <p:spPr>
              <a:xfrm rot="16200000">
                <a:off x="5401873" y="4700525"/>
                <a:ext cx="41128" cy="43234"/>
              </a:xfrm>
              <a:prstGeom prst="ellips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1" name="Oval 20"/>
              <p:cNvSpPr/>
              <p:nvPr/>
            </p:nvSpPr>
            <p:spPr>
              <a:xfrm rot="16200000">
                <a:off x="5401873" y="5214961"/>
                <a:ext cx="41128" cy="43234"/>
              </a:xfrm>
              <a:prstGeom prst="ellips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2" name="Straight Connector 21"/>
              <p:cNvCxnSpPr>
                <a:cxnSpLocks/>
                <a:stCxn id="47" idx="4"/>
                <a:endCxn id="27" idx="0"/>
              </p:cNvCxnSpPr>
              <p:nvPr/>
            </p:nvCxnSpPr>
            <p:spPr>
              <a:xfrm rot="16200000" flipH="1" flipV="1">
                <a:off x="6610576" y="3805856"/>
                <a:ext cx="1768552" cy="2343"/>
              </a:xfrm>
              <a:prstGeom prst="line">
                <a:avLst/>
              </a:prstGeom>
              <a:ln w="38100">
                <a:solidFill>
                  <a:srgbClr val="0070C0"/>
                </a:solidFill>
                <a:headEnd type="triangl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>
                <a:cxnSpLocks/>
                <a:stCxn id="24" idx="0"/>
                <a:endCxn id="47" idx="4"/>
              </p:cNvCxnSpPr>
              <p:nvPr/>
            </p:nvCxnSpPr>
            <p:spPr>
              <a:xfrm rot="16200000" flipV="1">
                <a:off x="7043748" y="3375027"/>
                <a:ext cx="1146583" cy="242030"/>
              </a:xfrm>
              <a:prstGeom prst="line">
                <a:avLst/>
              </a:prstGeom>
              <a:ln w="38100">
                <a:solidFill>
                  <a:srgbClr val="0070C0"/>
                </a:solidFill>
                <a:headEnd type="triangl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ctangle 23"/>
              <p:cNvSpPr/>
              <p:nvPr/>
            </p:nvSpPr>
            <p:spPr>
              <a:xfrm rot="10800000" flipV="1">
                <a:off x="7694820" y="4069334"/>
                <a:ext cx="86468" cy="24676"/>
              </a:xfrm>
              <a:prstGeom prst="rect">
                <a:avLst/>
              </a:prstGeom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5" name="Straight Connector 24"/>
              <p:cNvCxnSpPr>
                <a:cxnSpLocks/>
                <a:stCxn id="48" idx="3"/>
                <a:endCxn id="24" idx="0"/>
              </p:cNvCxnSpPr>
              <p:nvPr/>
            </p:nvCxnSpPr>
            <p:spPr>
              <a:xfrm rot="16200000" flipH="1" flipV="1">
                <a:off x="7293252" y="3361542"/>
                <a:ext cx="1152594" cy="262989"/>
              </a:xfrm>
              <a:prstGeom prst="line">
                <a:avLst/>
              </a:prstGeom>
              <a:ln w="38100">
                <a:solidFill>
                  <a:srgbClr val="0070C0"/>
                </a:solidFill>
                <a:headEnd type="triangl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" name="Group 70"/>
              <p:cNvGrpSpPr/>
              <p:nvPr/>
            </p:nvGrpSpPr>
            <p:grpSpPr>
              <a:xfrm rot="16200000">
                <a:off x="7685031" y="2397703"/>
                <a:ext cx="107477" cy="993714"/>
                <a:chOff x="4937176" y="3244779"/>
                <a:chExt cx="199132" cy="1751417"/>
              </a:xfrm>
            </p:grpSpPr>
            <p:grpSp>
              <p:nvGrpSpPr>
                <p:cNvPr id="46" name="Group 110"/>
                <p:cNvGrpSpPr/>
                <p:nvPr/>
              </p:nvGrpSpPr>
              <p:grpSpPr>
                <a:xfrm rot="16200000" flipV="1">
                  <a:off x="4161033" y="4020922"/>
                  <a:ext cx="1751417" cy="199132"/>
                  <a:chOff x="5181593" y="2589372"/>
                  <a:chExt cx="1751407" cy="364962"/>
                </a:xfrm>
              </p:grpSpPr>
              <p:sp>
                <p:nvSpPr>
                  <p:cNvPr id="49" name="Flowchart: Stored Data 48"/>
                  <p:cNvSpPr/>
                  <p:nvPr/>
                </p:nvSpPr>
                <p:spPr>
                  <a:xfrm rot="5400000">
                    <a:off x="5889604" y="1910938"/>
                    <a:ext cx="335389" cy="1751403"/>
                  </a:xfrm>
                  <a:prstGeom prst="flowChartOnlineStorag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sp>
                <p:nvSpPr>
                  <p:cNvPr id="50" name="Rectangle 49"/>
                  <p:cNvSpPr/>
                  <p:nvPr/>
                </p:nvSpPr>
                <p:spPr>
                  <a:xfrm>
                    <a:off x="5181593" y="2589372"/>
                    <a:ext cx="1751403" cy="121999"/>
                  </a:xfrm>
                  <a:prstGeom prst="rect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</p:grpSp>
            <p:sp>
              <p:nvSpPr>
                <p:cNvPr id="47" name="Oval 46"/>
                <p:cNvSpPr/>
                <p:nvPr/>
              </p:nvSpPr>
              <p:spPr>
                <a:xfrm rot="16200000" flipV="1">
                  <a:off x="4984509" y="3654549"/>
                  <a:ext cx="76200" cy="76202"/>
                </a:xfrm>
                <a:prstGeom prst="ellips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 rot="16200000" flipV="1">
                  <a:off x="4984487" y="4517704"/>
                  <a:ext cx="76200" cy="76202"/>
                </a:xfrm>
                <a:prstGeom prst="ellips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sp>
            <p:nvSpPr>
              <p:cNvPr id="27" name="Rectangle 26"/>
              <p:cNvSpPr/>
              <p:nvPr/>
            </p:nvSpPr>
            <p:spPr>
              <a:xfrm rot="2700000">
                <a:off x="7169938" y="4684316"/>
                <a:ext cx="616915" cy="43234"/>
              </a:xfrm>
              <a:prstGeom prst="rect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8" name="Straight Arrow Connector 37"/>
              <p:cNvCxnSpPr>
                <a:cxnSpLocks/>
              </p:cNvCxnSpPr>
              <p:nvPr/>
            </p:nvCxnSpPr>
            <p:spPr>
              <a:xfrm rot="16200000" flipH="1">
                <a:off x="7673565" y="5523437"/>
                <a:ext cx="619615" cy="4769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>
                <a:cxnSpLocks/>
              </p:cNvCxnSpPr>
              <p:nvPr/>
            </p:nvCxnSpPr>
            <p:spPr>
              <a:xfrm rot="16200000">
                <a:off x="8265868" y="4934686"/>
                <a:ext cx="9765" cy="511437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Rectangle 39"/>
              <p:cNvSpPr/>
              <p:nvPr/>
            </p:nvSpPr>
            <p:spPr>
              <a:xfrm rot="2700000">
                <a:off x="7672780" y="5161460"/>
                <a:ext cx="616915" cy="47393"/>
              </a:xfrm>
              <a:prstGeom prst="rect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46E9469-211F-4CF8-8F9F-84DEAC2EB147}"/>
              </a:ext>
            </a:extLst>
          </p:cNvPr>
          <p:cNvGrpSpPr/>
          <p:nvPr/>
        </p:nvGrpSpPr>
        <p:grpSpPr>
          <a:xfrm>
            <a:off x="142195" y="3736641"/>
            <a:ext cx="8408490" cy="2770684"/>
            <a:chOff x="-278711" y="-1795901"/>
            <a:chExt cx="11168314" cy="2971880"/>
          </a:xfrm>
        </p:grpSpPr>
        <p:pic>
          <p:nvPicPr>
            <p:cNvPr id="59" name="Picture 2" descr="Aeolus wind data 27 February 2019">
              <a:extLst>
                <a:ext uri="{FF2B5EF4-FFF2-40B4-BE49-F238E27FC236}">
                  <a16:creationId xmlns:a16="http://schemas.microsoft.com/office/drawing/2014/main" id="{71C59717-F2A9-40B2-87B7-B7C22495BC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clrChange>
                <a:clrFrom>
                  <a:srgbClr val="050706"/>
                </a:clrFrom>
                <a:clrTo>
                  <a:srgbClr val="0507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444477" y="-1795901"/>
              <a:ext cx="5445126" cy="2890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 descr="Aeolus wind data 27 February 2019">
              <a:extLst>
                <a:ext uri="{FF2B5EF4-FFF2-40B4-BE49-F238E27FC236}">
                  <a16:creationId xmlns:a16="http://schemas.microsoft.com/office/drawing/2014/main" id="{EE8F5A9B-670D-4C9B-B9A5-0C37A2F237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email">
              <a:clrChange>
                <a:clrFrom>
                  <a:srgbClr val="050706"/>
                </a:clrFrom>
                <a:clrTo>
                  <a:srgbClr val="0507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78711" y="-1765598"/>
              <a:ext cx="5445125" cy="29415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" name="Picture 2" descr="Aeolus wind data 27 February 2019">
            <a:extLst>
              <a:ext uri="{FF2B5EF4-FFF2-40B4-BE49-F238E27FC236}">
                <a16:creationId xmlns:a16="http://schemas.microsoft.com/office/drawing/2014/main" id="{26E49B10-2620-4A98-9258-A47A52E5D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050706"/>
              </a:clrFrom>
              <a:clrTo>
                <a:srgbClr val="05070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47"/>
          <a:stretch/>
        </p:blipFill>
        <p:spPr bwMode="auto">
          <a:xfrm rot="5400000">
            <a:off x="2634158" y="4716980"/>
            <a:ext cx="3525091" cy="34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E4731BA0-2359-46B0-AFDA-689EFE62C052}"/>
              </a:ext>
            </a:extLst>
          </p:cNvPr>
          <p:cNvGrpSpPr/>
          <p:nvPr/>
        </p:nvGrpSpPr>
        <p:grpSpPr>
          <a:xfrm>
            <a:off x="267033" y="3412147"/>
            <a:ext cx="8025958" cy="377996"/>
            <a:chOff x="3335937" y="4485271"/>
            <a:chExt cx="5048284" cy="284523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0488E8E-9F57-4DE5-889C-B436BA021874}"/>
                </a:ext>
              </a:extLst>
            </p:cNvPr>
            <p:cNvSpPr txBox="1"/>
            <p:nvPr/>
          </p:nvSpPr>
          <p:spPr>
            <a:xfrm>
              <a:off x="6103631" y="4491792"/>
              <a:ext cx="2280590" cy="278002"/>
            </a:xfrm>
            <a:prstGeom prst="rect">
              <a:avLst/>
            </a:prstGeom>
            <a:solidFill>
              <a:srgbClr val="FFFF99"/>
            </a:solidFill>
            <a:ln w="38100">
              <a:solidFill>
                <a:srgbClr val="00B05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2">
                      <a:lumMod val="10000"/>
                    </a:schemeClr>
                  </a:solidFill>
                </a:rPr>
                <a:t>Aeolus aerosol (“Mie”) data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89BAB77-5AC5-4DEE-98DB-AE1B95E2F560}"/>
                </a:ext>
              </a:extLst>
            </p:cNvPr>
            <p:cNvSpPr txBox="1"/>
            <p:nvPr/>
          </p:nvSpPr>
          <p:spPr>
            <a:xfrm>
              <a:off x="3335937" y="4485271"/>
              <a:ext cx="2548897" cy="278002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0070C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2">
                      <a:lumMod val="10000"/>
                    </a:schemeClr>
                  </a:solidFill>
                </a:rPr>
                <a:t>Aeolus molecular (Rayleigh) data</a:t>
              </a:r>
            </a:p>
          </p:txBody>
        </p:sp>
      </p:grpSp>
      <p:pic>
        <p:nvPicPr>
          <p:cNvPr id="55" name="Picture 2" descr="The 100 Greatest Owl Pictures Youâll Ever See">
            <a:extLst>
              <a:ext uri="{FF2B5EF4-FFF2-40B4-BE49-F238E27FC236}">
                <a16:creationId xmlns:a16="http://schemas.microsoft.com/office/drawing/2014/main" id="{259C5EBD-F5AE-46B4-AFC8-35F638C45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31780" y="1093352"/>
            <a:ext cx="1824045" cy="273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94C6A5D-0CE6-4B32-A42F-2C8AC68B7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4759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A47DBE-E7BD-4C0A-8FBD-145E6A4A7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Shaping Future WIND Missions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8F4FBE-05A0-4E6C-A764-2AEF185376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B9EC1F-661B-4A65-9145-F9762BD4D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STAR Seminar - 25 July 2019 - NCWCP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D142F6-BF07-411A-A873-7128E0FC0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437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69760-939D-4471-B3B4-ED545D902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999" y="208438"/>
            <a:ext cx="10296697" cy="48405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Scales of atmospheric processes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20B856-DC3E-4CD3-A4FC-CA4A191C1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STAR Seminar - 25 July 2019 - NCWCP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3886F2-FBD2-4961-BA77-2AC223DE7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4D5D5466-0475-4143-834C-15BF2C1562F9}"/>
              </a:ext>
            </a:extLst>
          </p:cNvPr>
          <p:cNvSpPr txBox="1">
            <a:spLocks/>
          </p:cNvSpPr>
          <p:nvPr/>
        </p:nvSpPr>
        <p:spPr>
          <a:xfrm>
            <a:off x="6047283" y="4529767"/>
            <a:ext cx="5880777" cy="172583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F1F02C4-2AB3-45D1-BC91-DA6A47A85F5C}"/>
              </a:ext>
            </a:extLst>
          </p:cNvPr>
          <p:cNvGrpSpPr/>
          <p:nvPr/>
        </p:nvGrpSpPr>
        <p:grpSpPr>
          <a:xfrm>
            <a:off x="783435" y="788703"/>
            <a:ext cx="9848789" cy="6001765"/>
            <a:chOff x="104023" y="1170364"/>
            <a:chExt cx="8037927" cy="5334844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FA35C7BA-5AA7-428B-890C-C4867FE8663D}"/>
                </a:ext>
              </a:extLst>
            </p:cNvPr>
            <p:cNvGrpSpPr/>
            <p:nvPr/>
          </p:nvGrpSpPr>
          <p:grpSpPr>
            <a:xfrm>
              <a:off x="104023" y="1170364"/>
              <a:ext cx="8037927" cy="5052447"/>
              <a:chOff x="-11725" y="1274539"/>
              <a:chExt cx="8037927" cy="5052447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EB05622-1BE4-419E-96A5-48D6B436B17F}"/>
                  </a:ext>
                </a:extLst>
              </p:cNvPr>
              <p:cNvSpPr txBox="1"/>
              <p:nvPr/>
            </p:nvSpPr>
            <p:spPr>
              <a:xfrm rot="16200000">
                <a:off x="-406191" y="3000669"/>
                <a:ext cx="10967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tx2">
                        <a:lumMod val="50000"/>
                      </a:schemeClr>
                    </a:solidFill>
                  </a:rPr>
                  <a:t>Time scale</a:t>
                </a: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46A3A4D-4A68-4AFE-B1F2-0D966FF629A3}"/>
                  </a:ext>
                </a:extLst>
              </p:cNvPr>
              <p:cNvSpPr/>
              <p:nvPr/>
            </p:nvSpPr>
            <p:spPr>
              <a:xfrm>
                <a:off x="3608771" y="1279869"/>
                <a:ext cx="3854960" cy="2739238"/>
              </a:xfrm>
              <a:prstGeom prst="rect">
                <a:avLst/>
              </a:prstGeom>
              <a:solidFill>
                <a:srgbClr val="79E1F1">
                  <a:alpha val="27843"/>
                </a:srgbClr>
              </a:solidFill>
              <a:ln w="28575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D8ED655-AF7D-4298-B09D-1EDBB8E9007C}"/>
                  </a:ext>
                </a:extLst>
              </p:cNvPr>
              <p:cNvSpPr/>
              <p:nvPr/>
            </p:nvSpPr>
            <p:spPr>
              <a:xfrm>
                <a:off x="1790928" y="2077141"/>
                <a:ext cx="3854960" cy="2634802"/>
              </a:xfrm>
              <a:prstGeom prst="rect">
                <a:avLst/>
              </a:prstGeom>
              <a:solidFill>
                <a:srgbClr val="FFDD70">
                  <a:alpha val="20000"/>
                </a:srgbClr>
              </a:solidFill>
              <a:ln w="28575"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16CFE6D-C62B-4645-AE45-E5E39BE42F46}"/>
                  </a:ext>
                </a:extLst>
              </p:cNvPr>
              <p:cNvSpPr/>
              <p:nvPr/>
            </p:nvSpPr>
            <p:spPr>
              <a:xfrm>
                <a:off x="1027258" y="2879743"/>
                <a:ext cx="3449049" cy="2634802"/>
              </a:xfrm>
              <a:prstGeom prst="rect">
                <a:avLst/>
              </a:prstGeom>
              <a:solidFill>
                <a:srgbClr val="FF9966">
                  <a:alpha val="30196"/>
                </a:srgbClr>
              </a:solidFill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E1EFE7E-236E-40EF-AFAE-AC092FEA7AE4}"/>
                  </a:ext>
                </a:extLst>
              </p:cNvPr>
              <p:cNvSpPr txBox="1"/>
              <p:nvPr/>
            </p:nvSpPr>
            <p:spPr>
              <a:xfrm>
                <a:off x="1035189" y="2879743"/>
                <a:ext cx="14173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tx2">
                        <a:lumMod val="50000"/>
                      </a:schemeClr>
                    </a:solidFill>
                  </a:rPr>
                  <a:t>Surface-based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D30B600-DB28-4DDC-996D-DC6C237FFBCE}"/>
                  </a:ext>
                </a:extLst>
              </p:cNvPr>
              <p:cNvSpPr txBox="1"/>
              <p:nvPr/>
            </p:nvSpPr>
            <p:spPr>
              <a:xfrm>
                <a:off x="1773926" y="2067302"/>
                <a:ext cx="139814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tx2">
                        <a:lumMod val="50000"/>
                      </a:schemeClr>
                    </a:solidFill>
                  </a:rPr>
                  <a:t>Aircraft-based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7165308-F2E1-40C5-A10B-ADF98FC808FB}"/>
                  </a:ext>
                </a:extLst>
              </p:cNvPr>
              <p:cNvSpPr txBox="1"/>
              <p:nvPr/>
            </p:nvSpPr>
            <p:spPr>
              <a:xfrm>
                <a:off x="3610578" y="1274539"/>
                <a:ext cx="133768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tx2">
                        <a:lumMod val="50000"/>
                      </a:schemeClr>
                    </a:solidFill>
                  </a:rPr>
                  <a:t>Space-based</a:t>
                </a:r>
              </a:p>
            </p:txBody>
          </p: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078245AF-0A9B-41D7-88CC-C2E69EAE22F9}"/>
                  </a:ext>
                </a:extLst>
              </p:cNvPr>
              <p:cNvGrpSpPr/>
              <p:nvPr/>
            </p:nvGrpSpPr>
            <p:grpSpPr>
              <a:xfrm>
                <a:off x="20739" y="1298521"/>
                <a:ext cx="8005463" cy="5028465"/>
                <a:chOff x="20739" y="1298521"/>
                <a:chExt cx="8005463" cy="5028465"/>
              </a:xfrm>
            </p:grpSpPr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4FF5392F-D8C7-40C5-91C8-31EAB6C5EF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0739" y="1298521"/>
                  <a:ext cx="7599261" cy="5028465"/>
                </a:xfrm>
                <a:prstGeom prst="rect">
                  <a:avLst/>
                </a:prstGeom>
              </p:spPr>
            </p:pic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3AF42AD0-CC81-49DA-85C5-7848EEFAD2ED}"/>
                    </a:ext>
                  </a:extLst>
                </p:cNvPr>
                <p:cNvGrpSpPr/>
                <p:nvPr/>
              </p:nvGrpSpPr>
              <p:grpSpPr>
                <a:xfrm>
                  <a:off x="1829337" y="4858716"/>
                  <a:ext cx="6196865" cy="1411867"/>
                  <a:chOff x="1829337" y="4858716"/>
                  <a:chExt cx="6196865" cy="1411867"/>
                </a:xfrm>
              </p:grpSpPr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87984278-1F47-4808-8CAC-9879B87F38C8}"/>
                      </a:ext>
                    </a:extLst>
                  </p:cNvPr>
                  <p:cNvSpPr txBox="1"/>
                  <p:nvPr/>
                </p:nvSpPr>
                <p:spPr>
                  <a:xfrm>
                    <a:off x="5427187" y="4858716"/>
                    <a:ext cx="2599015" cy="5745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800" b="1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Modified from </a:t>
                    </a:r>
                    <a:br>
                      <a:rPr lang="en-US" sz="1800" b="1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</a:br>
                    <a:r>
                      <a:rPr lang="en-US" sz="1800" b="1" dirty="0" err="1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Markowski</a:t>
                    </a:r>
                    <a:r>
                      <a:rPr lang="en-US" sz="1800" b="1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 and Richardson</a:t>
                    </a:r>
                  </a:p>
                </p:txBody>
              </p:sp>
              <p:cxnSp>
                <p:nvCxnSpPr>
                  <p:cNvPr id="47" name="Straight Connector 46">
                    <a:extLst>
                      <a:ext uri="{FF2B5EF4-FFF2-40B4-BE49-F238E27FC236}">
                        <a16:creationId xmlns:a16="http://schemas.microsoft.com/office/drawing/2014/main" id="{274F87F3-E55F-4594-9E4F-1B305D64708D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1829337" y="5924875"/>
                    <a:ext cx="0" cy="345708"/>
                  </a:xfrm>
                  <a:prstGeom prst="line">
                    <a:avLst/>
                  </a:prstGeom>
                  <a:ln w="28575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Straight Connector 47">
                    <a:extLst>
                      <a:ext uri="{FF2B5EF4-FFF2-40B4-BE49-F238E27FC236}">
                        <a16:creationId xmlns:a16="http://schemas.microsoft.com/office/drawing/2014/main" id="{93C8747B-FB8B-4ACC-8687-D4FC0711DB48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2630324" y="5917781"/>
                    <a:ext cx="0" cy="345708"/>
                  </a:xfrm>
                  <a:prstGeom prst="line">
                    <a:avLst/>
                  </a:prstGeom>
                  <a:ln w="28575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Straight Connector 48">
                    <a:extLst>
                      <a:ext uri="{FF2B5EF4-FFF2-40B4-BE49-F238E27FC236}">
                        <a16:creationId xmlns:a16="http://schemas.microsoft.com/office/drawing/2014/main" id="{DA921D4A-2809-4613-8929-D3C0391931EC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3407797" y="5921319"/>
                    <a:ext cx="0" cy="345708"/>
                  </a:xfrm>
                  <a:prstGeom prst="line">
                    <a:avLst/>
                  </a:prstGeom>
                  <a:ln w="28575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Connector 49">
                    <a:extLst>
                      <a:ext uri="{FF2B5EF4-FFF2-40B4-BE49-F238E27FC236}">
                        <a16:creationId xmlns:a16="http://schemas.microsoft.com/office/drawing/2014/main" id="{6D0DAB0E-1D53-4277-91E0-621A010F47FE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221668" y="5914224"/>
                    <a:ext cx="0" cy="345708"/>
                  </a:xfrm>
                  <a:prstGeom prst="line">
                    <a:avLst/>
                  </a:prstGeom>
                  <a:ln w="28575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Straight Connector 50">
                    <a:extLst>
                      <a:ext uri="{FF2B5EF4-FFF2-40B4-BE49-F238E27FC236}">
                        <a16:creationId xmlns:a16="http://schemas.microsoft.com/office/drawing/2014/main" id="{2F6FE360-2200-4CAD-B445-AEAAC82398C3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5012021" y="5917762"/>
                    <a:ext cx="0" cy="345708"/>
                  </a:xfrm>
                  <a:prstGeom prst="line">
                    <a:avLst/>
                  </a:prstGeom>
                  <a:ln w="28575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>
                    <a:extLst>
                      <a:ext uri="{FF2B5EF4-FFF2-40B4-BE49-F238E27FC236}">
                        <a16:creationId xmlns:a16="http://schemas.microsoft.com/office/drawing/2014/main" id="{062A549A-FED9-4BF9-A12D-A37E37395AF9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5802381" y="5921300"/>
                    <a:ext cx="0" cy="345708"/>
                  </a:xfrm>
                  <a:prstGeom prst="line">
                    <a:avLst/>
                  </a:prstGeom>
                  <a:ln w="28575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>
                    <a:extLst>
                      <a:ext uri="{FF2B5EF4-FFF2-40B4-BE49-F238E27FC236}">
                        <a16:creationId xmlns:a16="http://schemas.microsoft.com/office/drawing/2014/main" id="{CB44E331-1BAE-4B33-A8EB-857F32215498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623325" y="5921303"/>
                    <a:ext cx="0" cy="345708"/>
                  </a:xfrm>
                  <a:prstGeom prst="line">
                    <a:avLst/>
                  </a:prstGeom>
                  <a:ln w="28575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7B16389-D53D-464A-ADB5-B77ECA63E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6422" y="6182092"/>
              <a:ext cx="7279255" cy="32311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1531697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F6FCE0-E769-4360-8902-70F2243453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7" t="17476" r="339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48E8A73-B452-483F-BD97-673DAC00AADA}"/>
              </a:ext>
            </a:extLst>
          </p:cNvPr>
          <p:cNvGrpSpPr/>
          <p:nvPr/>
        </p:nvGrpSpPr>
        <p:grpSpPr>
          <a:xfrm>
            <a:off x="10287807" y="-431800"/>
            <a:ext cx="3550282" cy="8114998"/>
            <a:chOff x="10219331" y="2001718"/>
            <a:chExt cx="3031878" cy="5681480"/>
          </a:xfrm>
        </p:grpSpPr>
        <p:sp>
          <p:nvSpPr>
            <p:cNvPr id="35" name="Trapezoid 34">
              <a:extLst>
                <a:ext uri="{FF2B5EF4-FFF2-40B4-BE49-F238E27FC236}">
                  <a16:creationId xmlns:a16="http://schemas.microsoft.com/office/drawing/2014/main" id="{7FA8597F-91FD-43BE-96B1-C5FBFB549010}"/>
                </a:ext>
              </a:extLst>
            </p:cNvPr>
            <p:cNvSpPr/>
            <p:nvPr/>
          </p:nvSpPr>
          <p:spPr>
            <a:xfrm rot="2415136">
              <a:off x="10219331" y="2001718"/>
              <a:ext cx="49023" cy="5560235"/>
            </a:xfrm>
            <a:prstGeom prst="trapezoid">
              <a:avLst>
                <a:gd name="adj" fmla="val 27678"/>
              </a:avLst>
            </a:prstGeom>
            <a:gradFill>
              <a:gsLst>
                <a:gs pos="0">
                  <a:srgbClr val="53B72B"/>
                </a:gs>
                <a:gs pos="100000">
                  <a:srgbClr val="53B72B">
                    <a:alpha val="4000"/>
                  </a:srgbClr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rapezoid 35">
              <a:extLst>
                <a:ext uri="{FF2B5EF4-FFF2-40B4-BE49-F238E27FC236}">
                  <a16:creationId xmlns:a16="http://schemas.microsoft.com/office/drawing/2014/main" id="{A193E514-54B6-494A-9E3F-AB623B2478D6}"/>
                </a:ext>
              </a:extLst>
            </p:cNvPr>
            <p:cNvSpPr/>
            <p:nvPr/>
          </p:nvSpPr>
          <p:spPr>
            <a:xfrm rot="2415136">
              <a:off x="10746916" y="2154418"/>
              <a:ext cx="49023" cy="5378989"/>
            </a:xfrm>
            <a:prstGeom prst="trapezoid">
              <a:avLst>
                <a:gd name="adj" fmla="val 27678"/>
              </a:avLst>
            </a:prstGeom>
            <a:gradFill>
              <a:gsLst>
                <a:gs pos="0">
                  <a:srgbClr val="53B72B"/>
                </a:gs>
                <a:gs pos="100000">
                  <a:srgbClr val="53B72B">
                    <a:alpha val="4000"/>
                  </a:srgbClr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Trapezoid 36">
              <a:extLst>
                <a:ext uri="{FF2B5EF4-FFF2-40B4-BE49-F238E27FC236}">
                  <a16:creationId xmlns:a16="http://schemas.microsoft.com/office/drawing/2014/main" id="{321384EC-68C9-4B0A-B287-481C93D3BD6F}"/>
                </a:ext>
              </a:extLst>
            </p:cNvPr>
            <p:cNvSpPr/>
            <p:nvPr/>
          </p:nvSpPr>
          <p:spPr>
            <a:xfrm rot="2415136">
              <a:off x="12561738" y="2240012"/>
              <a:ext cx="49023" cy="5378989"/>
            </a:xfrm>
            <a:prstGeom prst="trapezoid">
              <a:avLst>
                <a:gd name="adj" fmla="val 27678"/>
              </a:avLst>
            </a:prstGeom>
            <a:gradFill>
              <a:gsLst>
                <a:gs pos="0">
                  <a:srgbClr val="53B72B"/>
                </a:gs>
                <a:gs pos="100000">
                  <a:srgbClr val="53B72B">
                    <a:alpha val="4000"/>
                  </a:srgbClr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rapezoid 38">
              <a:extLst>
                <a:ext uri="{FF2B5EF4-FFF2-40B4-BE49-F238E27FC236}">
                  <a16:creationId xmlns:a16="http://schemas.microsoft.com/office/drawing/2014/main" id="{F173F91B-8E52-4E20-B343-05982936DBD4}"/>
                </a:ext>
              </a:extLst>
            </p:cNvPr>
            <p:cNvSpPr/>
            <p:nvPr/>
          </p:nvSpPr>
          <p:spPr>
            <a:xfrm rot="2415136">
              <a:off x="13202186" y="2304209"/>
              <a:ext cx="49023" cy="5378989"/>
            </a:xfrm>
            <a:prstGeom prst="trapezoid">
              <a:avLst>
                <a:gd name="adj" fmla="val 27678"/>
              </a:avLst>
            </a:prstGeom>
            <a:gradFill>
              <a:gsLst>
                <a:gs pos="0">
                  <a:srgbClr val="53B72B"/>
                </a:gs>
                <a:gs pos="100000">
                  <a:srgbClr val="53B72B">
                    <a:alpha val="4000"/>
                  </a:srgbClr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rapezoid 39">
              <a:extLst>
                <a:ext uri="{FF2B5EF4-FFF2-40B4-BE49-F238E27FC236}">
                  <a16:creationId xmlns:a16="http://schemas.microsoft.com/office/drawing/2014/main" id="{28D4BA55-D3CA-40D0-902A-BAE00518C81D}"/>
                </a:ext>
              </a:extLst>
            </p:cNvPr>
            <p:cNvSpPr/>
            <p:nvPr/>
          </p:nvSpPr>
          <p:spPr>
            <a:xfrm rot="2415136">
              <a:off x="11385937" y="2139085"/>
              <a:ext cx="49023" cy="5378989"/>
            </a:xfrm>
            <a:prstGeom prst="trapezoid">
              <a:avLst>
                <a:gd name="adj" fmla="val 27678"/>
              </a:avLst>
            </a:prstGeom>
            <a:gradFill>
              <a:gsLst>
                <a:gs pos="0">
                  <a:srgbClr val="53B72B"/>
                </a:gs>
                <a:gs pos="100000">
                  <a:srgbClr val="53B72B">
                    <a:alpha val="4000"/>
                  </a:srgbClr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rapezoid 40">
              <a:extLst>
                <a:ext uri="{FF2B5EF4-FFF2-40B4-BE49-F238E27FC236}">
                  <a16:creationId xmlns:a16="http://schemas.microsoft.com/office/drawing/2014/main" id="{70747019-16F3-4EA2-BD51-7530103D5C84}"/>
                </a:ext>
              </a:extLst>
            </p:cNvPr>
            <p:cNvSpPr/>
            <p:nvPr/>
          </p:nvSpPr>
          <p:spPr>
            <a:xfrm rot="2415136">
              <a:off x="11920296" y="2221647"/>
              <a:ext cx="49023" cy="5378989"/>
            </a:xfrm>
            <a:prstGeom prst="trapezoid">
              <a:avLst>
                <a:gd name="adj" fmla="val 27678"/>
              </a:avLst>
            </a:prstGeom>
            <a:gradFill>
              <a:gsLst>
                <a:gs pos="0">
                  <a:srgbClr val="53B72B"/>
                </a:gs>
                <a:gs pos="100000">
                  <a:srgbClr val="53B72B">
                    <a:alpha val="4000"/>
                  </a:srgbClr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EEBBCF4D-BD7F-404C-B08D-06AA40388A71}"/>
              </a:ext>
            </a:extLst>
          </p:cNvPr>
          <p:cNvSpPr/>
          <p:nvPr/>
        </p:nvSpPr>
        <p:spPr>
          <a:xfrm>
            <a:off x="0" y="5960"/>
            <a:ext cx="6239312" cy="6857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70" name="AutoShape 407">
            <a:extLst>
              <a:ext uri="{FF2B5EF4-FFF2-40B4-BE49-F238E27FC236}">
                <a16:creationId xmlns:a16="http://schemas.microsoft.com/office/drawing/2014/main" id="{D79B7864-BAB4-4623-8626-F35FA0A190D6}"/>
              </a:ext>
            </a:extLst>
          </p:cNvPr>
          <p:cNvSpPr>
            <a:spLocks noChangeArrowheads="1"/>
          </p:cNvSpPr>
          <p:nvPr/>
        </p:nvSpPr>
        <p:spPr bwMode="auto">
          <a:xfrm rot="20539547">
            <a:off x="2962866" y="5169328"/>
            <a:ext cx="185737" cy="328613"/>
          </a:xfrm>
          <a:prstGeom prst="moon">
            <a:avLst>
              <a:gd name="adj" fmla="val 50000"/>
            </a:avLst>
          </a:prstGeom>
          <a:solidFill>
            <a:srgbClr val="FAFAA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93016" name="AutoShape 408">
            <a:extLst>
              <a:ext uri="{FF2B5EF4-FFF2-40B4-BE49-F238E27FC236}">
                <a16:creationId xmlns:a16="http://schemas.microsoft.com/office/drawing/2014/main" id="{AA92AA9A-FD5D-4969-92E1-B99346CA28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0365" y="5426502"/>
            <a:ext cx="112712" cy="101600"/>
          </a:xfrm>
          <a:prstGeom prst="star5">
            <a:avLst/>
          </a:prstGeom>
          <a:solidFill>
            <a:srgbClr val="FAFAAC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93017" name="AutoShape 409">
            <a:extLst>
              <a:ext uri="{FF2B5EF4-FFF2-40B4-BE49-F238E27FC236}">
                <a16:creationId xmlns:a16="http://schemas.microsoft.com/office/drawing/2014/main" id="{FD9A0826-E154-4D5D-9C49-A274D1788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4428" y="5242352"/>
            <a:ext cx="112713" cy="101600"/>
          </a:xfrm>
          <a:prstGeom prst="star5">
            <a:avLst/>
          </a:prstGeom>
          <a:solidFill>
            <a:srgbClr val="FAFAAC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93018" name="AutoShape 410">
            <a:extLst>
              <a:ext uri="{FF2B5EF4-FFF2-40B4-BE49-F238E27FC236}">
                <a16:creationId xmlns:a16="http://schemas.microsoft.com/office/drawing/2014/main" id="{C42E1069-45A0-4EF4-9948-4EF94F2DA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1190" y="5307440"/>
            <a:ext cx="112712" cy="101600"/>
          </a:xfrm>
          <a:prstGeom prst="star5">
            <a:avLst/>
          </a:prstGeom>
          <a:solidFill>
            <a:srgbClr val="FAFAAC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9480" name="AutoShape 427">
            <a:extLst>
              <a:ext uri="{FF2B5EF4-FFF2-40B4-BE49-F238E27FC236}">
                <a16:creationId xmlns:a16="http://schemas.microsoft.com/office/drawing/2014/main" id="{69BF8A35-62B2-4978-87D3-2ACC9D9966DD}"/>
              </a:ext>
            </a:extLst>
          </p:cNvPr>
          <p:cNvSpPr>
            <a:spLocks noChangeArrowheads="1"/>
          </p:cNvSpPr>
          <p:nvPr/>
        </p:nvSpPr>
        <p:spPr bwMode="auto">
          <a:xfrm rot="10752847" flipV="1">
            <a:off x="-235852" y="5889675"/>
            <a:ext cx="2144713" cy="236538"/>
          </a:xfrm>
          <a:prstGeom prst="cloudCallout">
            <a:avLst>
              <a:gd name="adj1" fmla="val -50259"/>
              <a:gd name="adj2" fmla="val -18444"/>
            </a:avLst>
          </a:prstGeom>
          <a:solidFill>
            <a:srgbClr val="FFFFFF">
              <a:alpha val="5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defTabSz="47021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defTabSz="47021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7021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702175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702175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7021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7021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7021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7021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728" name="AutoShape 427">
            <a:extLst>
              <a:ext uri="{FF2B5EF4-FFF2-40B4-BE49-F238E27FC236}">
                <a16:creationId xmlns:a16="http://schemas.microsoft.com/office/drawing/2014/main" id="{6FC2BACE-32D1-4642-8809-2F8EACA0BBCF}"/>
              </a:ext>
            </a:extLst>
          </p:cNvPr>
          <p:cNvSpPr>
            <a:spLocks noChangeArrowheads="1"/>
          </p:cNvSpPr>
          <p:nvPr/>
        </p:nvSpPr>
        <p:spPr bwMode="auto">
          <a:xfrm rot="10752847" flipV="1">
            <a:off x="6300791" y="5823710"/>
            <a:ext cx="1331698" cy="236538"/>
          </a:xfrm>
          <a:prstGeom prst="cloudCallout">
            <a:avLst>
              <a:gd name="adj1" fmla="val -50259"/>
              <a:gd name="adj2" fmla="val -18444"/>
            </a:avLst>
          </a:prstGeom>
          <a:solidFill>
            <a:srgbClr val="FFFFFF">
              <a:alpha val="5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defTabSz="47021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defTabSz="47021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7021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702175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702175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7021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7021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7021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7021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DC6FD7F-9C2C-4C12-9C64-462A7456F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6795" y="962086"/>
            <a:ext cx="5488355" cy="1447367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Space:  Global winds</a:t>
            </a:r>
          </a:p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Aircraft:  Regional winds, some PBL</a:t>
            </a:r>
          </a:p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Ship/Ground:  PBL focus, some upper troposphere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690912-E0F4-4B4B-AA64-9133AE4AA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STAR Seminar - 25 July 2019 - NCWCP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0BFFC4-6397-4EB8-99A8-3D7FE24D2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28</a:t>
            </a:fld>
            <a:endParaRPr lang="en-US"/>
          </a:p>
        </p:txBody>
      </p:sp>
      <p:grpSp>
        <p:nvGrpSpPr>
          <p:cNvPr id="15" name="Group 345">
            <a:extLst>
              <a:ext uri="{FF2B5EF4-FFF2-40B4-BE49-F238E27FC236}">
                <a16:creationId xmlns:a16="http://schemas.microsoft.com/office/drawing/2014/main" id="{F5BB5A8C-1F59-48A0-9C9D-EA46D85021ED}"/>
              </a:ext>
            </a:extLst>
          </p:cNvPr>
          <p:cNvGrpSpPr>
            <a:grpSpLocks/>
          </p:cNvGrpSpPr>
          <p:nvPr/>
        </p:nvGrpSpPr>
        <p:grpSpPr bwMode="auto">
          <a:xfrm>
            <a:off x="6865039" y="6086915"/>
            <a:ext cx="1537092" cy="669995"/>
            <a:chOff x="2711" y="407"/>
            <a:chExt cx="2827" cy="1264"/>
          </a:xfrm>
        </p:grpSpPr>
        <p:grpSp>
          <p:nvGrpSpPr>
            <p:cNvPr id="16" name="Group 346">
              <a:extLst>
                <a:ext uri="{FF2B5EF4-FFF2-40B4-BE49-F238E27FC236}">
                  <a16:creationId xmlns:a16="http://schemas.microsoft.com/office/drawing/2014/main" id="{B4FFAF11-AF7D-4F64-B1E4-E58BD9270A01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3098" y="494"/>
              <a:ext cx="124" cy="872"/>
              <a:chOff x="3802" y="3546"/>
              <a:chExt cx="238" cy="674"/>
            </a:xfrm>
          </p:grpSpPr>
          <p:sp>
            <p:nvSpPr>
              <p:cNvPr id="18" name="Freeform 347">
                <a:extLst>
                  <a:ext uri="{FF2B5EF4-FFF2-40B4-BE49-F238E27FC236}">
                    <a16:creationId xmlns:a16="http://schemas.microsoft.com/office/drawing/2014/main" id="{68EDD1A2-DCEA-4EDC-A2A3-67E784F8A4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2" y="3546"/>
                <a:ext cx="236" cy="638"/>
              </a:xfrm>
              <a:custGeom>
                <a:avLst/>
                <a:gdLst>
                  <a:gd name="T0" fmla="*/ 122 w 236"/>
                  <a:gd name="T1" fmla="*/ 0 h 638"/>
                  <a:gd name="T2" fmla="*/ 0 w 236"/>
                  <a:gd name="T3" fmla="*/ 638 h 638"/>
                  <a:gd name="T4" fmla="*/ 236 w 236"/>
                  <a:gd name="T5" fmla="*/ 638 h 638"/>
                  <a:gd name="T6" fmla="*/ 122 w 236"/>
                  <a:gd name="T7" fmla="*/ 0 h 63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36"/>
                  <a:gd name="T13" fmla="*/ 0 h 638"/>
                  <a:gd name="T14" fmla="*/ 236 w 236"/>
                  <a:gd name="T15" fmla="*/ 638 h 63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36" h="638">
                    <a:moveTo>
                      <a:pt x="122" y="0"/>
                    </a:moveTo>
                    <a:lnTo>
                      <a:pt x="0" y="638"/>
                    </a:lnTo>
                    <a:lnTo>
                      <a:pt x="236" y="638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rgbClr val="EF4747">
                  <a:alpha val="39999"/>
                </a:srgbClr>
              </a:solidFill>
              <a:ln w="9525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Oval 348">
                <a:extLst>
                  <a:ext uri="{FF2B5EF4-FFF2-40B4-BE49-F238E27FC236}">
                    <a16:creationId xmlns:a16="http://schemas.microsoft.com/office/drawing/2014/main" id="{EB967458-9BE7-4773-A5EC-58065052BC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6" y="4148"/>
                <a:ext cx="234" cy="72"/>
              </a:xfrm>
              <a:prstGeom prst="ellipse">
                <a:avLst/>
              </a:prstGeom>
              <a:solidFill>
                <a:srgbClr val="EF4747"/>
              </a:solidFill>
              <a:ln w="9525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3000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pic>
          <p:nvPicPr>
            <p:cNvPr id="17" name="Picture 349" descr="RHBFig">
              <a:extLst>
                <a:ext uri="{FF2B5EF4-FFF2-40B4-BE49-F238E27FC236}">
                  <a16:creationId xmlns:a16="http://schemas.microsoft.com/office/drawing/2014/main" id="{05B144AD-DA63-4AE2-AC26-1D99EB0DAC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4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612" b="19849"/>
            <a:stretch>
              <a:fillRect/>
            </a:stretch>
          </p:blipFill>
          <p:spPr bwMode="auto">
            <a:xfrm>
              <a:off x="2711" y="407"/>
              <a:ext cx="2827" cy="1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371">
            <a:extLst>
              <a:ext uri="{FF2B5EF4-FFF2-40B4-BE49-F238E27FC236}">
                <a16:creationId xmlns:a16="http://schemas.microsoft.com/office/drawing/2014/main" id="{392D5FA3-5717-4349-991E-586F81165C9A}"/>
              </a:ext>
            </a:extLst>
          </p:cNvPr>
          <p:cNvGrpSpPr>
            <a:grpSpLocks/>
          </p:cNvGrpSpPr>
          <p:nvPr/>
        </p:nvGrpSpPr>
        <p:grpSpPr bwMode="auto">
          <a:xfrm>
            <a:off x="9204617" y="6069721"/>
            <a:ext cx="422128" cy="227563"/>
            <a:chOff x="4368" y="1727"/>
            <a:chExt cx="623" cy="194"/>
          </a:xfrm>
        </p:grpSpPr>
        <p:sp>
          <p:nvSpPr>
            <p:cNvPr id="21" name="AutoShape 372">
              <a:extLst>
                <a:ext uri="{FF2B5EF4-FFF2-40B4-BE49-F238E27FC236}">
                  <a16:creationId xmlns:a16="http://schemas.microsoft.com/office/drawing/2014/main" id="{DB44FDF2-54E3-4791-AAFF-3FEE432E386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4464" y="1727"/>
              <a:ext cx="432" cy="192"/>
            </a:xfrm>
            <a:prstGeom prst="cloudCallout">
              <a:avLst>
                <a:gd name="adj1" fmla="val 53694"/>
                <a:gd name="adj2" fmla="val -741"/>
              </a:avLst>
            </a:prstGeom>
            <a:solidFill>
              <a:srgbClr val="FFFFFF">
                <a:alpha val="5803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4702175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37931725" indent="-37474525" defTabSz="4702175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4702175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4702175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4702175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7021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7021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7021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7021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solidFill>
                  <a:schemeClr val="bg2"/>
                </a:solidFill>
              </a:endParaRPr>
            </a:p>
          </p:txBody>
        </p:sp>
        <p:sp>
          <p:nvSpPr>
            <p:cNvPr id="22" name="AutoShape 373">
              <a:extLst>
                <a:ext uri="{FF2B5EF4-FFF2-40B4-BE49-F238E27FC236}">
                  <a16:creationId xmlns:a16="http://schemas.microsoft.com/office/drawing/2014/main" id="{8E3C4DEB-43C2-474F-919B-C1B59286B0E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4559" y="1823"/>
              <a:ext cx="432" cy="97"/>
            </a:xfrm>
            <a:prstGeom prst="cloudCallout">
              <a:avLst>
                <a:gd name="adj1" fmla="val -27565"/>
                <a:gd name="adj2" fmla="val 32852"/>
              </a:avLst>
            </a:prstGeom>
            <a:solidFill>
              <a:srgbClr val="FFFFFF">
                <a:alpha val="5803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4702175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37931725" indent="-37474525" defTabSz="4702175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4702175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4702175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4702175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7021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7021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7021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7021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solidFill>
                  <a:schemeClr val="bg2"/>
                </a:solidFill>
              </a:endParaRPr>
            </a:p>
          </p:txBody>
        </p:sp>
        <p:sp>
          <p:nvSpPr>
            <p:cNvPr id="23" name="AutoShape 374">
              <a:extLst>
                <a:ext uri="{FF2B5EF4-FFF2-40B4-BE49-F238E27FC236}">
                  <a16:creationId xmlns:a16="http://schemas.microsoft.com/office/drawing/2014/main" id="{0FBE7846-C41F-4518-A496-AF75D96C60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4368" y="1824"/>
              <a:ext cx="432" cy="97"/>
            </a:xfrm>
            <a:prstGeom prst="cloudCallout">
              <a:avLst>
                <a:gd name="adj1" fmla="val -27565"/>
                <a:gd name="adj2" fmla="val 32852"/>
              </a:avLst>
            </a:prstGeom>
            <a:solidFill>
              <a:srgbClr val="FFFFFF">
                <a:alpha val="5803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4702175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37931725" indent="-37474525" defTabSz="4702175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4702175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4702175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4702175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7021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7021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7021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7021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solidFill>
                  <a:schemeClr val="bg2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34042F9-0B47-40AB-BF68-4D17ABD48FE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8985" y="2383125"/>
            <a:ext cx="3657917" cy="3189341"/>
          </a:xfrm>
          <a:prstGeom prst="rect">
            <a:avLst/>
          </a:prstGeom>
        </p:spPr>
      </p:pic>
      <p:pic>
        <p:nvPicPr>
          <p:cNvPr id="25" name="Picture 8" descr="Image result for gv aircraft">
            <a:extLst>
              <a:ext uri="{FF2B5EF4-FFF2-40B4-BE49-F238E27FC236}">
                <a16:creationId xmlns:a16="http://schemas.microsoft.com/office/drawing/2014/main" id="{04D9AF56-F1D3-49C7-9DA1-20EDBF865F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920" b="70943" l="5269" r="94835">
                        <a14:foregroundMark x1="87810" y1="42658" x2="89566" y2="51005"/>
                        <a14:foregroundMark x1="94835" y1="50077" x2="94835" y2="50077"/>
                        <a14:foregroundMark x1="6818" y1="66461" x2="6818" y2="66461"/>
                        <a14:foregroundMark x1="11157" y1="69088" x2="11157" y2="69088"/>
                        <a14:foregroundMark x1="12087" y1="70015" x2="12087" y2="70015"/>
                        <a14:foregroundMark x1="11054" y1="70015" x2="11054" y2="70015"/>
                        <a14:foregroundMark x1="10124" y1="70170" x2="10124" y2="70170"/>
                        <a14:foregroundMark x1="9401" y1="70170" x2="9401" y2="70170"/>
                        <a14:foregroundMark x1="10124" y1="70170" x2="10124" y2="70170"/>
                        <a14:foregroundMark x1="6198" y1="34776" x2="6198" y2="34776"/>
                        <a14:foregroundMark x1="5269" y1="35549" x2="5269" y2="35549"/>
                        <a14:foregroundMark x1="38533" y1="46213" x2="38533" y2="46213"/>
                        <a14:foregroundMark x1="41942" y1="49614" x2="41942" y2="49614"/>
                        <a14:foregroundMark x1="41012" y1="53014" x2="41012" y2="53014"/>
                        <a14:foregroundMark x1="38843" y1="51159" x2="38843" y2="51159"/>
                        <a14:foregroundMark x1="38120" y1="51468" x2="38120" y2="51468"/>
                        <a14:foregroundMark x1="23347" y1="32303" x2="23347" y2="32303"/>
                        <a14:foregroundMark x1="23450" y1="36631" x2="23450" y2="36631"/>
                        <a14:foregroundMark x1="69008" y1="55023" x2="69008" y2="55023"/>
                        <a14:foregroundMark x1="89566" y1="44668" x2="89566" y2="44668"/>
                        <a14:foregroundMark x1="90599" y1="44977" x2="90599" y2="44977"/>
                        <a14:foregroundMark x1="69318" y1="44513" x2="69318" y2="44513"/>
                        <a14:foregroundMark x1="69421" y1="45131" x2="69421" y2="45131"/>
                        <a14:foregroundMark x1="69628" y1="44513" x2="69628" y2="44513"/>
                        <a14:foregroundMark x1="23037" y1="40804" x2="23037" y2="40804"/>
                      </a14:backgroundRemoval>
                    </a14:imgEffect>
                    <a14:imgEffect>
                      <a14:sharpenSoften amount="100000"/>
                    </a14:imgEffect>
                    <a14:imgEffect>
                      <a14:saturation sat="400000"/>
                    </a14:imgEffect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9197" b="22066"/>
          <a:stretch/>
        </p:blipFill>
        <p:spPr bwMode="auto">
          <a:xfrm>
            <a:off x="10115516" y="5443203"/>
            <a:ext cx="1121888" cy="49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031ADDA3-499F-4A65-99C8-AF6113B6394E}"/>
              </a:ext>
            </a:extLst>
          </p:cNvPr>
          <p:cNvGrpSpPr/>
          <p:nvPr/>
        </p:nvGrpSpPr>
        <p:grpSpPr>
          <a:xfrm>
            <a:off x="0" y="5961"/>
            <a:ext cx="6164839" cy="6852038"/>
            <a:chOff x="155056" y="93037"/>
            <a:chExt cx="5445125" cy="6627703"/>
          </a:xfrm>
        </p:grpSpPr>
        <p:pic>
          <p:nvPicPr>
            <p:cNvPr id="28" name="Picture 2" descr="Aeolus wind data 27 February 2019">
              <a:extLst>
                <a:ext uri="{FF2B5EF4-FFF2-40B4-BE49-F238E27FC236}">
                  <a16:creationId xmlns:a16="http://schemas.microsoft.com/office/drawing/2014/main" id="{6E084968-4EC2-46DC-8429-E7C7E8081E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056" y="393628"/>
              <a:ext cx="5445125" cy="6327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C7E6107-AEC4-42BE-B516-4BE138BFD467}"/>
                </a:ext>
              </a:extLst>
            </p:cNvPr>
            <p:cNvSpPr txBox="1"/>
            <p:nvPr/>
          </p:nvSpPr>
          <p:spPr>
            <a:xfrm>
              <a:off x="466007" y="3363685"/>
              <a:ext cx="3493693" cy="446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Aeolus Aerosol (“Mie”)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E201D12-427A-44A6-A364-F80157245520}"/>
                </a:ext>
              </a:extLst>
            </p:cNvPr>
            <p:cNvSpPr txBox="1"/>
            <p:nvPr/>
          </p:nvSpPr>
          <p:spPr>
            <a:xfrm>
              <a:off x="457594" y="93037"/>
              <a:ext cx="5064959" cy="364543"/>
            </a:xfrm>
            <a:prstGeom prst="rect">
              <a:avLst/>
            </a:prstGeom>
            <a:solidFill>
              <a:srgbClr val="0000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Aeolus Molecular (Rayleigh)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040ED8B-30CA-46B5-8C1A-43A2669FE35C}"/>
                </a:ext>
              </a:extLst>
            </p:cNvPr>
            <p:cNvSpPr txBox="1"/>
            <p:nvPr/>
          </p:nvSpPr>
          <p:spPr>
            <a:xfrm>
              <a:off x="466007" y="3791078"/>
              <a:ext cx="26356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FFFF"/>
                  </a:solidFill>
                </a:rPr>
                <a:t>Images courtesy ESA/ECMWF</a:t>
              </a:r>
            </a:p>
          </p:txBody>
        </p:sp>
      </p:grpSp>
      <p:sp>
        <p:nvSpPr>
          <p:cNvPr id="38" name="Title 5">
            <a:extLst>
              <a:ext uri="{FF2B5EF4-FFF2-40B4-BE49-F238E27FC236}">
                <a16:creationId xmlns:a16="http://schemas.microsoft.com/office/drawing/2014/main" id="{B20A1509-262F-4821-810A-8B77AC1EF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2545" y="254644"/>
            <a:ext cx="4931720" cy="64611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Doppler Lidar Applications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09C4F2A-6A02-4ABB-9218-C0758A238432}"/>
              </a:ext>
            </a:extLst>
          </p:cNvPr>
          <p:cNvSpPr/>
          <p:nvPr/>
        </p:nvSpPr>
        <p:spPr>
          <a:xfrm>
            <a:off x="8614028" y="5772286"/>
            <a:ext cx="2139831" cy="94845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C47224E-CF95-495E-8377-097D3820945C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9498096" y="4842458"/>
            <a:ext cx="185848" cy="92982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02568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73F2597-AEA7-4DD8-8F08-30CEF9430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STAR Seminar - 25 July 2019 - NCWCP</a:t>
            </a:r>
            <a:endParaRPr lang="en-US" dirty="0"/>
          </a:p>
        </p:txBody>
      </p:sp>
      <p:sp>
        <p:nvSpPr>
          <p:cNvPr id="3" name="AutoShape 420"/>
          <p:cNvSpPr>
            <a:spLocks noChangeAspect="1" noChangeArrowheads="1" noTextEdit="1"/>
          </p:cNvSpPr>
          <p:nvPr/>
        </p:nvSpPr>
        <p:spPr bwMode="auto">
          <a:xfrm>
            <a:off x="-32433" y="0"/>
            <a:ext cx="12275604" cy="6858000"/>
          </a:xfrm>
          <a:prstGeom prst="rect">
            <a:avLst/>
          </a:prstGeom>
          <a:gradFill>
            <a:gsLst>
              <a:gs pos="29000">
                <a:srgbClr val="1E81CA"/>
              </a:gs>
              <a:gs pos="0">
                <a:srgbClr val="005392"/>
              </a:gs>
              <a:gs pos="53000">
                <a:srgbClr val="0070C0">
                  <a:lumMod val="62000"/>
                  <a:lumOff val="38000"/>
                </a:srgbClr>
              </a:gs>
              <a:gs pos="83000">
                <a:schemeClr val="bg2"/>
              </a:gs>
              <a:gs pos="100000">
                <a:schemeClr val="bg2">
                  <a:lumMod val="78000"/>
                </a:schemeClr>
              </a:gs>
            </a:gsLst>
            <a:lin ang="5400000" scaled="0"/>
          </a:gradFill>
          <a:ln w="57150">
            <a:noFill/>
          </a:ln>
        </p:spPr>
        <p:txBody>
          <a:bodyPr/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96" name="AutoShape 55"/>
          <p:cNvSpPr>
            <a:spLocks noChangeArrowheads="1"/>
          </p:cNvSpPr>
          <p:nvPr/>
        </p:nvSpPr>
        <p:spPr bwMode="auto">
          <a:xfrm>
            <a:off x="-362214" y="6273532"/>
            <a:ext cx="3783893" cy="438696"/>
          </a:xfrm>
          <a:prstGeom prst="cloudCallout">
            <a:avLst>
              <a:gd name="adj1" fmla="val 43649"/>
              <a:gd name="adj2" fmla="val -7518"/>
            </a:avLst>
          </a:prstGeom>
          <a:solidFill>
            <a:srgbClr val="AFCBD9">
              <a:alpha val="58824"/>
            </a:srgbClr>
          </a:solidFill>
          <a:ln>
            <a:noFill/>
          </a:ln>
          <a:effectLst/>
        </p:spPr>
        <p:txBody>
          <a:bodyPr anchor="ctr"/>
          <a:lstStyle/>
          <a:p>
            <a:pPr algn="ctr" defTabSz="4702175"/>
            <a:endParaRPr lang="en-US" sz="2400">
              <a:solidFill>
                <a:srgbClr val="EEECE1"/>
              </a:solidFill>
            </a:endParaRPr>
          </a:p>
        </p:txBody>
      </p:sp>
      <p:sp>
        <p:nvSpPr>
          <p:cNvPr id="97" name="AutoShape 55"/>
          <p:cNvSpPr>
            <a:spLocks noChangeArrowheads="1"/>
          </p:cNvSpPr>
          <p:nvPr/>
        </p:nvSpPr>
        <p:spPr bwMode="auto">
          <a:xfrm rot="10800000">
            <a:off x="856490" y="6225719"/>
            <a:ext cx="4961258" cy="473890"/>
          </a:xfrm>
          <a:prstGeom prst="cloudCallout">
            <a:avLst>
              <a:gd name="adj1" fmla="val 922"/>
              <a:gd name="adj2" fmla="val -15374"/>
            </a:avLst>
          </a:prstGeom>
          <a:solidFill>
            <a:srgbClr val="AFCBD9">
              <a:alpha val="58824"/>
            </a:srgbClr>
          </a:solidFill>
          <a:ln>
            <a:noFill/>
          </a:ln>
          <a:effectLst/>
        </p:spPr>
        <p:txBody>
          <a:bodyPr anchor="ctr"/>
          <a:lstStyle/>
          <a:p>
            <a:pPr algn="ctr" defTabSz="4702175"/>
            <a:endParaRPr lang="en-US" sz="2400">
              <a:solidFill>
                <a:srgbClr val="EEECE1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172862" y="192033"/>
            <a:ext cx="68051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Range resolved Lidar anchors cloud heights to improve AMV results…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C441F4-0D55-4E12-A729-7B29B0C6CC05}"/>
              </a:ext>
            </a:extLst>
          </p:cNvPr>
          <p:cNvGrpSpPr/>
          <p:nvPr/>
        </p:nvGrpSpPr>
        <p:grpSpPr>
          <a:xfrm>
            <a:off x="9847416" y="3003066"/>
            <a:ext cx="2892098" cy="3288233"/>
            <a:chOff x="5225945" y="1676123"/>
            <a:chExt cx="1812383" cy="4498431"/>
          </a:xfrm>
        </p:grpSpPr>
        <p:sp>
          <p:nvSpPr>
            <p:cNvPr id="88" name="AutoShape 5">
              <a:extLst>
                <a:ext uri="{FF2B5EF4-FFF2-40B4-BE49-F238E27FC236}">
                  <a16:creationId xmlns:a16="http://schemas.microsoft.com/office/drawing/2014/main" id="{1DDC92CF-7FB4-4582-AC58-EE2890770C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922615" flipV="1">
              <a:off x="5846705" y="4090904"/>
              <a:ext cx="880205" cy="936982"/>
            </a:xfrm>
            <a:prstGeom prst="cloudCallout">
              <a:avLst>
                <a:gd name="adj1" fmla="val 53109"/>
                <a:gd name="adj2" fmla="val 4008"/>
              </a:avLst>
            </a:prstGeom>
            <a:solidFill>
              <a:srgbClr val="FFFFFF">
                <a:alpha val="41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90" name="AutoShape 54">
              <a:extLst>
                <a:ext uri="{FF2B5EF4-FFF2-40B4-BE49-F238E27FC236}">
                  <a16:creationId xmlns:a16="http://schemas.microsoft.com/office/drawing/2014/main" id="{7105E506-FE18-497F-B7A4-71841D62709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807754" y="4697935"/>
              <a:ext cx="825477" cy="1327874"/>
            </a:xfrm>
            <a:prstGeom prst="cloudCallout">
              <a:avLst>
                <a:gd name="adj1" fmla="val 61917"/>
                <a:gd name="adj2" fmla="val -8875"/>
              </a:avLst>
            </a:prstGeom>
            <a:solidFill>
              <a:srgbClr val="FFFFFF">
                <a:alpha val="74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91" name="AutoShape 55">
              <a:extLst>
                <a:ext uri="{FF2B5EF4-FFF2-40B4-BE49-F238E27FC236}">
                  <a16:creationId xmlns:a16="http://schemas.microsoft.com/office/drawing/2014/main" id="{5D7AE85C-69E6-4AB6-9408-43E6E851BFA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225945" y="4807156"/>
              <a:ext cx="584415" cy="1178413"/>
            </a:xfrm>
            <a:prstGeom prst="cloudCallout">
              <a:avLst>
                <a:gd name="adj1" fmla="val 50444"/>
                <a:gd name="adj2" fmla="val -10491"/>
              </a:avLst>
            </a:prstGeom>
            <a:solidFill>
              <a:srgbClr val="FFFFFF">
                <a:alpha val="8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92" name="AutoShape 423">
              <a:extLst>
                <a:ext uri="{FF2B5EF4-FFF2-40B4-BE49-F238E27FC236}">
                  <a16:creationId xmlns:a16="http://schemas.microsoft.com/office/drawing/2014/main" id="{18AE25E3-957B-423B-826B-3B6A40574D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5896500" y="2473707"/>
              <a:ext cx="880205" cy="1115183"/>
            </a:xfrm>
            <a:prstGeom prst="cloudCallout">
              <a:avLst>
                <a:gd name="adj1" fmla="val -50472"/>
                <a:gd name="adj2" fmla="val -7042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93" name="AutoShape 424">
              <a:extLst>
                <a:ext uri="{FF2B5EF4-FFF2-40B4-BE49-F238E27FC236}">
                  <a16:creationId xmlns:a16="http://schemas.microsoft.com/office/drawing/2014/main" id="{0A1872C1-0AC8-44D4-932E-6BFEDD79B49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173436" y="4846683"/>
              <a:ext cx="825477" cy="1327871"/>
            </a:xfrm>
            <a:prstGeom prst="cloudCallout">
              <a:avLst>
                <a:gd name="adj1" fmla="val -32875"/>
                <a:gd name="adj2" fmla="val 8870"/>
              </a:avLst>
            </a:prstGeom>
            <a:solidFill>
              <a:srgbClr val="FFFFFF">
                <a:alpha val="7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94" name="AutoShape 425">
              <a:extLst>
                <a:ext uri="{FF2B5EF4-FFF2-40B4-BE49-F238E27FC236}">
                  <a16:creationId xmlns:a16="http://schemas.microsoft.com/office/drawing/2014/main" id="{494195F8-A7A4-4BC8-AF66-DAF915234C7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617664" flipV="1">
              <a:off x="5648812" y="2881796"/>
              <a:ext cx="880205" cy="810521"/>
            </a:xfrm>
            <a:prstGeom prst="cloudCallout">
              <a:avLst>
                <a:gd name="adj1" fmla="val 30601"/>
                <a:gd name="adj2" fmla="val 41779"/>
              </a:avLst>
            </a:prstGeom>
            <a:solidFill>
              <a:srgbClr val="FFFFFF">
                <a:alpha val="5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95" name="AutoShape 6">
              <a:extLst>
                <a:ext uri="{FF2B5EF4-FFF2-40B4-BE49-F238E27FC236}">
                  <a16:creationId xmlns:a16="http://schemas.microsoft.com/office/drawing/2014/main" id="{199AE8A6-068D-46F8-BB0B-26815110E0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4341" y="4305446"/>
              <a:ext cx="469095" cy="868005"/>
            </a:xfrm>
            <a:prstGeom prst="cloudCallout">
              <a:avLst>
                <a:gd name="adj1" fmla="val -21250"/>
                <a:gd name="adj2" fmla="val 20861"/>
              </a:avLst>
            </a:prstGeom>
            <a:solidFill>
              <a:srgbClr val="FFFFFF">
                <a:alpha val="1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02" name="AutoShape 426">
              <a:extLst>
                <a:ext uri="{FF2B5EF4-FFF2-40B4-BE49-F238E27FC236}">
                  <a16:creationId xmlns:a16="http://schemas.microsoft.com/office/drawing/2014/main" id="{7D22ADFA-E5FD-430E-AC45-33C6DE3E7B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6158123" y="3971049"/>
              <a:ext cx="880205" cy="1115183"/>
            </a:xfrm>
            <a:prstGeom prst="cloudCallout">
              <a:avLst>
                <a:gd name="adj1" fmla="val -50472"/>
                <a:gd name="adj2" fmla="val -7042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04" name="AutoShape 427">
              <a:extLst>
                <a:ext uri="{FF2B5EF4-FFF2-40B4-BE49-F238E27FC236}">
                  <a16:creationId xmlns:a16="http://schemas.microsoft.com/office/drawing/2014/main" id="{90F347A1-7FC7-4F96-B8E3-4CCD7C2C100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5340445" y="4297143"/>
              <a:ext cx="880205" cy="856508"/>
            </a:xfrm>
            <a:prstGeom prst="cloudCallout">
              <a:avLst>
                <a:gd name="adj1" fmla="val -50259"/>
                <a:gd name="adj2" fmla="val -18444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05" name="AutoShape 428">
              <a:extLst>
                <a:ext uri="{FF2B5EF4-FFF2-40B4-BE49-F238E27FC236}">
                  <a16:creationId xmlns:a16="http://schemas.microsoft.com/office/drawing/2014/main" id="{AC83C94E-5C54-4B91-9295-B48A50A3969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5549751" y="4962864"/>
              <a:ext cx="696476" cy="1115183"/>
            </a:xfrm>
            <a:prstGeom prst="cloudCallout">
              <a:avLst>
                <a:gd name="adj1" fmla="val -50981"/>
                <a:gd name="adj2" fmla="val -9611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06" name="AutoShape 429">
              <a:extLst>
                <a:ext uri="{FF2B5EF4-FFF2-40B4-BE49-F238E27FC236}">
                  <a16:creationId xmlns:a16="http://schemas.microsoft.com/office/drawing/2014/main" id="{FF6FA07D-F2F6-43DB-A7AF-87960C8C7E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4491" y="4277159"/>
              <a:ext cx="469095" cy="868001"/>
            </a:xfrm>
            <a:prstGeom prst="cloudCallout">
              <a:avLst>
                <a:gd name="adj1" fmla="val -21250"/>
                <a:gd name="adj2" fmla="val 20861"/>
              </a:avLst>
            </a:prstGeom>
            <a:solidFill>
              <a:srgbClr val="FFFFFF">
                <a:alpha val="1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07" name="AutoShape 430">
              <a:extLst>
                <a:ext uri="{FF2B5EF4-FFF2-40B4-BE49-F238E27FC236}">
                  <a16:creationId xmlns:a16="http://schemas.microsoft.com/office/drawing/2014/main" id="{1961C21A-463A-4F45-9418-47C64F834F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9766" y="4324522"/>
              <a:ext cx="469095" cy="868001"/>
            </a:xfrm>
            <a:prstGeom prst="cloudCallout">
              <a:avLst>
                <a:gd name="adj1" fmla="val -44583"/>
                <a:gd name="adj2" fmla="val 48676"/>
              </a:avLst>
            </a:prstGeom>
            <a:solidFill>
              <a:srgbClr val="FFFFFF">
                <a:alpha val="1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08" name="AutoShape 431">
              <a:extLst>
                <a:ext uri="{FF2B5EF4-FFF2-40B4-BE49-F238E27FC236}">
                  <a16:creationId xmlns:a16="http://schemas.microsoft.com/office/drawing/2014/main" id="{754A953A-E5DD-4001-ABBB-4C0928F23F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588506" flipV="1">
              <a:off x="6023516" y="3071342"/>
              <a:ext cx="465837" cy="810521"/>
            </a:xfrm>
            <a:prstGeom prst="cloudCallout">
              <a:avLst>
                <a:gd name="adj1" fmla="val 37944"/>
                <a:gd name="adj2" fmla="val 25727"/>
              </a:avLst>
            </a:prstGeom>
            <a:solidFill>
              <a:srgbClr val="FFFFFF">
                <a:alpha val="5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10" name="AutoShape 432">
              <a:extLst>
                <a:ext uri="{FF2B5EF4-FFF2-40B4-BE49-F238E27FC236}">
                  <a16:creationId xmlns:a16="http://schemas.microsoft.com/office/drawing/2014/main" id="{F2E08D6E-15AB-4B42-B7A8-D3C5FAD96D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767">
              <a:off x="6445241" y="3483504"/>
              <a:ext cx="469095" cy="868005"/>
            </a:xfrm>
            <a:prstGeom prst="cloudCallout">
              <a:avLst>
                <a:gd name="adj1" fmla="val -51054"/>
                <a:gd name="adj2" fmla="val 23606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11" name="AutoShape 424">
              <a:extLst>
                <a:ext uri="{FF2B5EF4-FFF2-40B4-BE49-F238E27FC236}">
                  <a16:creationId xmlns:a16="http://schemas.microsoft.com/office/drawing/2014/main" id="{E67FADF6-9DAE-4592-8C38-951A2A4E4CF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589102" y="3270252"/>
              <a:ext cx="825477" cy="1327870"/>
            </a:xfrm>
            <a:prstGeom prst="cloudCallout">
              <a:avLst>
                <a:gd name="adj1" fmla="val -32875"/>
                <a:gd name="adj2" fmla="val 8870"/>
              </a:avLst>
            </a:prstGeom>
            <a:solidFill>
              <a:srgbClr val="FFFFFF">
                <a:alpha val="7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12" name="AutoShape 430">
              <a:extLst>
                <a:ext uri="{FF2B5EF4-FFF2-40B4-BE49-F238E27FC236}">
                  <a16:creationId xmlns:a16="http://schemas.microsoft.com/office/drawing/2014/main" id="{B164E94E-38B9-48B0-8442-7C4DE43D40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2188" y="3150561"/>
              <a:ext cx="469095" cy="868001"/>
            </a:xfrm>
            <a:prstGeom prst="cloudCallout">
              <a:avLst>
                <a:gd name="adj1" fmla="val -44583"/>
                <a:gd name="adj2" fmla="val 48676"/>
              </a:avLst>
            </a:prstGeom>
            <a:solidFill>
              <a:srgbClr val="FFFFFF">
                <a:alpha val="1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13" name="AutoShape 424">
              <a:extLst>
                <a:ext uri="{FF2B5EF4-FFF2-40B4-BE49-F238E27FC236}">
                  <a16:creationId xmlns:a16="http://schemas.microsoft.com/office/drawing/2014/main" id="{51E68830-EBB3-4EF6-B35F-03895CF5995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107803" y="2589634"/>
              <a:ext cx="825477" cy="1327871"/>
            </a:xfrm>
            <a:prstGeom prst="cloudCallout">
              <a:avLst>
                <a:gd name="adj1" fmla="val -32875"/>
                <a:gd name="adj2" fmla="val 8870"/>
              </a:avLst>
            </a:prstGeom>
            <a:solidFill>
              <a:srgbClr val="FFFFFF">
                <a:alpha val="7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14" name="AutoShape 424">
              <a:extLst>
                <a:ext uri="{FF2B5EF4-FFF2-40B4-BE49-F238E27FC236}">
                  <a16:creationId xmlns:a16="http://schemas.microsoft.com/office/drawing/2014/main" id="{FCAD2DEF-BC45-42CD-8C87-6B990FF3EBE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741502" y="1898652"/>
              <a:ext cx="825477" cy="1327870"/>
            </a:xfrm>
            <a:prstGeom prst="cloudCallout">
              <a:avLst>
                <a:gd name="adj1" fmla="val -32875"/>
                <a:gd name="adj2" fmla="val 8870"/>
              </a:avLst>
            </a:prstGeom>
            <a:solidFill>
              <a:srgbClr val="FFFFFF">
                <a:alpha val="7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15" name="AutoShape 424">
              <a:extLst>
                <a:ext uri="{FF2B5EF4-FFF2-40B4-BE49-F238E27FC236}">
                  <a16:creationId xmlns:a16="http://schemas.microsoft.com/office/drawing/2014/main" id="{22F044E9-8CBA-468D-B391-CD437D38828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982808" y="1676123"/>
              <a:ext cx="825477" cy="868002"/>
            </a:xfrm>
            <a:prstGeom prst="cloudCallout">
              <a:avLst>
                <a:gd name="adj1" fmla="val -32875"/>
                <a:gd name="adj2" fmla="val 8870"/>
              </a:avLst>
            </a:prstGeom>
            <a:solidFill>
              <a:srgbClr val="FFFFFF">
                <a:alpha val="7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16" name="AutoShape 424">
              <a:extLst>
                <a:ext uri="{FF2B5EF4-FFF2-40B4-BE49-F238E27FC236}">
                  <a16:creationId xmlns:a16="http://schemas.microsoft.com/office/drawing/2014/main" id="{C238D6D8-3C71-46C8-8B2D-5B600B0CF4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533243" flipH="1">
              <a:off x="6030795" y="3632331"/>
              <a:ext cx="825477" cy="1327871"/>
            </a:xfrm>
            <a:prstGeom prst="cloudCallout">
              <a:avLst>
                <a:gd name="adj1" fmla="val -32875"/>
                <a:gd name="adj2" fmla="val 8870"/>
              </a:avLst>
            </a:prstGeom>
            <a:solidFill>
              <a:srgbClr val="FFFFFF">
                <a:alpha val="7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</p:grpSp>
      <p:sp>
        <p:nvSpPr>
          <p:cNvPr id="170" name="Trapezoid 169">
            <a:extLst>
              <a:ext uri="{FF2B5EF4-FFF2-40B4-BE49-F238E27FC236}">
                <a16:creationId xmlns:a16="http://schemas.microsoft.com/office/drawing/2014/main" id="{FF0DD23F-B24B-45B0-99CE-B467DC035400}"/>
              </a:ext>
            </a:extLst>
          </p:cNvPr>
          <p:cNvSpPr/>
          <p:nvPr/>
        </p:nvSpPr>
        <p:spPr>
          <a:xfrm rot="2415136">
            <a:off x="7694138" y="-1385898"/>
            <a:ext cx="576171" cy="9136516"/>
          </a:xfrm>
          <a:prstGeom prst="trapezoid">
            <a:avLst>
              <a:gd name="adj" fmla="val 27678"/>
            </a:avLst>
          </a:prstGeom>
          <a:pattFill prst="ltHorz">
            <a:fgClr>
              <a:srgbClr val="000000"/>
            </a:fgClr>
            <a:bgClr>
              <a:srgbClr val="CCECFF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apezoid 12">
            <a:extLst>
              <a:ext uri="{FF2B5EF4-FFF2-40B4-BE49-F238E27FC236}">
                <a16:creationId xmlns:a16="http://schemas.microsoft.com/office/drawing/2014/main" id="{D85F9478-B06C-4A88-8CB8-553282BBA2A0}"/>
              </a:ext>
            </a:extLst>
          </p:cNvPr>
          <p:cNvSpPr/>
          <p:nvPr/>
        </p:nvSpPr>
        <p:spPr>
          <a:xfrm rot="2415136">
            <a:off x="7767333" y="-1361362"/>
            <a:ext cx="507808" cy="8980613"/>
          </a:xfrm>
          <a:prstGeom prst="trapezoid">
            <a:avLst>
              <a:gd name="adj" fmla="val 27678"/>
            </a:avLst>
          </a:prstGeom>
          <a:gradFill>
            <a:gsLst>
              <a:gs pos="0">
                <a:srgbClr val="53B72B"/>
              </a:gs>
              <a:gs pos="100000">
                <a:srgbClr val="53B72B">
                  <a:alpha val="4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5" name="Group 344"/>
          <p:cNvGrpSpPr/>
          <p:nvPr/>
        </p:nvGrpSpPr>
        <p:grpSpPr>
          <a:xfrm flipH="1">
            <a:off x="3848898" y="4474441"/>
            <a:ext cx="5551827" cy="602686"/>
            <a:chOff x="-319577" y="2879725"/>
            <a:chExt cx="9679477" cy="423862"/>
          </a:xfrm>
        </p:grpSpPr>
        <p:sp>
          <p:nvSpPr>
            <p:cNvPr id="6" name="AutoShape 5"/>
            <p:cNvSpPr>
              <a:spLocks noChangeArrowheads="1"/>
            </p:cNvSpPr>
            <p:nvPr/>
          </p:nvSpPr>
          <p:spPr bwMode="auto">
            <a:xfrm rot="10922615" flipV="1">
              <a:off x="7020424" y="2933227"/>
              <a:ext cx="2144713" cy="258762"/>
            </a:xfrm>
            <a:prstGeom prst="cloudCallout">
              <a:avLst>
                <a:gd name="adj1" fmla="val 53109"/>
                <a:gd name="adj2" fmla="val 4008"/>
              </a:avLst>
            </a:prstGeom>
            <a:solidFill>
              <a:srgbClr val="FFFFFF">
                <a:alpha val="41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7" name="AutoShape 54"/>
            <p:cNvSpPr>
              <a:spLocks noChangeArrowheads="1"/>
            </p:cNvSpPr>
            <p:nvPr/>
          </p:nvSpPr>
          <p:spPr bwMode="auto">
            <a:xfrm flipH="1">
              <a:off x="1417638" y="2887662"/>
              <a:ext cx="2011362" cy="366713"/>
            </a:xfrm>
            <a:prstGeom prst="cloudCallout">
              <a:avLst>
                <a:gd name="adj1" fmla="val 61917"/>
                <a:gd name="adj2" fmla="val -8875"/>
              </a:avLst>
            </a:prstGeom>
            <a:solidFill>
              <a:srgbClr val="FFFFFF">
                <a:alpha val="74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8" name="AutoShape 55"/>
            <p:cNvSpPr>
              <a:spLocks noChangeArrowheads="1"/>
            </p:cNvSpPr>
            <p:nvPr/>
          </p:nvSpPr>
          <p:spPr bwMode="auto">
            <a:xfrm flipH="1">
              <a:off x="0" y="2917825"/>
              <a:ext cx="1423988" cy="325437"/>
            </a:xfrm>
            <a:prstGeom prst="cloudCallout">
              <a:avLst>
                <a:gd name="adj1" fmla="val 50444"/>
                <a:gd name="adj2" fmla="val -10491"/>
              </a:avLst>
            </a:prstGeom>
            <a:solidFill>
              <a:srgbClr val="FFFFFF">
                <a:alpha val="8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355" name="AutoShape 423"/>
            <p:cNvSpPr>
              <a:spLocks noChangeArrowheads="1"/>
            </p:cNvSpPr>
            <p:nvPr/>
          </p:nvSpPr>
          <p:spPr bwMode="auto">
            <a:xfrm rot="10752847" flipV="1">
              <a:off x="3148013" y="2949575"/>
              <a:ext cx="2144712" cy="307975"/>
            </a:xfrm>
            <a:prstGeom prst="cloudCallout">
              <a:avLst>
                <a:gd name="adj1" fmla="val -50472"/>
                <a:gd name="adj2" fmla="val -7042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356" name="AutoShape 424"/>
            <p:cNvSpPr>
              <a:spLocks noChangeArrowheads="1"/>
            </p:cNvSpPr>
            <p:nvPr/>
          </p:nvSpPr>
          <p:spPr bwMode="auto">
            <a:xfrm flipH="1">
              <a:off x="2139950" y="2936875"/>
              <a:ext cx="2011363" cy="366712"/>
            </a:xfrm>
            <a:prstGeom prst="cloudCallout">
              <a:avLst>
                <a:gd name="adj1" fmla="val -32875"/>
                <a:gd name="adj2" fmla="val 8870"/>
              </a:avLst>
            </a:prstGeom>
            <a:solidFill>
              <a:srgbClr val="FFFFFF">
                <a:alpha val="7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357" name="AutoShape 425"/>
            <p:cNvSpPr>
              <a:spLocks noChangeArrowheads="1"/>
            </p:cNvSpPr>
            <p:nvPr/>
          </p:nvSpPr>
          <p:spPr bwMode="auto">
            <a:xfrm rot="10617664" flipV="1">
              <a:off x="4508060" y="2997046"/>
              <a:ext cx="2144713" cy="223838"/>
            </a:xfrm>
            <a:prstGeom prst="cloudCallout">
              <a:avLst>
                <a:gd name="adj1" fmla="val 30601"/>
                <a:gd name="adj2" fmla="val 41779"/>
              </a:avLst>
            </a:prstGeom>
            <a:solidFill>
              <a:srgbClr val="FFFFFF">
                <a:alpha val="5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358" name="AutoShape 6"/>
            <p:cNvSpPr>
              <a:spLocks noChangeArrowheads="1"/>
            </p:cNvSpPr>
            <p:nvPr/>
          </p:nvSpPr>
          <p:spPr bwMode="auto">
            <a:xfrm>
              <a:off x="5715000" y="2949668"/>
              <a:ext cx="1143000" cy="239713"/>
            </a:xfrm>
            <a:prstGeom prst="cloudCallout">
              <a:avLst>
                <a:gd name="adj1" fmla="val -21250"/>
                <a:gd name="adj2" fmla="val 20861"/>
              </a:avLst>
            </a:prstGeom>
            <a:solidFill>
              <a:srgbClr val="FFFFFF">
                <a:alpha val="1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359" name="AutoShape 426"/>
            <p:cNvSpPr>
              <a:spLocks noChangeArrowheads="1"/>
            </p:cNvSpPr>
            <p:nvPr/>
          </p:nvSpPr>
          <p:spPr bwMode="auto">
            <a:xfrm rot="10752847" flipV="1">
              <a:off x="3302000" y="2989262"/>
              <a:ext cx="2144713" cy="307975"/>
            </a:xfrm>
            <a:prstGeom prst="cloudCallout">
              <a:avLst>
                <a:gd name="adj1" fmla="val -50472"/>
                <a:gd name="adj2" fmla="val -7042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360" name="AutoShape 427"/>
            <p:cNvSpPr>
              <a:spLocks noChangeArrowheads="1"/>
            </p:cNvSpPr>
            <p:nvPr/>
          </p:nvSpPr>
          <p:spPr bwMode="auto">
            <a:xfrm rot="10752847" flipV="1">
              <a:off x="-319577" y="3005137"/>
              <a:ext cx="2144713" cy="236538"/>
            </a:xfrm>
            <a:prstGeom prst="cloudCallout">
              <a:avLst>
                <a:gd name="adj1" fmla="val -50259"/>
                <a:gd name="adj2" fmla="val -18444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361" name="AutoShape 428"/>
            <p:cNvSpPr>
              <a:spLocks noChangeArrowheads="1"/>
            </p:cNvSpPr>
            <p:nvPr/>
          </p:nvSpPr>
          <p:spPr bwMode="auto">
            <a:xfrm rot="10752847" flipV="1">
              <a:off x="788988" y="2960826"/>
              <a:ext cx="1697037" cy="307975"/>
            </a:xfrm>
            <a:prstGeom prst="cloudCallout">
              <a:avLst>
                <a:gd name="adj1" fmla="val -50981"/>
                <a:gd name="adj2" fmla="val -9611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362" name="AutoShape 429"/>
            <p:cNvSpPr>
              <a:spLocks noChangeArrowheads="1"/>
            </p:cNvSpPr>
            <p:nvPr/>
          </p:nvSpPr>
          <p:spPr bwMode="auto">
            <a:xfrm>
              <a:off x="6462713" y="2939834"/>
              <a:ext cx="1143000" cy="239712"/>
            </a:xfrm>
            <a:prstGeom prst="cloudCallout">
              <a:avLst>
                <a:gd name="adj1" fmla="val -21250"/>
                <a:gd name="adj2" fmla="val 20861"/>
              </a:avLst>
            </a:prstGeom>
            <a:solidFill>
              <a:srgbClr val="FFFFFF">
                <a:alpha val="1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363" name="AutoShape 430"/>
            <p:cNvSpPr>
              <a:spLocks noChangeArrowheads="1"/>
            </p:cNvSpPr>
            <p:nvPr/>
          </p:nvSpPr>
          <p:spPr bwMode="auto">
            <a:xfrm>
              <a:off x="6729413" y="2879725"/>
              <a:ext cx="1143000" cy="239712"/>
            </a:xfrm>
            <a:prstGeom prst="cloudCallout">
              <a:avLst>
                <a:gd name="adj1" fmla="val -44583"/>
                <a:gd name="adj2" fmla="val 48676"/>
              </a:avLst>
            </a:prstGeom>
            <a:solidFill>
              <a:srgbClr val="FFFFFF">
                <a:alpha val="1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364" name="AutoShape 431"/>
            <p:cNvSpPr>
              <a:spLocks noChangeArrowheads="1"/>
            </p:cNvSpPr>
            <p:nvPr/>
          </p:nvSpPr>
          <p:spPr bwMode="auto">
            <a:xfrm rot="10588506" flipV="1">
              <a:off x="4815493" y="2940884"/>
              <a:ext cx="1135062" cy="223838"/>
            </a:xfrm>
            <a:prstGeom prst="cloudCallout">
              <a:avLst>
                <a:gd name="adj1" fmla="val 37944"/>
                <a:gd name="adj2" fmla="val 25727"/>
              </a:avLst>
            </a:prstGeom>
            <a:solidFill>
              <a:srgbClr val="FFFFFF">
                <a:alpha val="5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365" name="AutoShape 432"/>
            <p:cNvSpPr>
              <a:spLocks noChangeArrowheads="1"/>
            </p:cNvSpPr>
            <p:nvPr/>
          </p:nvSpPr>
          <p:spPr bwMode="auto">
            <a:xfrm rot="180767">
              <a:off x="8216900" y="2947987"/>
              <a:ext cx="1143000" cy="239713"/>
            </a:xfrm>
            <a:prstGeom prst="cloudCallout">
              <a:avLst>
                <a:gd name="adj1" fmla="val -51054"/>
                <a:gd name="adj2" fmla="val 23606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2FC8B7AB-C14D-4C73-AF3E-C91092EACE81}"/>
              </a:ext>
            </a:extLst>
          </p:cNvPr>
          <p:cNvGrpSpPr/>
          <p:nvPr/>
        </p:nvGrpSpPr>
        <p:grpSpPr>
          <a:xfrm flipH="1">
            <a:off x="10378394" y="1393371"/>
            <a:ext cx="2219246" cy="3288233"/>
            <a:chOff x="5225945" y="1676123"/>
            <a:chExt cx="1812383" cy="4498431"/>
          </a:xfrm>
        </p:grpSpPr>
        <p:sp>
          <p:nvSpPr>
            <p:cNvPr id="135" name="AutoShape 5">
              <a:extLst>
                <a:ext uri="{FF2B5EF4-FFF2-40B4-BE49-F238E27FC236}">
                  <a16:creationId xmlns:a16="http://schemas.microsoft.com/office/drawing/2014/main" id="{A8546AEA-39EE-4E74-B847-528FB9613E4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922615" flipV="1">
              <a:off x="5846705" y="4090904"/>
              <a:ext cx="880205" cy="936982"/>
            </a:xfrm>
            <a:prstGeom prst="cloudCallout">
              <a:avLst>
                <a:gd name="adj1" fmla="val 53109"/>
                <a:gd name="adj2" fmla="val 4008"/>
              </a:avLst>
            </a:prstGeom>
            <a:solidFill>
              <a:srgbClr val="FFFFFF">
                <a:alpha val="41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36" name="AutoShape 54">
              <a:extLst>
                <a:ext uri="{FF2B5EF4-FFF2-40B4-BE49-F238E27FC236}">
                  <a16:creationId xmlns:a16="http://schemas.microsoft.com/office/drawing/2014/main" id="{699BE5CC-98E9-412C-AD32-A8F48859150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807754" y="4697935"/>
              <a:ext cx="825477" cy="1327874"/>
            </a:xfrm>
            <a:prstGeom prst="cloudCallout">
              <a:avLst>
                <a:gd name="adj1" fmla="val 61917"/>
                <a:gd name="adj2" fmla="val -8875"/>
              </a:avLst>
            </a:prstGeom>
            <a:solidFill>
              <a:srgbClr val="FFFFFF">
                <a:alpha val="74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37" name="AutoShape 55">
              <a:extLst>
                <a:ext uri="{FF2B5EF4-FFF2-40B4-BE49-F238E27FC236}">
                  <a16:creationId xmlns:a16="http://schemas.microsoft.com/office/drawing/2014/main" id="{AFA73F71-E120-4501-B19C-A491C7F068E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225945" y="4807156"/>
              <a:ext cx="584415" cy="1178413"/>
            </a:xfrm>
            <a:prstGeom prst="cloudCallout">
              <a:avLst>
                <a:gd name="adj1" fmla="val 50444"/>
                <a:gd name="adj2" fmla="val -10491"/>
              </a:avLst>
            </a:prstGeom>
            <a:solidFill>
              <a:srgbClr val="FFFFFF">
                <a:alpha val="8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38" name="AutoShape 423">
              <a:extLst>
                <a:ext uri="{FF2B5EF4-FFF2-40B4-BE49-F238E27FC236}">
                  <a16:creationId xmlns:a16="http://schemas.microsoft.com/office/drawing/2014/main" id="{73ECA579-3579-4DD9-925C-70684F7F74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5896500" y="2473707"/>
              <a:ext cx="880205" cy="1115183"/>
            </a:xfrm>
            <a:prstGeom prst="cloudCallout">
              <a:avLst>
                <a:gd name="adj1" fmla="val -50472"/>
                <a:gd name="adj2" fmla="val -7042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39" name="AutoShape 424">
              <a:extLst>
                <a:ext uri="{FF2B5EF4-FFF2-40B4-BE49-F238E27FC236}">
                  <a16:creationId xmlns:a16="http://schemas.microsoft.com/office/drawing/2014/main" id="{38EA684E-499C-458A-8743-47975CFF540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173436" y="4846683"/>
              <a:ext cx="825477" cy="1327871"/>
            </a:xfrm>
            <a:prstGeom prst="cloudCallout">
              <a:avLst>
                <a:gd name="adj1" fmla="val -32875"/>
                <a:gd name="adj2" fmla="val 8870"/>
              </a:avLst>
            </a:prstGeom>
            <a:solidFill>
              <a:srgbClr val="FFFFFF">
                <a:alpha val="7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40" name="AutoShape 425">
              <a:extLst>
                <a:ext uri="{FF2B5EF4-FFF2-40B4-BE49-F238E27FC236}">
                  <a16:creationId xmlns:a16="http://schemas.microsoft.com/office/drawing/2014/main" id="{61C06F4C-DD43-40DE-8AA3-5673FA6246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617664" flipV="1">
              <a:off x="5648812" y="2881796"/>
              <a:ext cx="880205" cy="810521"/>
            </a:xfrm>
            <a:prstGeom prst="cloudCallout">
              <a:avLst>
                <a:gd name="adj1" fmla="val 30601"/>
                <a:gd name="adj2" fmla="val 41779"/>
              </a:avLst>
            </a:prstGeom>
            <a:solidFill>
              <a:srgbClr val="FFFFFF">
                <a:alpha val="5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41" name="AutoShape 6">
              <a:extLst>
                <a:ext uri="{FF2B5EF4-FFF2-40B4-BE49-F238E27FC236}">
                  <a16:creationId xmlns:a16="http://schemas.microsoft.com/office/drawing/2014/main" id="{FA20EDA2-00DA-4922-A7D0-7A62BE2A0B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4341" y="4305446"/>
              <a:ext cx="469095" cy="868005"/>
            </a:xfrm>
            <a:prstGeom prst="cloudCallout">
              <a:avLst>
                <a:gd name="adj1" fmla="val -21250"/>
                <a:gd name="adj2" fmla="val 20861"/>
              </a:avLst>
            </a:prstGeom>
            <a:solidFill>
              <a:srgbClr val="FFFFFF">
                <a:alpha val="1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42" name="AutoShape 426">
              <a:extLst>
                <a:ext uri="{FF2B5EF4-FFF2-40B4-BE49-F238E27FC236}">
                  <a16:creationId xmlns:a16="http://schemas.microsoft.com/office/drawing/2014/main" id="{7ADC667A-8131-408C-9381-D5A5DEB8FC3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6158123" y="3971049"/>
              <a:ext cx="880205" cy="1115183"/>
            </a:xfrm>
            <a:prstGeom prst="cloudCallout">
              <a:avLst>
                <a:gd name="adj1" fmla="val -50472"/>
                <a:gd name="adj2" fmla="val -7042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43" name="AutoShape 427">
              <a:extLst>
                <a:ext uri="{FF2B5EF4-FFF2-40B4-BE49-F238E27FC236}">
                  <a16:creationId xmlns:a16="http://schemas.microsoft.com/office/drawing/2014/main" id="{F2C514F0-5DD2-4DE9-9C15-917F403C73E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5340445" y="4297143"/>
              <a:ext cx="880205" cy="856508"/>
            </a:xfrm>
            <a:prstGeom prst="cloudCallout">
              <a:avLst>
                <a:gd name="adj1" fmla="val -50259"/>
                <a:gd name="adj2" fmla="val -18444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44" name="AutoShape 428">
              <a:extLst>
                <a:ext uri="{FF2B5EF4-FFF2-40B4-BE49-F238E27FC236}">
                  <a16:creationId xmlns:a16="http://schemas.microsoft.com/office/drawing/2014/main" id="{ECACF0D6-F6F9-4CDB-A60B-B8F8F77BA51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5549751" y="4962864"/>
              <a:ext cx="696476" cy="1115183"/>
            </a:xfrm>
            <a:prstGeom prst="cloudCallout">
              <a:avLst>
                <a:gd name="adj1" fmla="val -50981"/>
                <a:gd name="adj2" fmla="val -9611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45" name="AutoShape 429">
              <a:extLst>
                <a:ext uri="{FF2B5EF4-FFF2-40B4-BE49-F238E27FC236}">
                  <a16:creationId xmlns:a16="http://schemas.microsoft.com/office/drawing/2014/main" id="{9F9A620E-0706-4071-ADD7-9863CD94CA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4491" y="4277159"/>
              <a:ext cx="469095" cy="868001"/>
            </a:xfrm>
            <a:prstGeom prst="cloudCallout">
              <a:avLst>
                <a:gd name="adj1" fmla="val -21250"/>
                <a:gd name="adj2" fmla="val 20861"/>
              </a:avLst>
            </a:prstGeom>
            <a:solidFill>
              <a:srgbClr val="FFFFFF">
                <a:alpha val="1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46" name="AutoShape 430">
              <a:extLst>
                <a:ext uri="{FF2B5EF4-FFF2-40B4-BE49-F238E27FC236}">
                  <a16:creationId xmlns:a16="http://schemas.microsoft.com/office/drawing/2014/main" id="{AC4CCB7B-8B16-492E-BCDD-77ECC16389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9766" y="4324522"/>
              <a:ext cx="469095" cy="868001"/>
            </a:xfrm>
            <a:prstGeom prst="cloudCallout">
              <a:avLst>
                <a:gd name="adj1" fmla="val -44583"/>
                <a:gd name="adj2" fmla="val 48676"/>
              </a:avLst>
            </a:prstGeom>
            <a:solidFill>
              <a:srgbClr val="FFFFFF">
                <a:alpha val="1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47" name="AutoShape 431">
              <a:extLst>
                <a:ext uri="{FF2B5EF4-FFF2-40B4-BE49-F238E27FC236}">
                  <a16:creationId xmlns:a16="http://schemas.microsoft.com/office/drawing/2014/main" id="{AE6AD658-FD4E-4A0D-9051-A43B9F7794D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588506" flipV="1">
              <a:off x="6023516" y="3071342"/>
              <a:ext cx="465837" cy="810521"/>
            </a:xfrm>
            <a:prstGeom prst="cloudCallout">
              <a:avLst>
                <a:gd name="adj1" fmla="val 37944"/>
                <a:gd name="adj2" fmla="val 25727"/>
              </a:avLst>
            </a:prstGeom>
            <a:solidFill>
              <a:srgbClr val="FFFFFF">
                <a:alpha val="5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48" name="AutoShape 432">
              <a:extLst>
                <a:ext uri="{FF2B5EF4-FFF2-40B4-BE49-F238E27FC236}">
                  <a16:creationId xmlns:a16="http://schemas.microsoft.com/office/drawing/2014/main" id="{AC75E00C-429D-495F-9649-ADB7C679C61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767">
              <a:off x="6445241" y="3483504"/>
              <a:ext cx="469095" cy="868005"/>
            </a:xfrm>
            <a:prstGeom prst="cloudCallout">
              <a:avLst>
                <a:gd name="adj1" fmla="val -51054"/>
                <a:gd name="adj2" fmla="val 23606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49" name="AutoShape 424">
              <a:extLst>
                <a:ext uri="{FF2B5EF4-FFF2-40B4-BE49-F238E27FC236}">
                  <a16:creationId xmlns:a16="http://schemas.microsoft.com/office/drawing/2014/main" id="{416E0E13-5BFF-4211-85BB-9E8AAC988FF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589102" y="3270252"/>
              <a:ext cx="825477" cy="1327870"/>
            </a:xfrm>
            <a:prstGeom prst="cloudCallout">
              <a:avLst>
                <a:gd name="adj1" fmla="val -32875"/>
                <a:gd name="adj2" fmla="val 8870"/>
              </a:avLst>
            </a:prstGeom>
            <a:solidFill>
              <a:srgbClr val="FFFFFF">
                <a:alpha val="7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50" name="AutoShape 430">
              <a:extLst>
                <a:ext uri="{FF2B5EF4-FFF2-40B4-BE49-F238E27FC236}">
                  <a16:creationId xmlns:a16="http://schemas.microsoft.com/office/drawing/2014/main" id="{5755E43D-68C8-436F-9F93-3699F74D1E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2188" y="3150561"/>
              <a:ext cx="469095" cy="868001"/>
            </a:xfrm>
            <a:prstGeom prst="cloudCallout">
              <a:avLst>
                <a:gd name="adj1" fmla="val -44583"/>
                <a:gd name="adj2" fmla="val 48676"/>
              </a:avLst>
            </a:prstGeom>
            <a:solidFill>
              <a:srgbClr val="FFFFFF">
                <a:alpha val="1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51" name="AutoShape 424">
              <a:extLst>
                <a:ext uri="{FF2B5EF4-FFF2-40B4-BE49-F238E27FC236}">
                  <a16:creationId xmlns:a16="http://schemas.microsoft.com/office/drawing/2014/main" id="{163BFB27-99CC-4D65-806A-E9D2826F0CD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107803" y="2589634"/>
              <a:ext cx="825477" cy="1327871"/>
            </a:xfrm>
            <a:prstGeom prst="cloudCallout">
              <a:avLst>
                <a:gd name="adj1" fmla="val -32875"/>
                <a:gd name="adj2" fmla="val 8870"/>
              </a:avLst>
            </a:prstGeom>
            <a:solidFill>
              <a:srgbClr val="FFFFFF">
                <a:alpha val="7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52" name="AutoShape 424">
              <a:extLst>
                <a:ext uri="{FF2B5EF4-FFF2-40B4-BE49-F238E27FC236}">
                  <a16:creationId xmlns:a16="http://schemas.microsoft.com/office/drawing/2014/main" id="{A2822441-8EDC-49FE-8135-29223739969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741502" y="1898652"/>
              <a:ext cx="825477" cy="1327870"/>
            </a:xfrm>
            <a:prstGeom prst="cloudCallout">
              <a:avLst>
                <a:gd name="adj1" fmla="val -32875"/>
                <a:gd name="adj2" fmla="val 8870"/>
              </a:avLst>
            </a:prstGeom>
            <a:solidFill>
              <a:srgbClr val="FFFFFF">
                <a:alpha val="7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53" name="AutoShape 424">
              <a:extLst>
                <a:ext uri="{FF2B5EF4-FFF2-40B4-BE49-F238E27FC236}">
                  <a16:creationId xmlns:a16="http://schemas.microsoft.com/office/drawing/2014/main" id="{8B990D9D-ACB6-4738-9A91-751BB8E31A1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982808" y="1676123"/>
              <a:ext cx="825477" cy="868002"/>
            </a:xfrm>
            <a:prstGeom prst="cloudCallout">
              <a:avLst>
                <a:gd name="adj1" fmla="val -32875"/>
                <a:gd name="adj2" fmla="val 8870"/>
              </a:avLst>
            </a:prstGeom>
            <a:solidFill>
              <a:srgbClr val="FFFFFF">
                <a:alpha val="7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54" name="AutoShape 424">
              <a:extLst>
                <a:ext uri="{FF2B5EF4-FFF2-40B4-BE49-F238E27FC236}">
                  <a16:creationId xmlns:a16="http://schemas.microsoft.com/office/drawing/2014/main" id="{99A0EAF5-0931-4DED-8194-8623C6AA154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533243" flipH="1">
              <a:off x="6030795" y="3632331"/>
              <a:ext cx="825477" cy="1327871"/>
            </a:xfrm>
            <a:prstGeom prst="cloudCallout">
              <a:avLst>
                <a:gd name="adj1" fmla="val -32875"/>
                <a:gd name="adj2" fmla="val 8870"/>
              </a:avLst>
            </a:prstGeom>
            <a:solidFill>
              <a:srgbClr val="FFFFFF">
                <a:alpha val="7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1040E23E-373A-44AC-A435-86A4FCF8DDF1}"/>
              </a:ext>
            </a:extLst>
          </p:cNvPr>
          <p:cNvGrpSpPr/>
          <p:nvPr/>
        </p:nvGrpSpPr>
        <p:grpSpPr>
          <a:xfrm>
            <a:off x="-88068" y="2882888"/>
            <a:ext cx="7671242" cy="299950"/>
            <a:chOff x="-319577" y="2879725"/>
            <a:chExt cx="9679477" cy="423862"/>
          </a:xfrm>
          <a:solidFill>
            <a:srgbClr val="FFFFFF">
              <a:alpha val="20000"/>
            </a:srgbClr>
          </a:solidFill>
        </p:grpSpPr>
        <p:sp>
          <p:nvSpPr>
            <p:cNvPr id="156" name="AutoShape 5">
              <a:extLst>
                <a:ext uri="{FF2B5EF4-FFF2-40B4-BE49-F238E27FC236}">
                  <a16:creationId xmlns:a16="http://schemas.microsoft.com/office/drawing/2014/main" id="{D207B700-9C9B-485F-B230-C3BD15498F8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922615" flipV="1">
              <a:off x="7020424" y="2933227"/>
              <a:ext cx="2144713" cy="258762"/>
            </a:xfrm>
            <a:prstGeom prst="cloudCallout">
              <a:avLst>
                <a:gd name="adj1" fmla="val 53109"/>
                <a:gd name="adj2" fmla="val 4008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57" name="AutoShape 54">
              <a:extLst>
                <a:ext uri="{FF2B5EF4-FFF2-40B4-BE49-F238E27FC236}">
                  <a16:creationId xmlns:a16="http://schemas.microsoft.com/office/drawing/2014/main" id="{7568270E-7EBC-4079-A8F7-7006416C34C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417638" y="2887662"/>
              <a:ext cx="2011362" cy="366713"/>
            </a:xfrm>
            <a:prstGeom prst="cloudCallout">
              <a:avLst>
                <a:gd name="adj1" fmla="val 61917"/>
                <a:gd name="adj2" fmla="val -8875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58" name="AutoShape 55">
              <a:extLst>
                <a:ext uri="{FF2B5EF4-FFF2-40B4-BE49-F238E27FC236}">
                  <a16:creationId xmlns:a16="http://schemas.microsoft.com/office/drawing/2014/main" id="{EE79FAD2-40F8-4D4E-85AE-89AE7A74001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0" y="2917825"/>
              <a:ext cx="1423988" cy="325437"/>
            </a:xfrm>
            <a:prstGeom prst="cloudCallout">
              <a:avLst>
                <a:gd name="adj1" fmla="val 50444"/>
                <a:gd name="adj2" fmla="val -10491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59" name="AutoShape 423">
              <a:extLst>
                <a:ext uri="{FF2B5EF4-FFF2-40B4-BE49-F238E27FC236}">
                  <a16:creationId xmlns:a16="http://schemas.microsoft.com/office/drawing/2014/main" id="{B8D8FEE0-5A79-47FC-97F0-A012BEFD224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3148013" y="2949575"/>
              <a:ext cx="2144712" cy="307975"/>
            </a:xfrm>
            <a:prstGeom prst="cloudCallout">
              <a:avLst>
                <a:gd name="adj1" fmla="val -50472"/>
                <a:gd name="adj2" fmla="val -7042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60" name="AutoShape 424">
              <a:extLst>
                <a:ext uri="{FF2B5EF4-FFF2-40B4-BE49-F238E27FC236}">
                  <a16:creationId xmlns:a16="http://schemas.microsoft.com/office/drawing/2014/main" id="{6F81F8F5-E067-4654-ADF4-FCE7DF4CE0A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139950" y="2936875"/>
              <a:ext cx="2011363" cy="366712"/>
            </a:xfrm>
            <a:prstGeom prst="cloudCallout">
              <a:avLst>
                <a:gd name="adj1" fmla="val -32875"/>
                <a:gd name="adj2" fmla="val 887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61" name="AutoShape 425">
              <a:extLst>
                <a:ext uri="{FF2B5EF4-FFF2-40B4-BE49-F238E27FC236}">
                  <a16:creationId xmlns:a16="http://schemas.microsoft.com/office/drawing/2014/main" id="{D966B220-D0E4-4614-8257-D4A01EED6BE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617664" flipV="1">
              <a:off x="4508060" y="2997046"/>
              <a:ext cx="2144713" cy="223838"/>
            </a:xfrm>
            <a:prstGeom prst="cloudCallout">
              <a:avLst>
                <a:gd name="adj1" fmla="val 30601"/>
                <a:gd name="adj2" fmla="val 41779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62" name="AutoShape 6">
              <a:extLst>
                <a:ext uri="{FF2B5EF4-FFF2-40B4-BE49-F238E27FC236}">
                  <a16:creationId xmlns:a16="http://schemas.microsoft.com/office/drawing/2014/main" id="{9C8DD705-5FB9-4BAD-BDA9-C33BD1DE0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5000" y="2949668"/>
              <a:ext cx="1143000" cy="239713"/>
            </a:xfrm>
            <a:prstGeom prst="cloudCallout">
              <a:avLst>
                <a:gd name="adj1" fmla="val -21250"/>
                <a:gd name="adj2" fmla="val 20861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63" name="AutoShape 426">
              <a:extLst>
                <a:ext uri="{FF2B5EF4-FFF2-40B4-BE49-F238E27FC236}">
                  <a16:creationId xmlns:a16="http://schemas.microsoft.com/office/drawing/2014/main" id="{034B4720-91A2-443B-B54A-E1845C3179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3302000" y="2989262"/>
              <a:ext cx="2144713" cy="307975"/>
            </a:xfrm>
            <a:prstGeom prst="cloudCallout">
              <a:avLst>
                <a:gd name="adj1" fmla="val -50472"/>
                <a:gd name="adj2" fmla="val -7042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64" name="AutoShape 427">
              <a:extLst>
                <a:ext uri="{FF2B5EF4-FFF2-40B4-BE49-F238E27FC236}">
                  <a16:creationId xmlns:a16="http://schemas.microsoft.com/office/drawing/2014/main" id="{781D3620-7A4D-4D6D-95BF-1CA06A78913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-319577" y="3005137"/>
              <a:ext cx="2144713" cy="236538"/>
            </a:xfrm>
            <a:prstGeom prst="cloudCallout">
              <a:avLst>
                <a:gd name="adj1" fmla="val -50259"/>
                <a:gd name="adj2" fmla="val -18444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65" name="AutoShape 428">
              <a:extLst>
                <a:ext uri="{FF2B5EF4-FFF2-40B4-BE49-F238E27FC236}">
                  <a16:creationId xmlns:a16="http://schemas.microsoft.com/office/drawing/2014/main" id="{CD23BDAF-C4C4-450F-9C72-D5AF5D674CE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788988" y="2960826"/>
              <a:ext cx="1697037" cy="307975"/>
            </a:xfrm>
            <a:prstGeom prst="cloudCallout">
              <a:avLst>
                <a:gd name="adj1" fmla="val -50981"/>
                <a:gd name="adj2" fmla="val -9611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66" name="AutoShape 429">
              <a:extLst>
                <a:ext uri="{FF2B5EF4-FFF2-40B4-BE49-F238E27FC236}">
                  <a16:creationId xmlns:a16="http://schemas.microsoft.com/office/drawing/2014/main" id="{51AF190D-BF45-4F50-AD3A-25B4C61BF1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2713" y="2939834"/>
              <a:ext cx="1143000" cy="239712"/>
            </a:xfrm>
            <a:prstGeom prst="cloudCallout">
              <a:avLst>
                <a:gd name="adj1" fmla="val -21250"/>
                <a:gd name="adj2" fmla="val 20861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67" name="AutoShape 430">
              <a:extLst>
                <a:ext uri="{FF2B5EF4-FFF2-40B4-BE49-F238E27FC236}">
                  <a16:creationId xmlns:a16="http://schemas.microsoft.com/office/drawing/2014/main" id="{4B71EE2E-3F4B-4D09-9FF4-E8B888CA78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9413" y="2879725"/>
              <a:ext cx="1143000" cy="239712"/>
            </a:xfrm>
            <a:prstGeom prst="cloudCallout">
              <a:avLst>
                <a:gd name="adj1" fmla="val -44583"/>
                <a:gd name="adj2" fmla="val 48676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68" name="AutoShape 431">
              <a:extLst>
                <a:ext uri="{FF2B5EF4-FFF2-40B4-BE49-F238E27FC236}">
                  <a16:creationId xmlns:a16="http://schemas.microsoft.com/office/drawing/2014/main" id="{F66FB006-9711-4AE6-ACCB-06471106305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588506" flipV="1">
              <a:off x="4815493" y="2940884"/>
              <a:ext cx="1135062" cy="223838"/>
            </a:xfrm>
            <a:prstGeom prst="cloudCallout">
              <a:avLst>
                <a:gd name="adj1" fmla="val 37944"/>
                <a:gd name="adj2" fmla="val 25727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69" name="AutoShape 432">
              <a:extLst>
                <a:ext uri="{FF2B5EF4-FFF2-40B4-BE49-F238E27FC236}">
                  <a16:creationId xmlns:a16="http://schemas.microsoft.com/office/drawing/2014/main" id="{9FA286DA-8581-4A20-A147-D650A514A9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767">
              <a:off x="8216900" y="2947987"/>
              <a:ext cx="1143000" cy="239713"/>
            </a:xfrm>
            <a:prstGeom prst="cloudCallout">
              <a:avLst>
                <a:gd name="adj1" fmla="val -51054"/>
                <a:gd name="adj2" fmla="val 23606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0387362E-817B-44A5-B2D8-A7A74F4ED155}"/>
              </a:ext>
            </a:extLst>
          </p:cNvPr>
          <p:cNvGrpSpPr/>
          <p:nvPr/>
        </p:nvGrpSpPr>
        <p:grpSpPr>
          <a:xfrm>
            <a:off x="2541091" y="2983878"/>
            <a:ext cx="7671242" cy="299950"/>
            <a:chOff x="-319577" y="2879725"/>
            <a:chExt cx="9679477" cy="423862"/>
          </a:xfrm>
          <a:solidFill>
            <a:srgbClr val="FFFFFF">
              <a:alpha val="20000"/>
            </a:srgbClr>
          </a:solidFill>
        </p:grpSpPr>
        <p:sp>
          <p:nvSpPr>
            <p:cNvPr id="119" name="AutoShape 5">
              <a:extLst>
                <a:ext uri="{FF2B5EF4-FFF2-40B4-BE49-F238E27FC236}">
                  <a16:creationId xmlns:a16="http://schemas.microsoft.com/office/drawing/2014/main" id="{3FBA040A-9AEB-494D-AFDD-D448B3139F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922615" flipV="1">
              <a:off x="7020424" y="2933227"/>
              <a:ext cx="2144713" cy="258762"/>
            </a:xfrm>
            <a:prstGeom prst="cloudCallout">
              <a:avLst>
                <a:gd name="adj1" fmla="val 53109"/>
                <a:gd name="adj2" fmla="val 4008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20" name="AutoShape 54">
              <a:extLst>
                <a:ext uri="{FF2B5EF4-FFF2-40B4-BE49-F238E27FC236}">
                  <a16:creationId xmlns:a16="http://schemas.microsoft.com/office/drawing/2014/main" id="{09D7A7FE-55C4-421D-9AB3-E7123A7F717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417638" y="2887662"/>
              <a:ext cx="2011362" cy="366713"/>
            </a:xfrm>
            <a:prstGeom prst="cloudCallout">
              <a:avLst>
                <a:gd name="adj1" fmla="val 61917"/>
                <a:gd name="adj2" fmla="val -8875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21" name="AutoShape 55">
              <a:extLst>
                <a:ext uri="{FF2B5EF4-FFF2-40B4-BE49-F238E27FC236}">
                  <a16:creationId xmlns:a16="http://schemas.microsoft.com/office/drawing/2014/main" id="{68CC1DFF-89BD-4CBD-98D1-3B0E96A4A3C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0" y="2917825"/>
              <a:ext cx="1423988" cy="325437"/>
            </a:xfrm>
            <a:prstGeom prst="cloudCallout">
              <a:avLst>
                <a:gd name="adj1" fmla="val 50444"/>
                <a:gd name="adj2" fmla="val -10491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22" name="AutoShape 423">
              <a:extLst>
                <a:ext uri="{FF2B5EF4-FFF2-40B4-BE49-F238E27FC236}">
                  <a16:creationId xmlns:a16="http://schemas.microsoft.com/office/drawing/2014/main" id="{D1D58093-925C-4F2D-9E64-30153D6827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3148013" y="2949575"/>
              <a:ext cx="2144712" cy="307975"/>
            </a:xfrm>
            <a:prstGeom prst="cloudCallout">
              <a:avLst>
                <a:gd name="adj1" fmla="val -50472"/>
                <a:gd name="adj2" fmla="val -7042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23" name="AutoShape 424">
              <a:extLst>
                <a:ext uri="{FF2B5EF4-FFF2-40B4-BE49-F238E27FC236}">
                  <a16:creationId xmlns:a16="http://schemas.microsoft.com/office/drawing/2014/main" id="{220076A8-CAB0-4054-ADEA-69CAEB1BBC7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139950" y="2936875"/>
              <a:ext cx="2011363" cy="366712"/>
            </a:xfrm>
            <a:prstGeom prst="cloudCallout">
              <a:avLst>
                <a:gd name="adj1" fmla="val -32875"/>
                <a:gd name="adj2" fmla="val 887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24" name="AutoShape 425">
              <a:extLst>
                <a:ext uri="{FF2B5EF4-FFF2-40B4-BE49-F238E27FC236}">
                  <a16:creationId xmlns:a16="http://schemas.microsoft.com/office/drawing/2014/main" id="{97534099-87BB-4FB4-AD06-DD75FCE60B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617664" flipV="1">
              <a:off x="4508060" y="2997046"/>
              <a:ext cx="2144713" cy="223838"/>
            </a:xfrm>
            <a:prstGeom prst="cloudCallout">
              <a:avLst>
                <a:gd name="adj1" fmla="val 30601"/>
                <a:gd name="adj2" fmla="val 41779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25" name="AutoShape 6">
              <a:extLst>
                <a:ext uri="{FF2B5EF4-FFF2-40B4-BE49-F238E27FC236}">
                  <a16:creationId xmlns:a16="http://schemas.microsoft.com/office/drawing/2014/main" id="{9D177D39-9A9A-44CE-843F-058F4CBFF5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5000" y="2949668"/>
              <a:ext cx="1143000" cy="239713"/>
            </a:xfrm>
            <a:prstGeom prst="cloudCallout">
              <a:avLst>
                <a:gd name="adj1" fmla="val -21250"/>
                <a:gd name="adj2" fmla="val 20861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26" name="AutoShape 426">
              <a:extLst>
                <a:ext uri="{FF2B5EF4-FFF2-40B4-BE49-F238E27FC236}">
                  <a16:creationId xmlns:a16="http://schemas.microsoft.com/office/drawing/2014/main" id="{2D282463-48BA-4E86-92BC-6915B3C5E52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3302000" y="2989262"/>
              <a:ext cx="2144713" cy="307975"/>
            </a:xfrm>
            <a:prstGeom prst="cloudCallout">
              <a:avLst>
                <a:gd name="adj1" fmla="val -50472"/>
                <a:gd name="adj2" fmla="val -7042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27" name="AutoShape 427">
              <a:extLst>
                <a:ext uri="{FF2B5EF4-FFF2-40B4-BE49-F238E27FC236}">
                  <a16:creationId xmlns:a16="http://schemas.microsoft.com/office/drawing/2014/main" id="{9490B766-9E82-4DFB-B213-07EECFBB6AD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-319577" y="3005137"/>
              <a:ext cx="2144713" cy="236538"/>
            </a:xfrm>
            <a:prstGeom prst="cloudCallout">
              <a:avLst>
                <a:gd name="adj1" fmla="val -50259"/>
                <a:gd name="adj2" fmla="val -18444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28" name="AutoShape 428">
              <a:extLst>
                <a:ext uri="{FF2B5EF4-FFF2-40B4-BE49-F238E27FC236}">
                  <a16:creationId xmlns:a16="http://schemas.microsoft.com/office/drawing/2014/main" id="{E2675878-2C30-4C2A-A7C3-3EDA80B0C3F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788988" y="2960826"/>
              <a:ext cx="1697037" cy="307975"/>
            </a:xfrm>
            <a:prstGeom prst="cloudCallout">
              <a:avLst>
                <a:gd name="adj1" fmla="val -50981"/>
                <a:gd name="adj2" fmla="val -9611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29" name="AutoShape 429">
              <a:extLst>
                <a:ext uri="{FF2B5EF4-FFF2-40B4-BE49-F238E27FC236}">
                  <a16:creationId xmlns:a16="http://schemas.microsoft.com/office/drawing/2014/main" id="{6CBD00B0-BECD-4172-ABA9-1EA5A6B7D4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2713" y="2939834"/>
              <a:ext cx="1143000" cy="239712"/>
            </a:xfrm>
            <a:prstGeom prst="cloudCallout">
              <a:avLst>
                <a:gd name="adj1" fmla="val -21250"/>
                <a:gd name="adj2" fmla="val 20861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30" name="AutoShape 430">
              <a:extLst>
                <a:ext uri="{FF2B5EF4-FFF2-40B4-BE49-F238E27FC236}">
                  <a16:creationId xmlns:a16="http://schemas.microsoft.com/office/drawing/2014/main" id="{AB8FD4D6-843A-4F6C-95CD-08F47C0EC0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9413" y="2879725"/>
              <a:ext cx="1143000" cy="239712"/>
            </a:xfrm>
            <a:prstGeom prst="cloudCallout">
              <a:avLst>
                <a:gd name="adj1" fmla="val -44583"/>
                <a:gd name="adj2" fmla="val 48676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31" name="AutoShape 431">
              <a:extLst>
                <a:ext uri="{FF2B5EF4-FFF2-40B4-BE49-F238E27FC236}">
                  <a16:creationId xmlns:a16="http://schemas.microsoft.com/office/drawing/2014/main" id="{70D6D443-22AA-4B70-A17C-750D7D44D4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588506" flipV="1">
              <a:off x="4815493" y="2940884"/>
              <a:ext cx="1135062" cy="223838"/>
            </a:xfrm>
            <a:prstGeom prst="cloudCallout">
              <a:avLst>
                <a:gd name="adj1" fmla="val 37944"/>
                <a:gd name="adj2" fmla="val 25727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32" name="AutoShape 432">
              <a:extLst>
                <a:ext uri="{FF2B5EF4-FFF2-40B4-BE49-F238E27FC236}">
                  <a16:creationId xmlns:a16="http://schemas.microsoft.com/office/drawing/2014/main" id="{9130983E-A7DE-4F5C-AE8A-472C84BDA4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767">
              <a:off x="8216900" y="2947987"/>
              <a:ext cx="1143000" cy="239713"/>
            </a:xfrm>
            <a:prstGeom prst="cloudCallout">
              <a:avLst>
                <a:gd name="adj1" fmla="val -51054"/>
                <a:gd name="adj2" fmla="val 23606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</p:grpSp>
      <p:sp>
        <p:nvSpPr>
          <p:cNvPr id="133" name="Trapezoid 132">
            <a:extLst>
              <a:ext uri="{FF2B5EF4-FFF2-40B4-BE49-F238E27FC236}">
                <a16:creationId xmlns:a16="http://schemas.microsoft.com/office/drawing/2014/main" id="{1DE251A6-FFCF-4B13-BA6F-26267E975B4D}"/>
              </a:ext>
            </a:extLst>
          </p:cNvPr>
          <p:cNvSpPr/>
          <p:nvPr/>
        </p:nvSpPr>
        <p:spPr>
          <a:xfrm rot="2415136">
            <a:off x="8848578" y="-1114728"/>
            <a:ext cx="507808" cy="8687873"/>
          </a:xfrm>
          <a:prstGeom prst="trapezoid">
            <a:avLst>
              <a:gd name="adj" fmla="val 27678"/>
            </a:avLst>
          </a:prstGeom>
          <a:gradFill>
            <a:gsLst>
              <a:gs pos="0">
                <a:srgbClr val="53B72B"/>
              </a:gs>
              <a:gs pos="100000">
                <a:srgbClr val="53B72B">
                  <a:alpha val="4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F9D359EA-7104-4CC2-8128-FDFFA09F9751}"/>
              </a:ext>
            </a:extLst>
          </p:cNvPr>
          <p:cNvSpPr/>
          <p:nvPr/>
        </p:nvSpPr>
        <p:spPr>
          <a:xfrm>
            <a:off x="6094931" y="4640000"/>
            <a:ext cx="226811" cy="128495"/>
          </a:xfrm>
          <a:prstGeom prst="rect">
            <a:avLst/>
          </a:prstGeom>
          <a:solidFill>
            <a:srgbClr val="A0B4EE">
              <a:alpha val="67059"/>
            </a:srgb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0965966-4D04-4936-B276-2987E19D3DF6}"/>
              </a:ext>
            </a:extLst>
          </p:cNvPr>
          <p:cNvGrpSpPr/>
          <p:nvPr/>
        </p:nvGrpSpPr>
        <p:grpSpPr>
          <a:xfrm>
            <a:off x="6331304" y="4647098"/>
            <a:ext cx="674214" cy="171230"/>
            <a:chOff x="4697732" y="4792358"/>
            <a:chExt cx="508995" cy="171230"/>
          </a:xfrm>
        </p:grpSpPr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051FA509-4B47-4E3C-885F-B3518136B3B6}"/>
                </a:ext>
              </a:extLst>
            </p:cNvPr>
            <p:cNvSpPr/>
            <p:nvPr/>
          </p:nvSpPr>
          <p:spPr>
            <a:xfrm rot="5400000">
              <a:off x="4883383" y="4829702"/>
              <a:ext cx="171230" cy="96541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67059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8" name="Straight Arrow Connector 177">
              <a:extLst>
                <a:ext uri="{FF2B5EF4-FFF2-40B4-BE49-F238E27FC236}">
                  <a16:creationId xmlns:a16="http://schemas.microsoft.com/office/drawing/2014/main" id="{F78B90FF-7079-4D84-B17C-FB3B5BB48B7E}"/>
                </a:ext>
              </a:extLst>
            </p:cNvPr>
            <p:cNvCxnSpPr/>
            <p:nvPr/>
          </p:nvCxnSpPr>
          <p:spPr>
            <a:xfrm flipH="1" flipV="1">
              <a:off x="4697732" y="4854066"/>
              <a:ext cx="508995" cy="8011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B9AE043-ED5F-437E-8053-F26077FEA6E4}"/>
              </a:ext>
            </a:extLst>
          </p:cNvPr>
          <p:cNvSpPr txBox="1"/>
          <p:nvPr/>
        </p:nvSpPr>
        <p:spPr>
          <a:xfrm>
            <a:off x="3321652" y="3599135"/>
            <a:ext cx="2381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AMV height assignment error bars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1F1572E-8B64-4EFA-B7E5-8B60282C55F6}"/>
              </a:ext>
            </a:extLst>
          </p:cNvPr>
          <p:cNvCxnSpPr>
            <a:cxnSpLocks/>
            <a:stCxn id="14" idx="1"/>
            <a:endCxn id="4" idx="0"/>
          </p:cNvCxnSpPr>
          <p:nvPr/>
        </p:nvCxnSpPr>
        <p:spPr>
          <a:xfrm flipH="1">
            <a:off x="2420681" y="3891523"/>
            <a:ext cx="900971" cy="327304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706504D-215C-4AD4-B908-E27B9129B40E}"/>
              </a:ext>
            </a:extLst>
          </p:cNvPr>
          <p:cNvCxnSpPr>
            <a:cxnSpLocks/>
            <a:stCxn id="14" idx="3"/>
            <a:endCxn id="173" idx="0"/>
          </p:cNvCxnSpPr>
          <p:nvPr/>
        </p:nvCxnSpPr>
        <p:spPr>
          <a:xfrm>
            <a:off x="5703468" y="3891523"/>
            <a:ext cx="504869" cy="748477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4B0CF736-6CB0-4145-8055-7D8158A9B891}"/>
              </a:ext>
            </a:extLst>
          </p:cNvPr>
          <p:cNvCxnSpPr>
            <a:cxnSpLocks/>
            <a:stCxn id="183" idx="3"/>
            <a:endCxn id="177" idx="3"/>
          </p:cNvCxnSpPr>
          <p:nvPr/>
        </p:nvCxnSpPr>
        <p:spPr>
          <a:xfrm flipV="1">
            <a:off x="5428677" y="4818328"/>
            <a:ext cx="1261945" cy="676276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3" name="TextBox 182">
            <a:extLst>
              <a:ext uri="{FF2B5EF4-FFF2-40B4-BE49-F238E27FC236}">
                <a16:creationId xmlns:a16="http://schemas.microsoft.com/office/drawing/2014/main" id="{43EC5D08-4C1C-48D2-91D8-BAF92E2B1018}"/>
              </a:ext>
            </a:extLst>
          </p:cNvPr>
          <p:cNvSpPr txBox="1"/>
          <p:nvPr/>
        </p:nvSpPr>
        <p:spPr>
          <a:xfrm>
            <a:off x="1859097" y="5202217"/>
            <a:ext cx="35695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Atmospheric Motion Vector 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</a:rPr>
              <a:t>Winds error bars</a:t>
            </a:r>
          </a:p>
        </p:txBody>
      </p: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123ECA4F-863D-4CD1-B6FE-415C2DBF5483}"/>
              </a:ext>
            </a:extLst>
          </p:cNvPr>
          <p:cNvGrpSpPr/>
          <p:nvPr/>
        </p:nvGrpSpPr>
        <p:grpSpPr>
          <a:xfrm flipH="1">
            <a:off x="953186" y="4452339"/>
            <a:ext cx="3585164" cy="591400"/>
            <a:chOff x="-319577" y="2887662"/>
            <a:chExt cx="7957843" cy="415925"/>
          </a:xfrm>
        </p:grpSpPr>
        <p:sp>
          <p:nvSpPr>
            <p:cNvPr id="186" name="AutoShape 54">
              <a:extLst>
                <a:ext uri="{FF2B5EF4-FFF2-40B4-BE49-F238E27FC236}">
                  <a16:creationId xmlns:a16="http://schemas.microsoft.com/office/drawing/2014/main" id="{303AF10A-E617-4658-94D2-77E575400B4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417638" y="2887662"/>
              <a:ext cx="2011362" cy="366713"/>
            </a:xfrm>
            <a:prstGeom prst="cloudCallout">
              <a:avLst>
                <a:gd name="adj1" fmla="val 61917"/>
                <a:gd name="adj2" fmla="val -8875"/>
              </a:avLst>
            </a:prstGeom>
            <a:solidFill>
              <a:srgbClr val="FFFFFF">
                <a:alpha val="74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87" name="AutoShape 55">
              <a:extLst>
                <a:ext uri="{FF2B5EF4-FFF2-40B4-BE49-F238E27FC236}">
                  <a16:creationId xmlns:a16="http://schemas.microsoft.com/office/drawing/2014/main" id="{0FADD71D-F810-4A65-BB89-FD73BFA82EC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0" y="2917825"/>
              <a:ext cx="1423988" cy="325437"/>
            </a:xfrm>
            <a:prstGeom prst="cloudCallout">
              <a:avLst>
                <a:gd name="adj1" fmla="val 50444"/>
                <a:gd name="adj2" fmla="val -10491"/>
              </a:avLst>
            </a:prstGeom>
            <a:solidFill>
              <a:srgbClr val="FFFFFF">
                <a:alpha val="8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88" name="AutoShape 423">
              <a:extLst>
                <a:ext uri="{FF2B5EF4-FFF2-40B4-BE49-F238E27FC236}">
                  <a16:creationId xmlns:a16="http://schemas.microsoft.com/office/drawing/2014/main" id="{86A46520-BB8F-4585-A01D-F1AC95642A5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3148013" y="2949575"/>
              <a:ext cx="2144712" cy="307975"/>
            </a:xfrm>
            <a:prstGeom prst="cloudCallout">
              <a:avLst>
                <a:gd name="adj1" fmla="val -50472"/>
                <a:gd name="adj2" fmla="val -7042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89" name="AutoShape 424">
              <a:extLst>
                <a:ext uri="{FF2B5EF4-FFF2-40B4-BE49-F238E27FC236}">
                  <a16:creationId xmlns:a16="http://schemas.microsoft.com/office/drawing/2014/main" id="{AA65B04A-556C-40B8-9EF5-461C70AFA09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139950" y="2936875"/>
              <a:ext cx="2011363" cy="366712"/>
            </a:xfrm>
            <a:prstGeom prst="cloudCallout">
              <a:avLst>
                <a:gd name="adj1" fmla="val -32875"/>
                <a:gd name="adj2" fmla="val 8870"/>
              </a:avLst>
            </a:prstGeom>
            <a:solidFill>
              <a:srgbClr val="FFFFFF">
                <a:alpha val="7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90" name="AutoShape 425">
              <a:extLst>
                <a:ext uri="{FF2B5EF4-FFF2-40B4-BE49-F238E27FC236}">
                  <a16:creationId xmlns:a16="http://schemas.microsoft.com/office/drawing/2014/main" id="{2B3B1084-0E81-4CF8-8A3C-57C0CC2ABE4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617664" flipV="1">
              <a:off x="4508060" y="2997046"/>
              <a:ext cx="2144713" cy="223838"/>
            </a:xfrm>
            <a:prstGeom prst="cloudCallout">
              <a:avLst>
                <a:gd name="adj1" fmla="val 30601"/>
                <a:gd name="adj2" fmla="val 41779"/>
              </a:avLst>
            </a:prstGeom>
            <a:solidFill>
              <a:srgbClr val="FFFFFF">
                <a:alpha val="5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91" name="AutoShape 6">
              <a:extLst>
                <a:ext uri="{FF2B5EF4-FFF2-40B4-BE49-F238E27FC236}">
                  <a16:creationId xmlns:a16="http://schemas.microsoft.com/office/drawing/2014/main" id="{128BEEE9-39A6-4C53-8328-D511311A05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5000" y="2949668"/>
              <a:ext cx="1143000" cy="239713"/>
            </a:xfrm>
            <a:prstGeom prst="cloudCallout">
              <a:avLst>
                <a:gd name="adj1" fmla="val -21250"/>
                <a:gd name="adj2" fmla="val 20861"/>
              </a:avLst>
            </a:prstGeom>
            <a:solidFill>
              <a:srgbClr val="FFFFFF">
                <a:alpha val="1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92" name="AutoShape 426">
              <a:extLst>
                <a:ext uri="{FF2B5EF4-FFF2-40B4-BE49-F238E27FC236}">
                  <a16:creationId xmlns:a16="http://schemas.microsoft.com/office/drawing/2014/main" id="{9487EFC6-732E-4CD9-9C01-55DF9B0605B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3302000" y="2989262"/>
              <a:ext cx="2144713" cy="307975"/>
            </a:xfrm>
            <a:prstGeom prst="cloudCallout">
              <a:avLst>
                <a:gd name="adj1" fmla="val -50472"/>
                <a:gd name="adj2" fmla="val -7042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93" name="AutoShape 427">
              <a:extLst>
                <a:ext uri="{FF2B5EF4-FFF2-40B4-BE49-F238E27FC236}">
                  <a16:creationId xmlns:a16="http://schemas.microsoft.com/office/drawing/2014/main" id="{30A9512B-84DE-4839-9B37-337E8431AE8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-319577" y="3005137"/>
              <a:ext cx="2144713" cy="236538"/>
            </a:xfrm>
            <a:prstGeom prst="cloudCallout">
              <a:avLst>
                <a:gd name="adj1" fmla="val -50259"/>
                <a:gd name="adj2" fmla="val -18444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94" name="AutoShape 428">
              <a:extLst>
                <a:ext uri="{FF2B5EF4-FFF2-40B4-BE49-F238E27FC236}">
                  <a16:creationId xmlns:a16="http://schemas.microsoft.com/office/drawing/2014/main" id="{3E1FBD4E-903E-483D-B3DC-9B88445305C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788988" y="2960826"/>
              <a:ext cx="1697037" cy="307975"/>
            </a:xfrm>
            <a:prstGeom prst="cloudCallout">
              <a:avLst>
                <a:gd name="adj1" fmla="val -50981"/>
                <a:gd name="adj2" fmla="val -9611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95" name="AutoShape 429">
              <a:extLst>
                <a:ext uri="{FF2B5EF4-FFF2-40B4-BE49-F238E27FC236}">
                  <a16:creationId xmlns:a16="http://schemas.microsoft.com/office/drawing/2014/main" id="{3E3A8867-C74F-490E-A8BF-5D387741F6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5266" y="2980629"/>
              <a:ext cx="1143000" cy="239712"/>
            </a:xfrm>
            <a:prstGeom prst="cloudCallout">
              <a:avLst>
                <a:gd name="adj1" fmla="val -21250"/>
                <a:gd name="adj2" fmla="val 20861"/>
              </a:avLst>
            </a:prstGeom>
            <a:solidFill>
              <a:srgbClr val="FFFFFF">
                <a:alpha val="1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97" name="AutoShape 431">
              <a:extLst>
                <a:ext uri="{FF2B5EF4-FFF2-40B4-BE49-F238E27FC236}">
                  <a16:creationId xmlns:a16="http://schemas.microsoft.com/office/drawing/2014/main" id="{0BB24093-B138-4F25-A25E-754FC6841C9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588506" flipV="1">
              <a:off x="4815493" y="2940884"/>
              <a:ext cx="1135062" cy="223838"/>
            </a:xfrm>
            <a:prstGeom prst="cloudCallout">
              <a:avLst>
                <a:gd name="adj1" fmla="val 37944"/>
                <a:gd name="adj2" fmla="val 25727"/>
              </a:avLst>
            </a:prstGeom>
            <a:solidFill>
              <a:srgbClr val="FFFFFF">
                <a:alpha val="5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D424C57-160A-4B47-9F00-ABB7E9899CE8}"/>
              </a:ext>
            </a:extLst>
          </p:cNvPr>
          <p:cNvSpPr/>
          <p:nvPr/>
        </p:nvSpPr>
        <p:spPr>
          <a:xfrm>
            <a:off x="2307275" y="4218827"/>
            <a:ext cx="226811" cy="950901"/>
          </a:xfrm>
          <a:prstGeom prst="rect">
            <a:avLst/>
          </a:prstGeom>
          <a:solidFill>
            <a:srgbClr val="A0B4EE">
              <a:alpha val="67059"/>
            </a:srgb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4987205-0A9A-4E4F-8F68-583471821D84}"/>
              </a:ext>
            </a:extLst>
          </p:cNvPr>
          <p:cNvGrpSpPr/>
          <p:nvPr/>
        </p:nvGrpSpPr>
        <p:grpSpPr>
          <a:xfrm>
            <a:off x="2610723" y="4661132"/>
            <a:ext cx="1259561" cy="188353"/>
            <a:chOff x="2040340" y="4706851"/>
            <a:chExt cx="950901" cy="188353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32BD025D-65A2-4287-893C-E40FCDB0A238}"/>
                </a:ext>
              </a:extLst>
            </p:cNvPr>
            <p:cNvSpPr/>
            <p:nvPr/>
          </p:nvSpPr>
          <p:spPr>
            <a:xfrm rot="5400000">
              <a:off x="2421614" y="4325577"/>
              <a:ext cx="188353" cy="950901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67059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068314F-1828-46B6-BD74-A80C45190CE7}"/>
                </a:ext>
              </a:extLst>
            </p:cNvPr>
            <p:cNvCxnSpPr/>
            <p:nvPr/>
          </p:nvCxnSpPr>
          <p:spPr>
            <a:xfrm flipH="1" flipV="1">
              <a:off x="2252144" y="4799981"/>
              <a:ext cx="508995" cy="8011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2" name="Straight Arrow Connector 181">
            <a:extLst>
              <a:ext uri="{FF2B5EF4-FFF2-40B4-BE49-F238E27FC236}">
                <a16:creationId xmlns:a16="http://schemas.microsoft.com/office/drawing/2014/main" id="{A2896395-6427-4186-94F7-747CD4152D04}"/>
              </a:ext>
            </a:extLst>
          </p:cNvPr>
          <p:cNvCxnSpPr>
            <a:cxnSpLocks/>
            <a:endCxn id="175" idx="3"/>
          </p:cNvCxnSpPr>
          <p:nvPr/>
        </p:nvCxnSpPr>
        <p:spPr>
          <a:xfrm flipH="1" flipV="1">
            <a:off x="3240501" y="4849485"/>
            <a:ext cx="120673" cy="404431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9" name="TextBox 198">
            <a:extLst>
              <a:ext uri="{FF2B5EF4-FFF2-40B4-BE49-F238E27FC236}">
                <a16:creationId xmlns:a16="http://schemas.microsoft.com/office/drawing/2014/main" id="{F526E85C-DB4C-4684-AD82-9EC483893D00}"/>
              </a:ext>
            </a:extLst>
          </p:cNvPr>
          <p:cNvSpPr txBox="1"/>
          <p:nvPr/>
        </p:nvSpPr>
        <p:spPr>
          <a:xfrm>
            <a:off x="4530213" y="2685938"/>
            <a:ext cx="3360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</a:rPr>
              <a:t>Clouds &amp; aerosols enhance lidar precision at these layers</a:t>
            </a:r>
          </a:p>
        </p:txBody>
      </p:sp>
      <p:sp>
        <p:nvSpPr>
          <p:cNvPr id="174" name="Trapezoid 173">
            <a:extLst>
              <a:ext uri="{FF2B5EF4-FFF2-40B4-BE49-F238E27FC236}">
                <a16:creationId xmlns:a16="http://schemas.microsoft.com/office/drawing/2014/main" id="{6CF31246-3D82-4261-8BA4-8F0B764049D6}"/>
              </a:ext>
            </a:extLst>
          </p:cNvPr>
          <p:cNvSpPr/>
          <p:nvPr/>
        </p:nvSpPr>
        <p:spPr>
          <a:xfrm rot="2415136">
            <a:off x="12567920" y="-976482"/>
            <a:ext cx="507808" cy="8687873"/>
          </a:xfrm>
          <a:prstGeom prst="trapezoid">
            <a:avLst>
              <a:gd name="adj" fmla="val 27678"/>
            </a:avLst>
          </a:prstGeom>
          <a:gradFill>
            <a:gsLst>
              <a:gs pos="0">
                <a:srgbClr val="53B72B"/>
              </a:gs>
              <a:gs pos="48700">
                <a:srgbClr val="53B72B">
                  <a:alpha val="57000"/>
                </a:srgbClr>
              </a:gs>
              <a:gs pos="100000">
                <a:srgbClr val="53B72B">
                  <a:alpha val="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Trapezoid 175">
            <a:extLst>
              <a:ext uri="{FF2B5EF4-FFF2-40B4-BE49-F238E27FC236}">
                <a16:creationId xmlns:a16="http://schemas.microsoft.com/office/drawing/2014/main" id="{2C4C2301-E15C-47BE-B9E6-A3826A907018}"/>
              </a:ext>
            </a:extLst>
          </p:cNvPr>
          <p:cNvSpPr/>
          <p:nvPr/>
        </p:nvSpPr>
        <p:spPr>
          <a:xfrm rot="2415136">
            <a:off x="13880473" y="-872793"/>
            <a:ext cx="507808" cy="8687873"/>
          </a:xfrm>
          <a:prstGeom prst="trapezoid">
            <a:avLst>
              <a:gd name="adj" fmla="val 27678"/>
            </a:avLst>
          </a:prstGeom>
          <a:gradFill>
            <a:gsLst>
              <a:gs pos="0">
                <a:srgbClr val="53B72B"/>
              </a:gs>
              <a:gs pos="48700">
                <a:srgbClr val="53B72B">
                  <a:alpha val="57000"/>
                </a:srgbClr>
              </a:gs>
              <a:gs pos="100000">
                <a:srgbClr val="53B72B">
                  <a:alpha val="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7689282E-3584-403B-926F-0C970D334B59}"/>
              </a:ext>
            </a:extLst>
          </p:cNvPr>
          <p:cNvSpPr txBox="1"/>
          <p:nvPr/>
        </p:nvSpPr>
        <p:spPr>
          <a:xfrm>
            <a:off x="108444" y="2452271"/>
            <a:ext cx="4378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</a:rPr>
              <a:t>Lidar reveals presence of thin cirrus that (if neglected) can be detrimental to sounder retrievals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646F70-F177-4F7A-B520-31BFF5733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29</a:t>
            </a:fld>
            <a:endParaRPr lang="en-US"/>
          </a:p>
        </p:txBody>
      </p: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4362B45A-4945-4B09-BF72-3236345702C2}"/>
              </a:ext>
            </a:extLst>
          </p:cNvPr>
          <p:cNvGrpSpPr/>
          <p:nvPr/>
        </p:nvGrpSpPr>
        <p:grpSpPr>
          <a:xfrm>
            <a:off x="-362214" y="5952821"/>
            <a:ext cx="4310568" cy="372931"/>
            <a:chOff x="-319577" y="2879725"/>
            <a:chExt cx="9679477" cy="423862"/>
          </a:xfrm>
        </p:grpSpPr>
        <p:sp>
          <p:nvSpPr>
            <p:cNvPr id="200" name="AutoShape 5">
              <a:extLst>
                <a:ext uri="{FF2B5EF4-FFF2-40B4-BE49-F238E27FC236}">
                  <a16:creationId xmlns:a16="http://schemas.microsoft.com/office/drawing/2014/main" id="{D7A2A8FC-A220-4396-ABE3-854BC56E122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922615" flipV="1">
              <a:off x="7020424" y="2933227"/>
              <a:ext cx="2144713" cy="258762"/>
            </a:xfrm>
            <a:prstGeom prst="cloudCallout">
              <a:avLst>
                <a:gd name="adj1" fmla="val 53109"/>
                <a:gd name="adj2" fmla="val 4008"/>
              </a:avLst>
            </a:prstGeom>
            <a:solidFill>
              <a:srgbClr val="FFFFFF">
                <a:alpha val="41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201" name="AutoShape 54">
              <a:extLst>
                <a:ext uri="{FF2B5EF4-FFF2-40B4-BE49-F238E27FC236}">
                  <a16:creationId xmlns:a16="http://schemas.microsoft.com/office/drawing/2014/main" id="{BCC2F76C-B8B8-4C4A-8714-4E46187F820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417638" y="2887662"/>
              <a:ext cx="2011362" cy="366713"/>
            </a:xfrm>
            <a:prstGeom prst="cloudCallout">
              <a:avLst>
                <a:gd name="adj1" fmla="val 61917"/>
                <a:gd name="adj2" fmla="val -8875"/>
              </a:avLst>
            </a:prstGeom>
            <a:solidFill>
              <a:srgbClr val="FFFFFF">
                <a:alpha val="74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202" name="AutoShape 55">
              <a:extLst>
                <a:ext uri="{FF2B5EF4-FFF2-40B4-BE49-F238E27FC236}">
                  <a16:creationId xmlns:a16="http://schemas.microsoft.com/office/drawing/2014/main" id="{445CF25A-E779-4D31-8FE1-FF46A53FE08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0" y="2917825"/>
              <a:ext cx="1423988" cy="325437"/>
            </a:xfrm>
            <a:prstGeom prst="cloudCallout">
              <a:avLst>
                <a:gd name="adj1" fmla="val 50444"/>
                <a:gd name="adj2" fmla="val -10491"/>
              </a:avLst>
            </a:prstGeom>
            <a:solidFill>
              <a:srgbClr val="FFFFFF">
                <a:alpha val="8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203" name="AutoShape 423">
              <a:extLst>
                <a:ext uri="{FF2B5EF4-FFF2-40B4-BE49-F238E27FC236}">
                  <a16:creationId xmlns:a16="http://schemas.microsoft.com/office/drawing/2014/main" id="{5177A06B-AB22-47E4-942F-64E6158D62A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3148013" y="2949575"/>
              <a:ext cx="2144712" cy="307975"/>
            </a:xfrm>
            <a:prstGeom prst="cloudCallout">
              <a:avLst>
                <a:gd name="adj1" fmla="val -50472"/>
                <a:gd name="adj2" fmla="val -7042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204" name="AutoShape 424">
              <a:extLst>
                <a:ext uri="{FF2B5EF4-FFF2-40B4-BE49-F238E27FC236}">
                  <a16:creationId xmlns:a16="http://schemas.microsoft.com/office/drawing/2014/main" id="{5A412476-8E6A-4F3F-9328-A938D50F9F0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139950" y="2936875"/>
              <a:ext cx="2011363" cy="366712"/>
            </a:xfrm>
            <a:prstGeom prst="cloudCallout">
              <a:avLst>
                <a:gd name="adj1" fmla="val -32875"/>
                <a:gd name="adj2" fmla="val 8870"/>
              </a:avLst>
            </a:prstGeom>
            <a:solidFill>
              <a:srgbClr val="FFFFFF">
                <a:alpha val="7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205" name="AutoShape 425">
              <a:extLst>
                <a:ext uri="{FF2B5EF4-FFF2-40B4-BE49-F238E27FC236}">
                  <a16:creationId xmlns:a16="http://schemas.microsoft.com/office/drawing/2014/main" id="{E6D9B415-60A6-4B0A-8A76-988C6899F64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617664" flipV="1">
              <a:off x="4508060" y="2997046"/>
              <a:ext cx="2144713" cy="223838"/>
            </a:xfrm>
            <a:prstGeom prst="cloudCallout">
              <a:avLst>
                <a:gd name="adj1" fmla="val 30601"/>
                <a:gd name="adj2" fmla="val 41779"/>
              </a:avLst>
            </a:prstGeom>
            <a:solidFill>
              <a:srgbClr val="FFFFFF">
                <a:alpha val="5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206" name="AutoShape 6">
              <a:extLst>
                <a:ext uri="{FF2B5EF4-FFF2-40B4-BE49-F238E27FC236}">
                  <a16:creationId xmlns:a16="http://schemas.microsoft.com/office/drawing/2014/main" id="{1554DD4F-189F-45A7-B7D3-76547F67B1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5000" y="2949668"/>
              <a:ext cx="1143000" cy="239713"/>
            </a:xfrm>
            <a:prstGeom prst="cloudCallout">
              <a:avLst>
                <a:gd name="adj1" fmla="val -21250"/>
                <a:gd name="adj2" fmla="val 20861"/>
              </a:avLst>
            </a:prstGeom>
            <a:solidFill>
              <a:srgbClr val="FFFFFF">
                <a:alpha val="1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207" name="AutoShape 426">
              <a:extLst>
                <a:ext uri="{FF2B5EF4-FFF2-40B4-BE49-F238E27FC236}">
                  <a16:creationId xmlns:a16="http://schemas.microsoft.com/office/drawing/2014/main" id="{AC146ED7-A43F-45CD-8CDB-3953B2053E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3302000" y="2989262"/>
              <a:ext cx="2144713" cy="307975"/>
            </a:xfrm>
            <a:prstGeom prst="cloudCallout">
              <a:avLst>
                <a:gd name="adj1" fmla="val -50472"/>
                <a:gd name="adj2" fmla="val -7042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208" name="AutoShape 427">
              <a:extLst>
                <a:ext uri="{FF2B5EF4-FFF2-40B4-BE49-F238E27FC236}">
                  <a16:creationId xmlns:a16="http://schemas.microsoft.com/office/drawing/2014/main" id="{B8CA66AA-1D0B-407C-8E0B-1664C12790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-319577" y="3005137"/>
              <a:ext cx="2144713" cy="236538"/>
            </a:xfrm>
            <a:prstGeom prst="cloudCallout">
              <a:avLst>
                <a:gd name="adj1" fmla="val -50259"/>
                <a:gd name="adj2" fmla="val -18444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209" name="AutoShape 428">
              <a:extLst>
                <a:ext uri="{FF2B5EF4-FFF2-40B4-BE49-F238E27FC236}">
                  <a16:creationId xmlns:a16="http://schemas.microsoft.com/office/drawing/2014/main" id="{6945787F-A8B9-44EA-9AED-A3800EC44E8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788988" y="2960826"/>
              <a:ext cx="1697037" cy="307975"/>
            </a:xfrm>
            <a:prstGeom prst="cloudCallout">
              <a:avLst>
                <a:gd name="adj1" fmla="val -50981"/>
                <a:gd name="adj2" fmla="val -9611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210" name="AutoShape 429">
              <a:extLst>
                <a:ext uri="{FF2B5EF4-FFF2-40B4-BE49-F238E27FC236}">
                  <a16:creationId xmlns:a16="http://schemas.microsoft.com/office/drawing/2014/main" id="{90173F6D-DED2-4E15-B68F-DC503D2574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2713" y="2939834"/>
              <a:ext cx="1143000" cy="239712"/>
            </a:xfrm>
            <a:prstGeom prst="cloudCallout">
              <a:avLst>
                <a:gd name="adj1" fmla="val -21250"/>
                <a:gd name="adj2" fmla="val 20861"/>
              </a:avLst>
            </a:prstGeom>
            <a:solidFill>
              <a:srgbClr val="FFFFFF">
                <a:alpha val="1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211" name="AutoShape 430">
              <a:extLst>
                <a:ext uri="{FF2B5EF4-FFF2-40B4-BE49-F238E27FC236}">
                  <a16:creationId xmlns:a16="http://schemas.microsoft.com/office/drawing/2014/main" id="{4DDFBC4F-533B-4928-8D62-5BCEEC834A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9413" y="2879725"/>
              <a:ext cx="1143000" cy="239712"/>
            </a:xfrm>
            <a:prstGeom prst="cloudCallout">
              <a:avLst>
                <a:gd name="adj1" fmla="val -44583"/>
                <a:gd name="adj2" fmla="val 48676"/>
              </a:avLst>
            </a:prstGeom>
            <a:solidFill>
              <a:srgbClr val="FFFFFF">
                <a:alpha val="1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212" name="AutoShape 431">
              <a:extLst>
                <a:ext uri="{FF2B5EF4-FFF2-40B4-BE49-F238E27FC236}">
                  <a16:creationId xmlns:a16="http://schemas.microsoft.com/office/drawing/2014/main" id="{44503703-430E-4822-99E8-8D7F664E21E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588506" flipV="1">
              <a:off x="4815493" y="2940884"/>
              <a:ext cx="1135062" cy="223838"/>
            </a:xfrm>
            <a:prstGeom prst="cloudCallout">
              <a:avLst>
                <a:gd name="adj1" fmla="val 37944"/>
                <a:gd name="adj2" fmla="val 25727"/>
              </a:avLst>
            </a:prstGeom>
            <a:solidFill>
              <a:srgbClr val="FFFFFF">
                <a:alpha val="5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213" name="AutoShape 432">
              <a:extLst>
                <a:ext uri="{FF2B5EF4-FFF2-40B4-BE49-F238E27FC236}">
                  <a16:creationId xmlns:a16="http://schemas.microsoft.com/office/drawing/2014/main" id="{2B7511B4-2D15-4954-8F34-952E3D6FFFB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767">
              <a:off x="8216900" y="2947987"/>
              <a:ext cx="1143000" cy="239713"/>
            </a:xfrm>
            <a:prstGeom prst="cloudCallout">
              <a:avLst>
                <a:gd name="adj1" fmla="val -51054"/>
                <a:gd name="adj2" fmla="val 23606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1F85CB58-3988-4330-9680-51784DE5049E}"/>
              </a:ext>
            </a:extLst>
          </p:cNvPr>
          <p:cNvGrpSpPr/>
          <p:nvPr/>
        </p:nvGrpSpPr>
        <p:grpSpPr>
          <a:xfrm flipH="1">
            <a:off x="7699133" y="3632493"/>
            <a:ext cx="2970036" cy="2624625"/>
            <a:chOff x="2556310" y="4208039"/>
            <a:chExt cx="4260835" cy="1974930"/>
          </a:xfrm>
        </p:grpSpPr>
        <p:sp>
          <p:nvSpPr>
            <p:cNvPr id="215" name="AutoShape 5">
              <a:extLst>
                <a:ext uri="{FF2B5EF4-FFF2-40B4-BE49-F238E27FC236}">
                  <a16:creationId xmlns:a16="http://schemas.microsoft.com/office/drawing/2014/main" id="{8C825093-E563-44D1-9F12-802D1562EAF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046538" flipH="1" flipV="1">
              <a:off x="3425305" y="3819447"/>
              <a:ext cx="1494527" cy="3232516"/>
            </a:xfrm>
            <a:prstGeom prst="cloudCallout">
              <a:avLst>
                <a:gd name="adj1" fmla="val 452"/>
                <a:gd name="adj2" fmla="val 39619"/>
              </a:avLst>
            </a:prstGeom>
            <a:solidFill>
              <a:schemeClr val="bg1">
                <a:alpha val="65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algn="ctr" defTabSz="4702175"/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216" name="AutoShape 54">
              <a:extLst>
                <a:ext uri="{FF2B5EF4-FFF2-40B4-BE49-F238E27FC236}">
                  <a16:creationId xmlns:a16="http://schemas.microsoft.com/office/drawing/2014/main" id="{1020137E-50F4-4F8D-A6C6-1375F063E3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9979" y="4208039"/>
              <a:ext cx="1603545" cy="465989"/>
            </a:xfrm>
            <a:prstGeom prst="cloudCallout">
              <a:avLst>
                <a:gd name="adj1" fmla="val -2874"/>
                <a:gd name="adj2" fmla="val 49966"/>
              </a:avLst>
            </a:prstGeom>
            <a:solidFill>
              <a:schemeClr val="bg1">
                <a:alpha val="65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algn="ctr" defTabSz="4702175"/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217" name="AutoShape 55">
              <a:extLst>
                <a:ext uri="{FF2B5EF4-FFF2-40B4-BE49-F238E27FC236}">
                  <a16:creationId xmlns:a16="http://schemas.microsoft.com/office/drawing/2014/main" id="{04CADE63-80FE-47FB-99B5-11AA6A84B9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9498" y="4386016"/>
              <a:ext cx="2180234" cy="716757"/>
            </a:xfrm>
            <a:prstGeom prst="cloudCallout">
              <a:avLst>
                <a:gd name="adj1" fmla="val -16989"/>
                <a:gd name="adj2" fmla="val 71096"/>
              </a:avLst>
            </a:prstGeom>
            <a:solidFill>
              <a:schemeClr val="bg1">
                <a:alpha val="65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algn="ctr" defTabSz="4702175"/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218" name="AutoShape 5">
              <a:extLst>
                <a:ext uri="{FF2B5EF4-FFF2-40B4-BE49-F238E27FC236}">
                  <a16:creationId xmlns:a16="http://schemas.microsoft.com/office/drawing/2014/main" id="{6A607F83-EC93-484A-A1BB-8D11617BB42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776575" flipH="1" flipV="1">
              <a:off x="4487212" y="3774211"/>
              <a:ext cx="1177883" cy="3481983"/>
            </a:xfrm>
            <a:prstGeom prst="cloudCallout">
              <a:avLst>
                <a:gd name="adj1" fmla="val -10464"/>
                <a:gd name="adj2" fmla="val 21264"/>
              </a:avLst>
            </a:prstGeom>
            <a:solidFill>
              <a:schemeClr val="bg1">
                <a:alpha val="65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algn="ctr" defTabSz="4702175"/>
              <a:endParaRPr lang="en-US" sz="2400">
                <a:solidFill>
                  <a:srgbClr val="EEECE1"/>
                </a:solidFill>
              </a:endParaRPr>
            </a:p>
          </p:txBody>
        </p:sp>
      </p:grpSp>
      <p:sp>
        <p:nvSpPr>
          <p:cNvPr id="171" name="Trapezoid 170">
            <a:extLst>
              <a:ext uri="{FF2B5EF4-FFF2-40B4-BE49-F238E27FC236}">
                <a16:creationId xmlns:a16="http://schemas.microsoft.com/office/drawing/2014/main" id="{969950AF-6944-4819-82EA-D6CC8EE8300F}"/>
              </a:ext>
            </a:extLst>
          </p:cNvPr>
          <p:cNvSpPr/>
          <p:nvPr/>
        </p:nvSpPr>
        <p:spPr>
          <a:xfrm rot="2415136">
            <a:off x="10158200" y="-1139493"/>
            <a:ext cx="507808" cy="8687873"/>
          </a:xfrm>
          <a:prstGeom prst="trapezoid">
            <a:avLst>
              <a:gd name="adj" fmla="val 27678"/>
            </a:avLst>
          </a:prstGeom>
          <a:gradFill>
            <a:gsLst>
              <a:gs pos="0">
                <a:srgbClr val="53B72B"/>
              </a:gs>
              <a:gs pos="61000">
                <a:srgbClr val="53B72B">
                  <a:alpha val="40000"/>
                </a:srgbClr>
              </a:gs>
              <a:gs pos="100000">
                <a:srgbClr val="53B72B">
                  <a:alpha val="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Trapezoid 171">
            <a:extLst>
              <a:ext uri="{FF2B5EF4-FFF2-40B4-BE49-F238E27FC236}">
                <a16:creationId xmlns:a16="http://schemas.microsoft.com/office/drawing/2014/main" id="{746C68E9-0499-4230-9613-926F54FBE1BD}"/>
              </a:ext>
            </a:extLst>
          </p:cNvPr>
          <p:cNvSpPr/>
          <p:nvPr/>
        </p:nvSpPr>
        <p:spPr>
          <a:xfrm rot="2415136">
            <a:off x="11253339" y="-1006143"/>
            <a:ext cx="507808" cy="8687873"/>
          </a:xfrm>
          <a:prstGeom prst="trapezoid">
            <a:avLst>
              <a:gd name="adj" fmla="val 27678"/>
            </a:avLst>
          </a:prstGeom>
          <a:gradFill>
            <a:gsLst>
              <a:gs pos="0">
                <a:srgbClr val="53B72B"/>
              </a:gs>
              <a:gs pos="48700">
                <a:srgbClr val="53B72B">
                  <a:alpha val="27000"/>
                </a:srgbClr>
              </a:gs>
              <a:gs pos="100000">
                <a:srgbClr val="53B72B">
                  <a:alpha val="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Freeform 57">
            <a:extLst>
              <a:ext uri="{FF2B5EF4-FFF2-40B4-BE49-F238E27FC236}">
                <a16:creationId xmlns:a16="http://schemas.microsoft.com/office/drawing/2014/main" id="{01DB48B4-0804-498A-8BAE-B242E90F33A2}"/>
              </a:ext>
            </a:extLst>
          </p:cNvPr>
          <p:cNvSpPr>
            <a:spLocks/>
          </p:cNvSpPr>
          <p:nvPr/>
        </p:nvSpPr>
        <p:spPr bwMode="auto">
          <a:xfrm>
            <a:off x="3383106" y="6348006"/>
            <a:ext cx="8878787" cy="502930"/>
          </a:xfrm>
          <a:custGeom>
            <a:avLst/>
            <a:gdLst>
              <a:gd name="T0" fmla="*/ 0 w 27736"/>
              <a:gd name="T1" fmla="*/ 195 h 1502"/>
              <a:gd name="T2" fmla="*/ 1617 w 27736"/>
              <a:gd name="T3" fmla="*/ 125 h 1502"/>
              <a:gd name="T4" fmla="*/ 2570 w 27736"/>
              <a:gd name="T5" fmla="*/ 106 h 1502"/>
              <a:gd name="T6" fmla="*/ 3367 w 27736"/>
              <a:gd name="T7" fmla="*/ 62 h 1502"/>
              <a:gd name="T8" fmla="*/ 4409 w 27736"/>
              <a:gd name="T9" fmla="*/ 62 h 1502"/>
              <a:gd name="T10" fmla="*/ 5410 w 27736"/>
              <a:gd name="T11" fmla="*/ 128 h 1502"/>
              <a:gd name="T12" fmla="*/ 6251 w 27736"/>
              <a:gd name="T13" fmla="*/ 40 h 1502"/>
              <a:gd name="T14" fmla="*/ 8551 w 27736"/>
              <a:gd name="T15" fmla="*/ 235 h 1502"/>
              <a:gd name="T16" fmla="*/ 13292 w 27736"/>
              <a:gd name="T17" fmla="*/ 141 h 1502"/>
              <a:gd name="T18" fmla="*/ 16221 w 27736"/>
              <a:gd name="T19" fmla="*/ 106 h 1502"/>
              <a:gd name="T20" fmla="*/ 16903 w 27736"/>
              <a:gd name="T21" fmla="*/ 40 h 1502"/>
              <a:gd name="T22" fmla="*/ 18059 w 27736"/>
              <a:gd name="T23" fmla="*/ 151 h 1502"/>
              <a:gd name="T24" fmla="*/ 18502 w 27736"/>
              <a:gd name="T25" fmla="*/ 84 h 1502"/>
              <a:gd name="T26" fmla="*/ 18635 w 27736"/>
              <a:gd name="T27" fmla="*/ 84 h 1502"/>
              <a:gd name="T28" fmla="*/ 19832 w 27736"/>
              <a:gd name="T29" fmla="*/ 261 h 1502"/>
              <a:gd name="T30" fmla="*/ 20408 w 27736"/>
              <a:gd name="T31" fmla="*/ 128 h 1502"/>
              <a:gd name="T32" fmla="*/ 21427 w 27736"/>
              <a:gd name="T33" fmla="*/ 173 h 1502"/>
              <a:gd name="T34" fmla="*/ 23044 w 27736"/>
              <a:gd name="T35" fmla="*/ 284 h 1502"/>
              <a:gd name="T36" fmla="*/ 24262 w 27736"/>
              <a:gd name="T37" fmla="*/ 84 h 1502"/>
              <a:gd name="T38" fmla="*/ 24971 w 27736"/>
              <a:gd name="T39" fmla="*/ 84 h 1502"/>
              <a:gd name="T40" fmla="*/ 26434 w 27736"/>
              <a:gd name="T41" fmla="*/ 306 h 1502"/>
              <a:gd name="T42" fmla="*/ 27736 w 27736"/>
              <a:gd name="T43" fmla="*/ 0 h 1502"/>
              <a:gd name="T44" fmla="*/ 27714 w 27736"/>
              <a:gd name="T45" fmla="*/ 1502 h 1502"/>
              <a:gd name="T46" fmla="*/ 0 w 27736"/>
              <a:gd name="T47" fmla="*/ 1486 h 1502"/>
              <a:gd name="T48" fmla="*/ 0 w 27736"/>
              <a:gd name="T49" fmla="*/ 195 h 1502"/>
              <a:gd name="connsiteX0" fmla="*/ 204 w 10000"/>
              <a:gd name="connsiteY0" fmla="*/ 5035 h 10000"/>
              <a:gd name="connsiteX1" fmla="*/ 583 w 10000"/>
              <a:gd name="connsiteY1" fmla="*/ 832 h 10000"/>
              <a:gd name="connsiteX2" fmla="*/ 927 w 10000"/>
              <a:gd name="connsiteY2" fmla="*/ 706 h 10000"/>
              <a:gd name="connsiteX3" fmla="*/ 1214 w 10000"/>
              <a:gd name="connsiteY3" fmla="*/ 413 h 10000"/>
              <a:gd name="connsiteX4" fmla="*/ 1590 w 10000"/>
              <a:gd name="connsiteY4" fmla="*/ 413 h 10000"/>
              <a:gd name="connsiteX5" fmla="*/ 1951 w 10000"/>
              <a:gd name="connsiteY5" fmla="*/ 852 h 10000"/>
              <a:gd name="connsiteX6" fmla="*/ 2254 w 10000"/>
              <a:gd name="connsiteY6" fmla="*/ 266 h 10000"/>
              <a:gd name="connsiteX7" fmla="*/ 3083 w 10000"/>
              <a:gd name="connsiteY7" fmla="*/ 1565 h 10000"/>
              <a:gd name="connsiteX8" fmla="*/ 4792 w 10000"/>
              <a:gd name="connsiteY8" fmla="*/ 939 h 10000"/>
              <a:gd name="connsiteX9" fmla="*/ 5848 w 10000"/>
              <a:gd name="connsiteY9" fmla="*/ 706 h 10000"/>
              <a:gd name="connsiteX10" fmla="*/ 6094 w 10000"/>
              <a:gd name="connsiteY10" fmla="*/ 266 h 10000"/>
              <a:gd name="connsiteX11" fmla="*/ 6511 w 10000"/>
              <a:gd name="connsiteY11" fmla="*/ 1005 h 10000"/>
              <a:gd name="connsiteX12" fmla="*/ 6671 w 10000"/>
              <a:gd name="connsiteY12" fmla="*/ 559 h 10000"/>
              <a:gd name="connsiteX13" fmla="*/ 6719 w 10000"/>
              <a:gd name="connsiteY13" fmla="*/ 559 h 10000"/>
              <a:gd name="connsiteX14" fmla="*/ 7150 w 10000"/>
              <a:gd name="connsiteY14" fmla="*/ 1738 h 10000"/>
              <a:gd name="connsiteX15" fmla="*/ 7358 w 10000"/>
              <a:gd name="connsiteY15" fmla="*/ 852 h 10000"/>
              <a:gd name="connsiteX16" fmla="*/ 7725 w 10000"/>
              <a:gd name="connsiteY16" fmla="*/ 1152 h 10000"/>
              <a:gd name="connsiteX17" fmla="*/ 8308 w 10000"/>
              <a:gd name="connsiteY17" fmla="*/ 1891 h 10000"/>
              <a:gd name="connsiteX18" fmla="*/ 8747 w 10000"/>
              <a:gd name="connsiteY18" fmla="*/ 559 h 10000"/>
              <a:gd name="connsiteX19" fmla="*/ 9003 w 10000"/>
              <a:gd name="connsiteY19" fmla="*/ 559 h 10000"/>
              <a:gd name="connsiteX20" fmla="*/ 9531 w 10000"/>
              <a:gd name="connsiteY20" fmla="*/ 2037 h 10000"/>
              <a:gd name="connsiteX21" fmla="*/ 10000 w 10000"/>
              <a:gd name="connsiteY21" fmla="*/ 0 h 10000"/>
              <a:gd name="connsiteX22" fmla="*/ 9992 w 10000"/>
              <a:gd name="connsiteY22" fmla="*/ 10000 h 10000"/>
              <a:gd name="connsiteX23" fmla="*/ 0 w 10000"/>
              <a:gd name="connsiteY23" fmla="*/ 9893 h 10000"/>
              <a:gd name="connsiteX24" fmla="*/ 204 w 10000"/>
              <a:gd name="connsiteY24" fmla="*/ 5035 h 10000"/>
              <a:gd name="connsiteX0" fmla="*/ 204 w 10000"/>
              <a:gd name="connsiteY0" fmla="*/ 5035 h 10000"/>
              <a:gd name="connsiteX1" fmla="*/ 583 w 10000"/>
              <a:gd name="connsiteY1" fmla="*/ 832 h 10000"/>
              <a:gd name="connsiteX2" fmla="*/ 927 w 10000"/>
              <a:gd name="connsiteY2" fmla="*/ 706 h 10000"/>
              <a:gd name="connsiteX3" fmla="*/ 1214 w 10000"/>
              <a:gd name="connsiteY3" fmla="*/ 413 h 10000"/>
              <a:gd name="connsiteX4" fmla="*/ 1590 w 10000"/>
              <a:gd name="connsiteY4" fmla="*/ 413 h 10000"/>
              <a:gd name="connsiteX5" fmla="*/ 1907 w 10000"/>
              <a:gd name="connsiteY5" fmla="*/ 2477 h 10000"/>
              <a:gd name="connsiteX6" fmla="*/ 2254 w 10000"/>
              <a:gd name="connsiteY6" fmla="*/ 266 h 10000"/>
              <a:gd name="connsiteX7" fmla="*/ 3083 w 10000"/>
              <a:gd name="connsiteY7" fmla="*/ 1565 h 10000"/>
              <a:gd name="connsiteX8" fmla="*/ 4792 w 10000"/>
              <a:gd name="connsiteY8" fmla="*/ 939 h 10000"/>
              <a:gd name="connsiteX9" fmla="*/ 5848 w 10000"/>
              <a:gd name="connsiteY9" fmla="*/ 706 h 10000"/>
              <a:gd name="connsiteX10" fmla="*/ 6094 w 10000"/>
              <a:gd name="connsiteY10" fmla="*/ 266 h 10000"/>
              <a:gd name="connsiteX11" fmla="*/ 6511 w 10000"/>
              <a:gd name="connsiteY11" fmla="*/ 1005 h 10000"/>
              <a:gd name="connsiteX12" fmla="*/ 6671 w 10000"/>
              <a:gd name="connsiteY12" fmla="*/ 559 h 10000"/>
              <a:gd name="connsiteX13" fmla="*/ 6719 w 10000"/>
              <a:gd name="connsiteY13" fmla="*/ 559 h 10000"/>
              <a:gd name="connsiteX14" fmla="*/ 7150 w 10000"/>
              <a:gd name="connsiteY14" fmla="*/ 1738 h 10000"/>
              <a:gd name="connsiteX15" fmla="*/ 7358 w 10000"/>
              <a:gd name="connsiteY15" fmla="*/ 852 h 10000"/>
              <a:gd name="connsiteX16" fmla="*/ 7725 w 10000"/>
              <a:gd name="connsiteY16" fmla="*/ 1152 h 10000"/>
              <a:gd name="connsiteX17" fmla="*/ 8308 w 10000"/>
              <a:gd name="connsiteY17" fmla="*/ 1891 h 10000"/>
              <a:gd name="connsiteX18" fmla="*/ 8747 w 10000"/>
              <a:gd name="connsiteY18" fmla="*/ 559 h 10000"/>
              <a:gd name="connsiteX19" fmla="*/ 9003 w 10000"/>
              <a:gd name="connsiteY19" fmla="*/ 559 h 10000"/>
              <a:gd name="connsiteX20" fmla="*/ 9531 w 10000"/>
              <a:gd name="connsiteY20" fmla="*/ 2037 h 10000"/>
              <a:gd name="connsiteX21" fmla="*/ 10000 w 10000"/>
              <a:gd name="connsiteY21" fmla="*/ 0 h 10000"/>
              <a:gd name="connsiteX22" fmla="*/ 9992 w 10000"/>
              <a:gd name="connsiteY22" fmla="*/ 10000 h 10000"/>
              <a:gd name="connsiteX23" fmla="*/ 0 w 10000"/>
              <a:gd name="connsiteY23" fmla="*/ 9893 h 10000"/>
              <a:gd name="connsiteX24" fmla="*/ 204 w 10000"/>
              <a:gd name="connsiteY24" fmla="*/ 5035 h 10000"/>
              <a:gd name="connsiteX0" fmla="*/ 204 w 10000"/>
              <a:gd name="connsiteY0" fmla="*/ 5035 h 10000"/>
              <a:gd name="connsiteX1" fmla="*/ 583 w 10000"/>
              <a:gd name="connsiteY1" fmla="*/ 832 h 10000"/>
              <a:gd name="connsiteX2" fmla="*/ 971 w 10000"/>
              <a:gd name="connsiteY2" fmla="*/ 1031 h 10000"/>
              <a:gd name="connsiteX3" fmla="*/ 1214 w 10000"/>
              <a:gd name="connsiteY3" fmla="*/ 413 h 10000"/>
              <a:gd name="connsiteX4" fmla="*/ 1590 w 10000"/>
              <a:gd name="connsiteY4" fmla="*/ 413 h 10000"/>
              <a:gd name="connsiteX5" fmla="*/ 1907 w 10000"/>
              <a:gd name="connsiteY5" fmla="*/ 2477 h 10000"/>
              <a:gd name="connsiteX6" fmla="*/ 2254 w 10000"/>
              <a:gd name="connsiteY6" fmla="*/ 266 h 10000"/>
              <a:gd name="connsiteX7" fmla="*/ 3083 w 10000"/>
              <a:gd name="connsiteY7" fmla="*/ 1565 h 10000"/>
              <a:gd name="connsiteX8" fmla="*/ 4792 w 10000"/>
              <a:gd name="connsiteY8" fmla="*/ 939 h 10000"/>
              <a:gd name="connsiteX9" fmla="*/ 5848 w 10000"/>
              <a:gd name="connsiteY9" fmla="*/ 706 h 10000"/>
              <a:gd name="connsiteX10" fmla="*/ 6094 w 10000"/>
              <a:gd name="connsiteY10" fmla="*/ 266 h 10000"/>
              <a:gd name="connsiteX11" fmla="*/ 6511 w 10000"/>
              <a:gd name="connsiteY11" fmla="*/ 1005 h 10000"/>
              <a:gd name="connsiteX12" fmla="*/ 6671 w 10000"/>
              <a:gd name="connsiteY12" fmla="*/ 559 h 10000"/>
              <a:gd name="connsiteX13" fmla="*/ 6719 w 10000"/>
              <a:gd name="connsiteY13" fmla="*/ 559 h 10000"/>
              <a:gd name="connsiteX14" fmla="*/ 7150 w 10000"/>
              <a:gd name="connsiteY14" fmla="*/ 1738 h 10000"/>
              <a:gd name="connsiteX15" fmla="*/ 7358 w 10000"/>
              <a:gd name="connsiteY15" fmla="*/ 852 h 10000"/>
              <a:gd name="connsiteX16" fmla="*/ 7725 w 10000"/>
              <a:gd name="connsiteY16" fmla="*/ 1152 h 10000"/>
              <a:gd name="connsiteX17" fmla="*/ 8308 w 10000"/>
              <a:gd name="connsiteY17" fmla="*/ 1891 h 10000"/>
              <a:gd name="connsiteX18" fmla="*/ 8747 w 10000"/>
              <a:gd name="connsiteY18" fmla="*/ 559 h 10000"/>
              <a:gd name="connsiteX19" fmla="*/ 9003 w 10000"/>
              <a:gd name="connsiteY19" fmla="*/ 559 h 10000"/>
              <a:gd name="connsiteX20" fmla="*/ 9531 w 10000"/>
              <a:gd name="connsiteY20" fmla="*/ 2037 h 10000"/>
              <a:gd name="connsiteX21" fmla="*/ 10000 w 10000"/>
              <a:gd name="connsiteY21" fmla="*/ 0 h 10000"/>
              <a:gd name="connsiteX22" fmla="*/ 9992 w 10000"/>
              <a:gd name="connsiteY22" fmla="*/ 10000 h 10000"/>
              <a:gd name="connsiteX23" fmla="*/ 0 w 10000"/>
              <a:gd name="connsiteY23" fmla="*/ 9893 h 10000"/>
              <a:gd name="connsiteX24" fmla="*/ 204 w 10000"/>
              <a:gd name="connsiteY24" fmla="*/ 5035 h 10000"/>
              <a:gd name="connsiteX0" fmla="*/ 204 w 10000"/>
              <a:gd name="connsiteY0" fmla="*/ 5035 h 10000"/>
              <a:gd name="connsiteX1" fmla="*/ 583 w 10000"/>
              <a:gd name="connsiteY1" fmla="*/ 832 h 10000"/>
              <a:gd name="connsiteX2" fmla="*/ 971 w 10000"/>
              <a:gd name="connsiteY2" fmla="*/ 1031 h 10000"/>
              <a:gd name="connsiteX3" fmla="*/ 1214 w 10000"/>
              <a:gd name="connsiteY3" fmla="*/ 413 h 10000"/>
              <a:gd name="connsiteX4" fmla="*/ 1429 w 10000"/>
              <a:gd name="connsiteY4" fmla="*/ 900 h 10000"/>
              <a:gd name="connsiteX5" fmla="*/ 1907 w 10000"/>
              <a:gd name="connsiteY5" fmla="*/ 2477 h 10000"/>
              <a:gd name="connsiteX6" fmla="*/ 2254 w 10000"/>
              <a:gd name="connsiteY6" fmla="*/ 266 h 10000"/>
              <a:gd name="connsiteX7" fmla="*/ 3083 w 10000"/>
              <a:gd name="connsiteY7" fmla="*/ 1565 h 10000"/>
              <a:gd name="connsiteX8" fmla="*/ 4792 w 10000"/>
              <a:gd name="connsiteY8" fmla="*/ 939 h 10000"/>
              <a:gd name="connsiteX9" fmla="*/ 5848 w 10000"/>
              <a:gd name="connsiteY9" fmla="*/ 706 h 10000"/>
              <a:gd name="connsiteX10" fmla="*/ 6094 w 10000"/>
              <a:gd name="connsiteY10" fmla="*/ 266 h 10000"/>
              <a:gd name="connsiteX11" fmla="*/ 6511 w 10000"/>
              <a:gd name="connsiteY11" fmla="*/ 1005 h 10000"/>
              <a:gd name="connsiteX12" fmla="*/ 6671 w 10000"/>
              <a:gd name="connsiteY12" fmla="*/ 559 h 10000"/>
              <a:gd name="connsiteX13" fmla="*/ 6719 w 10000"/>
              <a:gd name="connsiteY13" fmla="*/ 559 h 10000"/>
              <a:gd name="connsiteX14" fmla="*/ 7150 w 10000"/>
              <a:gd name="connsiteY14" fmla="*/ 1738 h 10000"/>
              <a:gd name="connsiteX15" fmla="*/ 7358 w 10000"/>
              <a:gd name="connsiteY15" fmla="*/ 852 h 10000"/>
              <a:gd name="connsiteX16" fmla="*/ 7725 w 10000"/>
              <a:gd name="connsiteY16" fmla="*/ 1152 h 10000"/>
              <a:gd name="connsiteX17" fmla="*/ 8308 w 10000"/>
              <a:gd name="connsiteY17" fmla="*/ 1891 h 10000"/>
              <a:gd name="connsiteX18" fmla="*/ 8747 w 10000"/>
              <a:gd name="connsiteY18" fmla="*/ 559 h 10000"/>
              <a:gd name="connsiteX19" fmla="*/ 9003 w 10000"/>
              <a:gd name="connsiteY19" fmla="*/ 559 h 10000"/>
              <a:gd name="connsiteX20" fmla="*/ 9531 w 10000"/>
              <a:gd name="connsiteY20" fmla="*/ 2037 h 10000"/>
              <a:gd name="connsiteX21" fmla="*/ 10000 w 10000"/>
              <a:gd name="connsiteY21" fmla="*/ 0 h 10000"/>
              <a:gd name="connsiteX22" fmla="*/ 9992 w 10000"/>
              <a:gd name="connsiteY22" fmla="*/ 10000 h 10000"/>
              <a:gd name="connsiteX23" fmla="*/ 0 w 10000"/>
              <a:gd name="connsiteY23" fmla="*/ 9893 h 10000"/>
              <a:gd name="connsiteX24" fmla="*/ 204 w 10000"/>
              <a:gd name="connsiteY24" fmla="*/ 5035 h 10000"/>
              <a:gd name="connsiteX0" fmla="*/ 204 w 10000"/>
              <a:gd name="connsiteY0" fmla="*/ 5035 h 10000"/>
              <a:gd name="connsiteX1" fmla="*/ 583 w 10000"/>
              <a:gd name="connsiteY1" fmla="*/ 832 h 10000"/>
              <a:gd name="connsiteX2" fmla="*/ 971 w 10000"/>
              <a:gd name="connsiteY2" fmla="*/ 1031 h 10000"/>
              <a:gd name="connsiteX3" fmla="*/ 1068 w 10000"/>
              <a:gd name="connsiteY3" fmla="*/ 2038 h 10000"/>
              <a:gd name="connsiteX4" fmla="*/ 1429 w 10000"/>
              <a:gd name="connsiteY4" fmla="*/ 900 h 10000"/>
              <a:gd name="connsiteX5" fmla="*/ 1907 w 10000"/>
              <a:gd name="connsiteY5" fmla="*/ 2477 h 10000"/>
              <a:gd name="connsiteX6" fmla="*/ 2254 w 10000"/>
              <a:gd name="connsiteY6" fmla="*/ 266 h 10000"/>
              <a:gd name="connsiteX7" fmla="*/ 3083 w 10000"/>
              <a:gd name="connsiteY7" fmla="*/ 1565 h 10000"/>
              <a:gd name="connsiteX8" fmla="*/ 4792 w 10000"/>
              <a:gd name="connsiteY8" fmla="*/ 939 h 10000"/>
              <a:gd name="connsiteX9" fmla="*/ 5848 w 10000"/>
              <a:gd name="connsiteY9" fmla="*/ 706 h 10000"/>
              <a:gd name="connsiteX10" fmla="*/ 6094 w 10000"/>
              <a:gd name="connsiteY10" fmla="*/ 266 h 10000"/>
              <a:gd name="connsiteX11" fmla="*/ 6511 w 10000"/>
              <a:gd name="connsiteY11" fmla="*/ 1005 h 10000"/>
              <a:gd name="connsiteX12" fmla="*/ 6671 w 10000"/>
              <a:gd name="connsiteY12" fmla="*/ 559 h 10000"/>
              <a:gd name="connsiteX13" fmla="*/ 6719 w 10000"/>
              <a:gd name="connsiteY13" fmla="*/ 559 h 10000"/>
              <a:gd name="connsiteX14" fmla="*/ 7150 w 10000"/>
              <a:gd name="connsiteY14" fmla="*/ 1738 h 10000"/>
              <a:gd name="connsiteX15" fmla="*/ 7358 w 10000"/>
              <a:gd name="connsiteY15" fmla="*/ 852 h 10000"/>
              <a:gd name="connsiteX16" fmla="*/ 7725 w 10000"/>
              <a:gd name="connsiteY16" fmla="*/ 1152 h 10000"/>
              <a:gd name="connsiteX17" fmla="*/ 8308 w 10000"/>
              <a:gd name="connsiteY17" fmla="*/ 1891 h 10000"/>
              <a:gd name="connsiteX18" fmla="*/ 8747 w 10000"/>
              <a:gd name="connsiteY18" fmla="*/ 559 h 10000"/>
              <a:gd name="connsiteX19" fmla="*/ 9003 w 10000"/>
              <a:gd name="connsiteY19" fmla="*/ 559 h 10000"/>
              <a:gd name="connsiteX20" fmla="*/ 9531 w 10000"/>
              <a:gd name="connsiteY20" fmla="*/ 2037 h 10000"/>
              <a:gd name="connsiteX21" fmla="*/ 10000 w 10000"/>
              <a:gd name="connsiteY21" fmla="*/ 0 h 10000"/>
              <a:gd name="connsiteX22" fmla="*/ 9992 w 10000"/>
              <a:gd name="connsiteY22" fmla="*/ 10000 h 10000"/>
              <a:gd name="connsiteX23" fmla="*/ 0 w 10000"/>
              <a:gd name="connsiteY23" fmla="*/ 9893 h 10000"/>
              <a:gd name="connsiteX24" fmla="*/ 204 w 10000"/>
              <a:gd name="connsiteY24" fmla="*/ 5035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000" h="10000">
                <a:moveTo>
                  <a:pt x="204" y="5035"/>
                </a:moveTo>
                <a:cubicBezTo>
                  <a:pt x="330" y="3634"/>
                  <a:pt x="457" y="2233"/>
                  <a:pt x="583" y="832"/>
                </a:cubicBezTo>
                <a:lnTo>
                  <a:pt x="971" y="1031"/>
                </a:lnTo>
                <a:cubicBezTo>
                  <a:pt x="1003" y="1367"/>
                  <a:pt x="1036" y="1702"/>
                  <a:pt x="1068" y="2038"/>
                </a:cubicBezTo>
                <a:cubicBezTo>
                  <a:pt x="1140" y="2200"/>
                  <a:pt x="1357" y="738"/>
                  <a:pt x="1429" y="900"/>
                </a:cubicBezTo>
                <a:cubicBezTo>
                  <a:pt x="1535" y="1588"/>
                  <a:pt x="1801" y="1789"/>
                  <a:pt x="1907" y="2477"/>
                </a:cubicBezTo>
                <a:cubicBezTo>
                  <a:pt x="2023" y="1740"/>
                  <a:pt x="2138" y="1003"/>
                  <a:pt x="2254" y="266"/>
                </a:cubicBezTo>
                <a:lnTo>
                  <a:pt x="3083" y="1565"/>
                </a:lnTo>
                <a:lnTo>
                  <a:pt x="4792" y="939"/>
                </a:lnTo>
                <a:lnTo>
                  <a:pt x="5848" y="706"/>
                </a:lnTo>
                <a:lnTo>
                  <a:pt x="6094" y="266"/>
                </a:lnTo>
                <a:lnTo>
                  <a:pt x="6511" y="1005"/>
                </a:lnTo>
                <a:cubicBezTo>
                  <a:pt x="6564" y="856"/>
                  <a:pt x="6618" y="708"/>
                  <a:pt x="6671" y="559"/>
                </a:cubicBezTo>
                <a:lnTo>
                  <a:pt x="6719" y="559"/>
                </a:lnTo>
                <a:lnTo>
                  <a:pt x="7150" y="1738"/>
                </a:lnTo>
                <a:cubicBezTo>
                  <a:pt x="7219" y="1443"/>
                  <a:pt x="7289" y="1147"/>
                  <a:pt x="7358" y="852"/>
                </a:cubicBezTo>
                <a:lnTo>
                  <a:pt x="7725" y="1152"/>
                </a:lnTo>
                <a:lnTo>
                  <a:pt x="8308" y="1891"/>
                </a:lnTo>
                <a:lnTo>
                  <a:pt x="8747" y="559"/>
                </a:lnTo>
                <a:lnTo>
                  <a:pt x="9003" y="559"/>
                </a:lnTo>
                <a:lnTo>
                  <a:pt x="9531" y="2037"/>
                </a:lnTo>
                <a:lnTo>
                  <a:pt x="10000" y="0"/>
                </a:lnTo>
                <a:cubicBezTo>
                  <a:pt x="9997" y="3333"/>
                  <a:pt x="9995" y="6667"/>
                  <a:pt x="9992" y="10000"/>
                </a:cubicBezTo>
                <a:lnTo>
                  <a:pt x="0" y="9893"/>
                </a:lnTo>
                <a:lnTo>
                  <a:pt x="204" y="5035"/>
                </a:lnTo>
                <a:close/>
              </a:path>
            </a:pathLst>
          </a:custGeom>
          <a:solidFill>
            <a:srgbClr val="1C6218"/>
          </a:solidFill>
          <a:ln>
            <a:noFill/>
          </a:ln>
          <a:effectLst/>
        </p:spPr>
        <p:txBody>
          <a:bodyPr anchor="ctr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D17DBA0-2A8D-47A3-B400-2F8B4708E24D}"/>
              </a:ext>
            </a:extLst>
          </p:cNvPr>
          <p:cNvSpPr/>
          <p:nvPr/>
        </p:nvSpPr>
        <p:spPr>
          <a:xfrm>
            <a:off x="1231905" y="1146140"/>
            <a:ext cx="4258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dirty="0">
                <a:solidFill>
                  <a:schemeClr val="bg1"/>
                </a:solidFill>
              </a:rPr>
              <a:t>See Folger &amp; Weissman, (2014 &amp; 2016)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A384A103-13BE-457A-A1E4-F2FCACDF79C3}"/>
              </a:ext>
            </a:extLst>
          </p:cNvPr>
          <p:cNvSpPr txBox="1"/>
          <p:nvPr/>
        </p:nvSpPr>
        <p:spPr>
          <a:xfrm>
            <a:off x="8329614" y="4177427"/>
            <a:ext cx="33604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</a:rPr>
              <a:t>Lidar measures convergence/divergence even where features don’t move (e.g. mountain wave clouds)</a:t>
            </a:r>
          </a:p>
        </p:txBody>
      </p:sp>
    </p:spTree>
    <p:extLst>
      <p:ext uri="{BB962C8B-B14F-4D97-AF65-F5344CB8AC3E}">
        <p14:creationId xmlns:p14="http://schemas.microsoft.com/office/powerpoint/2010/main" val="3475223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A47DBE-E7BD-4C0A-8FBD-145E6A4A7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 Measurements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8F4FBE-05A0-4E6C-A764-2AEF185376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40F8B5-DA95-4542-88B1-6F1545CD9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STAR Seminar - 25 July 2019 - NCWCP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72CD30-B68A-4F5E-A150-400D1504E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474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83256-BBC3-4EA0-A2C6-3AAF0F445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Mission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72658-43AF-4334-B4A2-896FB1674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281" y="1251857"/>
            <a:ext cx="6266869" cy="497694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Aerosols (including clouds) and water vapor features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AMVs</a:t>
            </a:r>
          </a:p>
          <a:p>
            <a:pPr>
              <a:spcBef>
                <a:spcPts val="1200"/>
              </a:spcBef>
            </a:pPr>
            <a:r>
              <a:rPr lang="en-US" dirty="0">
                <a:sym typeface="Wingdings" panose="05000000000000000000" pitchFamily="2" charset="2"/>
              </a:rPr>
              <a:t>True clear air (no aerosols, low water vapor)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Aeolus Molecular lidar winds are providing lots of previously un-measured data</a:t>
            </a:r>
          </a:p>
          <a:p>
            <a:pPr>
              <a:spcBef>
                <a:spcPts val="1200"/>
              </a:spcBef>
            </a:pPr>
            <a:r>
              <a:rPr lang="en-US" dirty="0">
                <a:sym typeface="Wingdings" panose="05000000000000000000" pitchFamily="2" charset="2"/>
              </a:rPr>
              <a:t>AMV + molecular Doppler channel for space-based operation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Lidar anchors AMV </a:t>
            </a:r>
            <a:r>
              <a:rPr lang="en-US" dirty="0">
                <a:sym typeface="Wingdings" panose="05000000000000000000" pitchFamily="2" charset="2"/>
              </a:rPr>
              <a:t> AMV extends lidar</a:t>
            </a:r>
          </a:p>
          <a:p>
            <a:pPr>
              <a:spcBef>
                <a:spcPts val="1200"/>
              </a:spcBef>
            </a:pPr>
            <a:r>
              <a:rPr lang="en-US" dirty="0">
                <a:sym typeface="Wingdings" panose="05000000000000000000" pitchFamily="2" charset="2"/>
              </a:rPr>
              <a:t>Studies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How far (swath) does the anchor hold?  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What is the overall benefit for lidar + AMV data?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8DE30-34D4-4FB9-A3A2-36313453D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STAR Seminar - 25 July 2019 - NCWCP</a:t>
            </a:r>
            <a:endParaRPr lang="en-US" dirty="0"/>
          </a:p>
        </p:txBody>
      </p:sp>
      <p:pic>
        <p:nvPicPr>
          <p:cNvPr id="73734" name="Picture 6" descr="orbit_462">
            <a:extLst>
              <a:ext uri="{FF2B5EF4-FFF2-40B4-BE49-F238E27FC236}">
                <a16:creationId xmlns:a16="http://schemas.microsoft.com/office/drawing/2014/main" id="{4E6E03F8-CF64-4223-A01B-55C9DAD91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0050" y="-8597"/>
            <a:ext cx="5393865" cy="324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B726F00-6E8E-441F-AD81-6C7384113C40}"/>
              </a:ext>
            </a:extLst>
          </p:cNvPr>
          <p:cNvGrpSpPr/>
          <p:nvPr/>
        </p:nvGrpSpPr>
        <p:grpSpPr>
          <a:xfrm>
            <a:off x="7292432" y="3335352"/>
            <a:ext cx="4399049" cy="3022374"/>
            <a:chOff x="7720989" y="3335352"/>
            <a:chExt cx="3999135" cy="3022374"/>
          </a:xfrm>
        </p:grpSpPr>
        <p:pic>
          <p:nvPicPr>
            <p:cNvPr id="73732" name="Picture 4" descr="Image result for atmospheric motion vector">
              <a:extLst>
                <a:ext uri="{FF2B5EF4-FFF2-40B4-BE49-F238E27FC236}">
                  <a16:creationId xmlns:a16="http://schemas.microsoft.com/office/drawing/2014/main" id="{3A3AA9C1-0425-49FD-AC42-0F6882EA41C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0989" y="3335352"/>
              <a:ext cx="3999135" cy="3021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F8D16CB-01F0-4C18-B177-730DECA8A12A}"/>
                </a:ext>
              </a:extLst>
            </p:cNvPr>
            <p:cNvGrpSpPr/>
            <p:nvPr/>
          </p:nvGrpSpPr>
          <p:grpSpPr>
            <a:xfrm>
              <a:off x="8970314" y="3369578"/>
              <a:ext cx="1701025" cy="2988148"/>
              <a:chOff x="8970314" y="3369578"/>
              <a:chExt cx="1701025" cy="2988148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3E541DA8-8A51-4FAD-A081-AC68AF2A1F34}"/>
                  </a:ext>
                </a:extLst>
              </p:cNvPr>
              <p:cNvGrpSpPr/>
              <p:nvPr/>
            </p:nvGrpSpPr>
            <p:grpSpPr>
              <a:xfrm>
                <a:off x="8970314" y="3369578"/>
                <a:ext cx="1701025" cy="2988148"/>
                <a:chOff x="5922408" y="971114"/>
                <a:chExt cx="1488991" cy="2519181"/>
              </a:xfrm>
            </p:grpSpPr>
            <p:sp>
              <p:nvSpPr>
                <p:cNvPr id="12" name="Parallelogram 11">
                  <a:extLst>
                    <a:ext uri="{FF2B5EF4-FFF2-40B4-BE49-F238E27FC236}">
                      <a16:creationId xmlns:a16="http://schemas.microsoft.com/office/drawing/2014/main" id="{D1B0BE4B-F9B9-4D20-9D2D-448EDB74F556}"/>
                    </a:ext>
                  </a:extLst>
                </p:cNvPr>
                <p:cNvSpPr/>
                <p:nvPr/>
              </p:nvSpPr>
              <p:spPr>
                <a:xfrm>
                  <a:off x="5922408" y="971114"/>
                  <a:ext cx="1488991" cy="2513767"/>
                </a:xfrm>
                <a:prstGeom prst="parallelogram">
                  <a:avLst>
                    <a:gd name="adj" fmla="val 82018"/>
                  </a:avLst>
                </a:prstGeom>
                <a:gradFill flip="none" rotWithShape="1">
                  <a:gsLst>
                    <a:gs pos="0">
                      <a:schemeClr val="accent4">
                        <a:lumMod val="20000"/>
                        <a:lumOff val="80000"/>
                        <a:alpha val="0"/>
                      </a:schemeClr>
                    </a:gs>
                    <a:gs pos="4400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20000"/>
                        <a:lumOff val="80000"/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71B42702-7A58-4A35-B713-43AEE6B36055}"/>
                    </a:ext>
                  </a:extLst>
                </p:cNvPr>
                <p:cNvSpPr/>
                <p:nvPr/>
              </p:nvSpPr>
              <p:spPr>
                <a:xfrm flipH="1">
                  <a:off x="6075932" y="973180"/>
                  <a:ext cx="1231641" cy="2517115"/>
                </a:xfrm>
                <a:custGeom>
                  <a:avLst/>
                  <a:gdLst>
                    <a:gd name="connsiteX0" fmla="*/ 0 w 3234266"/>
                    <a:gd name="connsiteY0" fmla="*/ 0 h 3920067"/>
                    <a:gd name="connsiteX1" fmla="*/ 1744133 w 3234266"/>
                    <a:gd name="connsiteY1" fmla="*/ 2032000 h 3920067"/>
                    <a:gd name="connsiteX2" fmla="*/ 3234266 w 3234266"/>
                    <a:gd name="connsiteY2" fmla="*/ 3920067 h 3920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234266" h="3920067">
                      <a:moveTo>
                        <a:pt x="0" y="0"/>
                      </a:moveTo>
                      <a:cubicBezTo>
                        <a:pt x="602544" y="689328"/>
                        <a:pt x="1205089" y="1378656"/>
                        <a:pt x="1744133" y="2032000"/>
                      </a:cubicBezTo>
                      <a:cubicBezTo>
                        <a:pt x="2283177" y="2685344"/>
                        <a:pt x="2758721" y="3302705"/>
                        <a:pt x="3234266" y="3920067"/>
                      </a:cubicBezTo>
                    </a:path>
                  </a:pathLst>
                </a:custGeom>
                <a:noFill/>
                <a:ln w="57150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" name="Callout: Quad Arrow 13">
                <a:extLst>
                  <a:ext uri="{FF2B5EF4-FFF2-40B4-BE49-F238E27FC236}">
                    <a16:creationId xmlns:a16="http://schemas.microsoft.com/office/drawing/2014/main" id="{8DD33A7F-489B-40F9-85AF-EB99D03F715C}"/>
                  </a:ext>
                </a:extLst>
              </p:cNvPr>
              <p:cNvSpPr/>
              <p:nvPr/>
            </p:nvSpPr>
            <p:spPr>
              <a:xfrm rot="4217653">
                <a:off x="9076383" y="4292427"/>
                <a:ext cx="1409294" cy="1309606"/>
              </a:xfrm>
              <a:prstGeom prst="quadArrowCallout">
                <a:avLst>
                  <a:gd name="adj1" fmla="val 12618"/>
                  <a:gd name="adj2" fmla="val 14472"/>
                  <a:gd name="adj3" fmla="val 18515"/>
                  <a:gd name="adj4" fmla="val 12618"/>
                </a:avLst>
              </a:prstGeom>
              <a:solidFill>
                <a:srgbClr val="F5C9DB">
                  <a:alpha val="76863"/>
                </a:srgb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076126-CF4A-4AB8-8ACB-FF898AE5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5035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BB9A8-4CFA-4B33-97F9-394C4B436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OAWL approach builds on Aeolus &amp; CALIPSO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D8DC7-5598-4902-BFB2-14151AC3C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338" y="1201480"/>
            <a:ext cx="7850332" cy="5155440"/>
          </a:xfrm>
        </p:spPr>
        <p:txBody>
          <a:bodyPr>
            <a:normAutofit fontScale="92500"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Laser - </a:t>
            </a:r>
            <a:r>
              <a:rPr lang="en-US" sz="2400" dirty="0" err="1">
                <a:solidFill>
                  <a:srgbClr val="000000"/>
                </a:solidFill>
              </a:rPr>
              <a:t>Nd:YAG</a:t>
            </a:r>
            <a:r>
              <a:rPr lang="en-US" sz="2400" dirty="0">
                <a:solidFill>
                  <a:srgbClr val="000000"/>
                </a:solidFill>
              </a:rPr>
              <a:t> doubled (CALIPSO) &amp; tripled (AEOLUS)</a:t>
            </a:r>
          </a:p>
          <a:p>
            <a:r>
              <a:rPr lang="en-US" sz="2400" dirty="0">
                <a:solidFill>
                  <a:srgbClr val="000000"/>
                </a:solidFill>
              </a:rPr>
              <a:t>High Mach Zehnder interferometer throughput efficiency </a:t>
            </a:r>
            <a:r>
              <a:rPr lang="en-US" sz="2400" dirty="0">
                <a:solidFill>
                  <a:srgbClr val="000000"/>
                </a:solidFill>
                <a:highlight>
                  <a:srgbClr val="FFFF00"/>
                </a:highlight>
              </a:rPr>
              <a:t>enables two lines of sight for less uncertainty  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solidFill>
                  <a:srgbClr val="000000"/>
                </a:solidFill>
              </a:rPr>
              <a:t>Relaxed technical requirements for the laser, telescope, Tx/Rx alignment, field-of-view, etc. </a:t>
            </a:r>
            <a:r>
              <a:rPr lang="en-US" sz="2400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US" sz="2400" dirty="0">
                <a:solidFill>
                  <a:srgbClr val="00000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less risk/costs</a:t>
            </a:r>
            <a:endParaRPr lang="en-US" sz="2400" dirty="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lvl="1">
              <a:spcBef>
                <a:spcPts val="600"/>
              </a:spcBef>
            </a:pPr>
            <a:r>
              <a:rPr lang="en-US" sz="2000" dirty="0">
                <a:solidFill>
                  <a:srgbClr val="000000"/>
                </a:solidFill>
              </a:rPr>
              <a:t>No frequency locking requirement</a:t>
            </a:r>
          </a:p>
          <a:p>
            <a:pPr lvl="1">
              <a:spcBef>
                <a:spcPts val="600"/>
              </a:spcBef>
            </a:pPr>
            <a:r>
              <a:rPr lang="en-US" sz="2000" dirty="0">
                <a:solidFill>
                  <a:srgbClr val="000000"/>
                </a:solidFill>
              </a:rPr>
              <a:t>Wide FOV for alignment margin (like CALIPSO)</a:t>
            </a:r>
          </a:p>
          <a:p>
            <a:pPr lvl="1">
              <a:spcBef>
                <a:spcPts val="600"/>
              </a:spcBef>
            </a:pPr>
            <a:r>
              <a:rPr lang="en-US" sz="2000" dirty="0">
                <a:solidFill>
                  <a:srgbClr val="000000"/>
                </a:solidFill>
              </a:rPr>
              <a:t>Pressurized laser (like CALIPSO)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solidFill>
                  <a:srgbClr val="000000"/>
                </a:solidFill>
              </a:rPr>
              <a:t>OAWL detectors &amp; real-time processors </a:t>
            </a:r>
            <a:r>
              <a:rPr lang="en-US" sz="2400" dirty="0">
                <a:solidFill>
                  <a:srgbClr val="00000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 </a:t>
            </a:r>
            <a:r>
              <a:rPr lang="en-US" sz="2400" dirty="0">
                <a:solidFill>
                  <a:srgbClr val="000000"/>
                </a:solidFill>
                <a:highlight>
                  <a:srgbClr val="FFFF00"/>
                </a:highlight>
              </a:rPr>
              <a:t>increased flexibility in processing parameters, altitude gate size, etc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solidFill>
                  <a:srgbClr val="000000"/>
                </a:solidFill>
                <a:highlight>
                  <a:srgbClr val="FFFF00"/>
                </a:highlight>
              </a:rPr>
              <a:t>Fewer and simpler calibration requirements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solidFill>
                  <a:srgbClr val="000000"/>
                </a:solidFill>
                <a:highlight>
                  <a:srgbClr val="FFFF00"/>
                </a:highlight>
              </a:rPr>
              <a:t>No Mie contamination of the OAWL Rayleigh channel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084CF1-34B0-40B6-8C59-84A2ED6E8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STAR Seminar - 25 July 2019 - NCWCP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CAE420-AA4F-46AD-861B-C4483F0A5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31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76F9620-095B-49EE-8CE8-1EE07A6AD2C2}"/>
              </a:ext>
            </a:extLst>
          </p:cNvPr>
          <p:cNvGrpSpPr/>
          <p:nvPr/>
        </p:nvGrpSpPr>
        <p:grpSpPr>
          <a:xfrm>
            <a:off x="8623073" y="4999010"/>
            <a:ext cx="3042317" cy="1003971"/>
            <a:chOff x="788447" y="2978140"/>
            <a:chExt cx="2057370" cy="829728"/>
          </a:xfrm>
        </p:grpSpPr>
        <p:sp>
          <p:nvSpPr>
            <p:cNvPr id="7" name="Line 62">
              <a:extLst>
                <a:ext uri="{FF2B5EF4-FFF2-40B4-BE49-F238E27FC236}">
                  <a16:creationId xmlns:a16="http://schemas.microsoft.com/office/drawing/2014/main" id="{083F3768-1330-4165-BB92-2CB40AB829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8447" y="3802281"/>
              <a:ext cx="2057370" cy="0"/>
            </a:xfrm>
            <a:prstGeom prst="line">
              <a:avLst/>
            </a:prstGeom>
            <a:noFill/>
            <a:ln w="381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Line 64">
              <a:extLst>
                <a:ext uri="{FF2B5EF4-FFF2-40B4-BE49-F238E27FC236}">
                  <a16:creationId xmlns:a16="http://schemas.microsoft.com/office/drawing/2014/main" id="{95974EDF-220C-4409-9D04-0DE37945D1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88447" y="3783750"/>
              <a:ext cx="0" cy="18531"/>
            </a:xfrm>
            <a:prstGeom prst="line">
              <a:avLst/>
            </a:prstGeom>
            <a:noFill/>
            <a:ln w="381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65">
              <a:extLst>
                <a:ext uri="{FF2B5EF4-FFF2-40B4-BE49-F238E27FC236}">
                  <a16:creationId xmlns:a16="http://schemas.microsoft.com/office/drawing/2014/main" id="{E50C2103-B878-4E6F-8DA2-2DF237D735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94357" y="3783750"/>
              <a:ext cx="0" cy="18531"/>
            </a:xfrm>
            <a:prstGeom prst="line">
              <a:avLst/>
            </a:prstGeom>
            <a:noFill/>
            <a:ln w="381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66">
              <a:extLst>
                <a:ext uri="{FF2B5EF4-FFF2-40B4-BE49-F238E27FC236}">
                  <a16:creationId xmlns:a16="http://schemas.microsoft.com/office/drawing/2014/main" id="{228B900F-2FEC-4835-BA37-22F2940531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99921" y="3783750"/>
              <a:ext cx="0" cy="18531"/>
            </a:xfrm>
            <a:prstGeom prst="line">
              <a:avLst/>
            </a:prstGeom>
            <a:noFill/>
            <a:ln w="381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67">
              <a:extLst>
                <a:ext uri="{FF2B5EF4-FFF2-40B4-BE49-F238E27FC236}">
                  <a16:creationId xmlns:a16="http://schemas.microsoft.com/office/drawing/2014/main" id="{C38D7491-488D-49B9-BFC6-464DA7691C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05485" y="3783750"/>
              <a:ext cx="0" cy="18531"/>
            </a:xfrm>
            <a:prstGeom prst="line">
              <a:avLst/>
            </a:prstGeom>
            <a:noFill/>
            <a:ln w="381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68">
              <a:extLst>
                <a:ext uri="{FF2B5EF4-FFF2-40B4-BE49-F238E27FC236}">
                  <a16:creationId xmlns:a16="http://schemas.microsoft.com/office/drawing/2014/main" id="{CE17EB23-F8E7-4551-BF40-EB667D327A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11395" y="3783750"/>
              <a:ext cx="0" cy="18531"/>
            </a:xfrm>
            <a:prstGeom prst="line">
              <a:avLst/>
            </a:prstGeom>
            <a:noFill/>
            <a:ln w="381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69">
              <a:extLst>
                <a:ext uri="{FF2B5EF4-FFF2-40B4-BE49-F238E27FC236}">
                  <a16:creationId xmlns:a16="http://schemas.microsoft.com/office/drawing/2014/main" id="{F6DDD09F-120F-4FB1-A78E-5EB6CC8A51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16959" y="3783750"/>
              <a:ext cx="0" cy="18531"/>
            </a:xfrm>
            <a:prstGeom prst="line">
              <a:avLst/>
            </a:prstGeom>
            <a:noFill/>
            <a:ln w="381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70">
              <a:extLst>
                <a:ext uri="{FF2B5EF4-FFF2-40B4-BE49-F238E27FC236}">
                  <a16:creationId xmlns:a16="http://schemas.microsoft.com/office/drawing/2014/main" id="{E27B76B4-596E-4257-B3BC-8E9F8C5D38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22869" y="3783750"/>
              <a:ext cx="0" cy="18531"/>
            </a:xfrm>
            <a:prstGeom prst="line">
              <a:avLst/>
            </a:prstGeom>
            <a:noFill/>
            <a:ln w="381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71">
              <a:extLst>
                <a:ext uri="{FF2B5EF4-FFF2-40B4-BE49-F238E27FC236}">
                  <a16:creationId xmlns:a16="http://schemas.microsoft.com/office/drawing/2014/main" id="{1353345E-D3FA-441A-9C05-129B6EA10C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28433" y="3783750"/>
              <a:ext cx="0" cy="18531"/>
            </a:xfrm>
            <a:prstGeom prst="line">
              <a:avLst/>
            </a:prstGeom>
            <a:noFill/>
            <a:ln w="381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72">
              <a:extLst>
                <a:ext uri="{FF2B5EF4-FFF2-40B4-BE49-F238E27FC236}">
                  <a16:creationId xmlns:a16="http://schemas.microsoft.com/office/drawing/2014/main" id="{129FAA76-6970-451D-A3FB-9BAFA9D9A2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34343" y="3783750"/>
              <a:ext cx="0" cy="18531"/>
            </a:xfrm>
            <a:prstGeom prst="line">
              <a:avLst/>
            </a:prstGeom>
            <a:noFill/>
            <a:ln w="381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Line 73">
              <a:extLst>
                <a:ext uri="{FF2B5EF4-FFF2-40B4-BE49-F238E27FC236}">
                  <a16:creationId xmlns:a16="http://schemas.microsoft.com/office/drawing/2014/main" id="{22A95120-C924-4DC6-91A2-E0D0EC9A22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39907" y="3783750"/>
              <a:ext cx="0" cy="18531"/>
            </a:xfrm>
            <a:prstGeom prst="line">
              <a:avLst/>
            </a:prstGeom>
            <a:noFill/>
            <a:ln w="381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74">
              <a:extLst>
                <a:ext uri="{FF2B5EF4-FFF2-40B4-BE49-F238E27FC236}">
                  <a16:creationId xmlns:a16="http://schemas.microsoft.com/office/drawing/2014/main" id="{72C9DAC8-CDFE-46B9-9797-CA609C02DE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45817" y="3783750"/>
              <a:ext cx="0" cy="18531"/>
            </a:xfrm>
            <a:prstGeom prst="line">
              <a:avLst/>
            </a:prstGeom>
            <a:noFill/>
            <a:ln w="381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88">
              <a:extLst>
                <a:ext uri="{FF2B5EF4-FFF2-40B4-BE49-F238E27FC236}">
                  <a16:creationId xmlns:a16="http://schemas.microsoft.com/office/drawing/2014/main" id="{F81EC10C-19DE-48EF-B774-EFD4002C01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8447" y="3802281"/>
              <a:ext cx="20729" cy="0"/>
            </a:xfrm>
            <a:prstGeom prst="line">
              <a:avLst/>
            </a:prstGeom>
            <a:noFill/>
            <a:ln w="381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92">
              <a:extLst>
                <a:ext uri="{FF2B5EF4-FFF2-40B4-BE49-F238E27FC236}">
                  <a16:creationId xmlns:a16="http://schemas.microsoft.com/office/drawing/2014/main" id="{2919A481-911A-4D2A-BCD0-D289AF152B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25088" y="3802281"/>
              <a:ext cx="20729" cy="0"/>
            </a:xfrm>
            <a:prstGeom prst="line">
              <a:avLst/>
            </a:prstGeom>
            <a:noFill/>
            <a:ln w="381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6">
              <a:extLst>
                <a:ext uri="{FF2B5EF4-FFF2-40B4-BE49-F238E27FC236}">
                  <a16:creationId xmlns:a16="http://schemas.microsoft.com/office/drawing/2014/main" id="{2FA400B5-896A-4490-8FEF-FBD891CF6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138" y="3253272"/>
              <a:ext cx="2056679" cy="548695"/>
            </a:xfrm>
            <a:custGeom>
              <a:avLst/>
              <a:gdLst>
                <a:gd name="T0" fmla="*/ 92 w 5953"/>
                <a:gd name="T1" fmla="*/ 1747 h 1747"/>
                <a:gd name="T2" fmla="*/ 186 w 5953"/>
                <a:gd name="T3" fmla="*/ 1746 h 1747"/>
                <a:gd name="T4" fmla="*/ 280 w 5953"/>
                <a:gd name="T5" fmla="*/ 1745 h 1747"/>
                <a:gd name="T6" fmla="*/ 374 w 5953"/>
                <a:gd name="T7" fmla="*/ 1743 h 1747"/>
                <a:gd name="T8" fmla="*/ 467 w 5953"/>
                <a:gd name="T9" fmla="*/ 1741 h 1747"/>
                <a:gd name="T10" fmla="*/ 561 w 5953"/>
                <a:gd name="T11" fmla="*/ 1737 h 1747"/>
                <a:gd name="T12" fmla="*/ 655 w 5953"/>
                <a:gd name="T13" fmla="*/ 1732 h 1747"/>
                <a:gd name="T14" fmla="*/ 749 w 5953"/>
                <a:gd name="T15" fmla="*/ 1724 h 1747"/>
                <a:gd name="T16" fmla="*/ 843 w 5953"/>
                <a:gd name="T17" fmla="*/ 1714 h 1747"/>
                <a:gd name="T18" fmla="*/ 936 w 5953"/>
                <a:gd name="T19" fmla="*/ 1701 h 1747"/>
                <a:gd name="T20" fmla="*/ 1030 w 5953"/>
                <a:gd name="T21" fmla="*/ 1683 h 1747"/>
                <a:gd name="T22" fmla="*/ 1124 w 5953"/>
                <a:gd name="T23" fmla="*/ 1659 h 1747"/>
                <a:gd name="T24" fmla="*/ 1218 w 5953"/>
                <a:gd name="T25" fmla="*/ 1629 h 1747"/>
                <a:gd name="T26" fmla="*/ 1311 w 5953"/>
                <a:gd name="T27" fmla="*/ 1591 h 1747"/>
                <a:gd name="T28" fmla="*/ 1405 w 5953"/>
                <a:gd name="T29" fmla="*/ 1543 h 1747"/>
                <a:gd name="T30" fmla="*/ 1499 w 5953"/>
                <a:gd name="T31" fmla="*/ 1485 h 1747"/>
                <a:gd name="T32" fmla="*/ 1593 w 5953"/>
                <a:gd name="T33" fmla="*/ 1416 h 1747"/>
                <a:gd name="T34" fmla="*/ 1687 w 5953"/>
                <a:gd name="T35" fmla="*/ 1335 h 1747"/>
                <a:gd name="T36" fmla="*/ 1780 w 5953"/>
                <a:gd name="T37" fmla="*/ 1243 h 1747"/>
                <a:gd name="T38" fmla="*/ 1874 w 5953"/>
                <a:gd name="T39" fmla="*/ 1139 h 1747"/>
                <a:gd name="T40" fmla="*/ 1968 w 5953"/>
                <a:gd name="T41" fmla="*/ 1025 h 1747"/>
                <a:gd name="T42" fmla="*/ 2062 w 5953"/>
                <a:gd name="T43" fmla="*/ 902 h 1747"/>
                <a:gd name="T44" fmla="*/ 2155 w 5953"/>
                <a:gd name="T45" fmla="*/ 773 h 1747"/>
                <a:gd name="T46" fmla="*/ 2249 w 5953"/>
                <a:gd name="T47" fmla="*/ 642 h 1747"/>
                <a:gd name="T48" fmla="*/ 2343 w 5953"/>
                <a:gd name="T49" fmla="*/ 513 h 1747"/>
                <a:gd name="T50" fmla="*/ 2437 w 5953"/>
                <a:gd name="T51" fmla="*/ 390 h 1747"/>
                <a:gd name="T52" fmla="*/ 2531 w 5953"/>
                <a:gd name="T53" fmla="*/ 276 h 1747"/>
                <a:gd name="T54" fmla="*/ 2624 w 5953"/>
                <a:gd name="T55" fmla="*/ 177 h 1747"/>
                <a:gd name="T56" fmla="*/ 2718 w 5953"/>
                <a:gd name="T57" fmla="*/ 98 h 1747"/>
                <a:gd name="T58" fmla="*/ 2812 w 5953"/>
                <a:gd name="T59" fmla="*/ 40 h 1747"/>
                <a:gd name="T60" fmla="*/ 2906 w 5953"/>
                <a:gd name="T61" fmla="*/ 7 h 1747"/>
                <a:gd name="T62" fmla="*/ 2999 w 5953"/>
                <a:gd name="T63" fmla="*/ 1 h 1747"/>
                <a:gd name="T64" fmla="*/ 3093 w 5953"/>
                <a:gd name="T65" fmla="*/ 21 h 1747"/>
                <a:gd name="T66" fmla="*/ 3187 w 5953"/>
                <a:gd name="T67" fmla="*/ 66 h 1747"/>
                <a:gd name="T68" fmla="*/ 3281 w 5953"/>
                <a:gd name="T69" fmla="*/ 135 h 1747"/>
                <a:gd name="T70" fmla="*/ 3375 w 5953"/>
                <a:gd name="T71" fmla="*/ 225 h 1747"/>
                <a:gd name="T72" fmla="*/ 3468 w 5953"/>
                <a:gd name="T73" fmla="*/ 332 h 1747"/>
                <a:gd name="T74" fmla="*/ 3562 w 5953"/>
                <a:gd name="T75" fmla="*/ 451 h 1747"/>
                <a:gd name="T76" fmla="*/ 3656 w 5953"/>
                <a:gd name="T77" fmla="*/ 578 h 1747"/>
                <a:gd name="T78" fmla="*/ 3750 w 5953"/>
                <a:gd name="T79" fmla="*/ 709 h 1747"/>
                <a:gd name="T80" fmla="*/ 3843 w 5953"/>
                <a:gd name="T81" fmla="*/ 839 h 1747"/>
                <a:gd name="T82" fmla="*/ 3937 w 5953"/>
                <a:gd name="T83" fmla="*/ 965 h 1747"/>
                <a:gd name="T84" fmla="*/ 4031 w 5953"/>
                <a:gd name="T85" fmla="*/ 1084 h 1747"/>
                <a:gd name="T86" fmla="*/ 4125 w 5953"/>
                <a:gd name="T87" fmla="*/ 1193 h 1747"/>
                <a:gd name="T88" fmla="*/ 4219 w 5953"/>
                <a:gd name="T89" fmla="*/ 1291 h 1747"/>
                <a:gd name="T90" fmla="*/ 4312 w 5953"/>
                <a:gd name="T91" fmla="*/ 1378 h 1747"/>
                <a:gd name="T92" fmla="*/ 4406 w 5953"/>
                <a:gd name="T93" fmla="*/ 1452 h 1747"/>
                <a:gd name="T94" fmla="*/ 4500 w 5953"/>
                <a:gd name="T95" fmla="*/ 1516 h 1747"/>
                <a:gd name="T96" fmla="*/ 4594 w 5953"/>
                <a:gd name="T97" fmla="*/ 1568 h 1747"/>
                <a:gd name="T98" fmla="*/ 4687 w 5953"/>
                <a:gd name="T99" fmla="*/ 1611 h 1747"/>
                <a:gd name="T100" fmla="*/ 4781 w 5953"/>
                <a:gd name="T101" fmla="*/ 1645 h 1747"/>
                <a:gd name="T102" fmla="*/ 4875 w 5953"/>
                <a:gd name="T103" fmla="*/ 1672 h 1747"/>
                <a:gd name="T104" fmla="*/ 4969 w 5953"/>
                <a:gd name="T105" fmla="*/ 1693 h 1747"/>
                <a:gd name="T106" fmla="*/ 5063 w 5953"/>
                <a:gd name="T107" fmla="*/ 1708 h 1747"/>
                <a:gd name="T108" fmla="*/ 5156 w 5953"/>
                <a:gd name="T109" fmla="*/ 1720 h 1747"/>
                <a:gd name="T110" fmla="*/ 5250 w 5953"/>
                <a:gd name="T111" fmla="*/ 1729 h 1747"/>
                <a:gd name="T112" fmla="*/ 5344 w 5953"/>
                <a:gd name="T113" fmla="*/ 1734 h 1747"/>
                <a:gd name="T114" fmla="*/ 5438 w 5953"/>
                <a:gd name="T115" fmla="*/ 1739 h 1747"/>
                <a:gd name="T116" fmla="*/ 5532 w 5953"/>
                <a:gd name="T117" fmla="*/ 1742 h 1747"/>
                <a:gd name="T118" fmla="*/ 5625 w 5953"/>
                <a:gd name="T119" fmla="*/ 1744 h 1747"/>
                <a:gd name="T120" fmla="*/ 5719 w 5953"/>
                <a:gd name="T121" fmla="*/ 1745 h 1747"/>
                <a:gd name="T122" fmla="*/ 5813 w 5953"/>
                <a:gd name="T123" fmla="*/ 1746 h 1747"/>
                <a:gd name="T124" fmla="*/ 5907 w 5953"/>
                <a:gd name="T125" fmla="*/ 1747 h 1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953" h="1747">
                  <a:moveTo>
                    <a:pt x="0" y="1747"/>
                  </a:moveTo>
                  <a:lnTo>
                    <a:pt x="1" y="1747"/>
                  </a:lnTo>
                  <a:lnTo>
                    <a:pt x="3" y="1747"/>
                  </a:lnTo>
                  <a:lnTo>
                    <a:pt x="4" y="1747"/>
                  </a:lnTo>
                  <a:lnTo>
                    <a:pt x="6" y="1747"/>
                  </a:lnTo>
                  <a:lnTo>
                    <a:pt x="7" y="1747"/>
                  </a:lnTo>
                  <a:lnTo>
                    <a:pt x="9" y="1747"/>
                  </a:lnTo>
                  <a:lnTo>
                    <a:pt x="10" y="1747"/>
                  </a:lnTo>
                  <a:lnTo>
                    <a:pt x="12" y="1747"/>
                  </a:lnTo>
                  <a:lnTo>
                    <a:pt x="13" y="1747"/>
                  </a:lnTo>
                  <a:lnTo>
                    <a:pt x="15" y="1747"/>
                  </a:lnTo>
                  <a:lnTo>
                    <a:pt x="16" y="1747"/>
                  </a:lnTo>
                  <a:lnTo>
                    <a:pt x="18" y="1747"/>
                  </a:lnTo>
                  <a:lnTo>
                    <a:pt x="19" y="1747"/>
                  </a:lnTo>
                  <a:lnTo>
                    <a:pt x="20" y="1747"/>
                  </a:lnTo>
                  <a:lnTo>
                    <a:pt x="22" y="1747"/>
                  </a:lnTo>
                  <a:lnTo>
                    <a:pt x="24" y="1747"/>
                  </a:lnTo>
                  <a:lnTo>
                    <a:pt x="25" y="1747"/>
                  </a:lnTo>
                  <a:lnTo>
                    <a:pt x="27" y="1747"/>
                  </a:lnTo>
                  <a:lnTo>
                    <a:pt x="28" y="1747"/>
                  </a:lnTo>
                  <a:lnTo>
                    <a:pt x="30" y="1747"/>
                  </a:lnTo>
                  <a:lnTo>
                    <a:pt x="31" y="1747"/>
                  </a:lnTo>
                  <a:lnTo>
                    <a:pt x="32" y="1747"/>
                  </a:lnTo>
                  <a:lnTo>
                    <a:pt x="34" y="1747"/>
                  </a:lnTo>
                  <a:lnTo>
                    <a:pt x="35" y="1747"/>
                  </a:lnTo>
                  <a:lnTo>
                    <a:pt x="37" y="1747"/>
                  </a:lnTo>
                  <a:lnTo>
                    <a:pt x="39" y="1747"/>
                  </a:lnTo>
                  <a:lnTo>
                    <a:pt x="40" y="1747"/>
                  </a:lnTo>
                  <a:lnTo>
                    <a:pt x="41" y="1747"/>
                  </a:lnTo>
                  <a:lnTo>
                    <a:pt x="43" y="1747"/>
                  </a:lnTo>
                  <a:lnTo>
                    <a:pt x="44" y="1747"/>
                  </a:lnTo>
                  <a:lnTo>
                    <a:pt x="46" y="1747"/>
                  </a:lnTo>
                  <a:lnTo>
                    <a:pt x="47" y="1747"/>
                  </a:lnTo>
                  <a:lnTo>
                    <a:pt x="49" y="1747"/>
                  </a:lnTo>
                  <a:lnTo>
                    <a:pt x="51" y="1747"/>
                  </a:lnTo>
                  <a:lnTo>
                    <a:pt x="52" y="1747"/>
                  </a:lnTo>
                  <a:lnTo>
                    <a:pt x="53" y="1747"/>
                  </a:lnTo>
                  <a:lnTo>
                    <a:pt x="55" y="1747"/>
                  </a:lnTo>
                  <a:lnTo>
                    <a:pt x="56" y="1747"/>
                  </a:lnTo>
                  <a:lnTo>
                    <a:pt x="58" y="1747"/>
                  </a:lnTo>
                  <a:lnTo>
                    <a:pt x="59" y="1747"/>
                  </a:lnTo>
                  <a:lnTo>
                    <a:pt x="61" y="1747"/>
                  </a:lnTo>
                  <a:lnTo>
                    <a:pt x="62" y="1747"/>
                  </a:lnTo>
                  <a:lnTo>
                    <a:pt x="64" y="1747"/>
                  </a:lnTo>
                  <a:lnTo>
                    <a:pt x="65" y="1747"/>
                  </a:lnTo>
                  <a:lnTo>
                    <a:pt x="67" y="1747"/>
                  </a:lnTo>
                  <a:lnTo>
                    <a:pt x="68" y="1747"/>
                  </a:lnTo>
                  <a:lnTo>
                    <a:pt x="70" y="1747"/>
                  </a:lnTo>
                  <a:lnTo>
                    <a:pt x="71" y="1747"/>
                  </a:lnTo>
                  <a:lnTo>
                    <a:pt x="72" y="1747"/>
                  </a:lnTo>
                  <a:lnTo>
                    <a:pt x="74" y="1747"/>
                  </a:lnTo>
                  <a:lnTo>
                    <a:pt x="76" y="1747"/>
                  </a:lnTo>
                  <a:lnTo>
                    <a:pt x="77" y="1747"/>
                  </a:lnTo>
                  <a:lnTo>
                    <a:pt x="79" y="1747"/>
                  </a:lnTo>
                  <a:lnTo>
                    <a:pt x="80" y="1747"/>
                  </a:lnTo>
                  <a:lnTo>
                    <a:pt x="82" y="1747"/>
                  </a:lnTo>
                  <a:lnTo>
                    <a:pt x="83" y="1747"/>
                  </a:lnTo>
                  <a:lnTo>
                    <a:pt x="84" y="1747"/>
                  </a:lnTo>
                  <a:lnTo>
                    <a:pt x="86" y="1747"/>
                  </a:lnTo>
                  <a:lnTo>
                    <a:pt x="88" y="1747"/>
                  </a:lnTo>
                  <a:lnTo>
                    <a:pt x="89" y="1747"/>
                  </a:lnTo>
                  <a:lnTo>
                    <a:pt x="91" y="1747"/>
                  </a:lnTo>
                  <a:lnTo>
                    <a:pt x="92" y="1747"/>
                  </a:lnTo>
                  <a:lnTo>
                    <a:pt x="93" y="1747"/>
                  </a:lnTo>
                  <a:lnTo>
                    <a:pt x="95" y="1747"/>
                  </a:lnTo>
                  <a:lnTo>
                    <a:pt x="96" y="1747"/>
                  </a:lnTo>
                  <a:lnTo>
                    <a:pt x="98" y="1747"/>
                  </a:lnTo>
                  <a:lnTo>
                    <a:pt x="100" y="1747"/>
                  </a:lnTo>
                  <a:lnTo>
                    <a:pt x="101" y="1747"/>
                  </a:lnTo>
                  <a:lnTo>
                    <a:pt x="103" y="1747"/>
                  </a:lnTo>
                  <a:lnTo>
                    <a:pt x="104" y="1747"/>
                  </a:lnTo>
                  <a:lnTo>
                    <a:pt x="105" y="1747"/>
                  </a:lnTo>
                  <a:lnTo>
                    <a:pt x="107" y="1747"/>
                  </a:lnTo>
                  <a:lnTo>
                    <a:pt x="108" y="1747"/>
                  </a:lnTo>
                  <a:lnTo>
                    <a:pt x="110" y="1747"/>
                  </a:lnTo>
                  <a:lnTo>
                    <a:pt x="112" y="1747"/>
                  </a:lnTo>
                  <a:lnTo>
                    <a:pt x="113" y="1747"/>
                  </a:lnTo>
                  <a:lnTo>
                    <a:pt x="114" y="1746"/>
                  </a:lnTo>
                  <a:lnTo>
                    <a:pt x="116" y="1746"/>
                  </a:lnTo>
                  <a:lnTo>
                    <a:pt x="117" y="1746"/>
                  </a:lnTo>
                  <a:lnTo>
                    <a:pt x="119" y="1746"/>
                  </a:lnTo>
                  <a:lnTo>
                    <a:pt x="120" y="1746"/>
                  </a:lnTo>
                  <a:lnTo>
                    <a:pt x="122" y="1746"/>
                  </a:lnTo>
                  <a:lnTo>
                    <a:pt x="124" y="1746"/>
                  </a:lnTo>
                  <a:lnTo>
                    <a:pt x="125" y="1746"/>
                  </a:lnTo>
                  <a:lnTo>
                    <a:pt x="126" y="1746"/>
                  </a:lnTo>
                  <a:lnTo>
                    <a:pt x="128" y="1746"/>
                  </a:lnTo>
                  <a:lnTo>
                    <a:pt x="129" y="1746"/>
                  </a:lnTo>
                  <a:lnTo>
                    <a:pt x="131" y="1746"/>
                  </a:lnTo>
                  <a:lnTo>
                    <a:pt x="132" y="1746"/>
                  </a:lnTo>
                  <a:lnTo>
                    <a:pt x="134" y="1746"/>
                  </a:lnTo>
                  <a:lnTo>
                    <a:pt x="135" y="1746"/>
                  </a:lnTo>
                  <a:lnTo>
                    <a:pt x="137" y="1746"/>
                  </a:lnTo>
                  <a:lnTo>
                    <a:pt x="138" y="1746"/>
                  </a:lnTo>
                  <a:lnTo>
                    <a:pt x="140" y="1746"/>
                  </a:lnTo>
                  <a:lnTo>
                    <a:pt x="141" y="1746"/>
                  </a:lnTo>
                  <a:lnTo>
                    <a:pt x="143" y="1746"/>
                  </a:lnTo>
                  <a:lnTo>
                    <a:pt x="144" y="1746"/>
                  </a:lnTo>
                  <a:lnTo>
                    <a:pt x="145" y="1746"/>
                  </a:lnTo>
                  <a:lnTo>
                    <a:pt x="147" y="1746"/>
                  </a:lnTo>
                  <a:lnTo>
                    <a:pt x="149" y="1746"/>
                  </a:lnTo>
                  <a:lnTo>
                    <a:pt x="150" y="1746"/>
                  </a:lnTo>
                  <a:lnTo>
                    <a:pt x="152" y="1746"/>
                  </a:lnTo>
                  <a:lnTo>
                    <a:pt x="153" y="1746"/>
                  </a:lnTo>
                  <a:lnTo>
                    <a:pt x="155" y="1746"/>
                  </a:lnTo>
                  <a:lnTo>
                    <a:pt x="156" y="1746"/>
                  </a:lnTo>
                  <a:lnTo>
                    <a:pt x="157" y="1746"/>
                  </a:lnTo>
                  <a:lnTo>
                    <a:pt x="159" y="1746"/>
                  </a:lnTo>
                  <a:lnTo>
                    <a:pt x="161" y="1746"/>
                  </a:lnTo>
                  <a:lnTo>
                    <a:pt x="162" y="1746"/>
                  </a:lnTo>
                  <a:lnTo>
                    <a:pt x="164" y="1746"/>
                  </a:lnTo>
                  <a:lnTo>
                    <a:pt x="165" y="1746"/>
                  </a:lnTo>
                  <a:lnTo>
                    <a:pt x="166" y="1746"/>
                  </a:lnTo>
                  <a:lnTo>
                    <a:pt x="168" y="1746"/>
                  </a:lnTo>
                  <a:lnTo>
                    <a:pt x="169" y="1746"/>
                  </a:lnTo>
                  <a:lnTo>
                    <a:pt x="171" y="1746"/>
                  </a:lnTo>
                  <a:lnTo>
                    <a:pt x="173" y="1746"/>
                  </a:lnTo>
                  <a:lnTo>
                    <a:pt x="174" y="1746"/>
                  </a:lnTo>
                  <a:lnTo>
                    <a:pt x="176" y="1746"/>
                  </a:lnTo>
                  <a:lnTo>
                    <a:pt x="177" y="1746"/>
                  </a:lnTo>
                  <a:lnTo>
                    <a:pt x="178" y="1746"/>
                  </a:lnTo>
                  <a:lnTo>
                    <a:pt x="180" y="1746"/>
                  </a:lnTo>
                  <a:lnTo>
                    <a:pt x="181" y="1746"/>
                  </a:lnTo>
                  <a:lnTo>
                    <a:pt x="183" y="1746"/>
                  </a:lnTo>
                  <a:lnTo>
                    <a:pt x="184" y="1746"/>
                  </a:lnTo>
                  <a:lnTo>
                    <a:pt x="186" y="1746"/>
                  </a:lnTo>
                  <a:lnTo>
                    <a:pt x="187" y="1746"/>
                  </a:lnTo>
                  <a:lnTo>
                    <a:pt x="189" y="1746"/>
                  </a:lnTo>
                  <a:lnTo>
                    <a:pt x="190" y="1746"/>
                  </a:lnTo>
                  <a:lnTo>
                    <a:pt x="192" y="1746"/>
                  </a:lnTo>
                  <a:lnTo>
                    <a:pt x="193" y="1746"/>
                  </a:lnTo>
                  <a:lnTo>
                    <a:pt x="195" y="1746"/>
                  </a:lnTo>
                  <a:lnTo>
                    <a:pt x="196" y="1746"/>
                  </a:lnTo>
                  <a:lnTo>
                    <a:pt x="198" y="1746"/>
                  </a:lnTo>
                  <a:lnTo>
                    <a:pt x="199" y="1746"/>
                  </a:lnTo>
                  <a:lnTo>
                    <a:pt x="201" y="1746"/>
                  </a:lnTo>
                  <a:lnTo>
                    <a:pt x="202" y="1746"/>
                  </a:lnTo>
                  <a:lnTo>
                    <a:pt x="204" y="1746"/>
                  </a:lnTo>
                  <a:lnTo>
                    <a:pt x="205" y="1746"/>
                  </a:lnTo>
                  <a:lnTo>
                    <a:pt x="207" y="1746"/>
                  </a:lnTo>
                  <a:lnTo>
                    <a:pt x="208" y="1746"/>
                  </a:lnTo>
                  <a:lnTo>
                    <a:pt x="210" y="1746"/>
                  </a:lnTo>
                  <a:lnTo>
                    <a:pt x="211" y="1746"/>
                  </a:lnTo>
                  <a:lnTo>
                    <a:pt x="213" y="1746"/>
                  </a:lnTo>
                  <a:lnTo>
                    <a:pt x="214" y="1746"/>
                  </a:lnTo>
                  <a:lnTo>
                    <a:pt x="216" y="1746"/>
                  </a:lnTo>
                  <a:lnTo>
                    <a:pt x="217" y="1746"/>
                  </a:lnTo>
                  <a:lnTo>
                    <a:pt x="218" y="1746"/>
                  </a:lnTo>
                  <a:lnTo>
                    <a:pt x="220" y="1745"/>
                  </a:lnTo>
                  <a:lnTo>
                    <a:pt x="221" y="1745"/>
                  </a:lnTo>
                  <a:lnTo>
                    <a:pt x="223" y="1745"/>
                  </a:lnTo>
                  <a:lnTo>
                    <a:pt x="225" y="1745"/>
                  </a:lnTo>
                  <a:lnTo>
                    <a:pt x="226" y="1745"/>
                  </a:lnTo>
                  <a:lnTo>
                    <a:pt x="228" y="1745"/>
                  </a:lnTo>
                  <a:lnTo>
                    <a:pt x="229" y="1745"/>
                  </a:lnTo>
                  <a:lnTo>
                    <a:pt x="230" y="1745"/>
                  </a:lnTo>
                  <a:lnTo>
                    <a:pt x="232" y="1745"/>
                  </a:lnTo>
                  <a:lnTo>
                    <a:pt x="233" y="1745"/>
                  </a:lnTo>
                  <a:lnTo>
                    <a:pt x="235" y="1745"/>
                  </a:lnTo>
                  <a:lnTo>
                    <a:pt x="237" y="1745"/>
                  </a:lnTo>
                  <a:lnTo>
                    <a:pt x="238" y="1745"/>
                  </a:lnTo>
                  <a:lnTo>
                    <a:pt x="239" y="1745"/>
                  </a:lnTo>
                  <a:lnTo>
                    <a:pt x="241" y="1745"/>
                  </a:lnTo>
                  <a:lnTo>
                    <a:pt x="242" y="1745"/>
                  </a:lnTo>
                  <a:lnTo>
                    <a:pt x="244" y="1745"/>
                  </a:lnTo>
                  <a:lnTo>
                    <a:pt x="245" y="1745"/>
                  </a:lnTo>
                  <a:lnTo>
                    <a:pt x="247" y="1745"/>
                  </a:lnTo>
                  <a:lnTo>
                    <a:pt x="249" y="1745"/>
                  </a:lnTo>
                  <a:lnTo>
                    <a:pt x="250" y="1745"/>
                  </a:lnTo>
                  <a:lnTo>
                    <a:pt x="251" y="1745"/>
                  </a:lnTo>
                  <a:lnTo>
                    <a:pt x="253" y="1745"/>
                  </a:lnTo>
                  <a:lnTo>
                    <a:pt x="254" y="1745"/>
                  </a:lnTo>
                  <a:lnTo>
                    <a:pt x="256" y="1745"/>
                  </a:lnTo>
                  <a:lnTo>
                    <a:pt x="257" y="1745"/>
                  </a:lnTo>
                  <a:lnTo>
                    <a:pt x="259" y="1745"/>
                  </a:lnTo>
                  <a:lnTo>
                    <a:pt x="260" y="1745"/>
                  </a:lnTo>
                  <a:lnTo>
                    <a:pt x="262" y="1745"/>
                  </a:lnTo>
                  <a:lnTo>
                    <a:pt x="263" y="1745"/>
                  </a:lnTo>
                  <a:lnTo>
                    <a:pt x="265" y="1745"/>
                  </a:lnTo>
                  <a:lnTo>
                    <a:pt x="266" y="1745"/>
                  </a:lnTo>
                  <a:lnTo>
                    <a:pt x="268" y="1745"/>
                  </a:lnTo>
                  <a:lnTo>
                    <a:pt x="269" y="1745"/>
                  </a:lnTo>
                  <a:lnTo>
                    <a:pt x="271" y="1745"/>
                  </a:lnTo>
                  <a:lnTo>
                    <a:pt x="272" y="1745"/>
                  </a:lnTo>
                  <a:lnTo>
                    <a:pt x="274" y="1745"/>
                  </a:lnTo>
                  <a:lnTo>
                    <a:pt x="275" y="1745"/>
                  </a:lnTo>
                  <a:lnTo>
                    <a:pt x="277" y="1745"/>
                  </a:lnTo>
                  <a:lnTo>
                    <a:pt x="278" y="1745"/>
                  </a:lnTo>
                  <a:lnTo>
                    <a:pt x="280" y="1745"/>
                  </a:lnTo>
                  <a:lnTo>
                    <a:pt x="281" y="1745"/>
                  </a:lnTo>
                  <a:lnTo>
                    <a:pt x="282" y="1745"/>
                  </a:lnTo>
                  <a:lnTo>
                    <a:pt x="284" y="1745"/>
                  </a:lnTo>
                  <a:lnTo>
                    <a:pt x="286" y="1745"/>
                  </a:lnTo>
                  <a:lnTo>
                    <a:pt x="287" y="1745"/>
                  </a:lnTo>
                  <a:lnTo>
                    <a:pt x="289" y="1745"/>
                  </a:lnTo>
                  <a:lnTo>
                    <a:pt x="290" y="1745"/>
                  </a:lnTo>
                  <a:lnTo>
                    <a:pt x="292" y="1745"/>
                  </a:lnTo>
                  <a:lnTo>
                    <a:pt x="293" y="1745"/>
                  </a:lnTo>
                  <a:lnTo>
                    <a:pt x="294" y="1745"/>
                  </a:lnTo>
                  <a:lnTo>
                    <a:pt x="296" y="1745"/>
                  </a:lnTo>
                  <a:lnTo>
                    <a:pt x="298" y="1745"/>
                  </a:lnTo>
                  <a:lnTo>
                    <a:pt x="299" y="1745"/>
                  </a:lnTo>
                  <a:lnTo>
                    <a:pt x="301" y="1745"/>
                  </a:lnTo>
                  <a:lnTo>
                    <a:pt x="302" y="1745"/>
                  </a:lnTo>
                  <a:lnTo>
                    <a:pt x="303" y="1745"/>
                  </a:lnTo>
                  <a:lnTo>
                    <a:pt x="305" y="1745"/>
                  </a:lnTo>
                  <a:lnTo>
                    <a:pt x="306" y="1745"/>
                  </a:lnTo>
                  <a:lnTo>
                    <a:pt x="308" y="1745"/>
                  </a:lnTo>
                  <a:lnTo>
                    <a:pt x="310" y="1745"/>
                  </a:lnTo>
                  <a:lnTo>
                    <a:pt x="311" y="1745"/>
                  </a:lnTo>
                  <a:lnTo>
                    <a:pt x="312" y="1745"/>
                  </a:lnTo>
                  <a:lnTo>
                    <a:pt x="314" y="1745"/>
                  </a:lnTo>
                  <a:lnTo>
                    <a:pt x="315" y="1745"/>
                  </a:lnTo>
                  <a:lnTo>
                    <a:pt x="317" y="1745"/>
                  </a:lnTo>
                  <a:lnTo>
                    <a:pt x="318" y="1745"/>
                  </a:lnTo>
                  <a:lnTo>
                    <a:pt x="320" y="1744"/>
                  </a:lnTo>
                  <a:lnTo>
                    <a:pt x="322" y="1744"/>
                  </a:lnTo>
                  <a:lnTo>
                    <a:pt x="323" y="1744"/>
                  </a:lnTo>
                  <a:lnTo>
                    <a:pt x="324" y="1744"/>
                  </a:lnTo>
                  <a:lnTo>
                    <a:pt x="326" y="1744"/>
                  </a:lnTo>
                  <a:lnTo>
                    <a:pt x="327" y="1744"/>
                  </a:lnTo>
                  <a:lnTo>
                    <a:pt x="329" y="1744"/>
                  </a:lnTo>
                  <a:lnTo>
                    <a:pt x="330" y="1744"/>
                  </a:lnTo>
                  <a:lnTo>
                    <a:pt x="332" y="1744"/>
                  </a:lnTo>
                  <a:lnTo>
                    <a:pt x="333" y="1744"/>
                  </a:lnTo>
                  <a:lnTo>
                    <a:pt x="335" y="1744"/>
                  </a:lnTo>
                  <a:lnTo>
                    <a:pt x="336" y="1744"/>
                  </a:lnTo>
                  <a:lnTo>
                    <a:pt x="338" y="1744"/>
                  </a:lnTo>
                  <a:lnTo>
                    <a:pt x="339" y="1744"/>
                  </a:lnTo>
                  <a:lnTo>
                    <a:pt x="341" y="1744"/>
                  </a:lnTo>
                  <a:lnTo>
                    <a:pt x="342" y="1744"/>
                  </a:lnTo>
                  <a:lnTo>
                    <a:pt x="344" y="1744"/>
                  </a:lnTo>
                  <a:lnTo>
                    <a:pt x="345" y="1744"/>
                  </a:lnTo>
                  <a:lnTo>
                    <a:pt x="347" y="1744"/>
                  </a:lnTo>
                  <a:lnTo>
                    <a:pt x="348" y="1744"/>
                  </a:lnTo>
                  <a:lnTo>
                    <a:pt x="350" y="1744"/>
                  </a:lnTo>
                  <a:lnTo>
                    <a:pt x="351" y="1744"/>
                  </a:lnTo>
                  <a:lnTo>
                    <a:pt x="353" y="1744"/>
                  </a:lnTo>
                  <a:lnTo>
                    <a:pt x="354" y="1744"/>
                  </a:lnTo>
                  <a:lnTo>
                    <a:pt x="355" y="1744"/>
                  </a:lnTo>
                  <a:lnTo>
                    <a:pt x="357" y="1744"/>
                  </a:lnTo>
                  <a:lnTo>
                    <a:pt x="359" y="1744"/>
                  </a:lnTo>
                  <a:lnTo>
                    <a:pt x="360" y="1744"/>
                  </a:lnTo>
                  <a:lnTo>
                    <a:pt x="362" y="1744"/>
                  </a:lnTo>
                  <a:lnTo>
                    <a:pt x="363" y="1744"/>
                  </a:lnTo>
                  <a:lnTo>
                    <a:pt x="365" y="1744"/>
                  </a:lnTo>
                  <a:lnTo>
                    <a:pt x="366" y="1744"/>
                  </a:lnTo>
                  <a:lnTo>
                    <a:pt x="367" y="1744"/>
                  </a:lnTo>
                  <a:lnTo>
                    <a:pt x="369" y="1743"/>
                  </a:lnTo>
                  <a:lnTo>
                    <a:pt x="370" y="1743"/>
                  </a:lnTo>
                  <a:lnTo>
                    <a:pt x="372" y="1743"/>
                  </a:lnTo>
                  <a:lnTo>
                    <a:pt x="374" y="1743"/>
                  </a:lnTo>
                  <a:lnTo>
                    <a:pt x="375" y="1743"/>
                  </a:lnTo>
                  <a:lnTo>
                    <a:pt x="376" y="1743"/>
                  </a:lnTo>
                  <a:lnTo>
                    <a:pt x="378" y="1743"/>
                  </a:lnTo>
                  <a:lnTo>
                    <a:pt x="379" y="1743"/>
                  </a:lnTo>
                  <a:lnTo>
                    <a:pt x="381" y="1743"/>
                  </a:lnTo>
                  <a:lnTo>
                    <a:pt x="382" y="1743"/>
                  </a:lnTo>
                  <a:lnTo>
                    <a:pt x="384" y="1743"/>
                  </a:lnTo>
                  <a:lnTo>
                    <a:pt x="385" y="1743"/>
                  </a:lnTo>
                  <a:lnTo>
                    <a:pt x="387" y="1743"/>
                  </a:lnTo>
                  <a:lnTo>
                    <a:pt x="388" y="1743"/>
                  </a:lnTo>
                  <a:lnTo>
                    <a:pt x="390" y="1743"/>
                  </a:lnTo>
                  <a:lnTo>
                    <a:pt x="391" y="1743"/>
                  </a:lnTo>
                  <a:lnTo>
                    <a:pt x="393" y="1743"/>
                  </a:lnTo>
                  <a:lnTo>
                    <a:pt x="394" y="1743"/>
                  </a:lnTo>
                  <a:lnTo>
                    <a:pt x="396" y="1743"/>
                  </a:lnTo>
                  <a:lnTo>
                    <a:pt x="397" y="1743"/>
                  </a:lnTo>
                  <a:lnTo>
                    <a:pt x="399" y="1743"/>
                  </a:lnTo>
                  <a:lnTo>
                    <a:pt x="400" y="1743"/>
                  </a:lnTo>
                  <a:lnTo>
                    <a:pt x="402" y="1743"/>
                  </a:lnTo>
                  <a:lnTo>
                    <a:pt x="403" y="1743"/>
                  </a:lnTo>
                  <a:lnTo>
                    <a:pt x="405" y="1743"/>
                  </a:lnTo>
                  <a:lnTo>
                    <a:pt x="406" y="1743"/>
                  </a:lnTo>
                  <a:lnTo>
                    <a:pt x="407" y="1743"/>
                  </a:lnTo>
                  <a:lnTo>
                    <a:pt x="409" y="1743"/>
                  </a:lnTo>
                  <a:lnTo>
                    <a:pt x="411" y="1742"/>
                  </a:lnTo>
                  <a:lnTo>
                    <a:pt x="412" y="1742"/>
                  </a:lnTo>
                  <a:lnTo>
                    <a:pt x="414" y="1742"/>
                  </a:lnTo>
                  <a:lnTo>
                    <a:pt x="415" y="1742"/>
                  </a:lnTo>
                  <a:lnTo>
                    <a:pt x="417" y="1742"/>
                  </a:lnTo>
                  <a:lnTo>
                    <a:pt x="418" y="1742"/>
                  </a:lnTo>
                  <a:lnTo>
                    <a:pt x="419" y="1742"/>
                  </a:lnTo>
                  <a:lnTo>
                    <a:pt x="421" y="1742"/>
                  </a:lnTo>
                  <a:lnTo>
                    <a:pt x="423" y="1742"/>
                  </a:lnTo>
                  <a:lnTo>
                    <a:pt x="424" y="1742"/>
                  </a:lnTo>
                  <a:lnTo>
                    <a:pt x="426" y="1742"/>
                  </a:lnTo>
                  <a:lnTo>
                    <a:pt x="427" y="1742"/>
                  </a:lnTo>
                  <a:lnTo>
                    <a:pt x="428" y="1742"/>
                  </a:lnTo>
                  <a:lnTo>
                    <a:pt x="430" y="1742"/>
                  </a:lnTo>
                  <a:lnTo>
                    <a:pt x="431" y="1742"/>
                  </a:lnTo>
                  <a:lnTo>
                    <a:pt x="433" y="1742"/>
                  </a:lnTo>
                  <a:lnTo>
                    <a:pt x="435" y="1742"/>
                  </a:lnTo>
                  <a:lnTo>
                    <a:pt x="436" y="1742"/>
                  </a:lnTo>
                  <a:lnTo>
                    <a:pt x="438" y="1742"/>
                  </a:lnTo>
                  <a:lnTo>
                    <a:pt x="439" y="1742"/>
                  </a:lnTo>
                  <a:lnTo>
                    <a:pt x="440" y="1742"/>
                  </a:lnTo>
                  <a:lnTo>
                    <a:pt x="442" y="1742"/>
                  </a:lnTo>
                  <a:lnTo>
                    <a:pt x="443" y="1742"/>
                  </a:lnTo>
                  <a:lnTo>
                    <a:pt x="445" y="1741"/>
                  </a:lnTo>
                  <a:lnTo>
                    <a:pt x="447" y="1741"/>
                  </a:lnTo>
                  <a:lnTo>
                    <a:pt x="448" y="1741"/>
                  </a:lnTo>
                  <a:lnTo>
                    <a:pt x="449" y="1741"/>
                  </a:lnTo>
                  <a:lnTo>
                    <a:pt x="451" y="1741"/>
                  </a:lnTo>
                  <a:lnTo>
                    <a:pt x="452" y="1741"/>
                  </a:lnTo>
                  <a:lnTo>
                    <a:pt x="454" y="1741"/>
                  </a:lnTo>
                  <a:lnTo>
                    <a:pt x="455" y="1741"/>
                  </a:lnTo>
                  <a:lnTo>
                    <a:pt x="457" y="1741"/>
                  </a:lnTo>
                  <a:lnTo>
                    <a:pt x="458" y="1741"/>
                  </a:lnTo>
                  <a:lnTo>
                    <a:pt x="460" y="1741"/>
                  </a:lnTo>
                  <a:lnTo>
                    <a:pt x="461" y="1741"/>
                  </a:lnTo>
                  <a:lnTo>
                    <a:pt x="463" y="1741"/>
                  </a:lnTo>
                  <a:lnTo>
                    <a:pt x="464" y="1741"/>
                  </a:lnTo>
                  <a:lnTo>
                    <a:pt x="466" y="1741"/>
                  </a:lnTo>
                  <a:lnTo>
                    <a:pt x="467" y="1741"/>
                  </a:lnTo>
                  <a:lnTo>
                    <a:pt x="469" y="1741"/>
                  </a:lnTo>
                  <a:lnTo>
                    <a:pt x="470" y="1741"/>
                  </a:lnTo>
                  <a:lnTo>
                    <a:pt x="472" y="1741"/>
                  </a:lnTo>
                  <a:lnTo>
                    <a:pt x="473" y="1741"/>
                  </a:lnTo>
                  <a:lnTo>
                    <a:pt x="475" y="1741"/>
                  </a:lnTo>
                  <a:lnTo>
                    <a:pt x="476" y="1740"/>
                  </a:lnTo>
                  <a:lnTo>
                    <a:pt x="478" y="1740"/>
                  </a:lnTo>
                  <a:lnTo>
                    <a:pt x="479" y="1740"/>
                  </a:lnTo>
                  <a:lnTo>
                    <a:pt x="480" y="1740"/>
                  </a:lnTo>
                  <a:lnTo>
                    <a:pt x="482" y="1740"/>
                  </a:lnTo>
                  <a:lnTo>
                    <a:pt x="484" y="1740"/>
                  </a:lnTo>
                  <a:lnTo>
                    <a:pt x="485" y="1740"/>
                  </a:lnTo>
                  <a:lnTo>
                    <a:pt x="487" y="1740"/>
                  </a:lnTo>
                  <a:lnTo>
                    <a:pt x="488" y="1740"/>
                  </a:lnTo>
                  <a:lnTo>
                    <a:pt x="490" y="1740"/>
                  </a:lnTo>
                  <a:lnTo>
                    <a:pt x="491" y="1740"/>
                  </a:lnTo>
                  <a:lnTo>
                    <a:pt x="492" y="1740"/>
                  </a:lnTo>
                  <a:lnTo>
                    <a:pt x="494" y="1740"/>
                  </a:lnTo>
                  <a:lnTo>
                    <a:pt x="496" y="1740"/>
                  </a:lnTo>
                  <a:lnTo>
                    <a:pt x="497" y="1740"/>
                  </a:lnTo>
                  <a:lnTo>
                    <a:pt x="499" y="1740"/>
                  </a:lnTo>
                  <a:lnTo>
                    <a:pt x="500" y="1740"/>
                  </a:lnTo>
                  <a:lnTo>
                    <a:pt x="501" y="1740"/>
                  </a:lnTo>
                  <a:lnTo>
                    <a:pt x="503" y="1739"/>
                  </a:lnTo>
                  <a:lnTo>
                    <a:pt x="504" y="1739"/>
                  </a:lnTo>
                  <a:lnTo>
                    <a:pt x="506" y="1739"/>
                  </a:lnTo>
                  <a:lnTo>
                    <a:pt x="508" y="1739"/>
                  </a:lnTo>
                  <a:lnTo>
                    <a:pt x="509" y="1739"/>
                  </a:lnTo>
                  <a:lnTo>
                    <a:pt x="511" y="1739"/>
                  </a:lnTo>
                  <a:lnTo>
                    <a:pt x="512" y="1739"/>
                  </a:lnTo>
                  <a:lnTo>
                    <a:pt x="513" y="1739"/>
                  </a:lnTo>
                  <a:lnTo>
                    <a:pt x="515" y="1739"/>
                  </a:lnTo>
                  <a:lnTo>
                    <a:pt x="516" y="1739"/>
                  </a:lnTo>
                  <a:lnTo>
                    <a:pt x="518" y="1739"/>
                  </a:lnTo>
                  <a:lnTo>
                    <a:pt x="519" y="1739"/>
                  </a:lnTo>
                  <a:lnTo>
                    <a:pt x="521" y="1739"/>
                  </a:lnTo>
                  <a:lnTo>
                    <a:pt x="522" y="1739"/>
                  </a:lnTo>
                  <a:lnTo>
                    <a:pt x="524" y="1739"/>
                  </a:lnTo>
                  <a:lnTo>
                    <a:pt x="525" y="1739"/>
                  </a:lnTo>
                  <a:lnTo>
                    <a:pt x="527" y="1738"/>
                  </a:lnTo>
                  <a:lnTo>
                    <a:pt x="528" y="1738"/>
                  </a:lnTo>
                  <a:lnTo>
                    <a:pt x="530" y="1738"/>
                  </a:lnTo>
                  <a:lnTo>
                    <a:pt x="531" y="1738"/>
                  </a:lnTo>
                  <a:lnTo>
                    <a:pt x="533" y="1738"/>
                  </a:lnTo>
                  <a:lnTo>
                    <a:pt x="534" y="1738"/>
                  </a:lnTo>
                  <a:lnTo>
                    <a:pt x="536" y="1738"/>
                  </a:lnTo>
                  <a:lnTo>
                    <a:pt x="537" y="1738"/>
                  </a:lnTo>
                  <a:lnTo>
                    <a:pt x="539" y="1738"/>
                  </a:lnTo>
                  <a:lnTo>
                    <a:pt x="540" y="1738"/>
                  </a:lnTo>
                  <a:lnTo>
                    <a:pt x="542" y="1738"/>
                  </a:lnTo>
                  <a:lnTo>
                    <a:pt x="543" y="1738"/>
                  </a:lnTo>
                  <a:lnTo>
                    <a:pt x="545" y="1738"/>
                  </a:lnTo>
                  <a:lnTo>
                    <a:pt x="546" y="1738"/>
                  </a:lnTo>
                  <a:lnTo>
                    <a:pt x="548" y="1738"/>
                  </a:lnTo>
                  <a:lnTo>
                    <a:pt x="549" y="1738"/>
                  </a:lnTo>
                  <a:lnTo>
                    <a:pt x="551" y="1737"/>
                  </a:lnTo>
                  <a:lnTo>
                    <a:pt x="552" y="1737"/>
                  </a:lnTo>
                  <a:lnTo>
                    <a:pt x="553" y="1737"/>
                  </a:lnTo>
                  <a:lnTo>
                    <a:pt x="555" y="1737"/>
                  </a:lnTo>
                  <a:lnTo>
                    <a:pt x="556" y="1737"/>
                  </a:lnTo>
                  <a:lnTo>
                    <a:pt x="558" y="1737"/>
                  </a:lnTo>
                  <a:lnTo>
                    <a:pt x="560" y="1737"/>
                  </a:lnTo>
                  <a:lnTo>
                    <a:pt x="561" y="1737"/>
                  </a:lnTo>
                  <a:lnTo>
                    <a:pt x="563" y="1737"/>
                  </a:lnTo>
                  <a:lnTo>
                    <a:pt x="564" y="1737"/>
                  </a:lnTo>
                  <a:lnTo>
                    <a:pt x="565" y="1737"/>
                  </a:lnTo>
                  <a:lnTo>
                    <a:pt x="567" y="1737"/>
                  </a:lnTo>
                  <a:lnTo>
                    <a:pt x="568" y="1737"/>
                  </a:lnTo>
                  <a:lnTo>
                    <a:pt x="570" y="1737"/>
                  </a:lnTo>
                  <a:lnTo>
                    <a:pt x="572" y="1736"/>
                  </a:lnTo>
                  <a:lnTo>
                    <a:pt x="573" y="1736"/>
                  </a:lnTo>
                  <a:lnTo>
                    <a:pt x="574" y="1736"/>
                  </a:lnTo>
                  <a:lnTo>
                    <a:pt x="576" y="1736"/>
                  </a:lnTo>
                  <a:lnTo>
                    <a:pt x="577" y="1736"/>
                  </a:lnTo>
                  <a:lnTo>
                    <a:pt x="579" y="1736"/>
                  </a:lnTo>
                  <a:lnTo>
                    <a:pt x="580" y="1736"/>
                  </a:lnTo>
                  <a:lnTo>
                    <a:pt x="582" y="1736"/>
                  </a:lnTo>
                  <a:lnTo>
                    <a:pt x="584" y="1736"/>
                  </a:lnTo>
                  <a:lnTo>
                    <a:pt x="585" y="1736"/>
                  </a:lnTo>
                  <a:lnTo>
                    <a:pt x="586" y="1736"/>
                  </a:lnTo>
                  <a:lnTo>
                    <a:pt x="588" y="1736"/>
                  </a:lnTo>
                  <a:lnTo>
                    <a:pt x="589" y="1735"/>
                  </a:lnTo>
                  <a:lnTo>
                    <a:pt x="591" y="1735"/>
                  </a:lnTo>
                  <a:lnTo>
                    <a:pt x="592" y="1735"/>
                  </a:lnTo>
                  <a:lnTo>
                    <a:pt x="594" y="1735"/>
                  </a:lnTo>
                  <a:lnTo>
                    <a:pt x="595" y="1735"/>
                  </a:lnTo>
                  <a:lnTo>
                    <a:pt x="597" y="1735"/>
                  </a:lnTo>
                  <a:lnTo>
                    <a:pt x="598" y="1735"/>
                  </a:lnTo>
                  <a:lnTo>
                    <a:pt x="600" y="1735"/>
                  </a:lnTo>
                  <a:lnTo>
                    <a:pt x="601" y="1735"/>
                  </a:lnTo>
                  <a:lnTo>
                    <a:pt x="603" y="1735"/>
                  </a:lnTo>
                  <a:lnTo>
                    <a:pt x="604" y="1735"/>
                  </a:lnTo>
                  <a:lnTo>
                    <a:pt x="605" y="1735"/>
                  </a:lnTo>
                  <a:lnTo>
                    <a:pt x="607" y="1734"/>
                  </a:lnTo>
                  <a:lnTo>
                    <a:pt x="609" y="1734"/>
                  </a:lnTo>
                  <a:lnTo>
                    <a:pt x="610" y="1734"/>
                  </a:lnTo>
                  <a:lnTo>
                    <a:pt x="612" y="1734"/>
                  </a:lnTo>
                  <a:lnTo>
                    <a:pt x="613" y="1734"/>
                  </a:lnTo>
                  <a:lnTo>
                    <a:pt x="615" y="1734"/>
                  </a:lnTo>
                  <a:lnTo>
                    <a:pt x="616" y="1734"/>
                  </a:lnTo>
                  <a:lnTo>
                    <a:pt x="617" y="1734"/>
                  </a:lnTo>
                  <a:lnTo>
                    <a:pt x="619" y="1734"/>
                  </a:lnTo>
                  <a:lnTo>
                    <a:pt x="621" y="1734"/>
                  </a:lnTo>
                  <a:lnTo>
                    <a:pt x="622" y="1734"/>
                  </a:lnTo>
                  <a:lnTo>
                    <a:pt x="624" y="1734"/>
                  </a:lnTo>
                  <a:lnTo>
                    <a:pt x="625" y="1734"/>
                  </a:lnTo>
                  <a:lnTo>
                    <a:pt x="626" y="1734"/>
                  </a:lnTo>
                  <a:lnTo>
                    <a:pt x="628" y="1734"/>
                  </a:lnTo>
                  <a:lnTo>
                    <a:pt x="629" y="1734"/>
                  </a:lnTo>
                  <a:lnTo>
                    <a:pt x="631" y="1734"/>
                  </a:lnTo>
                  <a:lnTo>
                    <a:pt x="633" y="1733"/>
                  </a:lnTo>
                  <a:lnTo>
                    <a:pt x="634" y="1733"/>
                  </a:lnTo>
                  <a:lnTo>
                    <a:pt x="636" y="1733"/>
                  </a:lnTo>
                  <a:lnTo>
                    <a:pt x="637" y="1733"/>
                  </a:lnTo>
                  <a:lnTo>
                    <a:pt x="638" y="1733"/>
                  </a:lnTo>
                  <a:lnTo>
                    <a:pt x="640" y="1733"/>
                  </a:lnTo>
                  <a:lnTo>
                    <a:pt x="641" y="1733"/>
                  </a:lnTo>
                  <a:lnTo>
                    <a:pt x="643" y="1733"/>
                  </a:lnTo>
                  <a:lnTo>
                    <a:pt x="645" y="1733"/>
                  </a:lnTo>
                  <a:lnTo>
                    <a:pt x="646" y="1733"/>
                  </a:lnTo>
                  <a:lnTo>
                    <a:pt x="647" y="1733"/>
                  </a:lnTo>
                  <a:lnTo>
                    <a:pt x="649" y="1732"/>
                  </a:lnTo>
                  <a:lnTo>
                    <a:pt x="650" y="1732"/>
                  </a:lnTo>
                  <a:lnTo>
                    <a:pt x="652" y="1732"/>
                  </a:lnTo>
                  <a:lnTo>
                    <a:pt x="653" y="1732"/>
                  </a:lnTo>
                  <a:lnTo>
                    <a:pt x="655" y="1732"/>
                  </a:lnTo>
                  <a:lnTo>
                    <a:pt x="657" y="1732"/>
                  </a:lnTo>
                  <a:lnTo>
                    <a:pt x="658" y="1732"/>
                  </a:lnTo>
                  <a:lnTo>
                    <a:pt x="659" y="1732"/>
                  </a:lnTo>
                  <a:lnTo>
                    <a:pt x="661" y="1732"/>
                  </a:lnTo>
                  <a:lnTo>
                    <a:pt x="662" y="1731"/>
                  </a:lnTo>
                  <a:lnTo>
                    <a:pt x="664" y="1731"/>
                  </a:lnTo>
                  <a:lnTo>
                    <a:pt x="665" y="1731"/>
                  </a:lnTo>
                  <a:lnTo>
                    <a:pt x="667" y="1731"/>
                  </a:lnTo>
                  <a:lnTo>
                    <a:pt x="668" y="1731"/>
                  </a:lnTo>
                  <a:lnTo>
                    <a:pt x="670" y="1731"/>
                  </a:lnTo>
                  <a:lnTo>
                    <a:pt x="671" y="1731"/>
                  </a:lnTo>
                  <a:lnTo>
                    <a:pt x="673" y="1731"/>
                  </a:lnTo>
                  <a:lnTo>
                    <a:pt x="674" y="1731"/>
                  </a:lnTo>
                  <a:lnTo>
                    <a:pt x="676" y="1731"/>
                  </a:lnTo>
                  <a:lnTo>
                    <a:pt x="677" y="1730"/>
                  </a:lnTo>
                  <a:lnTo>
                    <a:pt x="678" y="1730"/>
                  </a:lnTo>
                  <a:lnTo>
                    <a:pt x="680" y="1730"/>
                  </a:lnTo>
                  <a:lnTo>
                    <a:pt x="682" y="1730"/>
                  </a:lnTo>
                  <a:lnTo>
                    <a:pt x="683" y="1730"/>
                  </a:lnTo>
                  <a:lnTo>
                    <a:pt x="685" y="1730"/>
                  </a:lnTo>
                  <a:lnTo>
                    <a:pt x="686" y="1730"/>
                  </a:lnTo>
                  <a:lnTo>
                    <a:pt x="688" y="1730"/>
                  </a:lnTo>
                  <a:lnTo>
                    <a:pt x="689" y="1730"/>
                  </a:lnTo>
                  <a:lnTo>
                    <a:pt x="690" y="1729"/>
                  </a:lnTo>
                  <a:lnTo>
                    <a:pt x="692" y="1729"/>
                  </a:lnTo>
                  <a:lnTo>
                    <a:pt x="694" y="1729"/>
                  </a:lnTo>
                  <a:lnTo>
                    <a:pt x="695" y="1729"/>
                  </a:lnTo>
                  <a:lnTo>
                    <a:pt x="697" y="1729"/>
                  </a:lnTo>
                  <a:lnTo>
                    <a:pt x="698" y="1729"/>
                  </a:lnTo>
                  <a:lnTo>
                    <a:pt x="699" y="1729"/>
                  </a:lnTo>
                  <a:lnTo>
                    <a:pt x="701" y="1729"/>
                  </a:lnTo>
                  <a:lnTo>
                    <a:pt x="702" y="1728"/>
                  </a:lnTo>
                  <a:lnTo>
                    <a:pt x="704" y="1728"/>
                  </a:lnTo>
                  <a:lnTo>
                    <a:pt x="705" y="1728"/>
                  </a:lnTo>
                  <a:lnTo>
                    <a:pt x="707" y="1728"/>
                  </a:lnTo>
                  <a:lnTo>
                    <a:pt x="709" y="1728"/>
                  </a:lnTo>
                  <a:lnTo>
                    <a:pt x="710" y="1728"/>
                  </a:lnTo>
                  <a:lnTo>
                    <a:pt x="711" y="1728"/>
                  </a:lnTo>
                  <a:lnTo>
                    <a:pt x="713" y="1728"/>
                  </a:lnTo>
                  <a:lnTo>
                    <a:pt x="714" y="1727"/>
                  </a:lnTo>
                  <a:lnTo>
                    <a:pt x="716" y="1727"/>
                  </a:lnTo>
                  <a:lnTo>
                    <a:pt x="717" y="1727"/>
                  </a:lnTo>
                  <a:lnTo>
                    <a:pt x="719" y="1727"/>
                  </a:lnTo>
                  <a:lnTo>
                    <a:pt x="720" y="1727"/>
                  </a:lnTo>
                  <a:lnTo>
                    <a:pt x="722" y="1727"/>
                  </a:lnTo>
                  <a:lnTo>
                    <a:pt x="723" y="1727"/>
                  </a:lnTo>
                  <a:lnTo>
                    <a:pt x="725" y="1727"/>
                  </a:lnTo>
                  <a:lnTo>
                    <a:pt x="726" y="1726"/>
                  </a:lnTo>
                  <a:lnTo>
                    <a:pt x="728" y="1726"/>
                  </a:lnTo>
                  <a:lnTo>
                    <a:pt x="729" y="1726"/>
                  </a:lnTo>
                  <a:lnTo>
                    <a:pt x="731" y="1726"/>
                  </a:lnTo>
                  <a:lnTo>
                    <a:pt x="732" y="1726"/>
                  </a:lnTo>
                  <a:lnTo>
                    <a:pt x="734" y="1726"/>
                  </a:lnTo>
                  <a:lnTo>
                    <a:pt x="735" y="1726"/>
                  </a:lnTo>
                  <a:lnTo>
                    <a:pt x="737" y="1725"/>
                  </a:lnTo>
                  <a:lnTo>
                    <a:pt x="738" y="1725"/>
                  </a:lnTo>
                  <a:lnTo>
                    <a:pt x="740" y="1725"/>
                  </a:lnTo>
                  <a:lnTo>
                    <a:pt x="741" y="1725"/>
                  </a:lnTo>
                  <a:lnTo>
                    <a:pt x="742" y="1725"/>
                  </a:lnTo>
                  <a:lnTo>
                    <a:pt x="744" y="1725"/>
                  </a:lnTo>
                  <a:lnTo>
                    <a:pt x="746" y="1725"/>
                  </a:lnTo>
                  <a:lnTo>
                    <a:pt x="747" y="1725"/>
                  </a:lnTo>
                  <a:lnTo>
                    <a:pt x="749" y="1724"/>
                  </a:lnTo>
                  <a:lnTo>
                    <a:pt x="750" y="1724"/>
                  </a:lnTo>
                  <a:lnTo>
                    <a:pt x="751" y="1724"/>
                  </a:lnTo>
                  <a:lnTo>
                    <a:pt x="753" y="1724"/>
                  </a:lnTo>
                  <a:lnTo>
                    <a:pt x="754" y="1724"/>
                  </a:lnTo>
                  <a:lnTo>
                    <a:pt x="756" y="1724"/>
                  </a:lnTo>
                  <a:lnTo>
                    <a:pt x="758" y="1724"/>
                  </a:lnTo>
                  <a:lnTo>
                    <a:pt x="759" y="1723"/>
                  </a:lnTo>
                  <a:lnTo>
                    <a:pt x="761" y="1723"/>
                  </a:lnTo>
                  <a:lnTo>
                    <a:pt x="762" y="1723"/>
                  </a:lnTo>
                  <a:lnTo>
                    <a:pt x="763" y="1723"/>
                  </a:lnTo>
                  <a:lnTo>
                    <a:pt x="765" y="1723"/>
                  </a:lnTo>
                  <a:lnTo>
                    <a:pt x="766" y="1723"/>
                  </a:lnTo>
                  <a:lnTo>
                    <a:pt x="768" y="1723"/>
                  </a:lnTo>
                  <a:lnTo>
                    <a:pt x="770" y="1723"/>
                  </a:lnTo>
                  <a:lnTo>
                    <a:pt x="771" y="1723"/>
                  </a:lnTo>
                  <a:lnTo>
                    <a:pt x="772" y="1723"/>
                  </a:lnTo>
                  <a:lnTo>
                    <a:pt x="774" y="1722"/>
                  </a:lnTo>
                  <a:lnTo>
                    <a:pt x="775" y="1722"/>
                  </a:lnTo>
                  <a:lnTo>
                    <a:pt x="777" y="1722"/>
                  </a:lnTo>
                  <a:lnTo>
                    <a:pt x="778" y="1722"/>
                  </a:lnTo>
                  <a:lnTo>
                    <a:pt x="780" y="1722"/>
                  </a:lnTo>
                  <a:lnTo>
                    <a:pt x="782" y="1722"/>
                  </a:lnTo>
                  <a:lnTo>
                    <a:pt x="783" y="1721"/>
                  </a:lnTo>
                  <a:lnTo>
                    <a:pt x="784" y="1721"/>
                  </a:lnTo>
                  <a:lnTo>
                    <a:pt x="786" y="1721"/>
                  </a:lnTo>
                  <a:lnTo>
                    <a:pt x="787" y="1721"/>
                  </a:lnTo>
                  <a:lnTo>
                    <a:pt x="789" y="1721"/>
                  </a:lnTo>
                  <a:lnTo>
                    <a:pt x="790" y="1721"/>
                  </a:lnTo>
                  <a:lnTo>
                    <a:pt x="792" y="1720"/>
                  </a:lnTo>
                  <a:lnTo>
                    <a:pt x="793" y="1720"/>
                  </a:lnTo>
                  <a:lnTo>
                    <a:pt x="795" y="1720"/>
                  </a:lnTo>
                  <a:lnTo>
                    <a:pt x="796" y="1720"/>
                  </a:lnTo>
                  <a:lnTo>
                    <a:pt x="798" y="1720"/>
                  </a:lnTo>
                  <a:lnTo>
                    <a:pt x="799" y="1720"/>
                  </a:lnTo>
                  <a:lnTo>
                    <a:pt x="801" y="1719"/>
                  </a:lnTo>
                  <a:lnTo>
                    <a:pt x="802" y="1719"/>
                  </a:lnTo>
                  <a:lnTo>
                    <a:pt x="803" y="1719"/>
                  </a:lnTo>
                  <a:lnTo>
                    <a:pt x="805" y="1719"/>
                  </a:lnTo>
                  <a:lnTo>
                    <a:pt x="807" y="1719"/>
                  </a:lnTo>
                  <a:lnTo>
                    <a:pt x="808" y="1719"/>
                  </a:lnTo>
                  <a:lnTo>
                    <a:pt x="810" y="1718"/>
                  </a:lnTo>
                  <a:lnTo>
                    <a:pt x="811" y="1718"/>
                  </a:lnTo>
                  <a:lnTo>
                    <a:pt x="813" y="1718"/>
                  </a:lnTo>
                  <a:lnTo>
                    <a:pt x="814" y="1718"/>
                  </a:lnTo>
                  <a:lnTo>
                    <a:pt x="815" y="1718"/>
                  </a:lnTo>
                  <a:lnTo>
                    <a:pt x="817" y="1718"/>
                  </a:lnTo>
                  <a:lnTo>
                    <a:pt x="819" y="1717"/>
                  </a:lnTo>
                  <a:lnTo>
                    <a:pt x="820" y="1717"/>
                  </a:lnTo>
                  <a:lnTo>
                    <a:pt x="822" y="1717"/>
                  </a:lnTo>
                  <a:lnTo>
                    <a:pt x="823" y="1717"/>
                  </a:lnTo>
                  <a:lnTo>
                    <a:pt x="824" y="1717"/>
                  </a:lnTo>
                  <a:lnTo>
                    <a:pt x="826" y="1716"/>
                  </a:lnTo>
                  <a:lnTo>
                    <a:pt x="827" y="1716"/>
                  </a:lnTo>
                  <a:lnTo>
                    <a:pt x="829" y="1716"/>
                  </a:lnTo>
                  <a:lnTo>
                    <a:pt x="831" y="1716"/>
                  </a:lnTo>
                  <a:lnTo>
                    <a:pt x="832" y="1716"/>
                  </a:lnTo>
                  <a:lnTo>
                    <a:pt x="834" y="1716"/>
                  </a:lnTo>
                  <a:lnTo>
                    <a:pt x="835" y="1715"/>
                  </a:lnTo>
                  <a:lnTo>
                    <a:pt x="836" y="1715"/>
                  </a:lnTo>
                  <a:lnTo>
                    <a:pt x="838" y="1715"/>
                  </a:lnTo>
                  <a:lnTo>
                    <a:pt x="839" y="1715"/>
                  </a:lnTo>
                  <a:lnTo>
                    <a:pt x="841" y="1715"/>
                  </a:lnTo>
                  <a:lnTo>
                    <a:pt x="843" y="1714"/>
                  </a:lnTo>
                  <a:lnTo>
                    <a:pt x="844" y="1714"/>
                  </a:lnTo>
                  <a:lnTo>
                    <a:pt x="845" y="1714"/>
                  </a:lnTo>
                  <a:lnTo>
                    <a:pt x="847" y="1714"/>
                  </a:lnTo>
                  <a:lnTo>
                    <a:pt x="848" y="1714"/>
                  </a:lnTo>
                  <a:lnTo>
                    <a:pt x="850" y="1713"/>
                  </a:lnTo>
                  <a:lnTo>
                    <a:pt x="851" y="1713"/>
                  </a:lnTo>
                  <a:lnTo>
                    <a:pt x="853" y="1713"/>
                  </a:lnTo>
                  <a:lnTo>
                    <a:pt x="854" y="1713"/>
                  </a:lnTo>
                  <a:lnTo>
                    <a:pt x="856" y="1713"/>
                  </a:lnTo>
                  <a:lnTo>
                    <a:pt x="857" y="1712"/>
                  </a:lnTo>
                  <a:lnTo>
                    <a:pt x="859" y="1712"/>
                  </a:lnTo>
                  <a:lnTo>
                    <a:pt x="860" y="1712"/>
                  </a:lnTo>
                  <a:lnTo>
                    <a:pt x="862" y="1712"/>
                  </a:lnTo>
                  <a:lnTo>
                    <a:pt x="863" y="1712"/>
                  </a:lnTo>
                  <a:lnTo>
                    <a:pt x="865" y="1712"/>
                  </a:lnTo>
                  <a:lnTo>
                    <a:pt x="866" y="1712"/>
                  </a:lnTo>
                  <a:lnTo>
                    <a:pt x="868" y="1711"/>
                  </a:lnTo>
                  <a:lnTo>
                    <a:pt x="869" y="1711"/>
                  </a:lnTo>
                  <a:lnTo>
                    <a:pt x="871" y="1711"/>
                  </a:lnTo>
                  <a:lnTo>
                    <a:pt x="872" y="1711"/>
                  </a:lnTo>
                  <a:lnTo>
                    <a:pt x="874" y="1711"/>
                  </a:lnTo>
                  <a:lnTo>
                    <a:pt x="875" y="1710"/>
                  </a:lnTo>
                  <a:lnTo>
                    <a:pt x="876" y="1710"/>
                  </a:lnTo>
                  <a:lnTo>
                    <a:pt x="878" y="1710"/>
                  </a:lnTo>
                  <a:lnTo>
                    <a:pt x="880" y="1710"/>
                  </a:lnTo>
                  <a:lnTo>
                    <a:pt x="881" y="1710"/>
                  </a:lnTo>
                  <a:lnTo>
                    <a:pt x="883" y="1709"/>
                  </a:lnTo>
                  <a:lnTo>
                    <a:pt x="884" y="1709"/>
                  </a:lnTo>
                  <a:lnTo>
                    <a:pt x="886" y="1709"/>
                  </a:lnTo>
                  <a:lnTo>
                    <a:pt x="887" y="1709"/>
                  </a:lnTo>
                  <a:lnTo>
                    <a:pt x="888" y="1708"/>
                  </a:lnTo>
                  <a:lnTo>
                    <a:pt x="890" y="1708"/>
                  </a:lnTo>
                  <a:lnTo>
                    <a:pt x="891" y="1708"/>
                  </a:lnTo>
                  <a:lnTo>
                    <a:pt x="893" y="1708"/>
                  </a:lnTo>
                  <a:lnTo>
                    <a:pt x="895" y="1708"/>
                  </a:lnTo>
                  <a:lnTo>
                    <a:pt x="896" y="1707"/>
                  </a:lnTo>
                  <a:lnTo>
                    <a:pt x="897" y="1707"/>
                  </a:lnTo>
                  <a:lnTo>
                    <a:pt x="899" y="1707"/>
                  </a:lnTo>
                  <a:lnTo>
                    <a:pt x="900" y="1707"/>
                  </a:lnTo>
                  <a:lnTo>
                    <a:pt x="902" y="1706"/>
                  </a:lnTo>
                  <a:lnTo>
                    <a:pt x="903" y="1706"/>
                  </a:lnTo>
                  <a:lnTo>
                    <a:pt x="905" y="1706"/>
                  </a:lnTo>
                  <a:lnTo>
                    <a:pt x="907" y="1706"/>
                  </a:lnTo>
                  <a:lnTo>
                    <a:pt x="908" y="1705"/>
                  </a:lnTo>
                  <a:lnTo>
                    <a:pt x="909" y="1705"/>
                  </a:lnTo>
                  <a:lnTo>
                    <a:pt x="911" y="1705"/>
                  </a:lnTo>
                  <a:lnTo>
                    <a:pt x="912" y="1705"/>
                  </a:lnTo>
                  <a:lnTo>
                    <a:pt x="914" y="1704"/>
                  </a:lnTo>
                  <a:lnTo>
                    <a:pt x="915" y="1704"/>
                  </a:lnTo>
                  <a:lnTo>
                    <a:pt x="917" y="1704"/>
                  </a:lnTo>
                  <a:lnTo>
                    <a:pt x="918" y="1704"/>
                  </a:lnTo>
                  <a:lnTo>
                    <a:pt x="920" y="1703"/>
                  </a:lnTo>
                  <a:lnTo>
                    <a:pt x="921" y="1703"/>
                  </a:lnTo>
                  <a:lnTo>
                    <a:pt x="923" y="1703"/>
                  </a:lnTo>
                  <a:lnTo>
                    <a:pt x="924" y="1703"/>
                  </a:lnTo>
                  <a:lnTo>
                    <a:pt x="926" y="1702"/>
                  </a:lnTo>
                  <a:lnTo>
                    <a:pt x="927" y="1702"/>
                  </a:lnTo>
                  <a:lnTo>
                    <a:pt x="928" y="1702"/>
                  </a:lnTo>
                  <a:lnTo>
                    <a:pt x="930" y="1702"/>
                  </a:lnTo>
                  <a:lnTo>
                    <a:pt x="932" y="1701"/>
                  </a:lnTo>
                  <a:lnTo>
                    <a:pt x="933" y="1701"/>
                  </a:lnTo>
                  <a:lnTo>
                    <a:pt x="935" y="1701"/>
                  </a:lnTo>
                  <a:lnTo>
                    <a:pt x="936" y="1701"/>
                  </a:lnTo>
                  <a:lnTo>
                    <a:pt x="938" y="1701"/>
                  </a:lnTo>
                  <a:lnTo>
                    <a:pt x="939" y="1701"/>
                  </a:lnTo>
                  <a:lnTo>
                    <a:pt x="940" y="1700"/>
                  </a:lnTo>
                  <a:lnTo>
                    <a:pt x="942" y="1700"/>
                  </a:lnTo>
                  <a:lnTo>
                    <a:pt x="944" y="1700"/>
                  </a:lnTo>
                  <a:lnTo>
                    <a:pt x="945" y="1700"/>
                  </a:lnTo>
                  <a:lnTo>
                    <a:pt x="947" y="1699"/>
                  </a:lnTo>
                  <a:lnTo>
                    <a:pt x="948" y="1699"/>
                  </a:lnTo>
                  <a:lnTo>
                    <a:pt x="949" y="1699"/>
                  </a:lnTo>
                  <a:lnTo>
                    <a:pt x="951" y="1699"/>
                  </a:lnTo>
                  <a:lnTo>
                    <a:pt x="952" y="1698"/>
                  </a:lnTo>
                  <a:lnTo>
                    <a:pt x="954" y="1698"/>
                  </a:lnTo>
                  <a:lnTo>
                    <a:pt x="956" y="1698"/>
                  </a:lnTo>
                  <a:lnTo>
                    <a:pt x="957" y="1697"/>
                  </a:lnTo>
                  <a:lnTo>
                    <a:pt x="959" y="1697"/>
                  </a:lnTo>
                  <a:lnTo>
                    <a:pt x="960" y="1697"/>
                  </a:lnTo>
                  <a:lnTo>
                    <a:pt x="961" y="1697"/>
                  </a:lnTo>
                  <a:lnTo>
                    <a:pt x="963" y="1696"/>
                  </a:lnTo>
                  <a:lnTo>
                    <a:pt x="964" y="1696"/>
                  </a:lnTo>
                  <a:lnTo>
                    <a:pt x="966" y="1696"/>
                  </a:lnTo>
                  <a:lnTo>
                    <a:pt x="968" y="1695"/>
                  </a:lnTo>
                  <a:lnTo>
                    <a:pt x="969" y="1695"/>
                  </a:lnTo>
                  <a:lnTo>
                    <a:pt x="970" y="1695"/>
                  </a:lnTo>
                  <a:lnTo>
                    <a:pt x="972" y="1695"/>
                  </a:lnTo>
                  <a:lnTo>
                    <a:pt x="973" y="1694"/>
                  </a:lnTo>
                  <a:lnTo>
                    <a:pt x="975" y="1694"/>
                  </a:lnTo>
                  <a:lnTo>
                    <a:pt x="976" y="1694"/>
                  </a:lnTo>
                  <a:lnTo>
                    <a:pt x="978" y="1693"/>
                  </a:lnTo>
                  <a:lnTo>
                    <a:pt x="980" y="1693"/>
                  </a:lnTo>
                  <a:lnTo>
                    <a:pt x="981" y="1693"/>
                  </a:lnTo>
                  <a:lnTo>
                    <a:pt x="982" y="1693"/>
                  </a:lnTo>
                  <a:lnTo>
                    <a:pt x="984" y="1692"/>
                  </a:lnTo>
                  <a:lnTo>
                    <a:pt x="985" y="1692"/>
                  </a:lnTo>
                  <a:lnTo>
                    <a:pt x="987" y="1692"/>
                  </a:lnTo>
                  <a:lnTo>
                    <a:pt x="988" y="1691"/>
                  </a:lnTo>
                  <a:lnTo>
                    <a:pt x="990" y="1691"/>
                  </a:lnTo>
                  <a:lnTo>
                    <a:pt x="991" y="1691"/>
                  </a:lnTo>
                  <a:lnTo>
                    <a:pt x="993" y="1690"/>
                  </a:lnTo>
                  <a:lnTo>
                    <a:pt x="994" y="1690"/>
                  </a:lnTo>
                  <a:lnTo>
                    <a:pt x="996" y="1690"/>
                  </a:lnTo>
                  <a:lnTo>
                    <a:pt x="997" y="1690"/>
                  </a:lnTo>
                  <a:lnTo>
                    <a:pt x="999" y="1690"/>
                  </a:lnTo>
                  <a:lnTo>
                    <a:pt x="1000" y="1689"/>
                  </a:lnTo>
                  <a:lnTo>
                    <a:pt x="1001" y="1689"/>
                  </a:lnTo>
                  <a:lnTo>
                    <a:pt x="1003" y="1689"/>
                  </a:lnTo>
                  <a:lnTo>
                    <a:pt x="1005" y="1688"/>
                  </a:lnTo>
                  <a:lnTo>
                    <a:pt x="1006" y="1688"/>
                  </a:lnTo>
                  <a:lnTo>
                    <a:pt x="1008" y="1688"/>
                  </a:lnTo>
                  <a:lnTo>
                    <a:pt x="1009" y="1687"/>
                  </a:lnTo>
                  <a:lnTo>
                    <a:pt x="1011" y="1687"/>
                  </a:lnTo>
                  <a:lnTo>
                    <a:pt x="1012" y="1687"/>
                  </a:lnTo>
                  <a:lnTo>
                    <a:pt x="1013" y="1686"/>
                  </a:lnTo>
                  <a:lnTo>
                    <a:pt x="1015" y="1686"/>
                  </a:lnTo>
                  <a:lnTo>
                    <a:pt x="1017" y="1686"/>
                  </a:lnTo>
                  <a:lnTo>
                    <a:pt x="1018" y="1685"/>
                  </a:lnTo>
                  <a:lnTo>
                    <a:pt x="1020" y="1685"/>
                  </a:lnTo>
                  <a:lnTo>
                    <a:pt x="1021" y="1685"/>
                  </a:lnTo>
                  <a:lnTo>
                    <a:pt x="1022" y="1684"/>
                  </a:lnTo>
                  <a:lnTo>
                    <a:pt x="1024" y="1684"/>
                  </a:lnTo>
                  <a:lnTo>
                    <a:pt x="1025" y="1684"/>
                  </a:lnTo>
                  <a:lnTo>
                    <a:pt x="1027" y="1683"/>
                  </a:lnTo>
                  <a:lnTo>
                    <a:pt x="1029" y="1683"/>
                  </a:lnTo>
                  <a:lnTo>
                    <a:pt x="1030" y="1683"/>
                  </a:lnTo>
                  <a:lnTo>
                    <a:pt x="1032" y="1682"/>
                  </a:lnTo>
                  <a:lnTo>
                    <a:pt x="1033" y="1682"/>
                  </a:lnTo>
                  <a:lnTo>
                    <a:pt x="1034" y="1682"/>
                  </a:lnTo>
                  <a:lnTo>
                    <a:pt x="1036" y="1681"/>
                  </a:lnTo>
                  <a:lnTo>
                    <a:pt x="1037" y="1681"/>
                  </a:lnTo>
                  <a:lnTo>
                    <a:pt x="1039" y="1681"/>
                  </a:lnTo>
                  <a:lnTo>
                    <a:pt x="1040" y="1680"/>
                  </a:lnTo>
                  <a:lnTo>
                    <a:pt x="1042" y="1680"/>
                  </a:lnTo>
                  <a:lnTo>
                    <a:pt x="1043" y="1680"/>
                  </a:lnTo>
                  <a:lnTo>
                    <a:pt x="1045" y="1680"/>
                  </a:lnTo>
                  <a:lnTo>
                    <a:pt x="1046" y="1679"/>
                  </a:lnTo>
                  <a:lnTo>
                    <a:pt x="1048" y="1679"/>
                  </a:lnTo>
                  <a:lnTo>
                    <a:pt x="1049" y="1679"/>
                  </a:lnTo>
                  <a:lnTo>
                    <a:pt x="1051" y="1678"/>
                  </a:lnTo>
                  <a:lnTo>
                    <a:pt x="1052" y="1678"/>
                  </a:lnTo>
                  <a:lnTo>
                    <a:pt x="1054" y="1678"/>
                  </a:lnTo>
                  <a:lnTo>
                    <a:pt x="1055" y="1677"/>
                  </a:lnTo>
                  <a:lnTo>
                    <a:pt x="1057" y="1677"/>
                  </a:lnTo>
                  <a:lnTo>
                    <a:pt x="1058" y="1676"/>
                  </a:lnTo>
                  <a:lnTo>
                    <a:pt x="1060" y="1676"/>
                  </a:lnTo>
                  <a:lnTo>
                    <a:pt x="1061" y="1676"/>
                  </a:lnTo>
                  <a:lnTo>
                    <a:pt x="1063" y="1675"/>
                  </a:lnTo>
                  <a:lnTo>
                    <a:pt x="1064" y="1675"/>
                  </a:lnTo>
                  <a:lnTo>
                    <a:pt x="1066" y="1675"/>
                  </a:lnTo>
                  <a:lnTo>
                    <a:pt x="1067" y="1674"/>
                  </a:lnTo>
                  <a:lnTo>
                    <a:pt x="1069" y="1674"/>
                  </a:lnTo>
                  <a:lnTo>
                    <a:pt x="1070" y="1673"/>
                  </a:lnTo>
                  <a:lnTo>
                    <a:pt x="1072" y="1673"/>
                  </a:lnTo>
                  <a:lnTo>
                    <a:pt x="1073" y="1673"/>
                  </a:lnTo>
                  <a:lnTo>
                    <a:pt x="1074" y="1672"/>
                  </a:lnTo>
                  <a:lnTo>
                    <a:pt x="1076" y="1672"/>
                  </a:lnTo>
                  <a:lnTo>
                    <a:pt x="1077" y="1672"/>
                  </a:lnTo>
                  <a:lnTo>
                    <a:pt x="1079" y="1671"/>
                  </a:lnTo>
                  <a:lnTo>
                    <a:pt x="1081" y="1671"/>
                  </a:lnTo>
                  <a:lnTo>
                    <a:pt x="1082" y="1670"/>
                  </a:lnTo>
                  <a:lnTo>
                    <a:pt x="1084" y="1670"/>
                  </a:lnTo>
                  <a:lnTo>
                    <a:pt x="1085" y="1670"/>
                  </a:lnTo>
                  <a:lnTo>
                    <a:pt x="1086" y="1669"/>
                  </a:lnTo>
                  <a:lnTo>
                    <a:pt x="1088" y="1669"/>
                  </a:lnTo>
                  <a:lnTo>
                    <a:pt x="1089" y="1669"/>
                  </a:lnTo>
                  <a:lnTo>
                    <a:pt x="1091" y="1668"/>
                  </a:lnTo>
                  <a:lnTo>
                    <a:pt x="1093" y="1668"/>
                  </a:lnTo>
                  <a:lnTo>
                    <a:pt x="1094" y="1668"/>
                  </a:lnTo>
                  <a:lnTo>
                    <a:pt x="1095" y="1667"/>
                  </a:lnTo>
                  <a:lnTo>
                    <a:pt x="1097" y="1667"/>
                  </a:lnTo>
                  <a:lnTo>
                    <a:pt x="1098" y="1666"/>
                  </a:lnTo>
                  <a:lnTo>
                    <a:pt x="1100" y="1666"/>
                  </a:lnTo>
                  <a:lnTo>
                    <a:pt x="1101" y="1666"/>
                  </a:lnTo>
                  <a:lnTo>
                    <a:pt x="1103" y="1665"/>
                  </a:lnTo>
                  <a:lnTo>
                    <a:pt x="1105" y="1665"/>
                  </a:lnTo>
                  <a:lnTo>
                    <a:pt x="1106" y="1664"/>
                  </a:lnTo>
                  <a:lnTo>
                    <a:pt x="1107" y="1664"/>
                  </a:lnTo>
                  <a:lnTo>
                    <a:pt x="1109" y="1663"/>
                  </a:lnTo>
                  <a:lnTo>
                    <a:pt x="1110" y="1663"/>
                  </a:lnTo>
                  <a:lnTo>
                    <a:pt x="1112" y="1663"/>
                  </a:lnTo>
                  <a:lnTo>
                    <a:pt x="1113" y="1662"/>
                  </a:lnTo>
                  <a:lnTo>
                    <a:pt x="1115" y="1662"/>
                  </a:lnTo>
                  <a:lnTo>
                    <a:pt x="1116" y="1661"/>
                  </a:lnTo>
                  <a:lnTo>
                    <a:pt x="1118" y="1661"/>
                  </a:lnTo>
                  <a:lnTo>
                    <a:pt x="1119" y="1660"/>
                  </a:lnTo>
                  <a:lnTo>
                    <a:pt x="1121" y="1660"/>
                  </a:lnTo>
                  <a:lnTo>
                    <a:pt x="1122" y="1659"/>
                  </a:lnTo>
                  <a:lnTo>
                    <a:pt x="1124" y="1659"/>
                  </a:lnTo>
                  <a:lnTo>
                    <a:pt x="1125" y="1659"/>
                  </a:lnTo>
                  <a:lnTo>
                    <a:pt x="1126" y="1658"/>
                  </a:lnTo>
                  <a:lnTo>
                    <a:pt x="1128" y="1658"/>
                  </a:lnTo>
                  <a:lnTo>
                    <a:pt x="1130" y="1658"/>
                  </a:lnTo>
                  <a:lnTo>
                    <a:pt x="1131" y="1657"/>
                  </a:lnTo>
                  <a:lnTo>
                    <a:pt x="1133" y="1657"/>
                  </a:lnTo>
                  <a:lnTo>
                    <a:pt x="1134" y="1656"/>
                  </a:lnTo>
                  <a:lnTo>
                    <a:pt x="1136" y="1656"/>
                  </a:lnTo>
                  <a:lnTo>
                    <a:pt x="1137" y="1655"/>
                  </a:lnTo>
                  <a:lnTo>
                    <a:pt x="1138" y="1655"/>
                  </a:lnTo>
                  <a:lnTo>
                    <a:pt x="1140" y="1655"/>
                  </a:lnTo>
                  <a:lnTo>
                    <a:pt x="1142" y="1654"/>
                  </a:lnTo>
                  <a:lnTo>
                    <a:pt x="1143" y="1654"/>
                  </a:lnTo>
                  <a:lnTo>
                    <a:pt x="1145" y="1653"/>
                  </a:lnTo>
                  <a:lnTo>
                    <a:pt x="1146" y="1653"/>
                  </a:lnTo>
                  <a:lnTo>
                    <a:pt x="1147" y="1652"/>
                  </a:lnTo>
                  <a:lnTo>
                    <a:pt x="1149" y="1652"/>
                  </a:lnTo>
                  <a:lnTo>
                    <a:pt x="1150" y="1651"/>
                  </a:lnTo>
                  <a:lnTo>
                    <a:pt x="1152" y="1651"/>
                  </a:lnTo>
                  <a:lnTo>
                    <a:pt x="1154" y="1650"/>
                  </a:lnTo>
                  <a:lnTo>
                    <a:pt x="1155" y="1650"/>
                  </a:lnTo>
                  <a:lnTo>
                    <a:pt x="1157" y="1649"/>
                  </a:lnTo>
                  <a:lnTo>
                    <a:pt x="1158" y="1649"/>
                  </a:lnTo>
                  <a:lnTo>
                    <a:pt x="1159" y="1648"/>
                  </a:lnTo>
                  <a:lnTo>
                    <a:pt x="1161" y="1648"/>
                  </a:lnTo>
                  <a:lnTo>
                    <a:pt x="1162" y="1647"/>
                  </a:lnTo>
                  <a:lnTo>
                    <a:pt x="1164" y="1647"/>
                  </a:lnTo>
                  <a:lnTo>
                    <a:pt x="1166" y="1647"/>
                  </a:lnTo>
                  <a:lnTo>
                    <a:pt x="1167" y="1646"/>
                  </a:lnTo>
                  <a:lnTo>
                    <a:pt x="1168" y="1646"/>
                  </a:lnTo>
                  <a:lnTo>
                    <a:pt x="1170" y="1645"/>
                  </a:lnTo>
                  <a:lnTo>
                    <a:pt x="1171" y="1645"/>
                  </a:lnTo>
                  <a:lnTo>
                    <a:pt x="1173" y="1644"/>
                  </a:lnTo>
                  <a:lnTo>
                    <a:pt x="1174" y="1644"/>
                  </a:lnTo>
                  <a:lnTo>
                    <a:pt x="1176" y="1643"/>
                  </a:lnTo>
                  <a:lnTo>
                    <a:pt x="1178" y="1643"/>
                  </a:lnTo>
                  <a:lnTo>
                    <a:pt x="1179" y="1642"/>
                  </a:lnTo>
                  <a:lnTo>
                    <a:pt x="1180" y="1642"/>
                  </a:lnTo>
                  <a:lnTo>
                    <a:pt x="1182" y="1641"/>
                  </a:lnTo>
                  <a:lnTo>
                    <a:pt x="1183" y="1641"/>
                  </a:lnTo>
                  <a:lnTo>
                    <a:pt x="1185" y="1640"/>
                  </a:lnTo>
                  <a:lnTo>
                    <a:pt x="1186" y="1640"/>
                  </a:lnTo>
                  <a:lnTo>
                    <a:pt x="1188" y="1639"/>
                  </a:lnTo>
                  <a:lnTo>
                    <a:pt x="1189" y="1639"/>
                  </a:lnTo>
                  <a:lnTo>
                    <a:pt x="1191" y="1638"/>
                  </a:lnTo>
                  <a:lnTo>
                    <a:pt x="1192" y="1638"/>
                  </a:lnTo>
                  <a:lnTo>
                    <a:pt x="1194" y="1637"/>
                  </a:lnTo>
                  <a:lnTo>
                    <a:pt x="1195" y="1637"/>
                  </a:lnTo>
                  <a:lnTo>
                    <a:pt x="1197" y="1636"/>
                  </a:lnTo>
                  <a:lnTo>
                    <a:pt x="1198" y="1636"/>
                  </a:lnTo>
                  <a:lnTo>
                    <a:pt x="1199" y="1635"/>
                  </a:lnTo>
                  <a:lnTo>
                    <a:pt x="1201" y="1635"/>
                  </a:lnTo>
                  <a:lnTo>
                    <a:pt x="1203" y="1634"/>
                  </a:lnTo>
                  <a:lnTo>
                    <a:pt x="1204" y="1634"/>
                  </a:lnTo>
                  <a:lnTo>
                    <a:pt x="1206" y="1633"/>
                  </a:lnTo>
                  <a:lnTo>
                    <a:pt x="1207" y="1633"/>
                  </a:lnTo>
                  <a:lnTo>
                    <a:pt x="1209" y="1632"/>
                  </a:lnTo>
                  <a:lnTo>
                    <a:pt x="1210" y="1632"/>
                  </a:lnTo>
                  <a:lnTo>
                    <a:pt x="1211" y="1631"/>
                  </a:lnTo>
                  <a:lnTo>
                    <a:pt x="1213" y="1630"/>
                  </a:lnTo>
                  <a:lnTo>
                    <a:pt x="1215" y="1630"/>
                  </a:lnTo>
                  <a:lnTo>
                    <a:pt x="1216" y="1629"/>
                  </a:lnTo>
                  <a:lnTo>
                    <a:pt x="1218" y="1629"/>
                  </a:lnTo>
                  <a:lnTo>
                    <a:pt x="1219" y="1628"/>
                  </a:lnTo>
                  <a:lnTo>
                    <a:pt x="1220" y="1628"/>
                  </a:lnTo>
                  <a:lnTo>
                    <a:pt x="1222" y="1627"/>
                  </a:lnTo>
                  <a:lnTo>
                    <a:pt x="1223" y="1626"/>
                  </a:lnTo>
                  <a:lnTo>
                    <a:pt x="1225" y="1626"/>
                  </a:lnTo>
                  <a:lnTo>
                    <a:pt x="1226" y="1626"/>
                  </a:lnTo>
                  <a:lnTo>
                    <a:pt x="1228" y="1625"/>
                  </a:lnTo>
                  <a:lnTo>
                    <a:pt x="1230" y="1625"/>
                  </a:lnTo>
                  <a:lnTo>
                    <a:pt x="1231" y="1624"/>
                  </a:lnTo>
                  <a:lnTo>
                    <a:pt x="1232" y="1623"/>
                  </a:lnTo>
                  <a:lnTo>
                    <a:pt x="1234" y="1623"/>
                  </a:lnTo>
                  <a:lnTo>
                    <a:pt x="1235" y="1622"/>
                  </a:lnTo>
                  <a:lnTo>
                    <a:pt x="1237" y="1622"/>
                  </a:lnTo>
                  <a:lnTo>
                    <a:pt x="1238" y="1621"/>
                  </a:lnTo>
                  <a:lnTo>
                    <a:pt x="1240" y="1620"/>
                  </a:lnTo>
                  <a:lnTo>
                    <a:pt x="1241" y="1620"/>
                  </a:lnTo>
                  <a:lnTo>
                    <a:pt x="1243" y="1619"/>
                  </a:lnTo>
                  <a:lnTo>
                    <a:pt x="1244" y="1619"/>
                  </a:lnTo>
                  <a:lnTo>
                    <a:pt x="1246" y="1618"/>
                  </a:lnTo>
                  <a:lnTo>
                    <a:pt x="1247" y="1617"/>
                  </a:lnTo>
                  <a:lnTo>
                    <a:pt x="1249" y="1617"/>
                  </a:lnTo>
                  <a:lnTo>
                    <a:pt x="1250" y="1616"/>
                  </a:lnTo>
                  <a:lnTo>
                    <a:pt x="1252" y="1616"/>
                  </a:lnTo>
                  <a:lnTo>
                    <a:pt x="1253" y="1615"/>
                  </a:lnTo>
                  <a:lnTo>
                    <a:pt x="1255" y="1615"/>
                  </a:lnTo>
                  <a:lnTo>
                    <a:pt x="1256" y="1614"/>
                  </a:lnTo>
                  <a:lnTo>
                    <a:pt x="1258" y="1614"/>
                  </a:lnTo>
                  <a:lnTo>
                    <a:pt x="1259" y="1613"/>
                  </a:lnTo>
                  <a:lnTo>
                    <a:pt x="1261" y="1612"/>
                  </a:lnTo>
                  <a:lnTo>
                    <a:pt x="1262" y="1612"/>
                  </a:lnTo>
                  <a:lnTo>
                    <a:pt x="1263" y="1611"/>
                  </a:lnTo>
                  <a:lnTo>
                    <a:pt x="1265" y="1610"/>
                  </a:lnTo>
                  <a:lnTo>
                    <a:pt x="1267" y="1610"/>
                  </a:lnTo>
                  <a:lnTo>
                    <a:pt x="1268" y="1609"/>
                  </a:lnTo>
                  <a:lnTo>
                    <a:pt x="1270" y="1609"/>
                  </a:lnTo>
                  <a:lnTo>
                    <a:pt x="1271" y="1608"/>
                  </a:lnTo>
                  <a:lnTo>
                    <a:pt x="1272" y="1607"/>
                  </a:lnTo>
                  <a:lnTo>
                    <a:pt x="1274" y="1607"/>
                  </a:lnTo>
                  <a:lnTo>
                    <a:pt x="1275" y="1606"/>
                  </a:lnTo>
                  <a:lnTo>
                    <a:pt x="1277" y="1605"/>
                  </a:lnTo>
                  <a:lnTo>
                    <a:pt x="1279" y="1605"/>
                  </a:lnTo>
                  <a:lnTo>
                    <a:pt x="1280" y="1604"/>
                  </a:lnTo>
                  <a:lnTo>
                    <a:pt x="1282" y="1604"/>
                  </a:lnTo>
                  <a:lnTo>
                    <a:pt x="1283" y="1603"/>
                  </a:lnTo>
                  <a:lnTo>
                    <a:pt x="1284" y="1603"/>
                  </a:lnTo>
                  <a:lnTo>
                    <a:pt x="1286" y="1602"/>
                  </a:lnTo>
                  <a:lnTo>
                    <a:pt x="1287" y="1601"/>
                  </a:lnTo>
                  <a:lnTo>
                    <a:pt x="1289" y="1601"/>
                  </a:lnTo>
                  <a:lnTo>
                    <a:pt x="1291" y="1600"/>
                  </a:lnTo>
                  <a:lnTo>
                    <a:pt x="1292" y="1599"/>
                  </a:lnTo>
                  <a:lnTo>
                    <a:pt x="1293" y="1598"/>
                  </a:lnTo>
                  <a:lnTo>
                    <a:pt x="1295" y="1598"/>
                  </a:lnTo>
                  <a:lnTo>
                    <a:pt x="1296" y="1597"/>
                  </a:lnTo>
                  <a:lnTo>
                    <a:pt x="1298" y="1596"/>
                  </a:lnTo>
                  <a:lnTo>
                    <a:pt x="1299" y="1596"/>
                  </a:lnTo>
                  <a:lnTo>
                    <a:pt x="1301" y="1595"/>
                  </a:lnTo>
                  <a:lnTo>
                    <a:pt x="1303" y="1594"/>
                  </a:lnTo>
                  <a:lnTo>
                    <a:pt x="1304" y="1594"/>
                  </a:lnTo>
                  <a:lnTo>
                    <a:pt x="1305" y="1593"/>
                  </a:lnTo>
                  <a:lnTo>
                    <a:pt x="1307" y="1593"/>
                  </a:lnTo>
                  <a:lnTo>
                    <a:pt x="1308" y="1592"/>
                  </a:lnTo>
                  <a:lnTo>
                    <a:pt x="1310" y="1591"/>
                  </a:lnTo>
                  <a:lnTo>
                    <a:pt x="1311" y="1591"/>
                  </a:lnTo>
                  <a:lnTo>
                    <a:pt x="1313" y="1590"/>
                  </a:lnTo>
                  <a:lnTo>
                    <a:pt x="1314" y="1589"/>
                  </a:lnTo>
                  <a:lnTo>
                    <a:pt x="1316" y="1588"/>
                  </a:lnTo>
                  <a:lnTo>
                    <a:pt x="1317" y="1588"/>
                  </a:lnTo>
                  <a:lnTo>
                    <a:pt x="1319" y="1587"/>
                  </a:lnTo>
                  <a:lnTo>
                    <a:pt x="1320" y="1586"/>
                  </a:lnTo>
                  <a:lnTo>
                    <a:pt x="1322" y="1586"/>
                  </a:lnTo>
                  <a:lnTo>
                    <a:pt x="1323" y="1585"/>
                  </a:lnTo>
                  <a:lnTo>
                    <a:pt x="1324" y="1584"/>
                  </a:lnTo>
                  <a:lnTo>
                    <a:pt x="1326" y="1583"/>
                  </a:lnTo>
                  <a:lnTo>
                    <a:pt x="1328" y="1583"/>
                  </a:lnTo>
                  <a:lnTo>
                    <a:pt x="1329" y="1582"/>
                  </a:lnTo>
                  <a:lnTo>
                    <a:pt x="1331" y="1582"/>
                  </a:lnTo>
                  <a:lnTo>
                    <a:pt x="1332" y="1581"/>
                  </a:lnTo>
                  <a:lnTo>
                    <a:pt x="1334" y="1580"/>
                  </a:lnTo>
                  <a:lnTo>
                    <a:pt x="1335" y="1579"/>
                  </a:lnTo>
                  <a:lnTo>
                    <a:pt x="1336" y="1579"/>
                  </a:lnTo>
                  <a:lnTo>
                    <a:pt x="1338" y="1578"/>
                  </a:lnTo>
                  <a:lnTo>
                    <a:pt x="1340" y="1577"/>
                  </a:lnTo>
                  <a:lnTo>
                    <a:pt x="1341" y="1576"/>
                  </a:lnTo>
                  <a:lnTo>
                    <a:pt x="1343" y="1576"/>
                  </a:lnTo>
                  <a:lnTo>
                    <a:pt x="1344" y="1575"/>
                  </a:lnTo>
                  <a:lnTo>
                    <a:pt x="1345" y="1574"/>
                  </a:lnTo>
                  <a:lnTo>
                    <a:pt x="1347" y="1573"/>
                  </a:lnTo>
                  <a:lnTo>
                    <a:pt x="1348" y="1573"/>
                  </a:lnTo>
                  <a:lnTo>
                    <a:pt x="1350" y="1572"/>
                  </a:lnTo>
                  <a:lnTo>
                    <a:pt x="1352" y="1571"/>
                  </a:lnTo>
                  <a:lnTo>
                    <a:pt x="1353" y="1571"/>
                  </a:lnTo>
                  <a:lnTo>
                    <a:pt x="1355" y="1570"/>
                  </a:lnTo>
                  <a:lnTo>
                    <a:pt x="1356" y="1569"/>
                  </a:lnTo>
                  <a:lnTo>
                    <a:pt x="1357" y="1568"/>
                  </a:lnTo>
                  <a:lnTo>
                    <a:pt x="1359" y="1568"/>
                  </a:lnTo>
                  <a:lnTo>
                    <a:pt x="1360" y="1567"/>
                  </a:lnTo>
                  <a:lnTo>
                    <a:pt x="1362" y="1566"/>
                  </a:lnTo>
                  <a:lnTo>
                    <a:pt x="1364" y="1565"/>
                  </a:lnTo>
                  <a:lnTo>
                    <a:pt x="1365" y="1564"/>
                  </a:lnTo>
                  <a:lnTo>
                    <a:pt x="1366" y="1564"/>
                  </a:lnTo>
                  <a:lnTo>
                    <a:pt x="1368" y="1563"/>
                  </a:lnTo>
                  <a:lnTo>
                    <a:pt x="1369" y="1562"/>
                  </a:lnTo>
                  <a:lnTo>
                    <a:pt x="1371" y="1561"/>
                  </a:lnTo>
                  <a:lnTo>
                    <a:pt x="1372" y="1561"/>
                  </a:lnTo>
                  <a:lnTo>
                    <a:pt x="1374" y="1560"/>
                  </a:lnTo>
                  <a:lnTo>
                    <a:pt x="1375" y="1559"/>
                  </a:lnTo>
                  <a:lnTo>
                    <a:pt x="1377" y="1558"/>
                  </a:lnTo>
                  <a:lnTo>
                    <a:pt x="1378" y="1558"/>
                  </a:lnTo>
                  <a:lnTo>
                    <a:pt x="1380" y="1557"/>
                  </a:lnTo>
                  <a:lnTo>
                    <a:pt x="1381" y="1556"/>
                  </a:lnTo>
                  <a:lnTo>
                    <a:pt x="1383" y="1555"/>
                  </a:lnTo>
                  <a:lnTo>
                    <a:pt x="1384" y="1554"/>
                  </a:lnTo>
                  <a:lnTo>
                    <a:pt x="1386" y="1554"/>
                  </a:lnTo>
                  <a:lnTo>
                    <a:pt x="1387" y="1553"/>
                  </a:lnTo>
                  <a:lnTo>
                    <a:pt x="1389" y="1552"/>
                  </a:lnTo>
                  <a:lnTo>
                    <a:pt x="1390" y="1551"/>
                  </a:lnTo>
                  <a:lnTo>
                    <a:pt x="1392" y="1550"/>
                  </a:lnTo>
                  <a:lnTo>
                    <a:pt x="1393" y="1550"/>
                  </a:lnTo>
                  <a:lnTo>
                    <a:pt x="1395" y="1549"/>
                  </a:lnTo>
                  <a:lnTo>
                    <a:pt x="1396" y="1548"/>
                  </a:lnTo>
                  <a:lnTo>
                    <a:pt x="1397" y="1547"/>
                  </a:lnTo>
                  <a:lnTo>
                    <a:pt x="1399" y="1546"/>
                  </a:lnTo>
                  <a:lnTo>
                    <a:pt x="1401" y="1546"/>
                  </a:lnTo>
                  <a:lnTo>
                    <a:pt x="1402" y="1545"/>
                  </a:lnTo>
                  <a:lnTo>
                    <a:pt x="1404" y="1544"/>
                  </a:lnTo>
                  <a:lnTo>
                    <a:pt x="1405" y="1543"/>
                  </a:lnTo>
                  <a:lnTo>
                    <a:pt x="1407" y="1542"/>
                  </a:lnTo>
                  <a:lnTo>
                    <a:pt x="1408" y="1541"/>
                  </a:lnTo>
                  <a:lnTo>
                    <a:pt x="1409" y="1540"/>
                  </a:lnTo>
                  <a:lnTo>
                    <a:pt x="1411" y="1539"/>
                  </a:lnTo>
                  <a:lnTo>
                    <a:pt x="1412" y="1539"/>
                  </a:lnTo>
                  <a:lnTo>
                    <a:pt x="1414" y="1538"/>
                  </a:lnTo>
                  <a:lnTo>
                    <a:pt x="1416" y="1537"/>
                  </a:lnTo>
                  <a:lnTo>
                    <a:pt x="1417" y="1536"/>
                  </a:lnTo>
                  <a:lnTo>
                    <a:pt x="1418" y="1535"/>
                  </a:lnTo>
                  <a:lnTo>
                    <a:pt x="1420" y="1535"/>
                  </a:lnTo>
                  <a:lnTo>
                    <a:pt x="1421" y="1534"/>
                  </a:lnTo>
                  <a:lnTo>
                    <a:pt x="1423" y="1533"/>
                  </a:lnTo>
                  <a:lnTo>
                    <a:pt x="1424" y="1532"/>
                  </a:lnTo>
                  <a:lnTo>
                    <a:pt x="1426" y="1531"/>
                  </a:lnTo>
                  <a:lnTo>
                    <a:pt x="1428" y="1530"/>
                  </a:lnTo>
                  <a:lnTo>
                    <a:pt x="1429" y="1529"/>
                  </a:lnTo>
                  <a:lnTo>
                    <a:pt x="1430" y="1528"/>
                  </a:lnTo>
                  <a:lnTo>
                    <a:pt x="1432" y="1528"/>
                  </a:lnTo>
                  <a:lnTo>
                    <a:pt x="1433" y="1527"/>
                  </a:lnTo>
                  <a:lnTo>
                    <a:pt x="1435" y="1526"/>
                  </a:lnTo>
                  <a:lnTo>
                    <a:pt x="1436" y="1525"/>
                  </a:lnTo>
                  <a:lnTo>
                    <a:pt x="1438" y="1524"/>
                  </a:lnTo>
                  <a:lnTo>
                    <a:pt x="1439" y="1523"/>
                  </a:lnTo>
                  <a:lnTo>
                    <a:pt x="1441" y="1522"/>
                  </a:lnTo>
                  <a:lnTo>
                    <a:pt x="1442" y="1521"/>
                  </a:lnTo>
                  <a:lnTo>
                    <a:pt x="1444" y="1520"/>
                  </a:lnTo>
                  <a:lnTo>
                    <a:pt x="1445" y="1519"/>
                  </a:lnTo>
                  <a:lnTo>
                    <a:pt x="1447" y="1518"/>
                  </a:lnTo>
                  <a:lnTo>
                    <a:pt x="1448" y="1517"/>
                  </a:lnTo>
                  <a:lnTo>
                    <a:pt x="1449" y="1517"/>
                  </a:lnTo>
                  <a:lnTo>
                    <a:pt x="1451" y="1516"/>
                  </a:lnTo>
                  <a:lnTo>
                    <a:pt x="1453" y="1515"/>
                  </a:lnTo>
                  <a:lnTo>
                    <a:pt x="1454" y="1514"/>
                  </a:lnTo>
                  <a:lnTo>
                    <a:pt x="1456" y="1513"/>
                  </a:lnTo>
                  <a:lnTo>
                    <a:pt x="1457" y="1512"/>
                  </a:lnTo>
                  <a:lnTo>
                    <a:pt x="1459" y="1511"/>
                  </a:lnTo>
                  <a:lnTo>
                    <a:pt x="1460" y="1510"/>
                  </a:lnTo>
                  <a:lnTo>
                    <a:pt x="1461" y="1509"/>
                  </a:lnTo>
                  <a:lnTo>
                    <a:pt x="1463" y="1508"/>
                  </a:lnTo>
                  <a:lnTo>
                    <a:pt x="1465" y="1507"/>
                  </a:lnTo>
                  <a:lnTo>
                    <a:pt x="1466" y="1506"/>
                  </a:lnTo>
                  <a:lnTo>
                    <a:pt x="1468" y="1506"/>
                  </a:lnTo>
                  <a:lnTo>
                    <a:pt x="1469" y="1505"/>
                  </a:lnTo>
                  <a:lnTo>
                    <a:pt x="1470" y="1504"/>
                  </a:lnTo>
                  <a:lnTo>
                    <a:pt x="1472" y="1503"/>
                  </a:lnTo>
                  <a:lnTo>
                    <a:pt x="1473" y="1502"/>
                  </a:lnTo>
                  <a:lnTo>
                    <a:pt x="1475" y="1501"/>
                  </a:lnTo>
                  <a:lnTo>
                    <a:pt x="1477" y="1500"/>
                  </a:lnTo>
                  <a:lnTo>
                    <a:pt x="1478" y="1499"/>
                  </a:lnTo>
                  <a:lnTo>
                    <a:pt x="1480" y="1498"/>
                  </a:lnTo>
                  <a:lnTo>
                    <a:pt x="1481" y="1497"/>
                  </a:lnTo>
                  <a:lnTo>
                    <a:pt x="1482" y="1496"/>
                  </a:lnTo>
                  <a:lnTo>
                    <a:pt x="1484" y="1495"/>
                  </a:lnTo>
                  <a:lnTo>
                    <a:pt x="1485" y="1494"/>
                  </a:lnTo>
                  <a:lnTo>
                    <a:pt x="1487" y="1493"/>
                  </a:lnTo>
                  <a:lnTo>
                    <a:pt x="1489" y="1492"/>
                  </a:lnTo>
                  <a:lnTo>
                    <a:pt x="1490" y="1491"/>
                  </a:lnTo>
                  <a:lnTo>
                    <a:pt x="1491" y="1490"/>
                  </a:lnTo>
                  <a:lnTo>
                    <a:pt x="1493" y="1489"/>
                  </a:lnTo>
                  <a:lnTo>
                    <a:pt x="1494" y="1488"/>
                  </a:lnTo>
                  <a:lnTo>
                    <a:pt x="1496" y="1487"/>
                  </a:lnTo>
                  <a:lnTo>
                    <a:pt x="1497" y="1486"/>
                  </a:lnTo>
                  <a:lnTo>
                    <a:pt x="1499" y="1485"/>
                  </a:lnTo>
                  <a:lnTo>
                    <a:pt x="1501" y="1484"/>
                  </a:lnTo>
                  <a:lnTo>
                    <a:pt x="1502" y="1483"/>
                  </a:lnTo>
                  <a:lnTo>
                    <a:pt x="1503" y="1482"/>
                  </a:lnTo>
                  <a:lnTo>
                    <a:pt x="1505" y="1481"/>
                  </a:lnTo>
                  <a:lnTo>
                    <a:pt x="1506" y="1480"/>
                  </a:lnTo>
                  <a:lnTo>
                    <a:pt x="1508" y="1479"/>
                  </a:lnTo>
                  <a:lnTo>
                    <a:pt x="1509" y="1478"/>
                  </a:lnTo>
                  <a:lnTo>
                    <a:pt x="1511" y="1477"/>
                  </a:lnTo>
                  <a:lnTo>
                    <a:pt x="1512" y="1476"/>
                  </a:lnTo>
                  <a:lnTo>
                    <a:pt x="1514" y="1475"/>
                  </a:lnTo>
                  <a:lnTo>
                    <a:pt x="1515" y="1474"/>
                  </a:lnTo>
                  <a:lnTo>
                    <a:pt x="1517" y="1473"/>
                  </a:lnTo>
                  <a:lnTo>
                    <a:pt x="1518" y="1472"/>
                  </a:lnTo>
                  <a:lnTo>
                    <a:pt x="1520" y="1471"/>
                  </a:lnTo>
                  <a:lnTo>
                    <a:pt x="1521" y="1470"/>
                  </a:lnTo>
                  <a:lnTo>
                    <a:pt x="1522" y="1469"/>
                  </a:lnTo>
                  <a:lnTo>
                    <a:pt x="1524" y="1468"/>
                  </a:lnTo>
                  <a:lnTo>
                    <a:pt x="1526" y="1467"/>
                  </a:lnTo>
                  <a:lnTo>
                    <a:pt x="1527" y="1465"/>
                  </a:lnTo>
                  <a:lnTo>
                    <a:pt x="1529" y="1464"/>
                  </a:lnTo>
                  <a:lnTo>
                    <a:pt x="1530" y="1463"/>
                  </a:lnTo>
                  <a:lnTo>
                    <a:pt x="1532" y="1463"/>
                  </a:lnTo>
                  <a:lnTo>
                    <a:pt x="1533" y="1461"/>
                  </a:lnTo>
                  <a:lnTo>
                    <a:pt x="1534" y="1460"/>
                  </a:lnTo>
                  <a:lnTo>
                    <a:pt x="1536" y="1459"/>
                  </a:lnTo>
                  <a:lnTo>
                    <a:pt x="1538" y="1458"/>
                  </a:lnTo>
                  <a:lnTo>
                    <a:pt x="1539" y="1457"/>
                  </a:lnTo>
                  <a:lnTo>
                    <a:pt x="1541" y="1456"/>
                  </a:lnTo>
                  <a:lnTo>
                    <a:pt x="1542" y="1455"/>
                  </a:lnTo>
                  <a:lnTo>
                    <a:pt x="1543" y="1454"/>
                  </a:lnTo>
                  <a:lnTo>
                    <a:pt x="1545" y="1452"/>
                  </a:lnTo>
                  <a:lnTo>
                    <a:pt x="1546" y="1452"/>
                  </a:lnTo>
                  <a:lnTo>
                    <a:pt x="1548" y="1451"/>
                  </a:lnTo>
                  <a:lnTo>
                    <a:pt x="1550" y="1449"/>
                  </a:lnTo>
                  <a:lnTo>
                    <a:pt x="1551" y="1448"/>
                  </a:lnTo>
                  <a:lnTo>
                    <a:pt x="1553" y="1447"/>
                  </a:lnTo>
                  <a:lnTo>
                    <a:pt x="1554" y="1446"/>
                  </a:lnTo>
                  <a:lnTo>
                    <a:pt x="1555" y="1445"/>
                  </a:lnTo>
                  <a:lnTo>
                    <a:pt x="1557" y="1444"/>
                  </a:lnTo>
                  <a:lnTo>
                    <a:pt x="1558" y="1443"/>
                  </a:lnTo>
                  <a:lnTo>
                    <a:pt x="1560" y="1442"/>
                  </a:lnTo>
                  <a:lnTo>
                    <a:pt x="1561" y="1441"/>
                  </a:lnTo>
                  <a:lnTo>
                    <a:pt x="1563" y="1439"/>
                  </a:lnTo>
                  <a:lnTo>
                    <a:pt x="1564" y="1438"/>
                  </a:lnTo>
                  <a:lnTo>
                    <a:pt x="1566" y="1437"/>
                  </a:lnTo>
                  <a:lnTo>
                    <a:pt x="1567" y="1436"/>
                  </a:lnTo>
                  <a:lnTo>
                    <a:pt x="1569" y="1435"/>
                  </a:lnTo>
                  <a:lnTo>
                    <a:pt x="1570" y="1434"/>
                  </a:lnTo>
                  <a:lnTo>
                    <a:pt x="1572" y="1432"/>
                  </a:lnTo>
                  <a:lnTo>
                    <a:pt x="1573" y="1431"/>
                  </a:lnTo>
                  <a:lnTo>
                    <a:pt x="1575" y="1430"/>
                  </a:lnTo>
                  <a:lnTo>
                    <a:pt x="1576" y="1429"/>
                  </a:lnTo>
                  <a:lnTo>
                    <a:pt x="1578" y="1428"/>
                  </a:lnTo>
                  <a:lnTo>
                    <a:pt x="1579" y="1427"/>
                  </a:lnTo>
                  <a:lnTo>
                    <a:pt x="1581" y="1426"/>
                  </a:lnTo>
                  <a:lnTo>
                    <a:pt x="1582" y="1424"/>
                  </a:lnTo>
                  <a:lnTo>
                    <a:pt x="1584" y="1423"/>
                  </a:lnTo>
                  <a:lnTo>
                    <a:pt x="1585" y="1422"/>
                  </a:lnTo>
                  <a:lnTo>
                    <a:pt x="1587" y="1421"/>
                  </a:lnTo>
                  <a:lnTo>
                    <a:pt x="1588" y="1420"/>
                  </a:lnTo>
                  <a:lnTo>
                    <a:pt x="1590" y="1419"/>
                  </a:lnTo>
                  <a:lnTo>
                    <a:pt x="1591" y="1417"/>
                  </a:lnTo>
                  <a:lnTo>
                    <a:pt x="1593" y="1416"/>
                  </a:lnTo>
                  <a:lnTo>
                    <a:pt x="1594" y="1415"/>
                  </a:lnTo>
                  <a:lnTo>
                    <a:pt x="1595" y="1414"/>
                  </a:lnTo>
                  <a:lnTo>
                    <a:pt x="1597" y="1413"/>
                  </a:lnTo>
                  <a:lnTo>
                    <a:pt x="1598" y="1411"/>
                  </a:lnTo>
                  <a:lnTo>
                    <a:pt x="1600" y="1410"/>
                  </a:lnTo>
                  <a:lnTo>
                    <a:pt x="1602" y="1409"/>
                  </a:lnTo>
                  <a:lnTo>
                    <a:pt x="1603" y="1408"/>
                  </a:lnTo>
                  <a:lnTo>
                    <a:pt x="1605" y="1407"/>
                  </a:lnTo>
                  <a:lnTo>
                    <a:pt x="1606" y="1405"/>
                  </a:lnTo>
                  <a:lnTo>
                    <a:pt x="1607" y="1404"/>
                  </a:lnTo>
                  <a:lnTo>
                    <a:pt x="1609" y="1403"/>
                  </a:lnTo>
                  <a:lnTo>
                    <a:pt x="1610" y="1402"/>
                  </a:lnTo>
                  <a:lnTo>
                    <a:pt x="1612" y="1400"/>
                  </a:lnTo>
                  <a:lnTo>
                    <a:pt x="1614" y="1399"/>
                  </a:lnTo>
                  <a:lnTo>
                    <a:pt x="1615" y="1398"/>
                  </a:lnTo>
                  <a:lnTo>
                    <a:pt x="1616" y="1397"/>
                  </a:lnTo>
                  <a:lnTo>
                    <a:pt x="1618" y="1396"/>
                  </a:lnTo>
                  <a:lnTo>
                    <a:pt x="1619" y="1394"/>
                  </a:lnTo>
                  <a:lnTo>
                    <a:pt x="1621" y="1393"/>
                  </a:lnTo>
                  <a:lnTo>
                    <a:pt x="1622" y="1392"/>
                  </a:lnTo>
                  <a:lnTo>
                    <a:pt x="1624" y="1390"/>
                  </a:lnTo>
                  <a:lnTo>
                    <a:pt x="1626" y="1389"/>
                  </a:lnTo>
                  <a:lnTo>
                    <a:pt x="1627" y="1388"/>
                  </a:lnTo>
                  <a:lnTo>
                    <a:pt x="1628" y="1387"/>
                  </a:lnTo>
                  <a:lnTo>
                    <a:pt x="1630" y="1386"/>
                  </a:lnTo>
                  <a:lnTo>
                    <a:pt x="1631" y="1384"/>
                  </a:lnTo>
                  <a:lnTo>
                    <a:pt x="1633" y="1383"/>
                  </a:lnTo>
                  <a:lnTo>
                    <a:pt x="1634" y="1382"/>
                  </a:lnTo>
                  <a:lnTo>
                    <a:pt x="1636" y="1380"/>
                  </a:lnTo>
                  <a:lnTo>
                    <a:pt x="1637" y="1379"/>
                  </a:lnTo>
                  <a:lnTo>
                    <a:pt x="1639" y="1378"/>
                  </a:lnTo>
                  <a:lnTo>
                    <a:pt x="1640" y="1377"/>
                  </a:lnTo>
                  <a:lnTo>
                    <a:pt x="1642" y="1376"/>
                  </a:lnTo>
                  <a:lnTo>
                    <a:pt x="1643" y="1374"/>
                  </a:lnTo>
                  <a:lnTo>
                    <a:pt x="1645" y="1373"/>
                  </a:lnTo>
                  <a:lnTo>
                    <a:pt x="1646" y="1372"/>
                  </a:lnTo>
                  <a:lnTo>
                    <a:pt x="1648" y="1370"/>
                  </a:lnTo>
                  <a:lnTo>
                    <a:pt x="1649" y="1369"/>
                  </a:lnTo>
                  <a:lnTo>
                    <a:pt x="1651" y="1367"/>
                  </a:lnTo>
                  <a:lnTo>
                    <a:pt x="1652" y="1366"/>
                  </a:lnTo>
                  <a:lnTo>
                    <a:pt x="1654" y="1365"/>
                  </a:lnTo>
                  <a:lnTo>
                    <a:pt x="1655" y="1364"/>
                  </a:lnTo>
                  <a:lnTo>
                    <a:pt x="1657" y="1362"/>
                  </a:lnTo>
                  <a:lnTo>
                    <a:pt x="1658" y="1361"/>
                  </a:lnTo>
                  <a:lnTo>
                    <a:pt x="1659" y="1360"/>
                  </a:lnTo>
                  <a:lnTo>
                    <a:pt x="1661" y="1358"/>
                  </a:lnTo>
                  <a:lnTo>
                    <a:pt x="1663" y="1357"/>
                  </a:lnTo>
                  <a:lnTo>
                    <a:pt x="1664" y="1356"/>
                  </a:lnTo>
                  <a:lnTo>
                    <a:pt x="1666" y="1355"/>
                  </a:lnTo>
                  <a:lnTo>
                    <a:pt x="1667" y="1353"/>
                  </a:lnTo>
                  <a:lnTo>
                    <a:pt x="1668" y="1352"/>
                  </a:lnTo>
                  <a:lnTo>
                    <a:pt x="1670" y="1350"/>
                  </a:lnTo>
                  <a:lnTo>
                    <a:pt x="1671" y="1349"/>
                  </a:lnTo>
                  <a:lnTo>
                    <a:pt x="1673" y="1348"/>
                  </a:lnTo>
                  <a:lnTo>
                    <a:pt x="1675" y="1346"/>
                  </a:lnTo>
                  <a:lnTo>
                    <a:pt x="1676" y="1345"/>
                  </a:lnTo>
                  <a:lnTo>
                    <a:pt x="1678" y="1344"/>
                  </a:lnTo>
                  <a:lnTo>
                    <a:pt x="1679" y="1342"/>
                  </a:lnTo>
                  <a:lnTo>
                    <a:pt x="1680" y="1341"/>
                  </a:lnTo>
                  <a:lnTo>
                    <a:pt x="1682" y="1340"/>
                  </a:lnTo>
                  <a:lnTo>
                    <a:pt x="1683" y="1338"/>
                  </a:lnTo>
                  <a:lnTo>
                    <a:pt x="1685" y="1337"/>
                  </a:lnTo>
                  <a:lnTo>
                    <a:pt x="1687" y="1335"/>
                  </a:lnTo>
                  <a:lnTo>
                    <a:pt x="1688" y="1334"/>
                  </a:lnTo>
                  <a:lnTo>
                    <a:pt x="1689" y="1333"/>
                  </a:lnTo>
                  <a:lnTo>
                    <a:pt x="1691" y="1331"/>
                  </a:lnTo>
                  <a:lnTo>
                    <a:pt x="1692" y="1330"/>
                  </a:lnTo>
                  <a:lnTo>
                    <a:pt x="1694" y="1329"/>
                  </a:lnTo>
                  <a:lnTo>
                    <a:pt x="1695" y="1327"/>
                  </a:lnTo>
                  <a:lnTo>
                    <a:pt x="1697" y="1326"/>
                  </a:lnTo>
                  <a:lnTo>
                    <a:pt x="1699" y="1324"/>
                  </a:lnTo>
                  <a:lnTo>
                    <a:pt x="1700" y="1323"/>
                  </a:lnTo>
                  <a:lnTo>
                    <a:pt x="1701" y="1322"/>
                  </a:lnTo>
                  <a:lnTo>
                    <a:pt x="1703" y="1320"/>
                  </a:lnTo>
                  <a:lnTo>
                    <a:pt x="1704" y="1319"/>
                  </a:lnTo>
                  <a:lnTo>
                    <a:pt x="1706" y="1317"/>
                  </a:lnTo>
                  <a:lnTo>
                    <a:pt x="1707" y="1316"/>
                  </a:lnTo>
                  <a:lnTo>
                    <a:pt x="1709" y="1314"/>
                  </a:lnTo>
                  <a:lnTo>
                    <a:pt x="1710" y="1313"/>
                  </a:lnTo>
                  <a:lnTo>
                    <a:pt x="1712" y="1312"/>
                  </a:lnTo>
                  <a:lnTo>
                    <a:pt x="1713" y="1310"/>
                  </a:lnTo>
                  <a:lnTo>
                    <a:pt x="1715" y="1309"/>
                  </a:lnTo>
                  <a:lnTo>
                    <a:pt x="1716" y="1307"/>
                  </a:lnTo>
                  <a:lnTo>
                    <a:pt x="1718" y="1306"/>
                  </a:lnTo>
                  <a:lnTo>
                    <a:pt x="1719" y="1304"/>
                  </a:lnTo>
                  <a:lnTo>
                    <a:pt x="1721" y="1303"/>
                  </a:lnTo>
                  <a:lnTo>
                    <a:pt x="1722" y="1301"/>
                  </a:lnTo>
                  <a:lnTo>
                    <a:pt x="1724" y="1300"/>
                  </a:lnTo>
                  <a:lnTo>
                    <a:pt x="1725" y="1299"/>
                  </a:lnTo>
                  <a:lnTo>
                    <a:pt x="1727" y="1297"/>
                  </a:lnTo>
                  <a:lnTo>
                    <a:pt x="1728" y="1296"/>
                  </a:lnTo>
                  <a:lnTo>
                    <a:pt x="1730" y="1294"/>
                  </a:lnTo>
                  <a:lnTo>
                    <a:pt x="1731" y="1293"/>
                  </a:lnTo>
                  <a:lnTo>
                    <a:pt x="1732" y="1291"/>
                  </a:lnTo>
                  <a:lnTo>
                    <a:pt x="1734" y="1290"/>
                  </a:lnTo>
                  <a:lnTo>
                    <a:pt x="1736" y="1289"/>
                  </a:lnTo>
                  <a:lnTo>
                    <a:pt x="1737" y="1287"/>
                  </a:lnTo>
                  <a:lnTo>
                    <a:pt x="1739" y="1285"/>
                  </a:lnTo>
                  <a:lnTo>
                    <a:pt x="1740" y="1284"/>
                  </a:lnTo>
                  <a:lnTo>
                    <a:pt x="1742" y="1282"/>
                  </a:lnTo>
                  <a:lnTo>
                    <a:pt x="1743" y="1281"/>
                  </a:lnTo>
                  <a:lnTo>
                    <a:pt x="1744" y="1279"/>
                  </a:lnTo>
                  <a:lnTo>
                    <a:pt x="1746" y="1278"/>
                  </a:lnTo>
                  <a:lnTo>
                    <a:pt x="1747" y="1277"/>
                  </a:lnTo>
                  <a:lnTo>
                    <a:pt x="1749" y="1275"/>
                  </a:lnTo>
                  <a:lnTo>
                    <a:pt x="1751" y="1273"/>
                  </a:lnTo>
                  <a:lnTo>
                    <a:pt x="1752" y="1272"/>
                  </a:lnTo>
                  <a:lnTo>
                    <a:pt x="1753" y="1270"/>
                  </a:lnTo>
                  <a:lnTo>
                    <a:pt x="1755" y="1269"/>
                  </a:lnTo>
                  <a:lnTo>
                    <a:pt x="1756" y="1268"/>
                  </a:lnTo>
                  <a:lnTo>
                    <a:pt x="1758" y="1266"/>
                  </a:lnTo>
                  <a:lnTo>
                    <a:pt x="1759" y="1264"/>
                  </a:lnTo>
                  <a:lnTo>
                    <a:pt x="1761" y="1263"/>
                  </a:lnTo>
                  <a:lnTo>
                    <a:pt x="1762" y="1261"/>
                  </a:lnTo>
                  <a:lnTo>
                    <a:pt x="1764" y="1260"/>
                  </a:lnTo>
                  <a:lnTo>
                    <a:pt x="1765" y="1258"/>
                  </a:lnTo>
                  <a:lnTo>
                    <a:pt x="1767" y="1257"/>
                  </a:lnTo>
                  <a:lnTo>
                    <a:pt x="1768" y="1255"/>
                  </a:lnTo>
                  <a:lnTo>
                    <a:pt x="1770" y="1254"/>
                  </a:lnTo>
                  <a:lnTo>
                    <a:pt x="1771" y="1252"/>
                  </a:lnTo>
                  <a:lnTo>
                    <a:pt x="1773" y="1251"/>
                  </a:lnTo>
                  <a:lnTo>
                    <a:pt x="1774" y="1249"/>
                  </a:lnTo>
                  <a:lnTo>
                    <a:pt x="1776" y="1247"/>
                  </a:lnTo>
                  <a:lnTo>
                    <a:pt x="1777" y="1246"/>
                  </a:lnTo>
                  <a:lnTo>
                    <a:pt x="1779" y="1245"/>
                  </a:lnTo>
                  <a:lnTo>
                    <a:pt x="1780" y="1243"/>
                  </a:lnTo>
                  <a:lnTo>
                    <a:pt x="1782" y="1241"/>
                  </a:lnTo>
                  <a:lnTo>
                    <a:pt x="1783" y="1240"/>
                  </a:lnTo>
                  <a:lnTo>
                    <a:pt x="1784" y="1238"/>
                  </a:lnTo>
                  <a:lnTo>
                    <a:pt x="1786" y="1236"/>
                  </a:lnTo>
                  <a:lnTo>
                    <a:pt x="1788" y="1235"/>
                  </a:lnTo>
                  <a:lnTo>
                    <a:pt x="1789" y="1234"/>
                  </a:lnTo>
                  <a:lnTo>
                    <a:pt x="1791" y="1232"/>
                  </a:lnTo>
                  <a:lnTo>
                    <a:pt x="1792" y="1230"/>
                  </a:lnTo>
                  <a:lnTo>
                    <a:pt x="1794" y="1229"/>
                  </a:lnTo>
                  <a:lnTo>
                    <a:pt x="1795" y="1227"/>
                  </a:lnTo>
                  <a:lnTo>
                    <a:pt x="1796" y="1225"/>
                  </a:lnTo>
                  <a:lnTo>
                    <a:pt x="1798" y="1224"/>
                  </a:lnTo>
                  <a:lnTo>
                    <a:pt x="1800" y="1222"/>
                  </a:lnTo>
                  <a:lnTo>
                    <a:pt x="1801" y="1221"/>
                  </a:lnTo>
                  <a:lnTo>
                    <a:pt x="1803" y="1219"/>
                  </a:lnTo>
                  <a:lnTo>
                    <a:pt x="1804" y="1217"/>
                  </a:lnTo>
                  <a:lnTo>
                    <a:pt x="1805" y="1216"/>
                  </a:lnTo>
                  <a:lnTo>
                    <a:pt x="1807" y="1214"/>
                  </a:lnTo>
                  <a:lnTo>
                    <a:pt x="1808" y="1213"/>
                  </a:lnTo>
                  <a:lnTo>
                    <a:pt x="1810" y="1211"/>
                  </a:lnTo>
                  <a:lnTo>
                    <a:pt x="1812" y="1209"/>
                  </a:lnTo>
                  <a:lnTo>
                    <a:pt x="1813" y="1208"/>
                  </a:lnTo>
                  <a:lnTo>
                    <a:pt x="1815" y="1206"/>
                  </a:lnTo>
                  <a:lnTo>
                    <a:pt x="1816" y="1204"/>
                  </a:lnTo>
                  <a:lnTo>
                    <a:pt x="1817" y="1203"/>
                  </a:lnTo>
                  <a:lnTo>
                    <a:pt x="1819" y="1201"/>
                  </a:lnTo>
                  <a:lnTo>
                    <a:pt x="1820" y="1200"/>
                  </a:lnTo>
                  <a:lnTo>
                    <a:pt x="1822" y="1198"/>
                  </a:lnTo>
                  <a:lnTo>
                    <a:pt x="1824" y="1196"/>
                  </a:lnTo>
                  <a:lnTo>
                    <a:pt x="1825" y="1195"/>
                  </a:lnTo>
                  <a:lnTo>
                    <a:pt x="1826" y="1193"/>
                  </a:lnTo>
                  <a:lnTo>
                    <a:pt x="1828" y="1192"/>
                  </a:lnTo>
                  <a:lnTo>
                    <a:pt x="1829" y="1190"/>
                  </a:lnTo>
                  <a:lnTo>
                    <a:pt x="1831" y="1188"/>
                  </a:lnTo>
                  <a:lnTo>
                    <a:pt x="1832" y="1186"/>
                  </a:lnTo>
                  <a:lnTo>
                    <a:pt x="1834" y="1185"/>
                  </a:lnTo>
                  <a:lnTo>
                    <a:pt x="1835" y="1183"/>
                  </a:lnTo>
                  <a:lnTo>
                    <a:pt x="1837" y="1182"/>
                  </a:lnTo>
                  <a:lnTo>
                    <a:pt x="1838" y="1180"/>
                  </a:lnTo>
                  <a:lnTo>
                    <a:pt x="1840" y="1178"/>
                  </a:lnTo>
                  <a:lnTo>
                    <a:pt x="1841" y="1176"/>
                  </a:lnTo>
                  <a:lnTo>
                    <a:pt x="1843" y="1175"/>
                  </a:lnTo>
                  <a:lnTo>
                    <a:pt x="1844" y="1173"/>
                  </a:lnTo>
                  <a:lnTo>
                    <a:pt x="1846" y="1171"/>
                  </a:lnTo>
                  <a:lnTo>
                    <a:pt x="1847" y="1170"/>
                  </a:lnTo>
                  <a:lnTo>
                    <a:pt x="1849" y="1168"/>
                  </a:lnTo>
                  <a:lnTo>
                    <a:pt x="1850" y="1166"/>
                  </a:lnTo>
                  <a:lnTo>
                    <a:pt x="1852" y="1165"/>
                  </a:lnTo>
                  <a:lnTo>
                    <a:pt x="1853" y="1163"/>
                  </a:lnTo>
                  <a:lnTo>
                    <a:pt x="1855" y="1161"/>
                  </a:lnTo>
                  <a:lnTo>
                    <a:pt x="1856" y="1160"/>
                  </a:lnTo>
                  <a:lnTo>
                    <a:pt x="1857" y="1158"/>
                  </a:lnTo>
                  <a:lnTo>
                    <a:pt x="1859" y="1156"/>
                  </a:lnTo>
                  <a:lnTo>
                    <a:pt x="1861" y="1154"/>
                  </a:lnTo>
                  <a:lnTo>
                    <a:pt x="1862" y="1153"/>
                  </a:lnTo>
                  <a:lnTo>
                    <a:pt x="1864" y="1151"/>
                  </a:lnTo>
                  <a:lnTo>
                    <a:pt x="1865" y="1149"/>
                  </a:lnTo>
                  <a:lnTo>
                    <a:pt x="1867" y="1148"/>
                  </a:lnTo>
                  <a:lnTo>
                    <a:pt x="1868" y="1146"/>
                  </a:lnTo>
                  <a:lnTo>
                    <a:pt x="1869" y="1144"/>
                  </a:lnTo>
                  <a:lnTo>
                    <a:pt x="1871" y="1142"/>
                  </a:lnTo>
                  <a:lnTo>
                    <a:pt x="1873" y="1140"/>
                  </a:lnTo>
                  <a:lnTo>
                    <a:pt x="1874" y="1139"/>
                  </a:lnTo>
                  <a:lnTo>
                    <a:pt x="1876" y="1137"/>
                  </a:lnTo>
                  <a:lnTo>
                    <a:pt x="1877" y="1135"/>
                  </a:lnTo>
                  <a:lnTo>
                    <a:pt x="1878" y="1134"/>
                  </a:lnTo>
                  <a:lnTo>
                    <a:pt x="1880" y="1132"/>
                  </a:lnTo>
                  <a:lnTo>
                    <a:pt x="1881" y="1130"/>
                  </a:lnTo>
                  <a:lnTo>
                    <a:pt x="1883" y="1128"/>
                  </a:lnTo>
                  <a:lnTo>
                    <a:pt x="1885" y="1127"/>
                  </a:lnTo>
                  <a:lnTo>
                    <a:pt x="1886" y="1125"/>
                  </a:lnTo>
                  <a:lnTo>
                    <a:pt x="1888" y="1123"/>
                  </a:lnTo>
                  <a:lnTo>
                    <a:pt x="1889" y="1121"/>
                  </a:lnTo>
                  <a:lnTo>
                    <a:pt x="1890" y="1119"/>
                  </a:lnTo>
                  <a:lnTo>
                    <a:pt x="1892" y="1118"/>
                  </a:lnTo>
                  <a:lnTo>
                    <a:pt x="1893" y="1116"/>
                  </a:lnTo>
                  <a:lnTo>
                    <a:pt x="1895" y="1114"/>
                  </a:lnTo>
                  <a:lnTo>
                    <a:pt x="1896" y="1113"/>
                  </a:lnTo>
                  <a:lnTo>
                    <a:pt x="1898" y="1111"/>
                  </a:lnTo>
                  <a:lnTo>
                    <a:pt x="1899" y="1109"/>
                  </a:lnTo>
                  <a:lnTo>
                    <a:pt x="1901" y="1107"/>
                  </a:lnTo>
                  <a:lnTo>
                    <a:pt x="1902" y="1106"/>
                  </a:lnTo>
                  <a:lnTo>
                    <a:pt x="1904" y="1104"/>
                  </a:lnTo>
                  <a:lnTo>
                    <a:pt x="1905" y="1102"/>
                  </a:lnTo>
                  <a:lnTo>
                    <a:pt x="1907" y="1100"/>
                  </a:lnTo>
                  <a:lnTo>
                    <a:pt x="1908" y="1098"/>
                  </a:lnTo>
                  <a:lnTo>
                    <a:pt x="1910" y="1096"/>
                  </a:lnTo>
                  <a:lnTo>
                    <a:pt x="1911" y="1095"/>
                  </a:lnTo>
                  <a:lnTo>
                    <a:pt x="1913" y="1093"/>
                  </a:lnTo>
                  <a:lnTo>
                    <a:pt x="1914" y="1091"/>
                  </a:lnTo>
                  <a:lnTo>
                    <a:pt x="1916" y="1089"/>
                  </a:lnTo>
                  <a:lnTo>
                    <a:pt x="1917" y="1087"/>
                  </a:lnTo>
                  <a:lnTo>
                    <a:pt x="1919" y="1085"/>
                  </a:lnTo>
                  <a:lnTo>
                    <a:pt x="1920" y="1084"/>
                  </a:lnTo>
                  <a:lnTo>
                    <a:pt x="1922" y="1082"/>
                  </a:lnTo>
                  <a:lnTo>
                    <a:pt x="1923" y="1080"/>
                  </a:lnTo>
                  <a:lnTo>
                    <a:pt x="1925" y="1078"/>
                  </a:lnTo>
                  <a:lnTo>
                    <a:pt x="1926" y="1076"/>
                  </a:lnTo>
                  <a:lnTo>
                    <a:pt x="1928" y="1075"/>
                  </a:lnTo>
                  <a:lnTo>
                    <a:pt x="1929" y="1073"/>
                  </a:lnTo>
                  <a:lnTo>
                    <a:pt x="1930" y="1071"/>
                  </a:lnTo>
                  <a:lnTo>
                    <a:pt x="1932" y="1069"/>
                  </a:lnTo>
                  <a:lnTo>
                    <a:pt x="1933" y="1067"/>
                  </a:lnTo>
                  <a:lnTo>
                    <a:pt x="1935" y="1065"/>
                  </a:lnTo>
                  <a:lnTo>
                    <a:pt x="1937" y="1064"/>
                  </a:lnTo>
                  <a:lnTo>
                    <a:pt x="1938" y="1062"/>
                  </a:lnTo>
                  <a:lnTo>
                    <a:pt x="1940" y="1060"/>
                  </a:lnTo>
                  <a:lnTo>
                    <a:pt x="1941" y="1058"/>
                  </a:lnTo>
                  <a:lnTo>
                    <a:pt x="1942" y="1056"/>
                  </a:lnTo>
                  <a:lnTo>
                    <a:pt x="1944" y="1054"/>
                  </a:lnTo>
                  <a:lnTo>
                    <a:pt x="1945" y="1052"/>
                  </a:lnTo>
                  <a:lnTo>
                    <a:pt x="1947" y="1051"/>
                  </a:lnTo>
                  <a:lnTo>
                    <a:pt x="1949" y="1049"/>
                  </a:lnTo>
                  <a:lnTo>
                    <a:pt x="1950" y="1047"/>
                  </a:lnTo>
                  <a:lnTo>
                    <a:pt x="1951" y="1045"/>
                  </a:lnTo>
                  <a:lnTo>
                    <a:pt x="1953" y="1043"/>
                  </a:lnTo>
                  <a:lnTo>
                    <a:pt x="1954" y="1041"/>
                  </a:lnTo>
                  <a:lnTo>
                    <a:pt x="1956" y="1040"/>
                  </a:lnTo>
                  <a:lnTo>
                    <a:pt x="1957" y="1038"/>
                  </a:lnTo>
                  <a:lnTo>
                    <a:pt x="1959" y="1036"/>
                  </a:lnTo>
                  <a:lnTo>
                    <a:pt x="1961" y="1034"/>
                  </a:lnTo>
                  <a:lnTo>
                    <a:pt x="1962" y="1032"/>
                  </a:lnTo>
                  <a:lnTo>
                    <a:pt x="1963" y="1030"/>
                  </a:lnTo>
                  <a:lnTo>
                    <a:pt x="1965" y="1029"/>
                  </a:lnTo>
                  <a:lnTo>
                    <a:pt x="1966" y="1027"/>
                  </a:lnTo>
                  <a:lnTo>
                    <a:pt x="1968" y="1025"/>
                  </a:lnTo>
                  <a:lnTo>
                    <a:pt x="1969" y="1023"/>
                  </a:lnTo>
                  <a:lnTo>
                    <a:pt x="1971" y="1021"/>
                  </a:lnTo>
                  <a:lnTo>
                    <a:pt x="1972" y="1019"/>
                  </a:lnTo>
                  <a:lnTo>
                    <a:pt x="1974" y="1017"/>
                  </a:lnTo>
                  <a:lnTo>
                    <a:pt x="1975" y="1015"/>
                  </a:lnTo>
                  <a:lnTo>
                    <a:pt x="1977" y="1013"/>
                  </a:lnTo>
                  <a:lnTo>
                    <a:pt x="1978" y="1011"/>
                  </a:lnTo>
                  <a:lnTo>
                    <a:pt x="1980" y="1009"/>
                  </a:lnTo>
                  <a:lnTo>
                    <a:pt x="1981" y="1008"/>
                  </a:lnTo>
                  <a:lnTo>
                    <a:pt x="1982" y="1006"/>
                  </a:lnTo>
                  <a:lnTo>
                    <a:pt x="1984" y="1004"/>
                  </a:lnTo>
                  <a:lnTo>
                    <a:pt x="1986" y="1002"/>
                  </a:lnTo>
                  <a:lnTo>
                    <a:pt x="1987" y="1000"/>
                  </a:lnTo>
                  <a:lnTo>
                    <a:pt x="1989" y="998"/>
                  </a:lnTo>
                  <a:lnTo>
                    <a:pt x="1990" y="996"/>
                  </a:lnTo>
                  <a:lnTo>
                    <a:pt x="1992" y="994"/>
                  </a:lnTo>
                  <a:lnTo>
                    <a:pt x="1993" y="992"/>
                  </a:lnTo>
                  <a:lnTo>
                    <a:pt x="1994" y="990"/>
                  </a:lnTo>
                  <a:lnTo>
                    <a:pt x="1996" y="988"/>
                  </a:lnTo>
                  <a:lnTo>
                    <a:pt x="1998" y="987"/>
                  </a:lnTo>
                  <a:lnTo>
                    <a:pt x="1999" y="985"/>
                  </a:lnTo>
                  <a:lnTo>
                    <a:pt x="2001" y="983"/>
                  </a:lnTo>
                  <a:lnTo>
                    <a:pt x="2002" y="981"/>
                  </a:lnTo>
                  <a:lnTo>
                    <a:pt x="2003" y="979"/>
                  </a:lnTo>
                  <a:lnTo>
                    <a:pt x="2005" y="977"/>
                  </a:lnTo>
                  <a:lnTo>
                    <a:pt x="2006" y="975"/>
                  </a:lnTo>
                  <a:lnTo>
                    <a:pt x="2008" y="973"/>
                  </a:lnTo>
                  <a:lnTo>
                    <a:pt x="2010" y="971"/>
                  </a:lnTo>
                  <a:lnTo>
                    <a:pt x="2011" y="969"/>
                  </a:lnTo>
                  <a:lnTo>
                    <a:pt x="2013" y="967"/>
                  </a:lnTo>
                  <a:lnTo>
                    <a:pt x="2014" y="965"/>
                  </a:lnTo>
                  <a:lnTo>
                    <a:pt x="2015" y="963"/>
                  </a:lnTo>
                  <a:lnTo>
                    <a:pt x="2017" y="961"/>
                  </a:lnTo>
                  <a:lnTo>
                    <a:pt x="2018" y="959"/>
                  </a:lnTo>
                  <a:lnTo>
                    <a:pt x="2020" y="957"/>
                  </a:lnTo>
                  <a:lnTo>
                    <a:pt x="2022" y="955"/>
                  </a:lnTo>
                  <a:lnTo>
                    <a:pt x="2023" y="954"/>
                  </a:lnTo>
                  <a:lnTo>
                    <a:pt x="2024" y="952"/>
                  </a:lnTo>
                  <a:lnTo>
                    <a:pt x="2026" y="950"/>
                  </a:lnTo>
                  <a:lnTo>
                    <a:pt x="2027" y="947"/>
                  </a:lnTo>
                  <a:lnTo>
                    <a:pt x="2029" y="945"/>
                  </a:lnTo>
                  <a:lnTo>
                    <a:pt x="2030" y="944"/>
                  </a:lnTo>
                  <a:lnTo>
                    <a:pt x="2032" y="942"/>
                  </a:lnTo>
                  <a:lnTo>
                    <a:pt x="2034" y="940"/>
                  </a:lnTo>
                  <a:lnTo>
                    <a:pt x="2035" y="938"/>
                  </a:lnTo>
                  <a:lnTo>
                    <a:pt x="2036" y="936"/>
                  </a:lnTo>
                  <a:lnTo>
                    <a:pt x="2038" y="934"/>
                  </a:lnTo>
                  <a:lnTo>
                    <a:pt x="2039" y="932"/>
                  </a:lnTo>
                  <a:lnTo>
                    <a:pt x="2041" y="930"/>
                  </a:lnTo>
                  <a:lnTo>
                    <a:pt x="2042" y="928"/>
                  </a:lnTo>
                  <a:lnTo>
                    <a:pt x="2044" y="926"/>
                  </a:lnTo>
                  <a:lnTo>
                    <a:pt x="2045" y="924"/>
                  </a:lnTo>
                  <a:lnTo>
                    <a:pt x="2047" y="922"/>
                  </a:lnTo>
                  <a:lnTo>
                    <a:pt x="2048" y="920"/>
                  </a:lnTo>
                  <a:lnTo>
                    <a:pt x="2050" y="918"/>
                  </a:lnTo>
                  <a:lnTo>
                    <a:pt x="2051" y="916"/>
                  </a:lnTo>
                  <a:lnTo>
                    <a:pt x="2053" y="914"/>
                  </a:lnTo>
                  <a:lnTo>
                    <a:pt x="2054" y="912"/>
                  </a:lnTo>
                  <a:lnTo>
                    <a:pt x="2055" y="910"/>
                  </a:lnTo>
                  <a:lnTo>
                    <a:pt x="2057" y="908"/>
                  </a:lnTo>
                  <a:lnTo>
                    <a:pt x="2059" y="906"/>
                  </a:lnTo>
                  <a:lnTo>
                    <a:pt x="2060" y="904"/>
                  </a:lnTo>
                  <a:lnTo>
                    <a:pt x="2062" y="902"/>
                  </a:lnTo>
                  <a:lnTo>
                    <a:pt x="2063" y="900"/>
                  </a:lnTo>
                  <a:lnTo>
                    <a:pt x="2065" y="898"/>
                  </a:lnTo>
                  <a:lnTo>
                    <a:pt x="2066" y="896"/>
                  </a:lnTo>
                  <a:lnTo>
                    <a:pt x="2067" y="894"/>
                  </a:lnTo>
                  <a:lnTo>
                    <a:pt x="2069" y="892"/>
                  </a:lnTo>
                  <a:lnTo>
                    <a:pt x="2071" y="890"/>
                  </a:lnTo>
                  <a:lnTo>
                    <a:pt x="2072" y="888"/>
                  </a:lnTo>
                  <a:lnTo>
                    <a:pt x="2074" y="886"/>
                  </a:lnTo>
                  <a:lnTo>
                    <a:pt x="2075" y="884"/>
                  </a:lnTo>
                  <a:lnTo>
                    <a:pt x="2076" y="882"/>
                  </a:lnTo>
                  <a:lnTo>
                    <a:pt x="2078" y="880"/>
                  </a:lnTo>
                  <a:lnTo>
                    <a:pt x="2079" y="878"/>
                  </a:lnTo>
                  <a:lnTo>
                    <a:pt x="2081" y="876"/>
                  </a:lnTo>
                  <a:lnTo>
                    <a:pt x="2082" y="874"/>
                  </a:lnTo>
                  <a:lnTo>
                    <a:pt x="2084" y="872"/>
                  </a:lnTo>
                  <a:lnTo>
                    <a:pt x="2086" y="870"/>
                  </a:lnTo>
                  <a:lnTo>
                    <a:pt x="2087" y="868"/>
                  </a:lnTo>
                  <a:lnTo>
                    <a:pt x="2088" y="866"/>
                  </a:lnTo>
                  <a:lnTo>
                    <a:pt x="2090" y="864"/>
                  </a:lnTo>
                  <a:lnTo>
                    <a:pt x="2091" y="862"/>
                  </a:lnTo>
                  <a:lnTo>
                    <a:pt x="2093" y="859"/>
                  </a:lnTo>
                  <a:lnTo>
                    <a:pt x="2094" y="857"/>
                  </a:lnTo>
                  <a:lnTo>
                    <a:pt x="2096" y="856"/>
                  </a:lnTo>
                  <a:lnTo>
                    <a:pt x="2097" y="854"/>
                  </a:lnTo>
                  <a:lnTo>
                    <a:pt x="2099" y="851"/>
                  </a:lnTo>
                  <a:lnTo>
                    <a:pt x="2100" y="849"/>
                  </a:lnTo>
                  <a:lnTo>
                    <a:pt x="2102" y="847"/>
                  </a:lnTo>
                  <a:lnTo>
                    <a:pt x="2103" y="846"/>
                  </a:lnTo>
                  <a:lnTo>
                    <a:pt x="2105" y="843"/>
                  </a:lnTo>
                  <a:lnTo>
                    <a:pt x="2106" y="841"/>
                  </a:lnTo>
                  <a:lnTo>
                    <a:pt x="2108" y="839"/>
                  </a:lnTo>
                  <a:lnTo>
                    <a:pt x="2109" y="837"/>
                  </a:lnTo>
                  <a:lnTo>
                    <a:pt x="2111" y="835"/>
                  </a:lnTo>
                  <a:lnTo>
                    <a:pt x="2112" y="833"/>
                  </a:lnTo>
                  <a:lnTo>
                    <a:pt x="2114" y="831"/>
                  </a:lnTo>
                  <a:lnTo>
                    <a:pt x="2115" y="829"/>
                  </a:lnTo>
                  <a:lnTo>
                    <a:pt x="2117" y="827"/>
                  </a:lnTo>
                  <a:lnTo>
                    <a:pt x="2118" y="825"/>
                  </a:lnTo>
                  <a:lnTo>
                    <a:pt x="2119" y="823"/>
                  </a:lnTo>
                  <a:lnTo>
                    <a:pt x="2121" y="821"/>
                  </a:lnTo>
                  <a:lnTo>
                    <a:pt x="2123" y="819"/>
                  </a:lnTo>
                  <a:lnTo>
                    <a:pt x="2124" y="817"/>
                  </a:lnTo>
                  <a:lnTo>
                    <a:pt x="2126" y="815"/>
                  </a:lnTo>
                  <a:lnTo>
                    <a:pt x="2127" y="813"/>
                  </a:lnTo>
                  <a:lnTo>
                    <a:pt x="2128" y="811"/>
                  </a:lnTo>
                  <a:lnTo>
                    <a:pt x="2130" y="809"/>
                  </a:lnTo>
                  <a:lnTo>
                    <a:pt x="2131" y="806"/>
                  </a:lnTo>
                  <a:lnTo>
                    <a:pt x="2133" y="804"/>
                  </a:lnTo>
                  <a:lnTo>
                    <a:pt x="2135" y="803"/>
                  </a:lnTo>
                  <a:lnTo>
                    <a:pt x="2136" y="800"/>
                  </a:lnTo>
                  <a:lnTo>
                    <a:pt x="2138" y="798"/>
                  </a:lnTo>
                  <a:lnTo>
                    <a:pt x="2139" y="796"/>
                  </a:lnTo>
                  <a:lnTo>
                    <a:pt x="2140" y="794"/>
                  </a:lnTo>
                  <a:lnTo>
                    <a:pt x="2142" y="792"/>
                  </a:lnTo>
                  <a:lnTo>
                    <a:pt x="2143" y="790"/>
                  </a:lnTo>
                  <a:lnTo>
                    <a:pt x="2145" y="788"/>
                  </a:lnTo>
                  <a:lnTo>
                    <a:pt x="2147" y="786"/>
                  </a:lnTo>
                  <a:lnTo>
                    <a:pt x="2148" y="784"/>
                  </a:lnTo>
                  <a:lnTo>
                    <a:pt x="2149" y="782"/>
                  </a:lnTo>
                  <a:lnTo>
                    <a:pt x="2151" y="780"/>
                  </a:lnTo>
                  <a:lnTo>
                    <a:pt x="2152" y="778"/>
                  </a:lnTo>
                  <a:lnTo>
                    <a:pt x="2154" y="776"/>
                  </a:lnTo>
                  <a:lnTo>
                    <a:pt x="2155" y="773"/>
                  </a:lnTo>
                  <a:lnTo>
                    <a:pt x="2157" y="771"/>
                  </a:lnTo>
                  <a:lnTo>
                    <a:pt x="2159" y="770"/>
                  </a:lnTo>
                  <a:lnTo>
                    <a:pt x="2160" y="767"/>
                  </a:lnTo>
                  <a:lnTo>
                    <a:pt x="2161" y="765"/>
                  </a:lnTo>
                  <a:lnTo>
                    <a:pt x="2163" y="763"/>
                  </a:lnTo>
                  <a:lnTo>
                    <a:pt x="2164" y="761"/>
                  </a:lnTo>
                  <a:lnTo>
                    <a:pt x="2166" y="759"/>
                  </a:lnTo>
                  <a:lnTo>
                    <a:pt x="2167" y="757"/>
                  </a:lnTo>
                  <a:lnTo>
                    <a:pt x="2169" y="755"/>
                  </a:lnTo>
                  <a:lnTo>
                    <a:pt x="2170" y="753"/>
                  </a:lnTo>
                  <a:lnTo>
                    <a:pt x="2172" y="751"/>
                  </a:lnTo>
                  <a:lnTo>
                    <a:pt x="2173" y="749"/>
                  </a:lnTo>
                  <a:lnTo>
                    <a:pt x="2175" y="747"/>
                  </a:lnTo>
                  <a:lnTo>
                    <a:pt x="2176" y="745"/>
                  </a:lnTo>
                  <a:lnTo>
                    <a:pt x="2178" y="742"/>
                  </a:lnTo>
                  <a:lnTo>
                    <a:pt x="2179" y="740"/>
                  </a:lnTo>
                  <a:lnTo>
                    <a:pt x="2180" y="738"/>
                  </a:lnTo>
                  <a:lnTo>
                    <a:pt x="2182" y="736"/>
                  </a:lnTo>
                  <a:lnTo>
                    <a:pt x="2184" y="734"/>
                  </a:lnTo>
                  <a:lnTo>
                    <a:pt x="2185" y="732"/>
                  </a:lnTo>
                  <a:lnTo>
                    <a:pt x="2187" y="730"/>
                  </a:lnTo>
                  <a:lnTo>
                    <a:pt x="2188" y="728"/>
                  </a:lnTo>
                  <a:lnTo>
                    <a:pt x="2190" y="726"/>
                  </a:lnTo>
                  <a:lnTo>
                    <a:pt x="2191" y="724"/>
                  </a:lnTo>
                  <a:lnTo>
                    <a:pt x="2192" y="722"/>
                  </a:lnTo>
                  <a:lnTo>
                    <a:pt x="2194" y="719"/>
                  </a:lnTo>
                  <a:lnTo>
                    <a:pt x="2196" y="717"/>
                  </a:lnTo>
                  <a:lnTo>
                    <a:pt x="2197" y="716"/>
                  </a:lnTo>
                  <a:lnTo>
                    <a:pt x="2199" y="713"/>
                  </a:lnTo>
                  <a:lnTo>
                    <a:pt x="2200" y="711"/>
                  </a:lnTo>
                  <a:lnTo>
                    <a:pt x="2201" y="709"/>
                  </a:lnTo>
                  <a:lnTo>
                    <a:pt x="2203" y="707"/>
                  </a:lnTo>
                  <a:lnTo>
                    <a:pt x="2204" y="705"/>
                  </a:lnTo>
                  <a:lnTo>
                    <a:pt x="2206" y="703"/>
                  </a:lnTo>
                  <a:lnTo>
                    <a:pt x="2208" y="701"/>
                  </a:lnTo>
                  <a:lnTo>
                    <a:pt x="2209" y="699"/>
                  </a:lnTo>
                  <a:lnTo>
                    <a:pt x="2211" y="697"/>
                  </a:lnTo>
                  <a:lnTo>
                    <a:pt x="2212" y="695"/>
                  </a:lnTo>
                  <a:lnTo>
                    <a:pt x="2213" y="693"/>
                  </a:lnTo>
                  <a:lnTo>
                    <a:pt x="2215" y="691"/>
                  </a:lnTo>
                  <a:lnTo>
                    <a:pt x="2216" y="688"/>
                  </a:lnTo>
                  <a:lnTo>
                    <a:pt x="2218" y="686"/>
                  </a:lnTo>
                  <a:lnTo>
                    <a:pt x="2220" y="684"/>
                  </a:lnTo>
                  <a:lnTo>
                    <a:pt x="2221" y="682"/>
                  </a:lnTo>
                  <a:lnTo>
                    <a:pt x="2222" y="680"/>
                  </a:lnTo>
                  <a:lnTo>
                    <a:pt x="2224" y="678"/>
                  </a:lnTo>
                  <a:lnTo>
                    <a:pt x="2225" y="676"/>
                  </a:lnTo>
                  <a:lnTo>
                    <a:pt x="2227" y="674"/>
                  </a:lnTo>
                  <a:lnTo>
                    <a:pt x="2228" y="672"/>
                  </a:lnTo>
                  <a:lnTo>
                    <a:pt x="2230" y="670"/>
                  </a:lnTo>
                  <a:lnTo>
                    <a:pt x="2231" y="668"/>
                  </a:lnTo>
                  <a:lnTo>
                    <a:pt x="2233" y="665"/>
                  </a:lnTo>
                  <a:lnTo>
                    <a:pt x="2234" y="663"/>
                  </a:lnTo>
                  <a:lnTo>
                    <a:pt x="2236" y="662"/>
                  </a:lnTo>
                  <a:lnTo>
                    <a:pt x="2237" y="659"/>
                  </a:lnTo>
                  <a:lnTo>
                    <a:pt x="2239" y="657"/>
                  </a:lnTo>
                  <a:lnTo>
                    <a:pt x="2240" y="655"/>
                  </a:lnTo>
                  <a:lnTo>
                    <a:pt x="2242" y="653"/>
                  </a:lnTo>
                  <a:lnTo>
                    <a:pt x="2243" y="651"/>
                  </a:lnTo>
                  <a:lnTo>
                    <a:pt x="2245" y="649"/>
                  </a:lnTo>
                  <a:lnTo>
                    <a:pt x="2246" y="647"/>
                  </a:lnTo>
                  <a:lnTo>
                    <a:pt x="2248" y="645"/>
                  </a:lnTo>
                  <a:lnTo>
                    <a:pt x="2249" y="642"/>
                  </a:lnTo>
                  <a:lnTo>
                    <a:pt x="2251" y="641"/>
                  </a:lnTo>
                  <a:lnTo>
                    <a:pt x="2252" y="639"/>
                  </a:lnTo>
                  <a:lnTo>
                    <a:pt x="2253" y="636"/>
                  </a:lnTo>
                  <a:lnTo>
                    <a:pt x="2255" y="634"/>
                  </a:lnTo>
                  <a:lnTo>
                    <a:pt x="2257" y="632"/>
                  </a:lnTo>
                  <a:lnTo>
                    <a:pt x="2258" y="630"/>
                  </a:lnTo>
                  <a:lnTo>
                    <a:pt x="2260" y="628"/>
                  </a:lnTo>
                  <a:lnTo>
                    <a:pt x="2261" y="626"/>
                  </a:lnTo>
                  <a:lnTo>
                    <a:pt x="2263" y="624"/>
                  </a:lnTo>
                  <a:lnTo>
                    <a:pt x="2264" y="622"/>
                  </a:lnTo>
                  <a:lnTo>
                    <a:pt x="2265" y="620"/>
                  </a:lnTo>
                  <a:lnTo>
                    <a:pt x="2267" y="618"/>
                  </a:lnTo>
                  <a:lnTo>
                    <a:pt x="2268" y="616"/>
                  </a:lnTo>
                  <a:lnTo>
                    <a:pt x="2270" y="614"/>
                  </a:lnTo>
                  <a:lnTo>
                    <a:pt x="2272" y="611"/>
                  </a:lnTo>
                  <a:lnTo>
                    <a:pt x="2273" y="609"/>
                  </a:lnTo>
                  <a:lnTo>
                    <a:pt x="2274" y="608"/>
                  </a:lnTo>
                  <a:lnTo>
                    <a:pt x="2276" y="605"/>
                  </a:lnTo>
                  <a:lnTo>
                    <a:pt x="2277" y="603"/>
                  </a:lnTo>
                  <a:lnTo>
                    <a:pt x="2279" y="601"/>
                  </a:lnTo>
                  <a:lnTo>
                    <a:pt x="2280" y="599"/>
                  </a:lnTo>
                  <a:lnTo>
                    <a:pt x="2282" y="597"/>
                  </a:lnTo>
                  <a:lnTo>
                    <a:pt x="2284" y="595"/>
                  </a:lnTo>
                  <a:lnTo>
                    <a:pt x="2285" y="593"/>
                  </a:lnTo>
                  <a:lnTo>
                    <a:pt x="2286" y="591"/>
                  </a:lnTo>
                  <a:lnTo>
                    <a:pt x="2288" y="589"/>
                  </a:lnTo>
                  <a:lnTo>
                    <a:pt x="2289" y="587"/>
                  </a:lnTo>
                  <a:lnTo>
                    <a:pt x="2291" y="585"/>
                  </a:lnTo>
                  <a:lnTo>
                    <a:pt x="2292" y="583"/>
                  </a:lnTo>
                  <a:lnTo>
                    <a:pt x="2294" y="580"/>
                  </a:lnTo>
                  <a:lnTo>
                    <a:pt x="2295" y="578"/>
                  </a:lnTo>
                  <a:lnTo>
                    <a:pt x="2297" y="576"/>
                  </a:lnTo>
                  <a:lnTo>
                    <a:pt x="2298" y="575"/>
                  </a:lnTo>
                  <a:lnTo>
                    <a:pt x="2300" y="572"/>
                  </a:lnTo>
                  <a:lnTo>
                    <a:pt x="2301" y="570"/>
                  </a:lnTo>
                  <a:lnTo>
                    <a:pt x="2303" y="568"/>
                  </a:lnTo>
                  <a:lnTo>
                    <a:pt x="2304" y="566"/>
                  </a:lnTo>
                  <a:lnTo>
                    <a:pt x="2305" y="564"/>
                  </a:lnTo>
                  <a:lnTo>
                    <a:pt x="2307" y="562"/>
                  </a:lnTo>
                  <a:lnTo>
                    <a:pt x="2309" y="560"/>
                  </a:lnTo>
                  <a:lnTo>
                    <a:pt x="2310" y="558"/>
                  </a:lnTo>
                  <a:lnTo>
                    <a:pt x="2312" y="556"/>
                  </a:lnTo>
                  <a:lnTo>
                    <a:pt x="2313" y="554"/>
                  </a:lnTo>
                  <a:lnTo>
                    <a:pt x="2315" y="552"/>
                  </a:lnTo>
                  <a:lnTo>
                    <a:pt x="2316" y="550"/>
                  </a:lnTo>
                  <a:lnTo>
                    <a:pt x="2317" y="548"/>
                  </a:lnTo>
                  <a:lnTo>
                    <a:pt x="2319" y="546"/>
                  </a:lnTo>
                  <a:lnTo>
                    <a:pt x="2321" y="543"/>
                  </a:lnTo>
                  <a:lnTo>
                    <a:pt x="2322" y="542"/>
                  </a:lnTo>
                  <a:lnTo>
                    <a:pt x="2324" y="540"/>
                  </a:lnTo>
                  <a:lnTo>
                    <a:pt x="2325" y="537"/>
                  </a:lnTo>
                  <a:lnTo>
                    <a:pt x="2326" y="535"/>
                  </a:lnTo>
                  <a:lnTo>
                    <a:pt x="2328" y="533"/>
                  </a:lnTo>
                  <a:lnTo>
                    <a:pt x="2329" y="532"/>
                  </a:lnTo>
                  <a:lnTo>
                    <a:pt x="2331" y="529"/>
                  </a:lnTo>
                  <a:lnTo>
                    <a:pt x="2333" y="527"/>
                  </a:lnTo>
                  <a:lnTo>
                    <a:pt x="2334" y="525"/>
                  </a:lnTo>
                  <a:lnTo>
                    <a:pt x="2336" y="523"/>
                  </a:lnTo>
                  <a:lnTo>
                    <a:pt x="2337" y="521"/>
                  </a:lnTo>
                  <a:lnTo>
                    <a:pt x="2338" y="519"/>
                  </a:lnTo>
                  <a:lnTo>
                    <a:pt x="2340" y="517"/>
                  </a:lnTo>
                  <a:lnTo>
                    <a:pt x="2341" y="515"/>
                  </a:lnTo>
                  <a:lnTo>
                    <a:pt x="2343" y="513"/>
                  </a:lnTo>
                  <a:lnTo>
                    <a:pt x="2345" y="511"/>
                  </a:lnTo>
                  <a:lnTo>
                    <a:pt x="2346" y="509"/>
                  </a:lnTo>
                  <a:lnTo>
                    <a:pt x="2347" y="507"/>
                  </a:lnTo>
                  <a:lnTo>
                    <a:pt x="2349" y="505"/>
                  </a:lnTo>
                  <a:lnTo>
                    <a:pt x="2350" y="503"/>
                  </a:lnTo>
                  <a:lnTo>
                    <a:pt x="2352" y="501"/>
                  </a:lnTo>
                  <a:lnTo>
                    <a:pt x="2353" y="499"/>
                  </a:lnTo>
                  <a:lnTo>
                    <a:pt x="2355" y="497"/>
                  </a:lnTo>
                  <a:lnTo>
                    <a:pt x="2357" y="495"/>
                  </a:lnTo>
                  <a:lnTo>
                    <a:pt x="2358" y="493"/>
                  </a:lnTo>
                  <a:lnTo>
                    <a:pt x="2359" y="491"/>
                  </a:lnTo>
                  <a:lnTo>
                    <a:pt x="2361" y="489"/>
                  </a:lnTo>
                  <a:lnTo>
                    <a:pt x="2362" y="487"/>
                  </a:lnTo>
                  <a:lnTo>
                    <a:pt x="2364" y="485"/>
                  </a:lnTo>
                  <a:lnTo>
                    <a:pt x="2365" y="483"/>
                  </a:lnTo>
                  <a:lnTo>
                    <a:pt x="2367" y="481"/>
                  </a:lnTo>
                  <a:lnTo>
                    <a:pt x="2368" y="479"/>
                  </a:lnTo>
                  <a:lnTo>
                    <a:pt x="2370" y="477"/>
                  </a:lnTo>
                  <a:lnTo>
                    <a:pt x="2371" y="475"/>
                  </a:lnTo>
                  <a:lnTo>
                    <a:pt x="2373" y="473"/>
                  </a:lnTo>
                  <a:lnTo>
                    <a:pt x="2374" y="471"/>
                  </a:lnTo>
                  <a:lnTo>
                    <a:pt x="2376" y="469"/>
                  </a:lnTo>
                  <a:lnTo>
                    <a:pt x="2377" y="467"/>
                  </a:lnTo>
                  <a:lnTo>
                    <a:pt x="2378" y="465"/>
                  </a:lnTo>
                  <a:lnTo>
                    <a:pt x="2380" y="463"/>
                  </a:lnTo>
                  <a:lnTo>
                    <a:pt x="2382" y="461"/>
                  </a:lnTo>
                  <a:lnTo>
                    <a:pt x="2383" y="459"/>
                  </a:lnTo>
                  <a:lnTo>
                    <a:pt x="2385" y="457"/>
                  </a:lnTo>
                  <a:lnTo>
                    <a:pt x="2386" y="455"/>
                  </a:lnTo>
                  <a:lnTo>
                    <a:pt x="2388" y="453"/>
                  </a:lnTo>
                  <a:lnTo>
                    <a:pt x="2389" y="451"/>
                  </a:lnTo>
                  <a:lnTo>
                    <a:pt x="2390" y="449"/>
                  </a:lnTo>
                  <a:lnTo>
                    <a:pt x="2392" y="447"/>
                  </a:lnTo>
                  <a:lnTo>
                    <a:pt x="2394" y="446"/>
                  </a:lnTo>
                  <a:lnTo>
                    <a:pt x="2395" y="444"/>
                  </a:lnTo>
                  <a:lnTo>
                    <a:pt x="2397" y="442"/>
                  </a:lnTo>
                  <a:lnTo>
                    <a:pt x="2398" y="439"/>
                  </a:lnTo>
                  <a:lnTo>
                    <a:pt x="2399" y="437"/>
                  </a:lnTo>
                  <a:lnTo>
                    <a:pt x="2401" y="435"/>
                  </a:lnTo>
                  <a:lnTo>
                    <a:pt x="2402" y="434"/>
                  </a:lnTo>
                  <a:lnTo>
                    <a:pt x="2404" y="432"/>
                  </a:lnTo>
                  <a:lnTo>
                    <a:pt x="2406" y="430"/>
                  </a:lnTo>
                  <a:lnTo>
                    <a:pt x="2407" y="428"/>
                  </a:lnTo>
                  <a:lnTo>
                    <a:pt x="2409" y="426"/>
                  </a:lnTo>
                  <a:lnTo>
                    <a:pt x="2410" y="424"/>
                  </a:lnTo>
                  <a:lnTo>
                    <a:pt x="2411" y="422"/>
                  </a:lnTo>
                  <a:lnTo>
                    <a:pt x="2413" y="420"/>
                  </a:lnTo>
                  <a:lnTo>
                    <a:pt x="2414" y="418"/>
                  </a:lnTo>
                  <a:lnTo>
                    <a:pt x="2416" y="416"/>
                  </a:lnTo>
                  <a:lnTo>
                    <a:pt x="2417" y="414"/>
                  </a:lnTo>
                  <a:lnTo>
                    <a:pt x="2419" y="413"/>
                  </a:lnTo>
                  <a:lnTo>
                    <a:pt x="2420" y="411"/>
                  </a:lnTo>
                  <a:lnTo>
                    <a:pt x="2422" y="409"/>
                  </a:lnTo>
                  <a:lnTo>
                    <a:pt x="2423" y="407"/>
                  </a:lnTo>
                  <a:lnTo>
                    <a:pt x="2425" y="405"/>
                  </a:lnTo>
                  <a:lnTo>
                    <a:pt x="2426" y="403"/>
                  </a:lnTo>
                  <a:lnTo>
                    <a:pt x="2428" y="401"/>
                  </a:lnTo>
                  <a:lnTo>
                    <a:pt x="2429" y="399"/>
                  </a:lnTo>
                  <a:lnTo>
                    <a:pt x="2431" y="397"/>
                  </a:lnTo>
                  <a:lnTo>
                    <a:pt x="2432" y="395"/>
                  </a:lnTo>
                  <a:lnTo>
                    <a:pt x="2434" y="393"/>
                  </a:lnTo>
                  <a:lnTo>
                    <a:pt x="2435" y="392"/>
                  </a:lnTo>
                  <a:lnTo>
                    <a:pt x="2437" y="390"/>
                  </a:lnTo>
                  <a:lnTo>
                    <a:pt x="2438" y="388"/>
                  </a:lnTo>
                  <a:lnTo>
                    <a:pt x="2440" y="386"/>
                  </a:lnTo>
                  <a:lnTo>
                    <a:pt x="2441" y="384"/>
                  </a:lnTo>
                  <a:lnTo>
                    <a:pt x="2443" y="382"/>
                  </a:lnTo>
                  <a:lnTo>
                    <a:pt x="2444" y="380"/>
                  </a:lnTo>
                  <a:lnTo>
                    <a:pt x="2446" y="378"/>
                  </a:lnTo>
                  <a:lnTo>
                    <a:pt x="2447" y="376"/>
                  </a:lnTo>
                  <a:lnTo>
                    <a:pt x="2449" y="374"/>
                  </a:lnTo>
                  <a:lnTo>
                    <a:pt x="2450" y="372"/>
                  </a:lnTo>
                  <a:lnTo>
                    <a:pt x="2451" y="370"/>
                  </a:lnTo>
                  <a:lnTo>
                    <a:pt x="2453" y="369"/>
                  </a:lnTo>
                  <a:lnTo>
                    <a:pt x="2454" y="367"/>
                  </a:lnTo>
                  <a:lnTo>
                    <a:pt x="2456" y="365"/>
                  </a:lnTo>
                  <a:lnTo>
                    <a:pt x="2458" y="363"/>
                  </a:lnTo>
                  <a:lnTo>
                    <a:pt x="2459" y="361"/>
                  </a:lnTo>
                  <a:lnTo>
                    <a:pt x="2461" y="360"/>
                  </a:lnTo>
                  <a:lnTo>
                    <a:pt x="2462" y="358"/>
                  </a:lnTo>
                  <a:lnTo>
                    <a:pt x="2463" y="356"/>
                  </a:lnTo>
                  <a:lnTo>
                    <a:pt x="2465" y="354"/>
                  </a:lnTo>
                  <a:lnTo>
                    <a:pt x="2466" y="352"/>
                  </a:lnTo>
                  <a:lnTo>
                    <a:pt x="2468" y="350"/>
                  </a:lnTo>
                  <a:lnTo>
                    <a:pt x="2470" y="349"/>
                  </a:lnTo>
                  <a:lnTo>
                    <a:pt x="2471" y="347"/>
                  </a:lnTo>
                  <a:lnTo>
                    <a:pt x="2472" y="345"/>
                  </a:lnTo>
                  <a:lnTo>
                    <a:pt x="2474" y="343"/>
                  </a:lnTo>
                  <a:lnTo>
                    <a:pt x="2475" y="341"/>
                  </a:lnTo>
                  <a:lnTo>
                    <a:pt x="2477" y="339"/>
                  </a:lnTo>
                  <a:lnTo>
                    <a:pt x="2478" y="338"/>
                  </a:lnTo>
                  <a:lnTo>
                    <a:pt x="2480" y="336"/>
                  </a:lnTo>
                  <a:lnTo>
                    <a:pt x="2482" y="334"/>
                  </a:lnTo>
                  <a:lnTo>
                    <a:pt x="2483" y="332"/>
                  </a:lnTo>
                  <a:lnTo>
                    <a:pt x="2484" y="330"/>
                  </a:lnTo>
                  <a:lnTo>
                    <a:pt x="2486" y="328"/>
                  </a:lnTo>
                  <a:lnTo>
                    <a:pt x="2487" y="327"/>
                  </a:lnTo>
                  <a:lnTo>
                    <a:pt x="2489" y="325"/>
                  </a:lnTo>
                  <a:lnTo>
                    <a:pt x="2490" y="323"/>
                  </a:lnTo>
                  <a:lnTo>
                    <a:pt x="2492" y="321"/>
                  </a:lnTo>
                  <a:lnTo>
                    <a:pt x="2493" y="319"/>
                  </a:lnTo>
                  <a:lnTo>
                    <a:pt x="2495" y="318"/>
                  </a:lnTo>
                  <a:lnTo>
                    <a:pt x="2496" y="316"/>
                  </a:lnTo>
                  <a:lnTo>
                    <a:pt x="2498" y="314"/>
                  </a:lnTo>
                  <a:lnTo>
                    <a:pt x="2499" y="312"/>
                  </a:lnTo>
                  <a:lnTo>
                    <a:pt x="2501" y="311"/>
                  </a:lnTo>
                  <a:lnTo>
                    <a:pt x="2502" y="309"/>
                  </a:lnTo>
                  <a:lnTo>
                    <a:pt x="2503" y="307"/>
                  </a:lnTo>
                  <a:lnTo>
                    <a:pt x="2505" y="305"/>
                  </a:lnTo>
                  <a:lnTo>
                    <a:pt x="2507" y="304"/>
                  </a:lnTo>
                  <a:lnTo>
                    <a:pt x="2508" y="302"/>
                  </a:lnTo>
                  <a:lnTo>
                    <a:pt x="2510" y="300"/>
                  </a:lnTo>
                  <a:lnTo>
                    <a:pt x="2511" y="298"/>
                  </a:lnTo>
                  <a:lnTo>
                    <a:pt x="2513" y="296"/>
                  </a:lnTo>
                  <a:lnTo>
                    <a:pt x="2514" y="295"/>
                  </a:lnTo>
                  <a:lnTo>
                    <a:pt x="2515" y="293"/>
                  </a:lnTo>
                  <a:lnTo>
                    <a:pt x="2517" y="292"/>
                  </a:lnTo>
                  <a:lnTo>
                    <a:pt x="2519" y="290"/>
                  </a:lnTo>
                  <a:lnTo>
                    <a:pt x="2520" y="288"/>
                  </a:lnTo>
                  <a:lnTo>
                    <a:pt x="2522" y="286"/>
                  </a:lnTo>
                  <a:lnTo>
                    <a:pt x="2523" y="284"/>
                  </a:lnTo>
                  <a:lnTo>
                    <a:pt x="2524" y="283"/>
                  </a:lnTo>
                  <a:lnTo>
                    <a:pt x="2526" y="281"/>
                  </a:lnTo>
                  <a:lnTo>
                    <a:pt x="2527" y="279"/>
                  </a:lnTo>
                  <a:lnTo>
                    <a:pt x="2529" y="278"/>
                  </a:lnTo>
                  <a:lnTo>
                    <a:pt x="2531" y="276"/>
                  </a:lnTo>
                  <a:lnTo>
                    <a:pt x="2532" y="274"/>
                  </a:lnTo>
                  <a:lnTo>
                    <a:pt x="2534" y="273"/>
                  </a:lnTo>
                  <a:lnTo>
                    <a:pt x="2535" y="271"/>
                  </a:lnTo>
                  <a:lnTo>
                    <a:pt x="2536" y="269"/>
                  </a:lnTo>
                  <a:lnTo>
                    <a:pt x="2538" y="268"/>
                  </a:lnTo>
                  <a:lnTo>
                    <a:pt x="2539" y="266"/>
                  </a:lnTo>
                  <a:lnTo>
                    <a:pt x="2541" y="264"/>
                  </a:lnTo>
                  <a:lnTo>
                    <a:pt x="2543" y="262"/>
                  </a:lnTo>
                  <a:lnTo>
                    <a:pt x="2544" y="261"/>
                  </a:lnTo>
                  <a:lnTo>
                    <a:pt x="2545" y="259"/>
                  </a:lnTo>
                  <a:lnTo>
                    <a:pt x="2547" y="258"/>
                  </a:lnTo>
                  <a:lnTo>
                    <a:pt x="2548" y="256"/>
                  </a:lnTo>
                  <a:lnTo>
                    <a:pt x="2550" y="254"/>
                  </a:lnTo>
                  <a:lnTo>
                    <a:pt x="2551" y="252"/>
                  </a:lnTo>
                  <a:lnTo>
                    <a:pt x="2553" y="251"/>
                  </a:lnTo>
                  <a:lnTo>
                    <a:pt x="2555" y="250"/>
                  </a:lnTo>
                  <a:lnTo>
                    <a:pt x="2556" y="248"/>
                  </a:lnTo>
                  <a:lnTo>
                    <a:pt x="2557" y="246"/>
                  </a:lnTo>
                  <a:lnTo>
                    <a:pt x="2559" y="244"/>
                  </a:lnTo>
                  <a:lnTo>
                    <a:pt x="2560" y="243"/>
                  </a:lnTo>
                  <a:lnTo>
                    <a:pt x="2562" y="241"/>
                  </a:lnTo>
                  <a:lnTo>
                    <a:pt x="2563" y="240"/>
                  </a:lnTo>
                  <a:lnTo>
                    <a:pt x="2565" y="238"/>
                  </a:lnTo>
                  <a:lnTo>
                    <a:pt x="2566" y="237"/>
                  </a:lnTo>
                  <a:lnTo>
                    <a:pt x="2568" y="235"/>
                  </a:lnTo>
                  <a:lnTo>
                    <a:pt x="2569" y="233"/>
                  </a:lnTo>
                  <a:lnTo>
                    <a:pt x="2571" y="232"/>
                  </a:lnTo>
                  <a:lnTo>
                    <a:pt x="2572" y="230"/>
                  </a:lnTo>
                  <a:lnTo>
                    <a:pt x="2574" y="229"/>
                  </a:lnTo>
                  <a:lnTo>
                    <a:pt x="2575" y="227"/>
                  </a:lnTo>
                  <a:lnTo>
                    <a:pt x="2576" y="225"/>
                  </a:lnTo>
                  <a:lnTo>
                    <a:pt x="2578" y="224"/>
                  </a:lnTo>
                  <a:lnTo>
                    <a:pt x="2580" y="222"/>
                  </a:lnTo>
                  <a:lnTo>
                    <a:pt x="2581" y="221"/>
                  </a:lnTo>
                  <a:lnTo>
                    <a:pt x="2583" y="219"/>
                  </a:lnTo>
                  <a:lnTo>
                    <a:pt x="2584" y="218"/>
                  </a:lnTo>
                  <a:lnTo>
                    <a:pt x="2586" y="216"/>
                  </a:lnTo>
                  <a:lnTo>
                    <a:pt x="2587" y="215"/>
                  </a:lnTo>
                  <a:lnTo>
                    <a:pt x="2588" y="213"/>
                  </a:lnTo>
                  <a:lnTo>
                    <a:pt x="2590" y="211"/>
                  </a:lnTo>
                  <a:lnTo>
                    <a:pt x="2592" y="210"/>
                  </a:lnTo>
                  <a:lnTo>
                    <a:pt x="2593" y="208"/>
                  </a:lnTo>
                  <a:lnTo>
                    <a:pt x="2595" y="207"/>
                  </a:lnTo>
                  <a:lnTo>
                    <a:pt x="2596" y="205"/>
                  </a:lnTo>
                  <a:lnTo>
                    <a:pt x="2597" y="204"/>
                  </a:lnTo>
                  <a:lnTo>
                    <a:pt x="2599" y="202"/>
                  </a:lnTo>
                  <a:lnTo>
                    <a:pt x="2600" y="201"/>
                  </a:lnTo>
                  <a:lnTo>
                    <a:pt x="2602" y="199"/>
                  </a:lnTo>
                  <a:lnTo>
                    <a:pt x="2603" y="198"/>
                  </a:lnTo>
                  <a:lnTo>
                    <a:pt x="2605" y="197"/>
                  </a:lnTo>
                  <a:lnTo>
                    <a:pt x="2607" y="195"/>
                  </a:lnTo>
                  <a:lnTo>
                    <a:pt x="2608" y="193"/>
                  </a:lnTo>
                  <a:lnTo>
                    <a:pt x="2609" y="192"/>
                  </a:lnTo>
                  <a:lnTo>
                    <a:pt x="2611" y="190"/>
                  </a:lnTo>
                  <a:lnTo>
                    <a:pt x="2612" y="189"/>
                  </a:lnTo>
                  <a:lnTo>
                    <a:pt x="2614" y="187"/>
                  </a:lnTo>
                  <a:lnTo>
                    <a:pt x="2615" y="186"/>
                  </a:lnTo>
                  <a:lnTo>
                    <a:pt x="2617" y="185"/>
                  </a:lnTo>
                  <a:lnTo>
                    <a:pt x="2618" y="183"/>
                  </a:lnTo>
                  <a:lnTo>
                    <a:pt x="2620" y="182"/>
                  </a:lnTo>
                  <a:lnTo>
                    <a:pt x="2621" y="180"/>
                  </a:lnTo>
                  <a:lnTo>
                    <a:pt x="2623" y="179"/>
                  </a:lnTo>
                  <a:lnTo>
                    <a:pt x="2624" y="177"/>
                  </a:lnTo>
                  <a:lnTo>
                    <a:pt x="2626" y="176"/>
                  </a:lnTo>
                  <a:lnTo>
                    <a:pt x="2627" y="175"/>
                  </a:lnTo>
                  <a:lnTo>
                    <a:pt x="2629" y="173"/>
                  </a:lnTo>
                  <a:lnTo>
                    <a:pt x="2630" y="172"/>
                  </a:lnTo>
                  <a:lnTo>
                    <a:pt x="2632" y="170"/>
                  </a:lnTo>
                  <a:lnTo>
                    <a:pt x="2633" y="169"/>
                  </a:lnTo>
                  <a:lnTo>
                    <a:pt x="2635" y="167"/>
                  </a:lnTo>
                  <a:lnTo>
                    <a:pt x="2636" y="166"/>
                  </a:lnTo>
                  <a:lnTo>
                    <a:pt x="2638" y="165"/>
                  </a:lnTo>
                  <a:lnTo>
                    <a:pt x="2639" y="163"/>
                  </a:lnTo>
                  <a:lnTo>
                    <a:pt x="2640" y="162"/>
                  </a:lnTo>
                  <a:lnTo>
                    <a:pt x="2642" y="161"/>
                  </a:lnTo>
                  <a:lnTo>
                    <a:pt x="2644" y="159"/>
                  </a:lnTo>
                  <a:lnTo>
                    <a:pt x="2645" y="158"/>
                  </a:lnTo>
                  <a:lnTo>
                    <a:pt x="2647" y="156"/>
                  </a:lnTo>
                  <a:lnTo>
                    <a:pt x="2648" y="155"/>
                  </a:lnTo>
                  <a:lnTo>
                    <a:pt x="2649" y="154"/>
                  </a:lnTo>
                  <a:lnTo>
                    <a:pt x="2651" y="153"/>
                  </a:lnTo>
                  <a:lnTo>
                    <a:pt x="2652" y="151"/>
                  </a:lnTo>
                  <a:lnTo>
                    <a:pt x="2654" y="150"/>
                  </a:lnTo>
                  <a:lnTo>
                    <a:pt x="2656" y="148"/>
                  </a:lnTo>
                  <a:lnTo>
                    <a:pt x="2657" y="147"/>
                  </a:lnTo>
                  <a:lnTo>
                    <a:pt x="2659" y="146"/>
                  </a:lnTo>
                  <a:lnTo>
                    <a:pt x="2660" y="144"/>
                  </a:lnTo>
                  <a:lnTo>
                    <a:pt x="2661" y="143"/>
                  </a:lnTo>
                  <a:lnTo>
                    <a:pt x="2663" y="142"/>
                  </a:lnTo>
                  <a:lnTo>
                    <a:pt x="2664" y="141"/>
                  </a:lnTo>
                  <a:lnTo>
                    <a:pt x="2666" y="139"/>
                  </a:lnTo>
                  <a:lnTo>
                    <a:pt x="2668" y="138"/>
                  </a:lnTo>
                  <a:lnTo>
                    <a:pt x="2669" y="137"/>
                  </a:lnTo>
                  <a:lnTo>
                    <a:pt x="2670" y="135"/>
                  </a:lnTo>
                  <a:lnTo>
                    <a:pt x="2672" y="134"/>
                  </a:lnTo>
                  <a:lnTo>
                    <a:pt x="2673" y="133"/>
                  </a:lnTo>
                  <a:lnTo>
                    <a:pt x="2675" y="132"/>
                  </a:lnTo>
                  <a:lnTo>
                    <a:pt x="2676" y="131"/>
                  </a:lnTo>
                  <a:lnTo>
                    <a:pt x="2678" y="129"/>
                  </a:lnTo>
                  <a:lnTo>
                    <a:pt x="2680" y="128"/>
                  </a:lnTo>
                  <a:lnTo>
                    <a:pt x="2681" y="127"/>
                  </a:lnTo>
                  <a:lnTo>
                    <a:pt x="2682" y="125"/>
                  </a:lnTo>
                  <a:lnTo>
                    <a:pt x="2684" y="124"/>
                  </a:lnTo>
                  <a:lnTo>
                    <a:pt x="2685" y="123"/>
                  </a:lnTo>
                  <a:lnTo>
                    <a:pt x="2687" y="122"/>
                  </a:lnTo>
                  <a:lnTo>
                    <a:pt x="2688" y="121"/>
                  </a:lnTo>
                  <a:lnTo>
                    <a:pt x="2690" y="119"/>
                  </a:lnTo>
                  <a:lnTo>
                    <a:pt x="2691" y="118"/>
                  </a:lnTo>
                  <a:lnTo>
                    <a:pt x="2693" y="117"/>
                  </a:lnTo>
                  <a:lnTo>
                    <a:pt x="2694" y="116"/>
                  </a:lnTo>
                  <a:lnTo>
                    <a:pt x="2696" y="114"/>
                  </a:lnTo>
                  <a:lnTo>
                    <a:pt x="2697" y="113"/>
                  </a:lnTo>
                  <a:lnTo>
                    <a:pt x="2699" y="112"/>
                  </a:lnTo>
                  <a:lnTo>
                    <a:pt x="2700" y="111"/>
                  </a:lnTo>
                  <a:lnTo>
                    <a:pt x="2701" y="110"/>
                  </a:lnTo>
                  <a:lnTo>
                    <a:pt x="2703" y="109"/>
                  </a:lnTo>
                  <a:lnTo>
                    <a:pt x="2705" y="108"/>
                  </a:lnTo>
                  <a:lnTo>
                    <a:pt x="2706" y="106"/>
                  </a:lnTo>
                  <a:lnTo>
                    <a:pt x="2708" y="105"/>
                  </a:lnTo>
                  <a:lnTo>
                    <a:pt x="2709" y="104"/>
                  </a:lnTo>
                  <a:lnTo>
                    <a:pt x="2711" y="103"/>
                  </a:lnTo>
                  <a:lnTo>
                    <a:pt x="2712" y="102"/>
                  </a:lnTo>
                  <a:lnTo>
                    <a:pt x="2713" y="101"/>
                  </a:lnTo>
                  <a:lnTo>
                    <a:pt x="2715" y="100"/>
                  </a:lnTo>
                  <a:lnTo>
                    <a:pt x="2717" y="99"/>
                  </a:lnTo>
                  <a:lnTo>
                    <a:pt x="2718" y="98"/>
                  </a:lnTo>
                  <a:lnTo>
                    <a:pt x="2720" y="96"/>
                  </a:lnTo>
                  <a:lnTo>
                    <a:pt x="2721" y="95"/>
                  </a:lnTo>
                  <a:lnTo>
                    <a:pt x="2722" y="94"/>
                  </a:lnTo>
                  <a:lnTo>
                    <a:pt x="2724" y="93"/>
                  </a:lnTo>
                  <a:lnTo>
                    <a:pt x="2725" y="92"/>
                  </a:lnTo>
                  <a:lnTo>
                    <a:pt x="2727" y="91"/>
                  </a:lnTo>
                  <a:lnTo>
                    <a:pt x="2729" y="90"/>
                  </a:lnTo>
                  <a:lnTo>
                    <a:pt x="2730" y="89"/>
                  </a:lnTo>
                  <a:lnTo>
                    <a:pt x="2732" y="88"/>
                  </a:lnTo>
                  <a:lnTo>
                    <a:pt x="2733" y="87"/>
                  </a:lnTo>
                  <a:lnTo>
                    <a:pt x="2734" y="86"/>
                  </a:lnTo>
                  <a:lnTo>
                    <a:pt x="2736" y="85"/>
                  </a:lnTo>
                  <a:lnTo>
                    <a:pt x="2737" y="84"/>
                  </a:lnTo>
                  <a:lnTo>
                    <a:pt x="2739" y="83"/>
                  </a:lnTo>
                  <a:lnTo>
                    <a:pt x="2741" y="81"/>
                  </a:lnTo>
                  <a:lnTo>
                    <a:pt x="2742" y="80"/>
                  </a:lnTo>
                  <a:lnTo>
                    <a:pt x="2743" y="79"/>
                  </a:lnTo>
                  <a:lnTo>
                    <a:pt x="2745" y="78"/>
                  </a:lnTo>
                  <a:lnTo>
                    <a:pt x="2746" y="78"/>
                  </a:lnTo>
                  <a:lnTo>
                    <a:pt x="2748" y="77"/>
                  </a:lnTo>
                  <a:lnTo>
                    <a:pt x="2749" y="76"/>
                  </a:lnTo>
                  <a:lnTo>
                    <a:pt x="2751" y="75"/>
                  </a:lnTo>
                  <a:lnTo>
                    <a:pt x="2752" y="74"/>
                  </a:lnTo>
                  <a:lnTo>
                    <a:pt x="2754" y="73"/>
                  </a:lnTo>
                  <a:lnTo>
                    <a:pt x="2755" y="72"/>
                  </a:lnTo>
                  <a:lnTo>
                    <a:pt x="2757" y="71"/>
                  </a:lnTo>
                  <a:lnTo>
                    <a:pt x="2758" y="70"/>
                  </a:lnTo>
                  <a:lnTo>
                    <a:pt x="2760" y="69"/>
                  </a:lnTo>
                  <a:lnTo>
                    <a:pt x="2761" y="68"/>
                  </a:lnTo>
                  <a:lnTo>
                    <a:pt x="2763" y="67"/>
                  </a:lnTo>
                  <a:lnTo>
                    <a:pt x="2764" y="66"/>
                  </a:lnTo>
                  <a:lnTo>
                    <a:pt x="2766" y="65"/>
                  </a:lnTo>
                  <a:lnTo>
                    <a:pt x="2767" y="64"/>
                  </a:lnTo>
                  <a:lnTo>
                    <a:pt x="2769" y="63"/>
                  </a:lnTo>
                  <a:lnTo>
                    <a:pt x="2770" y="63"/>
                  </a:lnTo>
                  <a:lnTo>
                    <a:pt x="2772" y="62"/>
                  </a:lnTo>
                  <a:lnTo>
                    <a:pt x="2773" y="61"/>
                  </a:lnTo>
                  <a:lnTo>
                    <a:pt x="2774" y="60"/>
                  </a:lnTo>
                  <a:lnTo>
                    <a:pt x="2776" y="59"/>
                  </a:lnTo>
                  <a:lnTo>
                    <a:pt x="2778" y="58"/>
                  </a:lnTo>
                  <a:lnTo>
                    <a:pt x="2779" y="57"/>
                  </a:lnTo>
                  <a:lnTo>
                    <a:pt x="2781" y="57"/>
                  </a:lnTo>
                  <a:lnTo>
                    <a:pt x="2782" y="56"/>
                  </a:lnTo>
                  <a:lnTo>
                    <a:pt x="2784" y="55"/>
                  </a:lnTo>
                  <a:lnTo>
                    <a:pt x="2785" y="54"/>
                  </a:lnTo>
                  <a:lnTo>
                    <a:pt x="2786" y="53"/>
                  </a:lnTo>
                  <a:lnTo>
                    <a:pt x="2788" y="52"/>
                  </a:lnTo>
                  <a:lnTo>
                    <a:pt x="2789" y="51"/>
                  </a:lnTo>
                  <a:lnTo>
                    <a:pt x="2791" y="51"/>
                  </a:lnTo>
                  <a:lnTo>
                    <a:pt x="2793" y="50"/>
                  </a:lnTo>
                  <a:lnTo>
                    <a:pt x="2794" y="49"/>
                  </a:lnTo>
                  <a:lnTo>
                    <a:pt x="2795" y="48"/>
                  </a:lnTo>
                  <a:lnTo>
                    <a:pt x="2797" y="47"/>
                  </a:lnTo>
                  <a:lnTo>
                    <a:pt x="2798" y="46"/>
                  </a:lnTo>
                  <a:lnTo>
                    <a:pt x="2800" y="46"/>
                  </a:lnTo>
                  <a:lnTo>
                    <a:pt x="2801" y="45"/>
                  </a:lnTo>
                  <a:lnTo>
                    <a:pt x="2803" y="44"/>
                  </a:lnTo>
                  <a:lnTo>
                    <a:pt x="2805" y="44"/>
                  </a:lnTo>
                  <a:lnTo>
                    <a:pt x="2806" y="43"/>
                  </a:lnTo>
                  <a:lnTo>
                    <a:pt x="2807" y="42"/>
                  </a:lnTo>
                  <a:lnTo>
                    <a:pt x="2809" y="41"/>
                  </a:lnTo>
                  <a:lnTo>
                    <a:pt x="2810" y="41"/>
                  </a:lnTo>
                  <a:lnTo>
                    <a:pt x="2812" y="40"/>
                  </a:lnTo>
                  <a:lnTo>
                    <a:pt x="2813" y="39"/>
                  </a:lnTo>
                  <a:lnTo>
                    <a:pt x="2815" y="38"/>
                  </a:lnTo>
                  <a:lnTo>
                    <a:pt x="2816" y="38"/>
                  </a:lnTo>
                  <a:lnTo>
                    <a:pt x="2818" y="37"/>
                  </a:lnTo>
                  <a:lnTo>
                    <a:pt x="2819" y="36"/>
                  </a:lnTo>
                  <a:lnTo>
                    <a:pt x="2821" y="35"/>
                  </a:lnTo>
                  <a:lnTo>
                    <a:pt x="2822" y="35"/>
                  </a:lnTo>
                  <a:lnTo>
                    <a:pt x="2824" y="34"/>
                  </a:lnTo>
                  <a:lnTo>
                    <a:pt x="2825" y="34"/>
                  </a:lnTo>
                  <a:lnTo>
                    <a:pt x="2826" y="33"/>
                  </a:lnTo>
                  <a:lnTo>
                    <a:pt x="2828" y="32"/>
                  </a:lnTo>
                  <a:lnTo>
                    <a:pt x="2830" y="32"/>
                  </a:lnTo>
                  <a:lnTo>
                    <a:pt x="2831" y="31"/>
                  </a:lnTo>
                  <a:lnTo>
                    <a:pt x="2833" y="30"/>
                  </a:lnTo>
                  <a:lnTo>
                    <a:pt x="2834" y="30"/>
                  </a:lnTo>
                  <a:lnTo>
                    <a:pt x="2836" y="29"/>
                  </a:lnTo>
                  <a:lnTo>
                    <a:pt x="2837" y="28"/>
                  </a:lnTo>
                  <a:lnTo>
                    <a:pt x="2838" y="28"/>
                  </a:lnTo>
                  <a:lnTo>
                    <a:pt x="2840" y="27"/>
                  </a:lnTo>
                  <a:lnTo>
                    <a:pt x="2842" y="26"/>
                  </a:lnTo>
                  <a:lnTo>
                    <a:pt x="2843" y="26"/>
                  </a:lnTo>
                  <a:lnTo>
                    <a:pt x="2845" y="25"/>
                  </a:lnTo>
                  <a:lnTo>
                    <a:pt x="2846" y="25"/>
                  </a:lnTo>
                  <a:lnTo>
                    <a:pt x="2847" y="24"/>
                  </a:lnTo>
                  <a:lnTo>
                    <a:pt x="2849" y="24"/>
                  </a:lnTo>
                  <a:lnTo>
                    <a:pt x="2850" y="23"/>
                  </a:lnTo>
                  <a:lnTo>
                    <a:pt x="2852" y="23"/>
                  </a:lnTo>
                  <a:lnTo>
                    <a:pt x="2854" y="22"/>
                  </a:lnTo>
                  <a:lnTo>
                    <a:pt x="2855" y="22"/>
                  </a:lnTo>
                  <a:lnTo>
                    <a:pt x="2857" y="21"/>
                  </a:lnTo>
                  <a:lnTo>
                    <a:pt x="2858" y="21"/>
                  </a:lnTo>
                  <a:lnTo>
                    <a:pt x="2859" y="20"/>
                  </a:lnTo>
                  <a:lnTo>
                    <a:pt x="2861" y="19"/>
                  </a:lnTo>
                  <a:lnTo>
                    <a:pt x="2862" y="19"/>
                  </a:lnTo>
                  <a:lnTo>
                    <a:pt x="2864" y="18"/>
                  </a:lnTo>
                  <a:lnTo>
                    <a:pt x="2866" y="18"/>
                  </a:lnTo>
                  <a:lnTo>
                    <a:pt x="2867" y="17"/>
                  </a:lnTo>
                  <a:lnTo>
                    <a:pt x="2868" y="17"/>
                  </a:lnTo>
                  <a:lnTo>
                    <a:pt x="2870" y="16"/>
                  </a:lnTo>
                  <a:lnTo>
                    <a:pt x="2871" y="16"/>
                  </a:lnTo>
                  <a:lnTo>
                    <a:pt x="2873" y="15"/>
                  </a:lnTo>
                  <a:lnTo>
                    <a:pt x="2874" y="15"/>
                  </a:lnTo>
                  <a:lnTo>
                    <a:pt x="2876" y="14"/>
                  </a:lnTo>
                  <a:lnTo>
                    <a:pt x="2878" y="14"/>
                  </a:lnTo>
                  <a:lnTo>
                    <a:pt x="2879" y="13"/>
                  </a:lnTo>
                  <a:lnTo>
                    <a:pt x="2880" y="13"/>
                  </a:lnTo>
                  <a:lnTo>
                    <a:pt x="2882" y="13"/>
                  </a:lnTo>
                  <a:lnTo>
                    <a:pt x="2883" y="13"/>
                  </a:lnTo>
                  <a:lnTo>
                    <a:pt x="2885" y="12"/>
                  </a:lnTo>
                  <a:lnTo>
                    <a:pt x="2886" y="12"/>
                  </a:lnTo>
                  <a:lnTo>
                    <a:pt x="2888" y="11"/>
                  </a:lnTo>
                  <a:lnTo>
                    <a:pt x="2889" y="11"/>
                  </a:lnTo>
                  <a:lnTo>
                    <a:pt x="2891" y="11"/>
                  </a:lnTo>
                  <a:lnTo>
                    <a:pt x="2892" y="10"/>
                  </a:lnTo>
                  <a:lnTo>
                    <a:pt x="2894" y="10"/>
                  </a:lnTo>
                  <a:lnTo>
                    <a:pt x="2895" y="9"/>
                  </a:lnTo>
                  <a:lnTo>
                    <a:pt x="2897" y="9"/>
                  </a:lnTo>
                  <a:lnTo>
                    <a:pt x="2898" y="9"/>
                  </a:lnTo>
                  <a:lnTo>
                    <a:pt x="2899" y="8"/>
                  </a:lnTo>
                  <a:lnTo>
                    <a:pt x="2901" y="8"/>
                  </a:lnTo>
                  <a:lnTo>
                    <a:pt x="2903" y="8"/>
                  </a:lnTo>
                  <a:lnTo>
                    <a:pt x="2904" y="7"/>
                  </a:lnTo>
                  <a:lnTo>
                    <a:pt x="2906" y="7"/>
                  </a:lnTo>
                  <a:lnTo>
                    <a:pt x="2907" y="7"/>
                  </a:lnTo>
                  <a:lnTo>
                    <a:pt x="2909" y="6"/>
                  </a:lnTo>
                  <a:lnTo>
                    <a:pt x="2910" y="6"/>
                  </a:lnTo>
                  <a:lnTo>
                    <a:pt x="2911" y="6"/>
                  </a:lnTo>
                  <a:lnTo>
                    <a:pt x="2913" y="5"/>
                  </a:lnTo>
                  <a:lnTo>
                    <a:pt x="2915" y="5"/>
                  </a:lnTo>
                  <a:lnTo>
                    <a:pt x="2916" y="5"/>
                  </a:lnTo>
                  <a:lnTo>
                    <a:pt x="2918" y="5"/>
                  </a:lnTo>
                  <a:lnTo>
                    <a:pt x="2919" y="4"/>
                  </a:lnTo>
                  <a:lnTo>
                    <a:pt x="2920" y="4"/>
                  </a:lnTo>
                  <a:lnTo>
                    <a:pt x="2922" y="4"/>
                  </a:lnTo>
                  <a:lnTo>
                    <a:pt x="2923" y="3"/>
                  </a:lnTo>
                  <a:lnTo>
                    <a:pt x="2925" y="3"/>
                  </a:lnTo>
                  <a:lnTo>
                    <a:pt x="2927" y="3"/>
                  </a:lnTo>
                  <a:lnTo>
                    <a:pt x="2928" y="3"/>
                  </a:lnTo>
                  <a:lnTo>
                    <a:pt x="2930" y="3"/>
                  </a:lnTo>
                  <a:lnTo>
                    <a:pt x="2931" y="2"/>
                  </a:lnTo>
                  <a:lnTo>
                    <a:pt x="2932" y="2"/>
                  </a:lnTo>
                  <a:lnTo>
                    <a:pt x="2934" y="2"/>
                  </a:lnTo>
                  <a:lnTo>
                    <a:pt x="2935" y="2"/>
                  </a:lnTo>
                  <a:lnTo>
                    <a:pt x="2937" y="2"/>
                  </a:lnTo>
                  <a:lnTo>
                    <a:pt x="2938" y="2"/>
                  </a:lnTo>
                  <a:lnTo>
                    <a:pt x="2940" y="2"/>
                  </a:lnTo>
                  <a:lnTo>
                    <a:pt x="2941" y="2"/>
                  </a:lnTo>
                  <a:lnTo>
                    <a:pt x="2943" y="1"/>
                  </a:lnTo>
                  <a:lnTo>
                    <a:pt x="2944" y="1"/>
                  </a:lnTo>
                  <a:lnTo>
                    <a:pt x="2946" y="1"/>
                  </a:lnTo>
                  <a:lnTo>
                    <a:pt x="2947" y="1"/>
                  </a:lnTo>
                  <a:lnTo>
                    <a:pt x="2949" y="1"/>
                  </a:lnTo>
                  <a:lnTo>
                    <a:pt x="2950" y="1"/>
                  </a:lnTo>
                  <a:lnTo>
                    <a:pt x="2952" y="1"/>
                  </a:lnTo>
                  <a:lnTo>
                    <a:pt x="2953" y="0"/>
                  </a:lnTo>
                  <a:lnTo>
                    <a:pt x="2955" y="0"/>
                  </a:lnTo>
                  <a:lnTo>
                    <a:pt x="2956" y="0"/>
                  </a:lnTo>
                  <a:lnTo>
                    <a:pt x="2958" y="0"/>
                  </a:lnTo>
                  <a:lnTo>
                    <a:pt x="2959" y="0"/>
                  </a:lnTo>
                  <a:lnTo>
                    <a:pt x="2961" y="0"/>
                  </a:lnTo>
                  <a:lnTo>
                    <a:pt x="2962" y="0"/>
                  </a:lnTo>
                  <a:lnTo>
                    <a:pt x="2964" y="0"/>
                  </a:lnTo>
                  <a:lnTo>
                    <a:pt x="2965" y="0"/>
                  </a:lnTo>
                  <a:lnTo>
                    <a:pt x="2967" y="0"/>
                  </a:lnTo>
                  <a:lnTo>
                    <a:pt x="2968" y="0"/>
                  </a:lnTo>
                  <a:lnTo>
                    <a:pt x="2970" y="0"/>
                  </a:lnTo>
                  <a:lnTo>
                    <a:pt x="2971" y="0"/>
                  </a:lnTo>
                  <a:lnTo>
                    <a:pt x="2972" y="0"/>
                  </a:lnTo>
                  <a:lnTo>
                    <a:pt x="2974" y="0"/>
                  </a:lnTo>
                  <a:lnTo>
                    <a:pt x="2975" y="0"/>
                  </a:lnTo>
                  <a:lnTo>
                    <a:pt x="2977" y="0"/>
                  </a:lnTo>
                  <a:lnTo>
                    <a:pt x="2979" y="0"/>
                  </a:lnTo>
                  <a:lnTo>
                    <a:pt x="2980" y="0"/>
                  </a:lnTo>
                  <a:lnTo>
                    <a:pt x="2982" y="0"/>
                  </a:lnTo>
                  <a:lnTo>
                    <a:pt x="2983" y="0"/>
                  </a:lnTo>
                  <a:lnTo>
                    <a:pt x="2984" y="0"/>
                  </a:lnTo>
                  <a:lnTo>
                    <a:pt x="2986" y="0"/>
                  </a:lnTo>
                  <a:lnTo>
                    <a:pt x="2987" y="0"/>
                  </a:lnTo>
                  <a:lnTo>
                    <a:pt x="2989" y="0"/>
                  </a:lnTo>
                  <a:lnTo>
                    <a:pt x="2991" y="0"/>
                  </a:lnTo>
                  <a:lnTo>
                    <a:pt x="2992" y="0"/>
                  </a:lnTo>
                  <a:lnTo>
                    <a:pt x="2993" y="0"/>
                  </a:lnTo>
                  <a:lnTo>
                    <a:pt x="2995" y="0"/>
                  </a:lnTo>
                  <a:lnTo>
                    <a:pt x="2996" y="0"/>
                  </a:lnTo>
                  <a:lnTo>
                    <a:pt x="2998" y="0"/>
                  </a:lnTo>
                  <a:lnTo>
                    <a:pt x="2999" y="1"/>
                  </a:lnTo>
                  <a:lnTo>
                    <a:pt x="3001" y="1"/>
                  </a:lnTo>
                  <a:lnTo>
                    <a:pt x="3003" y="1"/>
                  </a:lnTo>
                  <a:lnTo>
                    <a:pt x="3004" y="1"/>
                  </a:lnTo>
                  <a:lnTo>
                    <a:pt x="3005" y="1"/>
                  </a:lnTo>
                  <a:lnTo>
                    <a:pt x="3007" y="1"/>
                  </a:lnTo>
                  <a:lnTo>
                    <a:pt x="3008" y="1"/>
                  </a:lnTo>
                  <a:lnTo>
                    <a:pt x="3010" y="2"/>
                  </a:lnTo>
                  <a:lnTo>
                    <a:pt x="3011" y="2"/>
                  </a:lnTo>
                  <a:lnTo>
                    <a:pt x="3013" y="2"/>
                  </a:lnTo>
                  <a:lnTo>
                    <a:pt x="3014" y="2"/>
                  </a:lnTo>
                  <a:lnTo>
                    <a:pt x="3016" y="2"/>
                  </a:lnTo>
                  <a:lnTo>
                    <a:pt x="3017" y="2"/>
                  </a:lnTo>
                  <a:lnTo>
                    <a:pt x="3019" y="2"/>
                  </a:lnTo>
                  <a:lnTo>
                    <a:pt x="3020" y="2"/>
                  </a:lnTo>
                  <a:lnTo>
                    <a:pt x="3022" y="3"/>
                  </a:lnTo>
                  <a:lnTo>
                    <a:pt x="3023" y="3"/>
                  </a:lnTo>
                  <a:lnTo>
                    <a:pt x="3025" y="3"/>
                  </a:lnTo>
                  <a:lnTo>
                    <a:pt x="3026" y="3"/>
                  </a:lnTo>
                  <a:lnTo>
                    <a:pt x="3028" y="3"/>
                  </a:lnTo>
                  <a:lnTo>
                    <a:pt x="3029" y="4"/>
                  </a:lnTo>
                  <a:lnTo>
                    <a:pt x="3031" y="4"/>
                  </a:lnTo>
                  <a:lnTo>
                    <a:pt x="3032" y="4"/>
                  </a:lnTo>
                  <a:lnTo>
                    <a:pt x="3034" y="5"/>
                  </a:lnTo>
                  <a:lnTo>
                    <a:pt x="3035" y="5"/>
                  </a:lnTo>
                  <a:lnTo>
                    <a:pt x="3036" y="5"/>
                  </a:lnTo>
                  <a:lnTo>
                    <a:pt x="3038" y="5"/>
                  </a:lnTo>
                  <a:lnTo>
                    <a:pt x="3040" y="6"/>
                  </a:lnTo>
                  <a:lnTo>
                    <a:pt x="3041" y="6"/>
                  </a:lnTo>
                  <a:lnTo>
                    <a:pt x="3043" y="6"/>
                  </a:lnTo>
                  <a:lnTo>
                    <a:pt x="3044" y="7"/>
                  </a:lnTo>
                  <a:lnTo>
                    <a:pt x="3045" y="7"/>
                  </a:lnTo>
                  <a:lnTo>
                    <a:pt x="3047" y="7"/>
                  </a:lnTo>
                  <a:lnTo>
                    <a:pt x="3048" y="8"/>
                  </a:lnTo>
                  <a:lnTo>
                    <a:pt x="3050" y="8"/>
                  </a:lnTo>
                  <a:lnTo>
                    <a:pt x="3052" y="8"/>
                  </a:lnTo>
                  <a:lnTo>
                    <a:pt x="3053" y="9"/>
                  </a:lnTo>
                  <a:lnTo>
                    <a:pt x="3055" y="9"/>
                  </a:lnTo>
                  <a:lnTo>
                    <a:pt x="3056" y="9"/>
                  </a:lnTo>
                  <a:lnTo>
                    <a:pt x="3057" y="10"/>
                  </a:lnTo>
                  <a:lnTo>
                    <a:pt x="3059" y="10"/>
                  </a:lnTo>
                  <a:lnTo>
                    <a:pt x="3060" y="11"/>
                  </a:lnTo>
                  <a:lnTo>
                    <a:pt x="3062" y="11"/>
                  </a:lnTo>
                  <a:lnTo>
                    <a:pt x="3064" y="11"/>
                  </a:lnTo>
                  <a:lnTo>
                    <a:pt x="3065" y="12"/>
                  </a:lnTo>
                  <a:lnTo>
                    <a:pt x="3066" y="12"/>
                  </a:lnTo>
                  <a:lnTo>
                    <a:pt x="3068" y="13"/>
                  </a:lnTo>
                  <a:lnTo>
                    <a:pt x="3069" y="13"/>
                  </a:lnTo>
                  <a:lnTo>
                    <a:pt x="3071" y="13"/>
                  </a:lnTo>
                  <a:lnTo>
                    <a:pt x="3072" y="13"/>
                  </a:lnTo>
                  <a:lnTo>
                    <a:pt x="3074" y="14"/>
                  </a:lnTo>
                  <a:lnTo>
                    <a:pt x="3076" y="14"/>
                  </a:lnTo>
                  <a:lnTo>
                    <a:pt x="3077" y="15"/>
                  </a:lnTo>
                  <a:lnTo>
                    <a:pt x="3078" y="15"/>
                  </a:lnTo>
                  <a:lnTo>
                    <a:pt x="3080" y="16"/>
                  </a:lnTo>
                  <a:lnTo>
                    <a:pt x="3081" y="16"/>
                  </a:lnTo>
                  <a:lnTo>
                    <a:pt x="3083" y="17"/>
                  </a:lnTo>
                  <a:lnTo>
                    <a:pt x="3084" y="17"/>
                  </a:lnTo>
                  <a:lnTo>
                    <a:pt x="3086" y="18"/>
                  </a:lnTo>
                  <a:lnTo>
                    <a:pt x="3087" y="18"/>
                  </a:lnTo>
                  <a:lnTo>
                    <a:pt x="3089" y="19"/>
                  </a:lnTo>
                  <a:lnTo>
                    <a:pt x="3090" y="19"/>
                  </a:lnTo>
                  <a:lnTo>
                    <a:pt x="3092" y="20"/>
                  </a:lnTo>
                  <a:lnTo>
                    <a:pt x="3093" y="21"/>
                  </a:lnTo>
                  <a:lnTo>
                    <a:pt x="3095" y="21"/>
                  </a:lnTo>
                  <a:lnTo>
                    <a:pt x="3096" y="22"/>
                  </a:lnTo>
                  <a:lnTo>
                    <a:pt x="3098" y="22"/>
                  </a:lnTo>
                  <a:lnTo>
                    <a:pt x="3099" y="23"/>
                  </a:lnTo>
                  <a:lnTo>
                    <a:pt x="3101" y="23"/>
                  </a:lnTo>
                  <a:lnTo>
                    <a:pt x="3102" y="24"/>
                  </a:lnTo>
                  <a:lnTo>
                    <a:pt x="3104" y="24"/>
                  </a:lnTo>
                  <a:lnTo>
                    <a:pt x="3105" y="25"/>
                  </a:lnTo>
                  <a:lnTo>
                    <a:pt x="3107" y="25"/>
                  </a:lnTo>
                  <a:lnTo>
                    <a:pt x="3108" y="26"/>
                  </a:lnTo>
                  <a:lnTo>
                    <a:pt x="3109" y="26"/>
                  </a:lnTo>
                  <a:lnTo>
                    <a:pt x="3111" y="27"/>
                  </a:lnTo>
                  <a:lnTo>
                    <a:pt x="3113" y="28"/>
                  </a:lnTo>
                  <a:lnTo>
                    <a:pt x="3114" y="28"/>
                  </a:lnTo>
                  <a:lnTo>
                    <a:pt x="3116" y="29"/>
                  </a:lnTo>
                  <a:lnTo>
                    <a:pt x="3117" y="30"/>
                  </a:lnTo>
                  <a:lnTo>
                    <a:pt x="3118" y="30"/>
                  </a:lnTo>
                  <a:lnTo>
                    <a:pt x="3120" y="31"/>
                  </a:lnTo>
                  <a:lnTo>
                    <a:pt x="3121" y="32"/>
                  </a:lnTo>
                  <a:lnTo>
                    <a:pt x="3123" y="32"/>
                  </a:lnTo>
                  <a:lnTo>
                    <a:pt x="3124" y="33"/>
                  </a:lnTo>
                  <a:lnTo>
                    <a:pt x="3126" y="34"/>
                  </a:lnTo>
                  <a:lnTo>
                    <a:pt x="3128" y="34"/>
                  </a:lnTo>
                  <a:lnTo>
                    <a:pt x="3129" y="35"/>
                  </a:lnTo>
                  <a:lnTo>
                    <a:pt x="3130" y="35"/>
                  </a:lnTo>
                  <a:lnTo>
                    <a:pt x="3132" y="36"/>
                  </a:lnTo>
                  <a:lnTo>
                    <a:pt x="3133" y="37"/>
                  </a:lnTo>
                  <a:lnTo>
                    <a:pt x="3135" y="38"/>
                  </a:lnTo>
                  <a:lnTo>
                    <a:pt x="3136" y="38"/>
                  </a:lnTo>
                  <a:lnTo>
                    <a:pt x="3138" y="39"/>
                  </a:lnTo>
                  <a:lnTo>
                    <a:pt x="3139" y="40"/>
                  </a:lnTo>
                  <a:lnTo>
                    <a:pt x="3141" y="41"/>
                  </a:lnTo>
                  <a:lnTo>
                    <a:pt x="3142" y="41"/>
                  </a:lnTo>
                  <a:lnTo>
                    <a:pt x="3144" y="42"/>
                  </a:lnTo>
                  <a:lnTo>
                    <a:pt x="3145" y="43"/>
                  </a:lnTo>
                  <a:lnTo>
                    <a:pt x="3147" y="44"/>
                  </a:lnTo>
                  <a:lnTo>
                    <a:pt x="3148" y="44"/>
                  </a:lnTo>
                  <a:lnTo>
                    <a:pt x="3150" y="45"/>
                  </a:lnTo>
                  <a:lnTo>
                    <a:pt x="3151" y="46"/>
                  </a:lnTo>
                  <a:lnTo>
                    <a:pt x="3153" y="46"/>
                  </a:lnTo>
                  <a:lnTo>
                    <a:pt x="3154" y="47"/>
                  </a:lnTo>
                  <a:lnTo>
                    <a:pt x="3156" y="48"/>
                  </a:lnTo>
                  <a:lnTo>
                    <a:pt x="3157" y="49"/>
                  </a:lnTo>
                  <a:lnTo>
                    <a:pt x="3159" y="50"/>
                  </a:lnTo>
                  <a:lnTo>
                    <a:pt x="3160" y="51"/>
                  </a:lnTo>
                  <a:lnTo>
                    <a:pt x="3161" y="51"/>
                  </a:lnTo>
                  <a:lnTo>
                    <a:pt x="3163" y="52"/>
                  </a:lnTo>
                  <a:lnTo>
                    <a:pt x="3165" y="53"/>
                  </a:lnTo>
                  <a:lnTo>
                    <a:pt x="3166" y="54"/>
                  </a:lnTo>
                  <a:lnTo>
                    <a:pt x="3168" y="55"/>
                  </a:lnTo>
                  <a:lnTo>
                    <a:pt x="3169" y="56"/>
                  </a:lnTo>
                  <a:lnTo>
                    <a:pt x="3171" y="57"/>
                  </a:lnTo>
                  <a:lnTo>
                    <a:pt x="3172" y="57"/>
                  </a:lnTo>
                  <a:lnTo>
                    <a:pt x="3173" y="58"/>
                  </a:lnTo>
                  <a:lnTo>
                    <a:pt x="3175" y="59"/>
                  </a:lnTo>
                  <a:lnTo>
                    <a:pt x="3177" y="60"/>
                  </a:lnTo>
                  <a:lnTo>
                    <a:pt x="3178" y="61"/>
                  </a:lnTo>
                  <a:lnTo>
                    <a:pt x="3180" y="62"/>
                  </a:lnTo>
                  <a:lnTo>
                    <a:pt x="3181" y="63"/>
                  </a:lnTo>
                  <a:lnTo>
                    <a:pt x="3182" y="63"/>
                  </a:lnTo>
                  <a:lnTo>
                    <a:pt x="3184" y="64"/>
                  </a:lnTo>
                  <a:lnTo>
                    <a:pt x="3185" y="65"/>
                  </a:lnTo>
                  <a:lnTo>
                    <a:pt x="3187" y="66"/>
                  </a:lnTo>
                  <a:lnTo>
                    <a:pt x="3189" y="67"/>
                  </a:lnTo>
                  <a:lnTo>
                    <a:pt x="3190" y="68"/>
                  </a:lnTo>
                  <a:lnTo>
                    <a:pt x="3191" y="69"/>
                  </a:lnTo>
                  <a:lnTo>
                    <a:pt x="3193" y="70"/>
                  </a:lnTo>
                  <a:lnTo>
                    <a:pt x="3194" y="71"/>
                  </a:lnTo>
                  <a:lnTo>
                    <a:pt x="3196" y="72"/>
                  </a:lnTo>
                  <a:lnTo>
                    <a:pt x="3197" y="73"/>
                  </a:lnTo>
                  <a:lnTo>
                    <a:pt x="3199" y="74"/>
                  </a:lnTo>
                  <a:lnTo>
                    <a:pt x="3201" y="75"/>
                  </a:lnTo>
                  <a:lnTo>
                    <a:pt x="3202" y="76"/>
                  </a:lnTo>
                  <a:lnTo>
                    <a:pt x="3203" y="77"/>
                  </a:lnTo>
                  <a:lnTo>
                    <a:pt x="3205" y="78"/>
                  </a:lnTo>
                  <a:lnTo>
                    <a:pt x="3206" y="78"/>
                  </a:lnTo>
                  <a:lnTo>
                    <a:pt x="3208" y="79"/>
                  </a:lnTo>
                  <a:lnTo>
                    <a:pt x="3209" y="80"/>
                  </a:lnTo>
                  <a:lnTo>
                    <a:pt x="3211" y="81"/>
                  </a:lnTo>
                  <a:lnTo>
                    <a:pt x="3212" y="83"/>
                  </a:lnTo>
                  <a:lnTo>
                    <a:pt x="3214" y="84"/>
                  </a:lnTo>
                  <a:lnTo>
                    <a:pt x="3215" y="85"/>
                  </a:lnTo>
                  <a:lnTo>
                    <a:pt x="3217" y="86"/>
                  </a:lnTo>
                  <a:lnTo>
                    <a:pt x="3218" y="87"/>
                  </a:lnTo>
                  <a:lnTo>
                    <a:pt x="3220" y="88"/>
                  </a:lnTo>
                  <a:lnTo>
                    <a:pt x="3221" y="89"/>
                  </a:lnTo>
                  <a:lnTo>
                    <a:pt x="3223" y="90"/>
                  </a:lnTo>
                  <a:lnTo>
                    <a:pt x="3224" y="91"/>
                  </a:lnTo>
                  <a:lnTo>
                    <a:pt x="3226" y="92"/>
                  </a:lnTo>
                  <a:lnTo>
                    <a:pt x="3227" y="93"/>
                  </a:lnTo>
                  <a:lnTo>
                    <a:pt x="3229" y="94"/>
                  </a:lnTo>
                  <a:lnTo>
                    <a:pt x="3230" y="95"/>
                  </a:lnTo>
                  <a:lnTo>
                    <a:pt x="3232" y="96"/>
                  </a:lnTo>
                  <a:lnTo>
                    <a:pt x="3233" y="98"/>
                  </a:lnTo>
                  <a:lnTo>
                    <a:pt x="3234" y="99"/>
                  </a:lnTo>
                  <a:lnTo>
                    <a:pt x="3236" y="100"/>
                  </a:lnTo>
                  <a:lnTo>
                    <a:pt x="3238" y="101"/>
                  </a:lnTo>
                  <a:lnTo>
                    <a:pt x="3239" y="102"/>
                  </a:lnTo>
                  <a:lnTo>
                    <a:pt x="3241" y="103"/>
                  </a:lnTo>
                  <a:lnTo>
                    <a:pt x="3242" y="104"/>
                  </a:lnTo>
                  <a:lnTo>
                    <a:pt x="3244" y="105"/>
                  </a:lnTo>
                  <a:lnTo>
                    <a:pt x="3245" y="106"/>
                  </a:lnTo>
                  <a:lnTo>
                    <a:pt x="3246" y="108"/>
                  </a:lnTo>
                  <a:lnTo>
                    <a:pt x="3248" y="109"/>
                  </a:lnTo>
                  <a:lnTo>
                    <a:pt x="3250" y="110"/>
                  </a:lnTo>
                  <a:lnTo>
                    <a:pt x="3251" y="111"/>
                  </a:lnTo>
                  <a:lnTo>
                    <a:pt x="3253" y="112"/>
                  </a:lnTo>
                  <a:lnTo>
                    <a:pt x="3254" y="113"/>
                  </a:lnTo>
                  <a:lnTo>
                    <a:pt x="3255" y="114"/>
                  </a:lnTo>
                  <a:lnTo>
                    <a:pt x="3257" y="116"/>
                  </a:lnTo>
                  <a:lnTo>
                    <a:pt x="3258" y="117"/>
                  </a:lnTo>
                  <a:lnTo>
                    <a:pt x="3260" y="118"/>
                  </a:lnTo>
                  <a:lnTo>
                    <a:pt x="3262" y="119"/>
                  </a:lnTo>
                  <a:lnTo>
                    <a:pt x="3263" y="121"/>
                  </a:lnTo>
                  <a:lnTo>
                    <a:pt x="3265" y="122"/>
                  </a:lnTo>
                  <a:lnTo>
                    <a:pt x="3266" y="123"/>
                  </a:lnTo>
                  <a:lnTo>
                    <a:pt x="3267" y="124"/>
                  </a:lnTo>
                  <a:lnTo>
                    <a:pt x="3269" y="125"/>
                  </a:lnTo>
                  <a:lnTo>
                    <a:pt x="3270" y="127"/>
                  </a:lnTo>
                  <a:lnTo>
                    <a:pt x="3272" y="128"/>
                  </a:lnTo>
                  <a:lnTo>
                    <a:pt x="3273" y="129"/>
                  </a:lnTo>
                  <a:lnTo>
                    <a:pt x="3275" y="131"/>
                  </a:lnTo>
                  <a:lnTo>
                    <a:pt x="3276" y="132"/>
                  </a:lnTo>
                  <a:lnTo>
                    <a:pt x="3278" y="133"/>
                  </a:lnTo>
                  <a:lnTo>
                    <a:pt x="3279" y="134"/>
                  </a:lnTo>
                  <a:lnTo>
                    <a:pt x="3281" y="135"/>
                  </a:lnTo>
                  <a:lnTo>
                    <a:pt x="3282" y="137"/>
                  </a:lnTo>
                  <a:lnTo>
                    <a:pt x="3284" y="138"/>
                  </a:lnTo>
                  <a:lnTo>
                    <a:pt x="3285" y="139"/>
                  </a:lnTo>
                  <a:lnTo>
                    <a:pt x="3287" y="141"/>
                  </a:lnTo>
                  <a:lnTo>
                    <a:pt x="3288" y="142"/>
                  </a:lnTo>
                  <a:lnTo>
                    <a:pt x="3290" y="143"/>
                  </a:lnTo>
                  <a:lnTo>
                    <a:pt x="3291" y="144"/>
                  </a:lnTo>
                  <a:lnTo>
                    <a:pt x="3293" y="146"/>
                  </a:lnTo>
                  <a:lnTo>
                    <a:pt x="3294" y="147"/>
                  </a:lnTo>
                  <a:lnTo>
                    <a:pt x="3296" y="148"/>
                  </a:lnTo>
                  <a:lnTo>
                    <a:pt x="3297" y="150"/>
                  </a:lnTo>
                  <a:lnTo>
                    <a:pt x="3299" y="151"/>
                  </a:lnTo>
                  <a:lnTo>
                    <a:pt x="3300" y="153"/>
                  </a:lnTo>
                  <a:lnTo>
                    <a:pt x="3302" y="154"/>
                  </a:lnTo>
                  <a:lnTo>
                    <a:pt x="3303" y="155"/>
                  </a:lnTo>
                  <a:lnTo>
                    <a:pt x="3305" y="156"/>
                  </a:lnTo>
                  <a:lnTo>
                    <a:pt x="3306" y="158"/>
                  </a:lnTo>
                  <a:lnTo>
                    <a:pt x="3307" y="159"/>
                  </a:lnTo>
                  <a:lnTo>
                    <a:pt x="3309" y="161"/>
                  </a:lnTo>
                  <a:lnTo>
                    <a:pt x="3310" y="162"/>
                  </a:lnTo>
                  <a:lnTo>
                    <a:pt x="3312" y="163"/>
                  </a:lnTo>
                  <a:lnTo>
                    <a:pt x="3314" y="165"/>
                  </a:lnTo>
                  <a:lnTo>
                    <a:pt x="3315" y="166"/>
                  </a:lnTo>
                  <a:lnTo>
                    <a:pt x="3317" y="167"/>
                  </a:lnTo>
                  <a:lnTo>
                    <a:pt x="3318" y="169"/>
                  </a:lnTo>
                  <a:lnTo>
                    <a:pt x="3319" y="170"/>
                  </a:lnTo>
                  <a:lnTo>
                    <a:pt x="3321" y="172"/>
                  </a:lnTo>
                  <a:lnTo>
                    <a:pt x="3322" y="173"/>
                  </a:lnTo>
                  <a:lnTo>
                    <a:pt x="3324" y="175"/>
                  </a:lnTo>
                  <a:lnTo>
                    <a:pt x="3326" y="176"/>
                  </a:lnTo>
                  <a:lnTo>
                    <a:pt x="3327" y="177"/>
                  </a:lnTo>
                  <a:lnTo>
                    <a:pt x="3328" y="179"/>
                  </a:lnTo>
                  <a:lnTo>
                    <a:pt x="3330" y="180"/>
                  </a:lnTo>
                  <a:lnTo>
                    <a:pt x="3331" y="182"/>
                  </a:lnTo>
                  <a:lnTo>
                    <a:pt x="3333" y="183"/>
                  </a:lnTo>
                  <a:lnTo>
                    <a:pt x="3334" y="185"/>
                  </a:lnTo>
                  <a:lnTo>
                    <a:pt x="3336" y="186"/>
                  </a:lnTo>
                  <a:lnTo>
                    <a:pt x="3338" y="187"/>
                  </a:lnTo>
                  <a:lnTo>
                    <a:pt x="3339" y="189"/>
                  </a:lnTo>
                  <a:lnTo>
                    <a:pt x="3340" y="190"/>
                  </a:lnTo>
                  <a:lnTo>
                    <a:pt x="3342" y="192"/>
                  </a:lnTo>
                  <a:lnTo>
                    <a:pt x="3343" y="193"/>
                  </a:lnTo>
                  <a:lnTo>
                    <a:pt x="3345" y="195"/>
                  </a:lnTo>
                  <a:lnTo>
                    <a:pt x="3346" y="197"/>
                  </a:lnTo>
                  <a:lnTo>
                    <a:pt x="3348" y="198"/>
                  </a:lnTo>
                  <a:lnTo>
                    <a:pt x="3349" y="199"/>
                  </a:lnTo>
                  <a:lnTo>
                    <a:pt x="3351" y="201"/>
                  </a:lnTo>
                  <a:lnTo>
                    <a:pt x="3352" y="202"/>
                  </a:lnTo>
                  <a:lnTo>
                    <a:pt x="3354" y="204"/>
                  </a:lnTo>
                  <a:lnTo>
                    <a:pt x="3355" y="205"/>
                  </a:lnTo>
                  <a:lnTo>
                    <a:pt x="3357" y="207"/>
                  </a:lnTo>
                  <a:lnTo>
                    <a:pt x="3358" y="208"/>
                  </a:lnTo>
                  <a:lnTo>
                    <a:pt x="3359" y="210"/>
                  </a:lnTo>
                  <a:lnTo>
                    <a:pt x="3361" y="211"/>
                  </a:lnTo>
                  <a:lnTo>
                    <a:pt x="3363" y="213"/>
                  </a:lnTo>
                  <a:lnTo>
                    <a:pt x="3364" y="215"/>
                  </a:lnTo>
                  <a:lnTo>
                    <a:pt x="3366" y="216"/>
                  </a:lnTo>
                  <a:lnTo>
                    <a:pt x="3367" y="218"/>
                  </a:lnTo>
                  <a:lnTo>
                    <a:pt x="3369" y="219"/>
                  </a:lnTo>
                  <a:lnTo>
                    <a:pt x="3370" y="221"/>
                  </a:lnTo>
                  <a:lnTo>
                    <a:pt x="3371" y="222"/>
                  </a:lnTo>
                  <a:lnTo>
                    <a:pt x="3373" y="224"/>
                  </a:lnTo>
                  <a:lnTo>
                    <a:pt x="3375" y="225"/>
                  </a:lnTo>
                  <a:lnTo>
                    <a:pt x="3376" y="227"/>
                  </a:lnTo>
                  <a:lnTo>
                    <a:pt x="3378" y="229"/>
                  </a:lnTo>
                  <a:lnTo>
                    <a:pt x="3379" y="230"/>
                  </a:lnTo>
                  <a:lnTo>
                    <a:pt x="3380" y="232"/>
                  </a:lnTo>
                  <a:lnTo>
                    <a:pt x="3382" y="233"/>
                  </a:lnTo>
                  <a:lnTo>
                    <a:pt x="3383" y="235"/>
                  </a:lnTo>
                  <a:lnTo>
                    <a:pt x="3385" y="237"/>
                  </a:lnTo>
                  <a:lnTo>
                    <a:pt x="3387" y="238"/>
                  </a:lnTo>
                  <a:lnTo>
                    <a:pt x="3388" y="240"/>
                  </a:lnTo>
                  <a:lnTo>
                    <a:pt x="3390" y="241"/>
                  </a:lnTo>
                  <a:lnTo>
                    <a:pt x="3391" y="243"/>
                  </a:lnTo>
                  <a:lnTo>
                    <a:pt x="3392" y="244"/>
                  </a:lnTo>
                  <a:lnTo>
                    <a:pt x="3394" y="246"/>
                  </a:lnTo>
                  <a:lnTo>
                    <a:pt x="3395" y="248"/>
                  </a:lnTo>
                  <a:lnTo>
                    <a:pt x="3397" y="250"/>
                  </a:lnTo>
                  <a:lnTo>
                    <a:pt x="3399" y="251"/>
                  </a:lnTo>
                  <a:lnTo>
                    <a:pt x="3400" y="252"/>
                  </a:lnTo>
                  <a:lnTo>
                    <a:pt x="3401" y="254"/>
                  </a:lnTo>
                  <a:lnTo>
                    <a:pt x="3403" y="256"/>
                  </a:lnTo>
                  <a:lnTo>
                    <a:pt x="3404" y="258"/>
                  </a:lnTo>
                  <a:lnTo>
                    <a:pt x="3406" y="259"/>
                  </a:lnTo>
                  <a:lnTo>
                    <a:pt x="3407" y="261"/>
                  </a:lnTo>
                  <a:lnTo>
                    <a:pt x="3409" y="262"/>
                  </a:lnTo>
                  <a:lnTo>
                    <a:pt x="3411" y="264"/>
                  </a:lnTo>
                  <a:lnTo>
                    <a:pt x="3412" y="266"/>
                  </a:lnTo>
                  <a:lnTo>
                    <a:pt x="3413" y="268"/>
                  </a:lnTo>
                  <a:lnTo>
                    <a:pt x="3415" y="269"/>
                  </a:lnTo>
                  <a:lnTo>
                    <a:pt x="3416" y="271"/>
                  </a:lnTo>
                  <a:lnTo>
                    <a:pt x="3418" y="273"/>
                  </a:lnTo>
                  <a:lnTo>
                    <a:pt x="3419" y="274"/>
                  </a:lnTo>
                  <a:lnTo>
                    <a:pt x="3421" y="276"/>
                  </a:lnTo>
                  <a:lnTo>
                    <a:pt x="3422" y="278"/>
                  </a:lnTo>
                  <a:lnTo>
                    <a:pt x="3424" y="279"/>
                  </a:lnTo>
                  <a:lnTo>
                    <a:pt x="3425" y="281"/>
                  </a:lnTo>
                  <a:lnTo>
                    <a:pt x="3427" y="283"/>
                  </a:lnTo>
                  <a:lnTo>
                    <a:pt x="3428" y="284"/>
                  </a:lnTo>
                  <a:lnTo>
                    <a:pt x="3430" y="286"/>
                  </a:lnTo>
                  <a:lnTo>
                    <a:pt x="3431" y="288"/>
                  </a:lnTo>
                  <a:lnTo>
                    <a:pt x="3432" y="290"/>
                  </a:lnTo>
                  <a:lnTo>
                    <a:pt x="3434" y="292"/>
                  </a:lnTo>
                  <a:lnTo>
                    <a:pt x="3436" y="293"/>
                  </a:lnTo>
                  <a:lnTo>
                    <a:pt x="3437" y="295"/>
                  </a:lnTo>
                  <a:lnTo>
                    <a:pt x="3439" y="296"/>
                  </a:lnTo>
                  <a:lnTo>
                    <a:pt x="3440" y="298"/>
                  </a:lnTo>
                  <a:lnTo>
                    <a:pt x="3442" y="300"/>
                  </a:lnTo>
                  <a:lnTo>
                    <a:pt x="3443" y="302"/>
                  </a:lnTo>
                  <a:lnTo>
                    <a:pt x="3444" y="304"/>
                  </a:lnTo>
                  <a:lnTo>
                    <a:pt x="3446" y="305"/>
                  </a:lnTo>
                  <a:lnTo>
                    <a:pt x="3448" y="307"/>
                  </a:lnTo>
                  <a:lnTo>
                    <a:pt x="3449" y="309"/>
                  </a:lnTo>
                  <a:lnTo>
                    <a:pt x="3451" y="311"/>
                  </a:lnTo>
                  <a:lnTo>
                    <a:pt x="3452" y="312"/>
                  </a:lnTo>
                  <a:lnTo>
                    <a:pt x="3453" y="314"/>
                  </a:lnTo>
                  <a:lnTo>
                    <a:pt x="3455" y="316"/>
                  </a:lnTo>
                  <a:lnTo>
                    <a:pt x="3456" y="318"/>
                  </a:lnTo>
                  <a:lnTo>
                    <a:pt x="3458" y="319"/>
                  </a:lnTo>
                  <a:lnTo>
                    <a:pt x="3459" y="321"/>
                  </a:lnTo>
                  <a:lnTo>
                    <a:pt x="3461" y="323"/>
                  </a:lnTo>
                  <a:lnTo>
                    <a:pt x="3463" y="325"/>
                  </a:lnTo>
                  <a:lnTo>
                    <a:pt x="3464" y="327"/>
                  </a:lnTo>
                  <a:lnTo>
                    <a:pt x="3465" y="328"/>
                  </a:lnTo>
                  <a:lnTo>
                    <a:pt x="3467" y="330"/>
                  </a:lnTo>
                  <a:lnTo>
                    <a:pt x="3468" y="332"/>
                  </a:lnTo>
                  <a:lnTo>
                    <a:pt x="3470" y="334"/>
                  </a:lnTo>
                  <a:lnTo>
                    <a:pt x="3471" y="336"/>
                  </a:lnTo>
                  <a:lnTo>
                    <a:pt x="3473" y="338"/>
                  </a:lnTo>
                  <a:lnTo>
                    <a:pt x="3474" y="339"/>
                  </a:lnTo>
                  <a:lnTo>
                    <a:pt x="3476" y="341"/>
                  </a:lnTo>
                  <a:lnTo>
                    <a:pt x="3477" y="343"/>
                  </a:lnTo>
                  <a:lnTo>
                    <a:pt x="3479" y="345"/>
                  </a:lnTo>
                  <a:lnTo>
                    <a:pt x="3480" y="347"/>
                  </a:lnTo>
                  <a:lnTo>
                    <a:pt x="3482" y="349"/>
                  </a:lnTo>
                  <a:lnTo>
                    <a:pt x="3483" y="350"/>
                  </a:lnTo>
                  <a:lnTo>
                    <a:pt x="3485" y="352"/>
                  </a:lnTo>
                  <a:lnTo>
                    <a:pt x="3486" y="354"/>
                  </a:lnTo>
                  <a:lnTo>
                    <a:pt x="3488" y="356"/>
                  </a:lnTo>
                  <a:lnTo>
                    <a:pt x="3489" y="358"/>
                  </a:lnTo>
                  <a:lnTo>
                    <a:pt x="3491" y="360"/>
                  </a:lnTo>
                  <a:lnTo>
                    <a:pt x="3492" y="361"/>
                  </a:lnTo>
                  <a:lnTo>
                    <a:pt x="3494" y="363"/>
                  </a:lnTo>
                  <a:lnTo>
                    <a:pt x="3495" y="365"/>
                  </a:lnTo>
                  <a:lnTo>
                    <a:pt x="3496" y="367"/>
                  </a:lnTo>
                  <a:lnTo>
                    <a:pt x="3498" y="369"/>
                  </a:lnTo>
                  <a:lnTo>
                    <a:pt x="3500" y="370"/>
                  </a:lnTo>
                  <a:lnTo>
                    <a:pt x="3501" y="372"/>
                  </a:lnTo>
                  <a:lnTo>
                    <a:pt x="3503" y="374"/>
                  </a:lnTo>
                  <a:lnTo>
                    <a:pt x="3504" y="376"/>
                  </a:lnTo>
                  <a:lnTo>
                    <a:pt x="3505" y="378"/>
                  </a:lnTo>
                  <a:lnTo>
                    <a:pt x="3507" y="380"/>
                  </a:lnTo>
                  <a:lnTo>
                    <a:pt x="3508" y="382"/>
                  </a:lnTo>
                  <a:lnTo>
                    <a:pt x="3510" y="384"/>
                  </a:lnTo>
                  <a:lnTo>
                    <a:pt x="3512" y="386"/>
                  </a:lnTo>
                  <a:lnTo>
                    <a:pt x="3513" y="388"/>
                  </a:lnTo>
                  <a:lnTo>
                    <a:pt x="3515" y="390"/>
                  </a:lnTo>
                  <a:lnTo>
                    <a:pt x="3516" y="392"/>
                  </a:lnTo>
                  <a:lnTo>
                    <a:pt x="3517" y="393"/>
                  </a:lnTo>
                  <a:lnTo>
                    <a:pt x="3519" y="395"/>
                  </a:lnTo>
                  <a:lnTo>
                    <a:pt x="3520" y="397"/>
                  </a:lnTo>
                  <a:lnTo>
                    <a:pt x="3522" y="399"/>
                  </a:lnTo>
                  <a:lnTo>
                    <a:pt x="3524" y="401"/>
                  </a:lnTo>
                  <a:lnTo>
                    <a:pt x="3525" y="403"/>
                  </a:lnTo>
                  <a:lnTo>
                    <a:pt x="3526" y="405"/>
                  </a:lnTo>
                  <a:lnTo>
                    <a:pt x="3528" y="407"/>
                  </a:lnTo>
                  <a:lnTo>
                    <a:pt x="3529" y="409"/>
                  </a:lnTo>
                  <a:lnTo>
                    <a:pt x="3531" y="411"/>
                  </a:lnTo>
                  <a:lnTo>
                    <a:pt x="3532" y="413"/>
                  </a:lnTo>
                  <a:lnTo>
                    <a:pt x="3534" y="414"/>
                  </a:lnTo>
                  <a:lnTo>
                    <a:pt x="3536" y="416"/>
                  </a:lnTo>
                  <a:lnTo>
                    <a:pt x="3537" y="418"/>
                  </a:lnTo>
                  <a:lnTo>
                    <a:pt x="3538" y="420"/>
                  </a:lnTo>
                  <a:lnTo>
                    <a:pt x="3540" y="422"/>
                  </a:lnTo>
                  <a:lnTo>
                    <a:pt x="3541" y="424"/>
                  </a:lnTo>
                  <a:lnTo>
                    <a:pt x="3543" y="426"/>
                  </a:lnTo>
                  <a:lnTo>
                    <a:pt x="3544" y="428"/>
                  </a:lnTo>
                  <a:lnTo>
                    <a:pt x="3546" y="430"/>
                  </a:lnTo>
                  <a:lnTo>
                    <a:pt x="3547" y="432"/>
                  </a:lnTo>
                  <a:lnTo>
                    <a:pt x="3549" y="434"/>
                  </a:lnTo>
                  <a:lnTo>
                    <a:pt x="3550" y="435"/>
                  </a:lnTo>
                  <a:lnTo>
                    <a:pt x="3552" y="437"/>
                  </a:lnTo>
                  <a:lnTo>
                    <a:pt x="3553" y="439"/>
                  </a:lnTo>
                  <a:lnTo>
                    <a:pt x="3555" y="442"/>
                  </a:lnTo>
                  <a:lnTo>
                    <a:pt x="3556" y="444"/>
                  </a:lnTo>
                  <a:lnTo>
                    <a:pt x="3557" y="446"/>
                  </a:lnTo>
                  <a:lnTo>
                    <a:pt x="3559" y="447"/>
                  </a:lnTo>
                  <a:lnTo>
                    <a:pt x="3561" y="449"/>
                  </a:lnTo>
                  <a:lnTo>
                    <a:pt x="3562" y="451"/>
                  </a:lnTo>
                  <a:lnTo>
                    <a:pt x="3564" y="453"/>
                  </a:lnTo>
                  <a:lnTo>
                    <a:pt x="3565" y="455"/>
                  </a:lnTo>
                  <a:lnTo>
                    <a:pt x="3567" y="457"/>
                  </a:lnTo>
                  <a:lnTo>
                    <a:pt x="3568" y="459"/>
                  </a:lnTo>
                  <a:lnTo>
                    <a:pt x="3569" y="461"/>
                  </a:lnTo>
                  <a:lnTo>
                    <a:pt x="3571" y="463"/>
                  </a:lnTo>
                  <a:lnTo>
                    <a:pt x="3573" y="465"/>
                  </a:lnTo>
                  <a:lnTo>
                    <a:pt x="3574" y="467"/>
                  </a:lnTo>
                  <a:lnTo>
                    <a:pt x="3576" y="469"/>
                  </a:lnTo>
                  <a:lnTo>
                    <a:pt x="3577" y="471"/>
                  </a:lnTo>
                  <a:lnTo>
                    <a:pt x="3578" y="473"/>
                  </a:lnTo>
                  <a:lnTo>
                    <a:pt x="3580" y="475"/>
                  </a:lnTo>
                  <a:lnTo>
                    <a:pt x="3581" y="477"/>
                  </a:lnTo>
                  <a:lnTo>
                    <a:pt x="3583" y="479"/>
                  </a:lnTo>
                  <a:lnTo>
                    <a:pt x="3585" y="481"/>
                  </a:lnTo>
                  <a:lnTo>
                    <a:pt x="3586" y="483"/>
                  </a:lnTo>
                  <a:lnTo>
                    <a:pt x="3588" y="485"/>
                  </a:lnTo>
                  <a:lnTo>
                    <a:pt x="3589" y="487"/>
                  </a:lnTo>
                  <a:lnTo>
                    <a:pt x="3590" y="489"/>
                  </a:lnTo>
                  <a:lnTo>
                    <a:pt x="3592" y="491"/>
                  </a:lnTo>
                  <a:lnTo>
                    <a:pt x="3593" y="493"/>
                  </a:lnTo>
                  <a:lnTo>
                    <a:pt x="3595" y="495"/>
                  </a:lnTo>
                  <a:lnTo>
                    <a:pt x="3597" y="497"/>
                  </a:lnTo>
                  <a:lnTo>
                    <a:pt x="3598" y="499"/>
                  </a:lnTo>
                  <a:lnTo>
                    <a:pt x="3599" y="501"/>
                  </a:lnTo>
                  <a:lnTo>
                    <a:pt x="3601" y="503"/>
                  </a:lnTo>
                  <a:lnTo>
                    <a:pt x="3602" y="505"/>
                  </a:lnTo>
                  <a:lnTo>
                    <a:pt x="3604" y="507"/>
                  </a:lnTo>
                  <a:lnTo>
                    <a:pt x="3605" y="509"/>
                  </a:lnTo>
                  <a:lnTo>
                    <a:pt x="3607" y="511"/>
                  </a:lnTo>
                  <a:lnTo>
                    <a:pt x="3608" y="513"/>
                  </a:lnTo>
                  <a:lnTo>
                    <a:pt x="3610" y="515"/>
                  </a:lnTo>
                  <a:lnTo>
                    <a:pt x="3611" y="517"/>
                  </a:lnTo>
                  <a:lnTo>
                    <a:pt x="3613" y="519"/>
                  </a:lnTo>
                  <a:lnTo>
                    <a:pt x="3614" y="521"/>
                  </a:lnTo>
                  <a:lnTo>
                    <a:pt x="3616" y="523"/>
                  </a:lnTo>
                  <a:lnTo>
                    <a:pt x="3617" y="525"/>
                  </a:lnTo>
                  <a:lnTo>
                    <a:pt x="3619" y="527"/>
                  </a:lnTo>
                  <a:lnTo>
                    <a:pt x="3620" y="529"/>
                  </a:lnTo>
                  <a:lnTo>
                    <a:pt x="3622" y="532"/>
                  </a:lnTo>
                  <a:lnTo>
                    <a:pt x="3623" y="533"/>
                  </a:lnTo>
                  <a:lnTo>
                    <a:pt x="3625" y="535"/>
                  </a:lnTo>
                  <a:lnTo>
                    <a:pt x="3626" y="537"/>
                  </a:lnTo>
                  <a:lnTo>
                    <a:pt x="3628" y="540"/>
                  </a:lnTo>
                  <a:lnTo>
                    <a:pt x="3629" y="542"/>
                  </a:lnTo>
                  <a:lnTo>
                    <a:pt x="3630" y="543"/>
                  </a:lnTo>
                  <a:lnTo>
                    <a:pt x="3632" y="546"/>
                  </a:lnTo>
                  <a:lnTo>
                    <a:pt x="3634" y="548"/>
                  </a:lnTo>
                  <a:lnTo>
                    <a:pt x="3635" y="550"/>
                  </a:lnTo>
                  <a:lnTo>
                    <a:pt x="3637" y="552"/>
                  </a:lnTo>
                  <a:lnTo>
                    <a:pt x="3638" y="554"/>
                  </a:lnTo>
                  <a:lnTo>
                    <a:pt x="3640" y="556"/>
                  </a:lnTo>
                  <a:lnTo>
                    <a:pt x="3641" y="558"/>
                  </a:lnTo>
                  <a:lnTo>
                    <a:pt x="3642" y="560"/>
                  </a:lnTo>
                  <a:lnTo>
                    <a:pt x="3644" y="562"/>
                  </a:lnTo>
                  <a:lnTo>
                    <a:pt x="3645" y="564"/>
                  </a:lnTo>
                  <a:lnTo>
                    <a:pt x="3647" y="566"/>
                  </a:lnTo>
                  <a:lnTo>
                    <a:pt x="3649" y="568"/>
                  </a:lnTo>
                  <a:lnTo>
                    <a:pt x="3650" y="570"/>
                  </a:lnTo>
                  <a:lnTo>
                    <a:pt x="3651" y="572"/>
                  </a:lnTo>
                  <a:lnTo>
                    <a:pt x="3653" y="575"/>
                  </a:lnTo>
                  <a:lnTo>
                    <a:pt x="3654" y="576"/>
                  </a:lnTo>
                  <a:lnTo>
                    <a:pt x="3656" y="578"/>
                  </a:lnTo>
                  <a:lnTo>
                    <a:pt x="3657" y="580"/>
                  </a:lnTo>
                  <a:lnTo>
                    <a:pt x="3659" y="583"/>
                  </a:lnTo>
                  <a:lnTo>
                    <a:pt x="3661" y="585"/>
                  </a:lnTo>
                  <a:lnTo>
                    <a:pt x="3662" y="587"/>
                  </a:lnTo>
                  <a:lnTo>
                    <a:pt x="3663" y="589"/>
                  </a:lnTo>
                  <a:lnTo>
                    <a:pt x="3665" y="591"/>
                  </a:lnTo>
                  <a:lnTo>
                    <a:pt x="3666" y="593"/>
                  </a:lnTo>
                  <a:lnTo>
                    <a:pt x="3668" y="595"/>
                  </a:lnTo>
                  <a:lnTo>
                    <a:pt x="3669" y="597"/>
                  </a:lnTo>
                  <a:lnTo>
                    <a:pt x="3671" y="599"/>
                  </a:lnTo>
                  <a:lnTo>
                    <a:pt x="3672" y="601"/>
                  </a:lnTo>
                  <a:lnTo>
                    <a:pt x="3674" y="603"/>
                  </a:lnTo>
                  <a:lnTo>
                    <a:pt x="3675" y="605"/>
                  </a:lnTo>
                  <a:lnTo>
                    <a:pt x="3677" y="608"/>
                  </a:lnTo>
                  <a:lnTo>
                    <a:pt x="3678" y="609"/>
                  </a:lnTo>
                  <a:lnTo>
                    <a:pt x="3680" y="611"/>
                  </a:lnTo>
                  <a:lnTo>
                    <a:pt x="3681" y="614"/>
                  </a:lnTo>
                  <a:lnTo>
                    <a:pt x="3682" y="616"/>
                  </a:lnTo>
                  <a:lnTo>
                    <a:pt x="3684" y="618"/>
                  </a:lnTo>
                  <a:lnTo>
                    <a:pt x="3686" y="620"/>
                  </a:lnTo>
                  <a:lnTo>
                    <a:pt x="3687" y="622"/>
                  </a:lnTo>
                  <a:lnTo>
                    <a:pt x="3689" y="624"/>
                  </a:lnTo>
                  <a:lnTo>
                    <a:pt x="3690" y="626"/>
                  </a:lnTo>
                  <a:lnTo>
                    <a:pt x="3692" y="628"/>
                  </a:lnTo>
                  <a:lnTo>
                    <a:pt x="3693" y="630"/>
                  </a:lnTo>
                  <a:lnTo>
                    <a:pt x="3694" y="632"/>
                  </a:lnTo>
                  <a:lnTo>
                    <a:pt x="3696" y="634"/>
                  </a:lnTo>
                  <a:lnTo>
                    <a:pt x="3698" y="636"/>
                  </a:lnTo>
                  <a:lnTo>
                    <a:pt x="3699" y="639"/>
                  </a:lnTo>
                  <a:lnTo>
                    <a:pt x="3701" y="641"/>
                  </a:lnTo>
                  <a:lnTo>
                    <a:pt x="3702" y="642"/>
                  </a:lnTo>
                  <a:lnTo>
                    <a:pt x="3703" y="645"/>
                  </a:lnTo>
                  <a:lnTo>
                    <a:pt x="3705" y="647"/>
                  </a:lnTo>
                  <a:lnTo>
                    <a:pt x="3706" y="649"/>
                  </a:lnTo>
                  <a:lnTo>
                    <a:pt x="3708" y="651"/>
                  </a:lnTo>
                  <a:lnTo>
                    <a:pt x="3710" y="653"/>
                  </a:lnTo>
                  <a:lnTo>
                    <a:pt x="3711" y="655"/>
                  </a:lnTo>
                  <a:lnTo>
                    <a:pt x="3713" y="657"/>
                  </a:lnTo>
                  <a:lnTo>
                    <a:pt x="3714" y="659"/>
                  </a:lnTo>
                  <a:lnTo>
                    <a:pt x="3715" y="662"/>
                  </a:lnTo>
                  <a:lnTo>
                    <a:pt x="3717" y="663"/>
                  </a:lnTo>
                  <a:lnTo>
                    <a:pt x="3718" y="665"/>
                  </a:lnTo>
                  <a:lnTo>
                    <a:pt x="3720" y="668"/>
                  </a:lnTo>
                  <a:lnTo>
                    <a:pt x="3722" y="670"/>
                  </a:lnTo>
                  <a:lnTo>
                    <a:pt x="3723" y="672"/>
                  </a:lnTo>
                  <a:lnTo>
                    <a:pt x="3724" y="674"/>
                  </a:lnTo>
                  <a:lnTo>
                    <a:pt x="3726" y="676"/>
                  </a:lnTo>
                  <a:lnTo>
                    <a:pt x="3727" y="678"/>
                  </a:lnTo>
                  <a:lnTo>
                    <a:pt x="3729" y="680"/>
                  </a:lnTo>
                  <a:lnTo>
                    <a:pt x="3730" y="682"/>
                  </a:lnTo>
                  <a:lnTo>
                    <a:pt x="3732" y="684"/>
                  </a:lnTo>
                  <a:lnTo>
                    <a:pt x="3734" y="686"/>
                  </a:lnTo>
                  <a:lnTo>
                    <a:pt x="3735" y="688"/>
                  </a:lnTo>
                  <a:lnTo>
                    <a:pt x="3736" y="691"/>
                  </a:lnTo>
                  <a:lnTo>
                    <a:pt x="3738" y="693"/>
                  </a:lnTo>
                  <a:lnTo>
                    <a:pt x="3739" y="695"/>
                  </a:lnTo>
                  <a:lnTo>
                    <a:pt x="3741" y="697"/>
                  </a:lnTo>
                  <a:lnTo>
                    <a:pt x="3742" y="699"/>
                  </a:lnTo>
                  <a:lnTo>
                    <a:pt x="3744" y="701"/>
                  </a:lnTo>
                  <a:lnTo>
                    <a:pt x="3745" y="703"/>
                  </a:lnTo>
                  <a:lnTo>
                    <a:pt x="3747" y="705"/>
                  </a:lnTo>
                  <a:lnTo>
                    <a:pt x="3748" y="707"/>
                  </a:lnTo>
                  <a:lnTo>
                    <a:pt x="3750" y="709"/>
                  </a:lnTo>
                  <a:lnTo>
                    <a:pt x="3751" y="711"/>
                  </a:lnTo>
                  <a:lnTo>
                    <a:pt x="3753" y="713"/>
                  </a:lnTo>
                  <a:lnTo>
                    <a:pt x="3754" y="716"/>
                  </a:lnTo>
                  <a:lnTo>
                    <a:pt x="3755" y="717"/>
                  </a:lnTo>
                  <a:lnTo>
                    <a:pt x="3757" y="719"/>
                  </a:lnTo>
                  <a:lnTo>
                    <a:pt x="3759" y="722"/>
                  </a:lnTo>
                  <a:lnTo>
                    <a:pt x="3760" y="724"/>
                  </a:lnTo>
                  <a:lnTo>
                    <a:pt x="3762" y="726"/>
                  </a:lnTo>
                  <a:lnTo>
                    <a:pt x="3763" y="728"/>
                  </a:lnTo>
                  <a:lnTo>
                    <a:pt x="3765" y="730"/>
                  </a:lnTo>
                  <a:lnTo>
                    <a:pt x="3766" y="732"/>
                  </a:lnTo>
                  <a:lnTo>
                    <a:pt x="3767" y="734"/>
                  </a:lnTo>
                  <a:lnTo>
                    <a:pt x="3769" y="736"/>
                  </a:lnTo>
                  <a:lnTo>
                    <a:pt x="3771" y="738"/>
                  </a:lnTo>
                  <a:lnTo>
                    <a:pt x="3772" y="740"/>
                  </a:lnTo>
                  <a:lnTo>
                    <a:pt x="3774" y="742"/>
                  </a:lnTo>
                  <a:lnTo>
                    <a:pt x="3775" y="745"/>
                  </a:lnTo>
                  <a:lnTo>
                    <a:pt x="3776" y="747"/>
                  </a:lnTo>
                  <a:lnTo>
                    <a:pt x="3778" y="749"/>
                  </a:lnTo>
                  <a:lnTo>
                    <a:pt x="3779" y="751"/>
                  </a:lnTo>
                  <a:lnTo>
                    <a:pt x="3781" y="753"/>
                  </a:lnTo>
                  <a:lnTo>
                    <a:pt x="3783" y="755"/>
                  </a:lnTo>
                  <a:lnTo>
                    <a:pt x="3784" y="757"/>
                  </a:lnTo>
                  <a:lnTo>
                    <a:pt x="3786" y="759"/>
                  </a:lnTo>
                  <a:lnTo>
                    <a:pt x="3787" y="761"/>
                  </a:lnTo>
                  <a:lnTo>
                    <a:pt x="3788" y="763"/>
                  </a:lnTo>
                  <a:lnTo>
                    <a:pt x="3790" y="765"/>
                  </a:lnTo>
                  <a:lnTo>
                    <a:pt x="3791" y="767"/>
                  </a:lnTo>
                  <a:lnTo>
                    <a:pt x="3793" y="770"/>
                  </a:lnTo>
                  <a:lnTo>
                    <a:pt x="3794" y="771"/>
                  </a:lnTo>
                  <a:lnTo>
                    <a:pt x="3796" y="773"/>
                  </a:lnTo>
                  <a:lnTo>
                    <a:pt x="3797" y="776"/>
                  </a:lnTo>
                  <a:lnTo>
                    <a:pt x="3799" y="778"/>
                  </a:lnTo>
                  <a:lnTo>
                    <a:pt x="3800" y="780"/>
                  </a:lnTo>
                  <a:lnTo>
                    <a:pt x="3802" y="782"/>
                  </a:lnTo>
                  <a:lnTo>
                    <a:pt x="3803" y="784"/>
                  </a:lnTo>
                  <a:lnTo>
                    <a:pt x="3805" y="786"/>
                  </a:lnTo>
                  <a:lnTo>
                    <a:pt x="3806" y="788"/>
                  </a:lnTo>
                  <a:lnTo>
                    <a:pt x="3808" y="790"/>
                  </a:lnTo>
                  <a:lnTo>
                    <a:pt x="3809" y="792"/>
                  </a:lnTo>
                  <a:lnTo>
                    <a:pt x="3811" y="794"/>
                  </a:lnTo>
                  <a:lnTo>
                    <a:pt x="3812" y="796"/>
                  </a:lnTo>
                  <a:lnTo>
                    <a:pt x="3814" y="798"/>
                  </a:lnTo>
                  <a:lnTo>
                    <a:pt x="3815" y="800"/>
                  </a:lnTo>
                  <a:lnTo>
                    <a:pt x="3817" y="803"/>
                  </a:lnTo>
                  <a:lnTo>
                    <a:pt x="3818" y="804"/>
                  </a:lnTo>
                  <a:lnTo>
                    <a:pt x="3820" y="806"/>
                  </a:lnTo>
                  <a:lnTo>
                    <a:pt x="3821" y="809"/>
                  </a:lnTo>
                  <a:lnTo>
                    <a:pt x="3823" y="811"/>
                  </a:lnTo>
                  <a:lnTo>
                    <a:pt x="3824" y="813"/>
                  </a:lnTo>
                  <a:lnTo>
                    <a:pt x="3826" y="815"/>
                  </a:lnTo>
                  <a:lnTo>
                    <a:pt x="3827" y="817"/>
                  </a:lnTo>
                  <a:lnTo>
                    <a:pt x="3828" y="819"/>
                  </a:lnTo>
                  <a:lnTo>
                    <a:pt x="3830" y="821"/>
                  </a:lnTo>
                  <a:lnTo>
                    <a:pt x="3831" y="823"/>
                  </a:lnTo>
                  <a:lnTo>
                    <a:pt x="3833" y="825"/>
                  </a:lnTo>
                  <a:lnTo>
                    <a:pt x="3835" y="827"/>
                  </a:lnTo>
                  <a:lnTo>
                    <a:pt x="3836" y="829"/>
                  </a:lnTo>
                  <a:lnTo>
                    <a:pt x="3838" y="831"/>
                  </a:lnTo>
                  <a:lnTo>
                    <a:pt x="3839" y="833"/>
                  </a:lnTo>
                  <a:lnTo>
                    <a:pt x="3840" y="835"/>
                  </a:lnTo>
                  <a:lnTo>
                    <a:pt x="3842" y="837"/>
                  </a:lnTo>
                  <a:lnTo>
                    <a:pt x="3843" y="839"/>
                  </a:lnTo>
                  <a:lnTo>
                    <a:pt x="3845" y="841"/>
                  </a:lnTo>
                  <a:lnTo>
                    <a:pt x="3847" y="843"/>
                  </a:lnTo>
                  <a:lnTo>
                    <a:pt x="3848" y="846"/>
                  </a:lnTo>
                  <a:lnTo>
                    <a:pt x="3849" y="847"/>
                  </a:lnTo>
                  <a:lnTo>
                    <a:pt x="3851" y="849"/>
                  </a:lnTo>
                  <a:lnTo>
                    <a:pt x="3852" y="851"/>
                  </a:lnTo>
                  <a:lnTo>
                    <a:pt x="3854" y="854"/>
                  </a:lnTo>
                  <a:lnTo>
                    <a:pt x="3855" y="856"/>
                  </a:lnTo>
                  <a:lnTo>
                    <a:pt x="3857" y="857"/>
                  </a:lnTo>
                  <a:lnTo>
                    <a:pt x="3859" y="859"/>
                  </a:lnTo>
                  <a:lnTo>
                    <a:pt x="3860" y="862"/>
                  </a:lnTo>
                  <a:lnTo>
                    <a:pt x="3861" y="864"/>
                  </a:lnTo>
                  <a:lnTo>
                    <a:pt x="3863" y="866"/>
                  </a:lnTo>
                  <a:lnTo>
                    <a:pt x="3864" y="868"/>
                  </a:lnTo>
                  <a:lnTo>
                    <a:pt x="3866" y="870"/>
                  </a:lnTo>
                  <a:lnTo>
                    <a:pt x="3867" y="872"/>
                  </a:lnTo>
                  <a:lnTo>
                    <a:pt x="3869" y="874"/>
                  </a:lnTo>
                  <a:lnTo>
                    <a:pt x="3870" y="876"/>
                  </a:lnTo>
                  <a:lnTo>
                    <a:pt x="3872" y="878"/>
                  </a:lnTo>
                  <a:lnTo>
                    <a:pt x="3873" y="880"/>
                  </a:lnTo>
                  <a:lnTo>
                    <a:pt x="3875" y="882"/>
                  </a:lnTo>
                  <a:lnTo>
                    <a:pt x="3876" y="884"/>
                  </a:lnTo>
                  <a:lnTo>
                    <a:pt x="3878" y="886"/>
                  </a:lnTo>
                  <a:lnTo>
                    <a:pt x="3879" y="888"/>
                  </a:lnTo>
                  <a:lnTo>
                    <a:pt x="3880" y="890"/>
                  </a:lnTo>
                  <a:lnTo>
                    <a:pt x="3882" y="892"/>
                  </a:lnTo>
                  <a:lnTo>
                    <a:pt x="3884" y="894"/>
                  </a:lnTo>
                  <a:lnTo>
                    <a:pt x="3885" y="896"/>
                  </a:lnTo>
                  <a:lnTo>
                    <a:pt x="3887" y="898"/>
                  </a:lnTo>
                  <a:lnTo>
                    <a:pt x="3888" y="900"/>
                  </a:lnTo>
                  <a:lnTo>
                    <a:pt x="3890" y="902"/>
                  </a:lnTo>
                  <a:lnTo>
                    <a:pt x="3891" y="904"/>
                  </a:lnTo>
                  <a:lnTo>
                    <a:pt x="3892" y="906"/>
                  </a:lnTo>
                  <a:lnTo>
                    <a:pt x="3894" y="908"/>
                  </a:lnTo>
                  <a:lnTo>
                    <a:pt x="3896" y="910"/>
                  </a:lnTo>
                  <a:lnTo>
                    <a:pt x="3897" y="912"/>
                  </a:lnTo>
                  <a:lnTo>
                    <a:pt x="3899" y="914"/>
                  </a:lnTo>
                  <a:lnTo>
                    <a:pt x="3900" y="916"/>
                  </a:lnTo>
                  <a:lnTo>
                    <a:pt x="3901" y="918"/>
                  </a:lnTo>
                  <a:lnTo>
                    <a:pt x="3903" y="920"/>
                  </a:lnTo>
                  <a:lnTo>
                    <a:pt x="3904" y="922"/>
                  </a:lnTo>
                  <a:lnTo>
                    <a:pt x="3906" y="924"/>
                  </a:lnTo>
                  <a:lnTo>
                    <a:pt x="3908" y="926"/>
                  </a:lnTo>
                  <a:lnTo>
                    <a:pt x="3909" y="928"/>
                  </a:lnTo>
                  <a:lnTo>
                    <a:pt x="3911" y="930"/>
                  </a:lnTo>
                  <a:lnTo>
                    <a:pt x="3912" y="932"/>
                  </a:lnTo>
                  <a:lnTo>
                    <a:pt x="3913" y="934"/>
                  </a:lnTo>
                  <a:lnTo>
                    <a:pt x="3915" y="936"/>
                  </a:lnTo>
                  <a:lnTo>
                    <a:pt x="3916" y="938"/>
                  </a:lnTo>
                  <a:lnTo>
                    <a:pt x="3918" y="940"/>
                  </a:lnTo>
                  <a:lnTo>
                    <a:pt x="3920" y="942"/>
                  </a:lnTo>
                  <a:lnTo>
                    <a:pt x="3921" y="944"/>
                  </a:lnTo>
                  <a:lnTo>
                    <a:pt x="3922" y="945"/>
                  </a:lnTo>
                  <a:lnTo>
                    <a:pt x="3924" y="947"/>
                  </a:lnTo>
                  <a:lnTo>
                    <a:pt x="3925" y="950"/>
                  </a:lnTo>
                  <a:lnTo>
                    <a:pt x="3927" y="952"/>
                  </a:lnTo>
                  <a:lnTo>
                    <a:pt x="3928" y="954"/>
                  </a:lnTo>
                  <a:lnTo>
                    <a:pt x="3930" y="955"/>
                  </a:lnTo>
                  <a:lnTo>
                    <a:pt x="3932" y="957"/>
                  </a:lnTo>
                  <a:lnTo>
                    <a:pt x="3933" y="959"/>
                  </a:lnTo>
                  <a:lnTo>
                    <a:pt x="3934" y="961"/>
                  </a:lnTo>
                  <a:lnTo>
                    <a:pt x="3936" y="963"/>
                  </a:lnTo>
                  <a:lnTo>
                    <a:pt x="3937" y="965"/>
                  </a:lnTo>
                  <a:lnTo>
                    <a:pt x="3939" y="967"/>
                  </a:lnTo>
                  <a:lnTo>
                    <a:pt x="3940" y="969"/>
                  </a:lnTo>
                  <a:lnTo>
                    <a:pt x="3942" y="971"/>
                  </a:lnTo>
                  <a:lnTo>
                    <a:pt x="3943" y="973"/>
                  </a:lnTo>
                  <a:lnTo>
                    <a:pt x="3945" y="975"/>
                  </a:lnTo>
                  <a:lnTo>
                    <a:pt x="3946" y="977"/>
                  </a:lnTo>
                  <a:lnTo>
                    <a:pt x="3948" y="979"/>
                  </a:lnTo>
                  <a:lnTo>
                    <a:pt x="3949" y="981"/>
                  </a:lnTo>
                  <a:lnTo>
                    <a:pt x="3951" y="983"/>
                  </a:lnTo>
                  <a:lnTo>
                    <a:pt x="3952" y="985"/>
                  </a:lnTo>
                  <a:lnTo>
                    <a:pt x="3953" y="987"/>
                  </a:lnTo>
                  <a:lnTo>
                    <a:pt x="3955" y="988"/>
                  </a:lnTo>
                  <a:lnTo>
                    <a:pt x="3957" y="990"/>
                  </a:lnTo>
                  <a:lnTo>
                    <a:pt x="3958" y="992"/>
                  </a:lnTo>
                  <a:lnTo>
                    <a:pt x="3960" y="994"/>
                  </a:lnTo>
                  <a:lnTo>
                    <a:pt x="3961" y="996"/>
                  </a:lnTo>
                  <a:lnTo>
                    <a:pt x="3963" y="998"/>
                  </a:lnTo>
                  <a:lnTo>
                    <a:pt x="3964" y="1000"/>
                  </a:lnTo>
                  <a:lnTo>
                    <a:pt x="3965" y="1002"/>
                  </a:lnTo>
                  <a:lnTo>
                    <a:pt x="3967" y="1004"/>
                  </a:lnTo>
                  <a:lnTo>
                    <a:pt x="3969" y="1006"/>
                  </a:lnTo>
                  <a:lnTo>
                    <a:pt x="3970" y="1008"/>
                  </a:lnTo>
                  <a:lnTo>
                    <a:pt x="3972" y="1009"/>
                  </a:lnTo>
                  <a:lnTo>
                    <a:pt x="3973" y="1011"/>
                  </a:lnTo>
                  <a:lnTo>
                    <a:pt x="3974" y="1013"/>
                  </a:lnTo>
                  <a:lnTo>
                    <a:pt x="3976" y="1015"/>
                  </a:lnTo>
                  <a:lnTo>
                    <a:pt x="3977" y="1017"/>
                  </a:lnTo>
                  <a:lnTo>
                    <a:pt x="3979" y="1019"/>
                  </a:lnTo>
                  <a:lnTo>
                    <a:pt x="3980" y="1021"/>
                  </a:lnTo>
                  <a:lnTo>
                    <a:pt x="3982" y="1023"/>
                  </a:lnTo>
                  <a:lnTo>
                    <a:pt x="3984" y="1025"/>
                  </a:lnTo>
                  <a:lnTo>
                    <a:pt x="3985" y="1027"/>
                  </a:lnTo>
                  <a:lnTo>
                    <a:pt x="3986" y="1029"/>
                  </a:lnTo>
                  <a:lnTo>
                    <a:pt x="3988" y="1030"/>
                  </a:lnTo>
                  <a:lnTo>
                    <a:pt x="3989" y="1032"/>
                  </a:lnTo>
                  <a:lnTo>
                    <a:pt x="3991" y="1034"/>
                  </a:lnTo>
                  <a:lnTo>
                    <a:pt x="3992" y="1036"/>
                  </a:lnTo>
                  <a:lnTo>
                    <a:pt x="3994" y="1038"/>
                  </a:lnTo>
                  <a:lnTo>
                    <a:pt x="3995" y="1040"/>
                  </a:lnTo>
                  <a:lnTo>
                    <a:pt x="3997" y="1041"/>
                  </a:lnTo>
                  <a:lnTo>
                    <a:pt x="3998" y="1043"/>
                  </a:lnTo>
                  <a:lnTo>
                    <a:pt x="4000" y="1045"/>
                  </a:lnTo>
                  <a:lnTo>
                    <a:pt x="4001" y="1047"/>
                  </a:lnTo>
                  <a:lnTo>
                    <a:pt x="4003" y="1049"/>
                  </a:lnTo>
                  <a:lnTo>
                    <a:pt x="4004" y="1051"/>
                  </a:lnTo>
                  <a:lnTo>
                    <a:pt x="4006" y="1052"/>
                  </a:lnTo>
                  <a:lnTo>
                    <a:pt x="4007" y="1054"/>
                  </a:lnTo>
                  <a:lnTo>
                    <a:pt x="4009" y="1056"/>
                  </a:lnTo>
                  <a:lnTo>
                    <a:pt x="4010" y="1058"/>
                  </a:lnTo>
                  <a:lnTo>
                    <a:pt x="4012" y="1060"/>
                  </a:lnTo>
                  <a:lnTo>
                    <a:pt x="4013" y="1062"/>
                  </a:lnTo>
                  <a:lnTo>
                    <a:pt x="4015" y="1064"/>
                  </a:lnTo>
                  <a:lnTo>
                    <a:pt x="4016" y="1065"/>
                  </a:lnTo>
                  <a:lnTo>
                    <a:pt x="4017" y="1067"/>
                  </a:lnTo>
                  <a:lnTo>
                    <a:pt x="4019" y="1069"/>
                  </a:lnTo>
                  <a:lnTo>
                    <a:pt x="4021" y="1071"/>
                  </a:lnTo>
                  <a:lnTo>
                    <a:pt x="4022" y="1073"/>
                  </a:lnTo>
                  <a:lnTo>
                    <a:pt x="4024" y="1075"/>
                  </a:lnTo>
                  <a:lnTo>
                    <a:pt x="4025" y="1076"/>
                  </a:lnTo>
                  <a:lnTo>
                    <a:pt x="4026" y="1078"/>
                  </a:lnTo>
                  <a:lnTo>
                    <a:pt x="4028" y="1080"/>
                  </a:lnTo>
                  <a:lnTo>
                    <a:pt x="4029" y="1082"/>
                  </a:lnTo>
                  <a:lnTo>
                    <a:pt x="4031" y="1084"/>
                  </a:lnTo>
                  <a:lnTo>
                    <a:pt x="4033" y="1085"/>
                  </a:lnTo>
                  <a:lnTo>
                    <a:pt x="4034" y="1087"/>
                  </a:lnTo>
                  <a:lnTo>
                    <a:pt x="4036" y="1089"/>
                  </a:lnTo>
                  <a:lnTo>
                    <a:pt x="4037" y="1091"/>
                  </a:lnTo>
                  <a:lnTo>
                    <a:pt x="4038" y="1093"/>
                  </a:lnTo>
                  <a:lnTo>
                    <a:pt x="4040" y="1095"/>
                  </a:lnTo>
                  <a:lnTo>
                    <a:pt x="4041" y="1096"/>
                  </a:lnTo>
                  <a:lnTo>
                    <a:pt x="4043" y="1098"/>
                  </a:lnTo>
                  <a:lnTo>
                    <a:pt x="4045" y="1100"/>
                  </a:lnTo>
                  <a:lnTo>
                    <a:pt x="4046" y="1102"/>
                  </a:lnTo>
                  <a:lnTo>
                    <a:pt x="4047" y="1104"/>
                  </a:lnTo>
                  <a:lnTo>
                    <a:pt x="4049" y="1106"/>
                  </a:lnTo>
                  <a:lnTo>
                    <a:pt x="4050" y="1107"/>
                  </a:lnTo>
                  <a:lnTo>
                    <a:pt x="4052" y="1109"/>
                  </a:lnTo>
                  <a:lnTo>
                    <a:pt x="4053" y="1111"/>
                  </a:lnTo>
                  <a:lnTo>
                    <a:pt x="4055" y="1113"/>
                  </a:lnTo>
                  <a:lnTo>
                    <a:pt x="4057" y="1114"/>
                  </a:lnTo>
                  <a:lnTo>
                    <a:pt x="4058" y="1116"/>
                  </a:lnTo>
                  <a:lnTo>
                    <a:pt x="4059" y="1118"/>
                  </a:lnTo>
                  <a:lnTo>
                    <a:pt x="4061" y="1119"/>
                  </a:lnTo>
                  <a:lnTo>
                    <a:pt x="4062" y="1121"/>
                  </a:lnTo>
                  <a:lnTo>
                    <a:pt x="4064" y="1123"/>
                  </a:lnTo>
                  <a:lnTo>
                    <a:pt x="4065" y="1125"/>
                  </a:lnTo>
                  <a:lnTo>
                    <a:pt x="4067" y="1127"/>
                  </a:lnTo>
                  <a:lnTo>
                    <a:pt x="4068" y="1128"/>
                  </a:lnTo>
                  <a:lnTo>
                    <a:pt x="4070" y="1130"/>
                  </a:lnTo>
                  <a:lnTo>
                    <a:pt x="4071" y="1132"/>
                  </a:lnTo>
                  <a:lnTo>
                    <a:pt x="4073" y="1134"/>
                  </a:lnTo>
                  <a:lnTo>
                    <a:pt x="4074" y="1135"/>
                  </a:lnTo>
                  <a:lnTo>
                    <a:pt x="4076" y="1137"/>
                  </a:lnTo>
                  <a:lnTo>
                    <a:pt x="4077" y="1139"/>
                  </a:lnTo>
                  <a:lnTo>
                    <a:pt x="4078" y="1140"/>
                  </a:lnTo>
                  <a:lnTo>
                    <a:pt x="4080" y="1142"/>
                  </a:lnTo>
                  <a:lnTo>
                    <a:pt x="4082" y="1144"/>
                  </a:lnTo>
                  <a:lnTo>
                    <a:pt x="4083" y="1146"/>
                  </a:lnTo>
                  <a:lnTo>
                    <a:pt x="4085" y="1148"/>
                  </a:lnTo>
                  <a:lnTo>
                    <a:pt x="4086" y="1149"/>
                  </a:lnTo>
                  <a:lnTo>
                    <a:pt x="4088" y="1151"/>
                  </a:lnTo>
                  <a:lnTo>
                    <a:pt x="4089" y="1153"/>
                  </a:lnTo>
                  <a:lnTo>
                    <a:pt x="4090" y="1154"/>
                  </a:lnTo>
                  <a:lnTo>
                    <a:pt x="4092" y="1156"/>
                  </a:lnTo>
                  <a:lnTo>
                    <a:pt x="4094" y="1158"/>
                  </a:lnTo>
                  <a:lnTo>
                    <a:pt x="4095" y="1160"/>
                  </a:lnTo>
                  <a:lnTo>
                    <a:pt x="4097" y="1161"/>
                  </a:lnTo>
                  <a:lnTo>
                    <a:pt x="4098" y="1163"/>
                  </a:lnTo>
                  <a:lnTo>
                    <a:pt x="4099" y="1165"/>
                  </a:lnTo>
                  <a:lnTo>
                    <a:pt x="4101" y="1166"/>
                  </a:lnTo>
                  <a:lnTo>
                    <a:pt x="4102" y="1168"/>
                  </a:lnTo>
                  <a:lnTo>
                    <a:pt x="4104" y="1170"/>
                  </a:lnTo>
                  <a:lnTo>
                    <a:pt x="4106" y="1171"/>
                  </a:lnTo>
                  <a:lnTo>
                    <a:pt x="4107" y="1173"/>
                  </a:lnTo>
                  <a:lnTo>
                    <a:pt x="4109" y="1175"/>
                  </a:lnTo>
                  <a:lnTo>
                    <a:pt x="4110" y="1176"/>
                  </a:lnTo>
                  <a:lnTo>
                    <a:pt x="4111" y="1178"/>
                  </a:lnTo>
                  <a:lnTo>
                    <a:pt x="4113" y="1180"/>
                  </a:lnTo>
                  <a:lnTo>
                    <a:pt x="4114" y="1182"/>
                  </a:lnTo>
                  <a:lnTo>
                    <a:pt x="4116" y="1183"/>
                  </a:lnTo>
                  <a:lnTo>
                    <a:pt x="4118" y="1185"/>
                  </a:lnTo>
                  <a:lnTo>
                    <a:pt x="4119" y="1186"/>
                  </a:lnTo>
                  <a:lnTo>
                    <a:pt x="4120" y="1188"/>
                  </a:lnTo>
                  <a:lnTo>
                    <a:pt x="4122" y="1190"/>
                  </a:lnTo>
                  <a:lnTo>
                    <a:pt x="4123" y="1192"/>
                  </a:lnTo>
                  <a:lnTo>
                    <a:pt x="4125" y="1193"/>
                  </a:lnTo>
                  <a:lnTo>
                    <a:pt x="4126" y="1195"/>
                  </a:lnTo>
                  <a:lnTo>
                    <a:pt x="4128" y="1196"/>
                  </a:lnTo>
                  <a:lnTo>
                    <a:pt x="4129" y="1198"/>
                  </a:lnTo>
                  <a:lnTo>
                    <a:pt x="4131" y="1200"/>
                  </a:lnTo>
                  <a:lnTo>
                    <a:pt x="4132" y="1201"/>
                  </a:lnTo>
                  <a:lnTo>
                    <a:pt x="4134" y="1203"/>
                  </a:lnTo>
                  <a:lnTo>
                    <a:pt x="4135" y="1204"/>
                  </a:lnTo>
                  <a:lnTo>
                    <a:pt x="4137" y="1206"/>
                  </a:lnTo>
                  <a:lnTo>
                    <a:pt x="4138" y="1208"/>
                  </a:lnTo>
                  <a:lnTo>
                    <a:pt x="4140" y="1209"/>
                  </a:lnTo>
                  <a:lnTo>
                    <a:pt x="4141" y="1211"/>
                  </a:lnTo>
                  <a:lnTo>
                    <a:pt x="4143" y="1213"/>
                  </a:lnTo>
                  <a:lnTo>
                    <a:pt x="4144" y="1214"/>
                  </a:lnTo>
                  <a:lnTo>
                    <a:pt x="4146" y="1216"/>
                  </a:lnTo>
                  <a:lnTo>
                    <a:pt x="4147" y="1217"/>
                  </a:lnTo>
                  <a:lnTo>
                    <a:pt x="4149" y="1219"/>
                  </a:lnTo>
                  <a:lnTo>
                    <a:pt x="4150" y="1221"/>
                  </a:lnTo>
                  <a:lnTo>
                    <a:pt x="4151" y="1222"/>
                  </a:lnTo>
                  <a:lnTo>
                    <a:pt x="4153" y="1224"/>
                  </a:lnTo>
                  <a:lnTo>
                    <a:pt x="4155" y="1225"/>
                  </a:lnTo>
                  <a:lnTo>
                    <a:pt x="4156" y="1227"/>
                  </a:lnTo>
                  <a:lnTo>
                    <a:pt x="4158" y="1229"/>
                  </a:lnTo>
                  <a:lnTo>
                    <a:pt x="4159" y="1230"/>
                  </a:lnTo>
                  <a:lnTo>
                    <a:pt x="4161" y="1232"/>
                  </a:lnTo>
                  <a:lnTo>
                    <a:pt x="4162" y="1234"/>
                  </a:lnTo>
                  <a:lnTo>
                    <a:pt x="4163" y="1235"/>
                  </a:lnTo>
                  <a:lnTo>
                    <a:pt x="4165" y="1236"/>
                  </a:lnTo>
                  <a:lnTo>
                    <a:pt x="4166" y="1238"/>
                  </a:lnTo>
                  <a:lnTo>
                    <a:pt x="4168" y="1240"/>
                  </a:lnTo>
                  <a:lnTo>
                    <a:pt x="4170" y="1241"/>
                  </a:lnTo>
                  <a:lnTo>
                    <a:pt x="4171" y="1243"/>
                  </a:lnTo>
                  <a:lnTo>
                    <a:pt x="4172" y="1245"/>
                  </a:lnTo>
                  <a:lnTo>
                    <a:pt x="4174" y="1246"/>
                  </a:lnTo>
                  <a:lnTo>
                    <a:pt x="4175" y="1247"/>
                  </a:lnTo>
                  <a:lnTo>
                    <a:pt x="4177" y="1249"/>
                  </a:lnTo>
                  <a:lnTo>
                    <a:pt x="4178" y="1251"/>
                  </a:lnTo>
                  <a:lnTo>
                    <a:pt x="4180" y="1252"/>
                  </a:lnTo>
                  <a:lnTo>
                    <a:pt x="4182" y="1254"/>
                  </a:lnTo>
                  <a:lnTo>
                    <a:pt x="4183" y="1255"/>
                  </a:lnTo>
                  <a:lnTo>
                    <a:pt x="4184" y="1257"/>
                  </a:lnTo>
                  <a:lnTo>
                    <a:pt x="4186" y="1258"/>
                  </a:lnTo>
                  <a:lnTo>
                    <a:pt x="4187" y="1260"/>
                  </a:lnTo>
                  <a:lnTo>
                    <a:pt x="4189" y="1261"/>
                  </a:lnTo>
                  <a:lnTo>
                    <a:pt x="4190" y="1263"/>
                  </a:lnTo>
                  <a:lnTo>
                    <a:pt x="4192" y="1264"/>
                  </a:lnTo>
                  <a:lnTo>
                    <a:pt x="4193" y="1266"/>
                  </a:lnTo>
                  <a:lnTo>
                    <a:pt x="4195" y="1268"/>
                  </a:lnTo>
                  <a:lnTo>
                    <a:pt x="4196" y="1269"/>
                  </a:lnTo>
                  <a:lnTo>
                    <a:pt x="4198" y="1270"/>
                  </a:lnTo>
                  <a:lnTo>
                    <a:pt x="4199" y="1272"/>
                  </a:lnTo>
                  <a:lnTo>
                    <a:pt x="4201" y="1273"/>
                  </a:lnTo>
                  <a:lnTo>
                    <a:pt x="4202" y="1275"/>
                  </a:lnTo>
                  <a:lnTo>
                    <a:pt x="4203" y="1277"/>
                  </a:lnTo>
                  <a:lnTo>
                    <a:pt x="4205" y="1278"/>
                  </a:lnTo>
                  <a:lnTo>
                    <a:pt x="4207" y="1279"/>
                  </a:lnTo>
                  <a:lnTo>
                    <a:pt x="4208" y="1281"/>
                  </a:lnTo>
                  <a:lnTo>
                    <a:pt x="4210" y="1282"/>
                  </a:lnTo>
                  <a:lnTo>
                    <a:pt x="4211" y="1284"/>
                  </a:lnTo>
                  <a:lnTo>
                    <a:pt x="4213" y="1285"/>
                  </a:lnTo>
                  <a:lnTo>
                    <a:pt x="4214" y="1287"/>
                  </a:lnTo>
                  <a:lnTo>
                    <a:pt x="4215" y="1289"/>
                  </a:lnTo>
                  <a:lnTo>
                    <a:pt x="4217" y="1290"/>
                  </a:lnTo>
                  <a:lnTo>
                    <a:pt x="4219" y="1291"/>
                  </a:lnTo>
                  <a:lnTo>
                    <a:pt x="4220" y="1293"/>
                  </a:lnTo>
                  <a:lnTo>
                    <a:pt x="4222" y="1294"/>
                  </a:lnTo>
                  <a:lnTo>
                    <a:pt x="4223" y="1296"/>
                  </a:lnTo>
                  <a:lnTo>
                    <a:pt x="4224" y="1297"/>
                  </a:lnTo>
                  <a:lnTo>
                    <a:pt x="4226" y="1299"/>
                  </a:lnTo>
                  <a:lnTo>
                    <a:pt x="4227" y="1300"/>
                  </a:lnTo>
                  <a:lnTo>
                    <a:pt x="4229" y="1301"/>
                  </a:lnTo>
                  <a:lnTo>
                    <a:pt x="4231" y="1303"/>
                  </a:lnTo>
                  <a:lnTo>
                    <a:pt x="4232" y="1304"/>
                  </a:lnTo>
                  <a:lnTo>
                    <a:pt x="4234" y="1306"/>
                  </a:lnTo>
                  <a:lnTo>
                    <a:pt x="4235" y="1307"/>
                  </a:lnTo>
                  <a:lnTo>
                    <a:pt x="4236" y="1309"/>
                  </a:lnTo>
                  <a:lnTo>
                    <a:pt x="4238" y="1310"/>
                  </a:lnTo>
                  <a:lnTo>
                    <a:pt x="4239" y="1312"/>
                  </a:lnTo>
                  <a:lnTo>
                    <a:pt x="4241" y="1313"/>
                  </a:lnTo>
                  <a:lnTo>
                    <a:pt x="4243" y="1314"/>
                  </a:lnTo>
                  <a:lnTo>
                    <a:pt x="4244" y="1316"/>
                  </a:lnTo>
                  <a:lnTo>
                    <a:pt x="4245" y="1317"/>
                  </a:lnTo>
                  <a:lnTo>
                    <a:pt x="4247" y="1319"/>
                  </a:lnTo>
                  <a:lnTo>
                    <a:pt x="4248" y="1320"/>
                  </a:lnTo>
                  <a:lnTo>
                    <a:pt x="4250" y="1322"/>
                  </a:lnTo>
                  <a:lnTo>
                    <a:pt x="4251" y="1323"/>
                  </a:lnTo>
                  <a:lnTo>
                    <a:pt x="4253" y="1324"/>
                  </a:lnTo>
                  <a:lnTo>
                    <a:pt x="4255" y="1326"/>
                  </a:lnTo>
                  <a:lnTo>
                    <a:pt x="4256" y="1327"/>
                  </a:lnTo>
                  <a:lnTo>
                    <a:pt x="4257" y="1329"/>
                  </a:lnTo>
                  <a:lnTo>
                    <a:pt x="4259" y="1330"/>
                  </a:lnTo>
                  <a:lnTo>
                    <a:pt x="4260" y="1331"/>
                  </a:lnTo>
                  <a:lnTo>
                    <a:pt x="4262" y="1333"/>
                  </a:lnTo>
                  <a:lnTo>
                    <a:pt x="4263" y="1334"/>
                  </a:lnTo>
                  <a:lnTo>
                    <a:pt x="4265" y="1335"/>
                  </a:lnTo>
                  <a:lnTo>
                    <a:pt x="4266" y="1337"/>
                  </a:lnTo>
                  <a:lnTo>
                    <a:pt x="4268" y="1338"/>
                  </a:lnTo>
                  <a:lnTo>
                    <a:pt x="4269" y="1340"/>
                  </a:lnTo>
                  <a:lnTo>
                    <a:pt x="4271" y="1341"/>
                  </a:lnTo>
                  <a:lnTo>
                    <a:pt x="4272" y="1342"/>
                  </a:lnTo>
                  <a:lnTo>
                    <a:pt x="4274" y="1344"/>
                  </a:lnTo>
                  <a:lnTo>
                    <a:pt x="4275" y="1345"/>
                  </a:lnTo>
                  <a:lnTo>
                    <a:pt x="4276" y="1346"/>
                  </a:lnTo>
                  <a:lnTo>
                    <a:pt x="4278" y="1348"/>
                  </a:lnTo>
                  <a:lnTo>
                    <a:pt x="4280" y="1349"/>
                  </a:lnTo>
                  <a:lnTo>
                    <a:pt x="4281" y="1350"/>
                  </a:lnTo>
                  <a:lnTo>
                    <a:pt x="4283" y="1352"/>
                  </a:lnTo>
                  <a:lnTo>
                    <a:pt x="4284" y="1353"/>
                  </a:lnTo>
                  <a:lnTo>
                    <a:pt x="4286" y="1355"/>
                  </a:lnTo>
                  <a:lnTo>
                    <a:pt x="4287" y="1356"/>
                  </a:lnTo>
                  <a:lnTo>
                    <a:pt x="4288" y="1357"/>
                  </a:lnTo>
                  <a:lnTo>
                    <a:pt x="4290" y="1358"/>
                  </a:lnTo>
                  <a:lnTo>
                    <a:pt x="4292" y="1360"/>
                  </a:lnTo>
                  <a:lnTo>
                    <a:pt x="4293" y="1361"/>
                  </a:lnTo>
                  <a:lnTo>
                    <a:pt x="4295" y="1362"/>
                  </a:lnTo>
                  <a:lnTo>
                    <a:pt x="4296" y="1364"/>
                  </a:lnTo>
                  <a:lnTo>
                    <a:pt x="4297" y="1365"/>
                  </a:lnTo>
                  <a:lnTo>
                    <a:pt x="4299" y="1366"/>
                  </a:lnTo>
                  <a:lnTo>
                    <a:pt x="4300" y="1367"/>
                  </a:lnTo>
                  <a:lnTo>
                    <a:pt x="4302" y="1369"/>
                  </a:lnTo>
                  <a:lnTo>
                    <a:pt x="4304" y="1370"/>
                  </a:lnTo>
                  <a:lnTo>
                    <a:pt x="4305" y="1372"/>
                  </a:lnTo>
                  <a:lnTo>
                    <a:pt x="4307" y="1373"/>
                  </a:lnTo>
                  <a:lnTo>
                    <a:pt x="4308" y="1374"/>
                  </a:lnTo>
                  <a:lnTo>
                    <a:pt x="4309" y="1376"/>
                  </a:lnTo>
                  <a:lnTo>
                    <a:pt x="4311" y="1377"/>
                  </a:lnTo>
                  <a:lnTo>
                    <a:pt x="4312" y="1378"/>
                  </a:lnTo>
                  <a:lnTo>
                    <a:pt x="4314" y="1379"/>
                  </a:lnTo>
                  <a:lnTo>
                    <a:pt x="4315" y="1380"/>
                  </a:lnTo>
                  <a:lnTo>
                    <a:pt x="4317" y="1382"/>
                  </a:lnTo>
                  <a:lnTo>
                    <a:pt x="4318" y="1383"/>
                  </a:lnTo>
                  <a:lnTo>
                    <a:pt x="4320" y="1384"/>
                  </a:lnTo>
                  <a:lnTo>
                    <a:pt x="4321" y="1386"/>
                  </a:lnTo>
                  <a:lnTo>
                    <a:pt x="4323" y="1387"/>
                  </a:lnTo>
                  <a:lnTo>
                    <a:pt x="4324" y="1388"/>
                  </a:lnTo>
                  <a:lnTo>
                    <a:pt x="4326" y="1389"/>
                  </a:lnTo>
                  <a:lnTo>
                    <a:pt x="4327" y="1390"/>
                  </a:lnTo>
                  <a:lnTo>
                    <a:pt x="4329" y="1392"/>
                  </a:lnTo>
                  <a:lnTo>
                    <a:pt x="4330" y="1393"/>
                  </a:lnTo>
                  <a:lnTo>
                    <a:pt x="4332" y="1394"/>
                  </a:lnTo>
                  <a:lnTo>
                    <a:pt x="4333" y="1396"/>
                  </a:lnTo>
                  <a:lnTo>
                    <a:pt x="4335" y="1397"/>
                  </a:lnTo>
                  <a:lnTo>
                    <a:pt x="4336" y="1398"/>
                  </a:lnTo>
                  <a:lnTo>
                    <a:pt x="4338" y="1399"/>
                  </a:lnTo>
                  <a:lnTo>
                    <a:pt x="4339" y="1400"/>
                  </a:lnTo>
                  <a:lnTo>
                    <a:pt x="4341" y="1402"/>
                  </a:lnTo>
                  <a:lnTo>
                    <a:pt x="4342" y="1403"/>
                  </a:lnTo>
                  <a:lnTo>
                    <a:pt x="4344" y="1404"/>
                  </a:lnTo>
                  <a:lnTo>
                    <a:pt x="4345" y="1405"/>
                  </a:lnTo>
                  <a:lnTo>
                    <a:pt x="4347" y="1407"/>
                  </a:lnTo>
                  <a:lnTo>
                    <a:pt x="4348" y="1408"/>
                  </a:lnTo>
                  <a:lnTo>
                    <a:pt x="4349" y="1409"/>
                  </a:lnTo>
                  <a:lnTo>
                    <a:pt x="4351" y="1410"/>
                  </a:lnTo>
                  <a:lnTo>
                    <a:pt x="4352" y="1411"/>
                  </a:lnTo>
                  <a:lnTo>
                    <a:pt x="4354" y="1413"/>
                  </a:lnTo>
                  <a:lnTo>
                    <a:pt x="4356" y="1414"/>
                  </a:lnTo>
                  <a:lnTo>
                    <a:pt x="4357" y="1415"/>
                  </a:lnTo>
                  <a:lnTo>
                    <a:pt x="4359" y="1416"/>
                  </a:lnTo>
                  <a:lnTo>
                    <a:pt x="4360" y="1417"/>
                  </a:lnTo>
                  <a:lnTo>
                    <a:pt x="4361" y="1419"/>
                  </a:lnTo>
                  <a:lnTo>
                    <a:pt x="4363" y="1420"/>
                  </a:lnTo>
                  <a:lnTo>
                    <a:pt x="4364" y="1421"/>
                  </a:lnTo>
                  <a:lnTo>
                    <a:pt x="4366" y="1422"/>
                  </a:lnTo>
                  <a:lnTo>
                    <a:pt x="4368" y="1423"/>
                  </a:lnTo>
                  <a:lnTo>
                    <a:pt x="4369" y="1424"/>
                  </a:lnTo>
                  <a:lnTo>
                    <a:pt x="4370" y="1426"/>
                  </a:lnTo>
                  <a:lnTo>
                    <a:pt x="4372" y="1427"/>
                  </a:lnTo>
                  <a:lnTo>
                    <a:pt x="4373" y="1428"/>
                  </a:lnTo>
                  <a:lnTo>
                    <a:pt x="4375" y="1429"/>
                  </a:lnTo>
                  <a:lnTo>
                    <a:pt x="4376" y="1430"/>
                  </a:lnTo>
                  <a:lnTo>
                    <a:pt x="4378" y="1431"/>
                  </a:lnTo>
                  <a:lnTo>
                    <a:pt x="4380" y="1432"/>
                  </a:lnTo>
                  <a:lnTo>
                    <a:pt x="4381" y="1434"/>
                  </a:lnTo>
                  <a:lnTo>
                    <a:pt x="4382" y="1435"/>
                  </a:lnTo>
                  <a:lnTo>
                    <a:pt x="4384" y="1436"/>
                  </a:lnTo>
                  <a:lnTo>
                    <a:pt x="4385" y="1437"/>
                  </a:lnTo>
                  <a:lnTo>
                    <a:pt x="4387" y="1438"/>
                  </a:lnTo>
                  <a:lnTo>
                    <a:pt x="4388" y="1439"/>
                  </a:lnTo>
                  <a:lnTo>
                    <a:pt x="4390" y="1441"/>
                  </a:lnTo>
                  <a:lnTo>
                    <a:pt x="4391" y="1442"/>
                  </a:lnTo>
                  <a:lnTo>
                    <a:pt x="4393" y="1443"/>
                  </a:lnTo>
                  <a:lnTo>
                    <a:pt x="4394" y="1444"/>
                  </a:lnTo>
                  <a:lnTo>
                    <a:pt x="4396" y="1445"/>
                  </a:lnTo>
                  <a:lnTo>
                    <a:pt x="4397" y="1446"/>
                  </a:lnTo>
                  <a:lnTo>
                    <a:pt x="4399" y="1447"/>
                  </a:lnTo>
                  <a:lnTo>
                    <a:pt x="4400" y="1448"/>
                  </a:lnTo>
                  <a:lnTo>
                    <a:pt x="4402" y="1449"/>
                  </a:lnTo>
                  <a:lnTo>
                    <a:pt x="4403" y="1451"/>
                  </a:lnTo>
                  <a:lnTo>
                    <a:pt x="4405" y="1452"/>
                  </a:lnTo>
                  <a:lnTo>
                    <a:pt x="4406" y="1452"/>
                  </a:lnTo>
                  <a:lnTo>
                    <a:pt x="4408" y="1454"/>
                  </a:lnTo>
                  <a:lnTo>
                    <a:pt x="4409" y="1455"/>
                  </a:lnTo>
                  <a:lnTo>
                    <a:pt x="4411" y="1456"/>
                  </a:lnTo>
                  <a:lnTo>
                    <a:pt x="4412" y="1457"/>
                  </a:lnTo>
                  <a:lnTo>
                    <a:pt x="4413" y="1458"/>
                  </a:lnTo>
                  <a:lnTo>
                    <a:pt x="4415" y="1459"/>
                  </a:lnTo>
                  <a:lnTo>
                    <a:pt x="4417" y="1460"/>
                  </a:lnTo>
                  <a:lnTo>
                    <a:pt x="4418" y="1461"/>
                  </a:lnTo>
                  <a:lnTo>
                    <a:pt x="4420" y="1463"/>
                  </a:lnTo>
                  <a:lnTo>
                    <a:pt x="4421" y="1463"/>
                  </a:lnTo>
                  <a:lnTo>
                    <a:pt x="4422" y="1464"/>
                  </a:lnTo>
                  <a:lnTo>
                    <a:pt x="4424" y="1465"/>
                  </a:lnTo>
                  <a:lnTo>
                    <a:pt x="4425" y="1467"/>
                  </a:lnTo>
                  <a:lnTo>
                    <a:pt x="4427" y="1468"/>
                  </a:lnTo>
                  <a:lnTo>
                    <a:pt x="4429" y="1469"/>
                  </a:lnTo>
                  <a:lnTo>
                    <a:pt x="4430" y="1470"/>
                  </a:lnTo>
                  <a:lnTo>
                    <a:pt x="4432" y="1471"/>
                  </a:lnTo>
                  <a:lnTo>
                    <a:pt x="4433" y="1472"/>
                  </a:lnTo>
                  <a:lnTo>
                    <a:pt x="4434" y="1473"/>
                  </a:lnTo>
                  <a:lnTo>
                    <a:pt x="4436" y="1474"/>
                  </a:lnTo>
                  <a:lnTo>
                    <a:pt x="4437" y="1475"/>
                  </a:lnTo>
                  <a:lnTo>
                    <a:pt x="4439" y="1476"/>
                  </a:lnTo>
                  <a:lnTo>
                    <a:pt x="4441" y="1477"/>
                  </a:lnTo>
                  <a:lnTo>
                    <a:pt x="4442" y="1478"/>
                  </a:lnTo>
                  <a:lnTo>
                    <a:pt x="4443" y="1479"/>
                  </a:lnTo>
                  <a:lnTo>
                    <a:pt x="4445" y="1480"/>
                  </a:lnTo>
                  <a:lnTo>
                    <a:pt x="4446" y="1481"/>
                  </a:lnTo>
                  <a:lnTo>
                    <a:pt x="4448" y="1482"/>
                  </a:lnTo>
                  <a:lnTo>
                    <a:pt x="4449" y="1483"/>
                  </a:lnTo>
                  <a:lnTo>
                    <a:pt x="4451" y="1484"/>
                  </a:lnTo>
                  <a:lnTo>
                    <a:pt x="4453" y="1485"/>
                  </a:lnTo>
                  <a:lnTo>
                    <a:pt x="4454" y="1486"/>
                  </a:lnTo>
                  <a:lnTo>
                    <a:pt x="4455" y="1487"/>
                  </a:lnTo>
                  <a:lnTo>
                    <a:pt x="4457" y="1488"/>
                  </a:lnTo>
                  <a:lnTo>
                    <a:pt x="4458" y="1489"/>
                  </a:lnTo>
                  <a:lnTo>
                    <a:pt x="4460" y="1490"/>
                  </a:lnTo>
                  <a:lnTo>
                    <a:pt x="4461" y="1491"/>
                  </a:lnTo>
                  <a:lnTo>
                    <a:pt x="4463" y="1492"/>
                  </a:lnTo>
                  <a:lnTo>
                    <a:pt x="4464" y="1493"/>
                  </a:lnTo>
                  <a:lnTo>
                    <a:pt x="4466" y="1494"/>
                  </a:lnTo>
                  <a:lnTo>
                    <a:pt x="4467" y="1495"/>
                  </a:lnTo>
                  <a:lnTo>
                    <a:pt x="4469" y="1496"/>
                  </a:lnTo>
                  <a:lnTo>
                    <a:pt x="4470" y="1497"/>
                  </a:lnTo>
                  <a:lnTo>
                    <a:pt x="4472" y="1498"/>
                  </a:lnTo>
                  <a:lnTo>
                    <a:pt x="4473" y="1499"/>
                  </a:lnTo>
                  <a:lnTo>
                    <a:pt x="4475" y="1500"/>
                  </a:lnTo>
                  <a:lnTo>
                    <a:pt x="4476" y="1501"/>
                  </a:lnTo>
                  <a:lnTo>
                    <a:pt x="4478" y="1502"/>
                  </a:lnTo>
                  <a:lnTo>
                    <a:pt x="4479" y="1503"/>
                  </a:lnTo>
                  <a:lnTo>
                    <a:pt x="4481" y="1504"/>
                  </a:lnTo>
                  <a:lnTo>
                    <a:pt x="4482" y="1505"/>
                  </a:lnTo>
                  <a:lnTo>
                    <a:pt x="4484" y="1506"/>
                  </a:lnTo>
                  <a:lnTo>
                    <a:pt x="4485" y="1506"/>
                  </a:lnTo>
                  <a:lnTo>
                    <a:pt x="4486" y="1507"/>
                  </a:lnTo>
                  <a:lnTo>
                    <a:pt x="4488" y="1508"/>
                  </a:lnTo>
                  <a:lnTo>
                    <a:pt x="4490" y="1509"/>
                  </a:lnTo>
                  <a:lnTo>
                    <a:pt x="4491" y="1510"/>
                  </a:lnTo>
                  <a:lnTo>
                    <a:pt x="4493" y="1511"/>
                  </a:lnTo>
                  <a:lnTo>
                    <a:pt x="4494" y="1512"/>
                  </a:lnTo>
                  <a:lnTo>
                    <a:pt x="4495" y="1513"/>
                  </a:lnTo>
                  <a:lnTo>
                    <a:pt x="4497" y="1514"/>
                  </a:lnTo>
                  <a:lnTo>
                    <a:pt x="4498" y="1515"/>
                  </a:lnTo>
                  <a:lnTo>
                    <a:pt x="4500" y="1516"/>
                  </a:lnTo>
                  <a:lnTo>
                    <a:pt x="4501" y="1517"/>
                  </a:lnTo>
                  <a:lnTo>
                    <a:pt x="4503" y="1517"/>
                  </a:lnTo>
                  <a:lnTo>
                    <a:pt x="4505" y="1518"/>
                  </a:lnTo>
                  <a:lnTo>
                    <a:pt x="4506" y="1519"/>
                  </a:lnTo>
                  <a:lnTo>
                    <a:pt x="4507" y="1520"/>
                  </a:lnTo>
                  <a:lnTo>
                    <a:pt x="4509" y="1521"/>
                  </a:lnTo>
                  <a:lnTo>
                    <a:pt x="4510" y="1522"/>
                  </a:lnTo>
                  <a:lnTo>
                    <a:pt x="4512" y="1523"/>
                  </a:lnTo>
                  <a:lnTo>
                    <a:pt x="4513" y="1524"/>
                  </a:lnTo>
                  <a:lnTo>
                    <a:pt x="4515" y="1525"/>
                  </a:lnTo>
                  <a:lnTo>
                    <a:pt x="4516" y="1526"/>
                  </a:lnTo>
                  <a:lnTo>
                    <a:pt x="4518" y="1527"/>
                  </a:lnTo>
                  <a:lnTo>
                    <a:pt x="4519" y="1528"/>
                  </a:lnTo>
                  <a:lnTo>
                    <a:pt x="4521" y="1528"/>
                  </a:lnTo>
                  <a:lnTo>
                    <a:pt x="4522" y="1529"/>
                  </a:lnTo>
                  <a:lnTo>
                    <a:pt x="4524" y="1530"/>
                  </a:lnTo>
                  <a:lnTo>
                    <a:pt x="4525" y="1531"/>
                  </a:lnTo>
                  <a:lnTo>
                    <a:pt x="4527" y="1532"/>
                  </a:lnTo>
                  <a:lnTo>
                    <a:pt x="4528" y="1533"/>
                  </a:lnTo>
                  <a:lnTo>
                    <a:pt x="4530" y="1534"/>
                  </a:lnTo>
                  <a:lnTo>
                    <a:pt x="4531" y="1535"/>
                  </a:lnTo>
                  <a:lnTo>
                    <a:pt x="4533" y="1535"/>
                  </a:lnTo>
                  <a:lnTo>
                    <a:pt x="4534" y="1536"/>
                  </a:lnTo>
                  <a:lnTo>
                    <a:pt x="4536" y="1537"/>
                  </a:lnTo>
                  <a:lnTo>
                    <a:pt x="4537" y="1538"/>
                  </a:lnTo>
                  <a:lnTo>
                    <a:pt x="4538" y="1539"/>
                  </a:lnTo>
                  <a:lnTo>
                    <a:pt x="4540" y="1539"/>
                  </a:lnTo>
                  <a:lnTo>
                    <a:pt x="4542" y="1540"/>
                  </a:lnTo>
                  <a:lnTo>
                    <a:pt x="4543" y="1541"/>
                  </a:lnTo>
                  <a:lnTo>
                    <a:pt x="4545" y="1542"/>
                  </a:lnTo>
                  <a:lnTo>
                    <a:pt x="4546" y="1543"/>
                  </a:lnTo>
                  <a:lnTo>
                    <a:pt x="4548" y="1544"/>
                  </a:lnTo>
                  <a:lnTo>
                    <a:pt x="4549" y="1545"/>
                  </a:lnTo>
                  <a:lnTo>
                    <a:pt x="4550" y="1546"/>
                  </a:lnTo>
                  <a:lnTo>
                    <a:pt x="4552" y="1546"/>
                  </a:lnTo>
                  <a:lnTo>
                    <a:pt x="4554" y="1547"/>
                  </a:lnTo>
                  <a:lnTo>
                    <a:pt x="4555" y="1548"/>
                  </a:lnTo>
                  <a:lnTo>
                    <a:pt x="4557" y="1549"/>
                  </a:lnTo>
                  <a:lnTo>
                    <a:pt x="4558" y="1550"/>
                  </a:lnTo>
                  <a:lnTo>
                    <a:pt x="4559" y="1550"/>
                  </a:lnTo>
                  <a:lnTo>
                    <a:pt x="4561" y="1551"/>
                  </a:lnTo>
                  <a:lnTo>
                    <a:pt x="4562" y="1552"/>
                  </a:lnTo>
                  <a:lnTo>
                    <a:pt x="4564" y="1553"/>
                  </a:lnTo>
                  <a:lnTo>
                    <a:pt x="4566" y="1554"/>
                  </a:lnTo>
                  <a:lnTo>
                    <a:pt x="4567" y="1554"/>
                  </a:lnTo>
                  <a:lnTo>
                    <a:pt x="4568" y="1555"/>
                  </a:lnTo>
                  <a:lnTo>
                    <a:pt x="4570" y="1556"/>
                  </a:lnTo>
                  <a:lnTo>
                    <a:pt x="4571" y="1557"/>
                  </a:lnTo>
                  <a:lnTo>
                    <a:pt x="4573" y="1558"/>
                  </a:lnTo>
                  <a:lnTo>
                    <a:pt x="4574" y="1558"/>
                  </a:lnTo>
                  <a:lnTo>
                    <a:pt x="4576" y="1559"/>
                  </a:lnTo>
                  <a:lnTo>
                    <a:pt x="4578" y="1560"/>
                  </a:lnTo>
                  <a:lnTo>
                    <a:pt x="4579" y="1561"/>
                  </a:lnTo>
                  <a:lnTo>
                    <a:pt x="4580" y="1561"/>
                  </a:lnTo>
                  <a:lnTo>
                    <a:pt x="4582" y="1562"/>
                  </a:lnTo>
                  <a:lnTo>
                    <a:pt x="4583" y="1563"/>
                  </a:lnTo>
                  <a:lnTo>
                    <a:pt x="4585" y="1564"/>
                  </a:lnTo>
                  <a:lnTo>
                    <a:pt x="4586" y="1564"/>
                  </a:lnTo>
                  <a:lnTo>
                    <a:pt x="4588" y="1565"/>
                  </a:lnTo>
                  <a:lnTo>
                    <a:pt x="4589" y="1566"/>
                  </a:lnTo>
                  <a:lnTo>
                    <a:pt x="4591" y="1567"/>
                  </a:lnTo>
                  <a:lnTo>
                    <a:pt x="4592" y="1568"/>
                  </a:lnTo>
                  <a:lnTo>
                    <a:pt x="4594" y="1568"/>
                  </a:lnTo>
                  <a:lnTo>
                    <a:pt x="4595" y="1569"/>
                  </a:lnTo>
                  <a:lnTo>
                    <a:pt x="4597" y="1570"/>
                  </a:lnTo>
                  <a:lnTo>
                    <a:pt x="4598" y="1571"/>
                  </a:lnTo>
                  <a:lnTo>
                    <a:pt x="4600" y="1571"/>
                  </a:lnTo>
                  <a:lnTo>
                    <a:pt x="4601" y="1572"/>
                  </a:lnTo>
                  <a:lnTo>
                    <a:pt x="4603" y="1573"/>
                  </a:lnTo>
                  <a:lnTo>
                    <a:pt x="4604" y="1573"/>
                  </a:lnTo>
                  <a:lnTo>
                    <a:pt x="4606" y="1574"/>
                  </a:lnTo>
                  <a:lnTo>
                    <a:pt x="4607" y="1575"/>
                  </a:lnTo>
                  <a:lnTo>
                    <a:pt x="4609" y="1576"/>
                  </a:lnTo>
                  <a:lnTo>
                    <a:pt x="4610" y="1576"/>
                  </a:lnTo>
                  <a:lnTo>
                    <a:pt x="4611" y="1577"/>
                  </a:lnTo>
                  <a:lnTo>
                    <a:pt x="4613" y="1578"/>
                  </a:lnTo>
                  <a:lnTo>
                    <a:pt x="4615" y="1579"/>
                  </a:lnTo>
                  <a:lnTo>
                    <a:pt x="4616" y="1579"/>
                  </a:lnTo>
                  <a:lnTo>
                    <a:pt x="4618" y="1580"/>
                  </a:lnTo>
                  <a:lnTo>
                    <a:pt x="4619" y="1581"/>
                  </a:lnTo>
                  <a:lnTo>
                    <a:pt x="4621" y="1582"/>
                  </a:lnTo>
                  <a:lnTo>
                    <a:pt x="4622" y="1582"/>
                  </a:lnTo>
                  <a:lnTo>
                    <a:pt x="4623" y="1583"/>
                  </a:lnTo>
                  <a:lnTo>
                    <a:pt x="4625" y="1583"/>
                  </a:lnTo>
                  <a:lnTo>
                    <a:pt x="4627" y="1584"/>
                  </a:lnTo>
                  <a:lnTo>
                    <a:pt x="4628" y="1585"/>
                  </a:lnTo>
                  <a:lnTo>
                    <a:pt x="4630" y="1586"/>
                  </a:lnTo>
                  <a:lnTo>
                    <a:pt x="4631" y="1586"/>
                  </a:lnTo>
                  <a:lnTo>
                    <a:pt x="4632" y="1587"/>
                  </a:lnTo>
                  <a:lnTo>
                    <a:pt x="4634" y="1588"/>
                  </a:lnTo>
                  <a:lnTo>
                    <a:pt x="4635" y="1588"/>
                  </a:lnTo>
                  <a:lnTo>
                    <a:pt x="4637" y="1589"/>
                  </a:lnTo>
                  <a:lnTo>
                    <a:pt x="4639" y="1590"/>
                  </a:lnTo>
                  <a:lnTo>
                    <a:pt x="4640" y="1591"/>
                  </a:lnTo>
                  <a:lnTo>
                    <a:pt x="4641" y="1591"/>
                  </a:lnTo>
                  <a:lnTo>
                    <a:pt x="4643" y="1592"/>
                  </a:lnTo>
                  <a:lnTo>
                    <a:pt x="4644" y="1593"/>
                  </a:lnTo>
                  <a:lnTo>
                    <a:pt x="4646" y="1593"/>
                  </a:lnTo>
                  <a:lnTo>
                    <a:pt x="4647" y="1594"/>
                  </a:lnTo>
                  <a:lnTo>
                    <a:pt x="4649" y="1594"/>
                  </a:lnTo>
                  <a:lnTo>
                    <a:pt x="4650" y="1595"/>
                  </a:lnTo>
                  <a:lnTo>
                    <a:pt x="4652" y="1596"/>
                  </a:lnTo>
                  <a:lnTo>
                    <a:pt x="4653" y="1596"/>
                  </a:lnTo>
                  <a:lnTo>
                    <a:pt x="4655" y="1597"/>
                  </a:lnTo>
                  <a:lnTo>
                    <a:pt x="4656" y="1598"/>
                  </a:lnTo>
                  <a:lnTo>
                    <a:pt x="4658" y="1598"/>
                  </a:lnTo>
                  <a:lnTo>
                    <a:pt x="4659" y="1599"/>
                  </a:lnTo>
                  <a:lnTo>
                    <a:pt x="4661" y="1600"/>
                  </a:lnTo>
                  <a:lnTo>
                    <a:pt x="4662" y="1601"/>
                  </a:lnTo>
                  <a:lnTo>
                    <a:pt x="4664" y="1601"/>
                  </a:lnTo>
                  <a:lnTo>
                    <a:pt x="4665" y="1602"/>
                  </a:lnTo>
                  <a:lnTo>
                    <a:pt x="4667" y="1603"/>
                  </a:lnTo>
                  <a:lnTo>
                    <a:pt x="4668" y="1603"/>
                  </a:lnTo>
                  <a:lnTo>
                    <a:pt x="4670" y="1604"/>
                  </a:lnTo>
                  <a:lnTo>
                    <a:pt x="4671" y="1604"/>
                  </a:lnTo>
                  <a:lnTo>
                    <a:pt x="4673" y="1605"/>
                  </a:lnTo>
                  <a:lnTo>
                    <a:pt x="4674" y="1605"/>
                  </a:lnTo>
                  <a:lnTo>
                    <a:pt x="4676" y="1606"/>
                  </a:lnTo>
                  <a:lnTo>
                    <a:pt x="4677" y="1607"/>
                  </a:lnTo>
                  <a:lnTo>
                    <a:pt x="4679" y="1607"/>
                  </a:lnTo>
                  <a:lnTo>
                    <a:pt x="4680" y="1608"/>
                  </a:lnTo>
                  <a:lnTo>
                    <a:pt x="4682" y="1609"/>
                  </a:lnTo>
                  <a:lnTo>
                    <a:pt x="4683" y="1609"/>
                  </a:lnTo>
                  <a:lnTo>
                    <a:pt x="4684" y="1610"/>
                  </a:lnTo>
                  <a:lnTo>
                    <a:pt x="4686" y="1610"/>
                  </a:lnTo>
                  <a:lnTo>
                    <a:pt x="4687" y="1611"/>
                  </a:lnTo>
                  <a:lnTo>
                    <a:pt x="4689" y="1612"/>
                  </a:lnTo>
                  <a:lnTo>
                    <a:pt x="4691" y="1612"/>
                  </a:lnTo>
                  <a:lnTo>
                    <a:pt x="4692" y="1613"/>
                  </a:lnTo>
                  <a:lnTo>
                    <a:pt x="4694" y="1614"/>
                  </a:lnTo>
                  <a:lnTo>
                    <a:pt x="4695" y="1614"/>
                  </a:lnTo>
                  <a:lnTo>
                    <a:pt x="4696" y="1615"/>
                  </a:lnTo>
                  <a:lnTo>
                    <a:pt x="4698" y="1615"/>
                  </a:lnTo>
                  <a:lnTo>
                    <a:pt x="4699" y="1616"/>
                  </a:lnTo>
                  <a:lnTo>
                    <a:pt x="4701" y="1616"/>
                  </a:lnTo>
                  <a:lnTo>
                    <a:pt x="4703" y="1617"/>
                  </a:lnTo>
                  <a:lnTo>
                    <a:pt x="4704" y="1617"/>
                  </a:lnTo>
                  <a:lnTo>
                    <a:pt x="4705" y="1618"/>
                  </a:lnTo>
                  <a:lnTo>
                    <a:pt x="4707" y="1619"/>
                  </a:lnTo>
                  <a:lnTo>
                    <a:pt x="4708" y="1619"/>
                  </a:lnTo>
                  <a:lnTo>
                    <a:pt x="4710" y="1620"/>
                  </a:lnTo>
                  <a:lnTo>
                    <a:pt x="4711" y="1620"/>
                  </a:lnTo>
                  <a:lnTo>
                    <a:pt x="4713" y="1621"/>
                  </a:lnTo>
                  <a:lnTo>
                    <a:pt x="4715" y="1622"/>
                  </a:lnTo>
                  <a:lnTo>
                    <a:pt x="4716" y="1622"/>
                  </a:lnTo>
                  <a:lnTo>
                    <a:pt x="4717" y="1623"/>
                  </a:lnTo>
                  <a:lnTo>
                    <a:pt x="4719" y="1623"/>
                  </a:lnTo>
                  <a:lnTo>
                    <a:pt x="4720" y="1624"/>
                  </a:lnTo>
                  <a:lnTo>
                    <a:pt x="4722" y="1625"/>
                  </a:lnTo>
                  <a:lnTo>
                    <a:pt x="4723" y="1625"/>
                  </a:lnTo>
                  <a:lnTo>
                    <a:pt x="4725" y="1626"/>
                  </a:lnTo>
                  <a:lnTo>
                    <a:pt x="4726" y="1626"/>
                  </a:lnTo>
                  <a:lnTo>
                    <a:pt x="4728" y="1626"/>
                  </a:lnTo>
                  <a:lnTo>
                    <a:pt x="4729" y="1627"/>
                  </a:lnTo>
                  <a:lnTo>
                    <a:pt x="4731" y="1628"/>
                  </a:lnTo>
                  <a:lnTo>
                    <a:pt x="4732" y="1628"/>
                  </a:lnTo>
                  <a:lnTo>
                    <a:pt x="4734" y="1629"/>
                  </a:lnTo>
                  <a:lnTo>
                    <a:pt x="4735" y="1629"/>
                  </a:lnTo>
                  <a:lnTo>
                    <a:pt x="4736" y="1630"/>
                  </a:lnTo>
                  <a:lnTo>
                    <a:pt x="4738" y="1630"/>
                  </a:lnTo>
                  <a:lnTo>
                    <a:pt x="4740" y="1631"/>
                  </a:lnTo>
                  <a:lnTo>
                    <a:pt x="4741" y="1632"/>
                  </a:lnTo>
                  <a:lnTo>
                    <a:pt x="4743" y="1632"/>
                  </a:lnTo>
                  <a:lnTo>
                    <a:pt x="4744" y="1633"/>
                  </a:lnTo>
                  <a:lnTo>
                    <a:pt x="4746" y="1633"/>
                  </a:lnTo>
                  <a:lnTo>
                    <a:pt x="4747" y="1634"/>
                  </a:lnTo>
                  <a:lnTo>
                    <a:pt x="4748" y="1634"/>
                  </a:lnTo>
                  <a:lnTo>
                    <a:pt x="4750" y="1635"/>
                  </a:lnTo>
                  <a:lnTo>
                    <a:pt x="4752" y="1635"/>
                  </a:lnTo>
                  <a:lnTo>
                    <a:pt x="4753" y="1636"/>
                  </a:lnTo>
                  <a:lnTo>
                    <a:pt x="4755" y="1636"/>
                  </a:lnTo>
                  <a:lnTo>
                    <a:pt x="4756" y="1637"/>
                  </a:lnTo>
                  <a:lnTo>
                    <a:pt x="4757" y="1637"/>
                  </a:lnTo>
                  <a:lnTo>
                    <a:pt x="4759" y="1638"/>
                  </a:lnTo>
                  <a:lnTo>
                    <a:pt x="4760" y="1638"/>
                  </a:lnTo>
                  <a:lnTo>
                    <a:pt x="4762" y="1639"/>
                  </a:lnTo>
                  <a:lnTo>
                    <a:pt x="4764" y="1639"/>
                  </a:lnTo>
                  <a:lnTo>
                    <a:pt x="4765" y="1640"/>
                  </a:lnTo>
                  <a:lnTo>
                    <a:pt x="4767" y="1640"/>
                  </a:lnTo>
                  <a:lnTo>
                    <a:pt x="4768" y="1641"/>
                  </a:lnTo>
                  <a:lnTo>
                    <a:pt x="4769" y="1641"/>
                  </a:lnTo>
                  <a:lnTo>
                    <a:pt x="4771" y="1642"/>
                  </a:lnTo>
                  <a:lnTo>
                    <a:pt x="4772" y="1642"/>
                  </a:lnTo>
                  <a:lnTo>
                    <a:pt x="4774" y="1643"/>
                  </a:lnTo>
                  <a:lnTo>
                    <a:pt x="4776" y="1643"/>
                  </a:lnTo>
                  <a:lnTo>
                    <a:pt x="4777" y="1644"/>
                  </a:lnTo>
                  <a:lnTo>
                    <a:pt x="4778" y="1644"/>
                  </a:lnTo>
                  <a:lnTo>
                    <a:pt x="4780" y="1645"/>
                  </a:lnTo>
                  <a:lnTo>
                    <a:pt x="4781" y="1645"/>
                  </a:lnTo>
                  <a:lnTo>
                    <a:pt x="4783" y="1646"/>
                  </a:lnTo>
                  <a:lnTo>
                    <a:pt x="4784" y="1646"/>
                  </a:lnTo>
                  <a:lnTo>
                    <a:pt x="4786" y="1647"/>
                  </a:lnTo>
                  <a:lnTo>
                    <a:pt x="4788" y="1647"/>
                  </a:lnTo>
                  <a:lnTo>
                    <a:pt x="4789" y="1647"/>
                  </a:lnTo>
                  <a:lnTo>
                    <a:pt x="4790" y="1648"/>
                  </a:lnTo>
                  <a:lnTo>
                    <a:pt x="4792" y="1648"/>
                  </a:lnTo>
                  <a:lnTo>
                    <a:pt x="4793" y="1649"/>
                  </a:lnTo>
                  <a:lnTo>
                    <a:pt x="4795" y="1649"/>
                  </a:lnTo>
                  <a:lnTo>
                    <a:pt x="4796" y="1650"/>
                  </a:lnTo>
                  <a:lnTo>
                    <a:pt x="4798" y="1650"/>
                  </a:lnTo>
                  <a:lnTo>
                    <a:pt x="4799" y="1651"/>
                  </a:lnTo>
                  <a:lnTo>
                    <a:pt x="4801" y="1651"/>
                  </a:lnTo>
                  <a:lnTo>
                    <a:pt x="4802" y="1652"/>
                  </a:lnTo>
                  <a:lnTo>
                    <a:pt x="4804" y="1652"/>
                  </a:lnTo>
                  <a:lnTo>
                    <a:pt x="4805" y="1653"/>
                  </a:lnTo>
                  <a:lnTo>
                    <a:pt x="4807" y="1653"/>
                  </a:lnTo>
                  <a:lnTo>
                    <a:pt x="4808" y="1654"/>
                  </a:lnTo>
                  <a:lnTo>
                    <a:pt x="4809" y="1654"/>
                  </a:lnTo>
                  <a:lnTo>
                    <a:pt x="4811" y="1655"/>
                  </a:lnTo>
                  <a:lnTo>
                    <a:pt x="4813" y="1655"/>
                  </a:lnTo>
                  <a:lnTo>
                    <a:pt x="4814" y="1655"/>
                  </a:lnTo>
                  <a:lnTo>
                    <a:pt x="4816" y="1656"/>
                  </a:lnTo>
                  <a:lnTo>
                    <a:pt x="4817" y="1656"/>
                  </a:lnTo>
                  <a:lnTo>
                    <a:pt x="4819" y="1657"/>
                  </a:lnTo>
                  <a:lnTo>
                    <a:pt x="4820" y="1657"/>
                  </a:lnTo>
                  <a:lnTo>
                    <a:pt x="4821" y="1658"/>
                  </a:lnTo>
                  <a:lnTo>
                    <a:pt x="4823" y="1658"/>
                  </a:lnTo>
                  <a:lnTo>
                    <a:pt x="4825" y="1658"/>
                  </a:lnTo>
                  <a:lnTo>
                    <a:pt x="4826" y="1659"/>
                  </a:lnTo>
                  <a:lnTo>
                    <a:pt x="4828" y="1659"/>
                  </a:lnTo>
                  <a:lnTo>
                    <a:pt x="4829" y="1659"/>
                  </a:lnTo>
                  <a:lnTo>
                    <a:pt x="4830" y="1660"/>
                  </a:lnTo>
                  <a:lnTo>
                    <a:pt x="4832" y="1660"/>
                  </a:lnTo>
                  <a:lnTo>
                    <a:pt x="4833" y="1661"/>
                  </a:lnTo>
                  <a:lnTo>
                    <a:pt x="4835" y="1661"/>
                  </a:lnTo>
                  <a:lnTo>
                    <a:pt x="4836" y="1662"/>
                  </a:lnTo>
                  <a:lnTo>
                    <a:pt x="4838" y="1662"/>
                  </a:lnTo>
                  <a:lnTo>
                    <a:pt x="4840" y="1663"/>
                  </a:lnTo>
                  <a:lnTo>
                    <a:pt x="4841" y="1663"/>
                  </a:lnTo>
                  <a:lnTo>
                    <a:pt x="4842" y="1663"/>
                  </a:lnTo>
                  <a:lnTo>
                    <a:pt x="4844" y="1664"/>
                  </a:lnTo>
                  <a:lnTo>
                    <a:pt x="4845" y="1664"/>
                  </a:lnTo>
                  <a:lnTo>
                    <a:pt x="4847" y="1665"/>
                  </a:lnTo>
                  <a:lnTo>
                    <a:pt x="4848" y="1665"/>
                  </a:lnTo>
                  <a:lnTo>
                    <a:pt x="4850" y="1666"/>
                  </a:lnTo>
                  <a:lnTo>
                    <a:pt x="4851" y="1666"/>
                  </a:lnTo>
                  <a:lnTo>
                    <a:pt x="4853" y="1666"/>
                  </a:lnTo>
                  <a:lnTo>
                    <a:pt x="4854" y="1667"/>
                  </a:lnTo>
                  <a:lnTo>
                    <a:pt x="4856" y="1667"/>
                  </a:lnTo>
                  <a:lnTo>
                    <a:pt x="4857" y="1668"/>
                  </a:lnTo>
                  <a:lnTo>
                    <a:pt x="4859" y="1668"/>
                  </a:lnTo>
                  <a:lnTo>
                    <a:pt x="4860" y="1668"/>
                  </a:lnTo>
                  <a:lnTo>
                    <a:pt x="4862" y="1669"/>
                  </a:lnTo>
                  <a:lnTo>
                    <a:pt x="4863" y="1669"/>
                  </a:lnTo>
                  <a:lnTo>
                    <a:pt x="4865" y="1669"/>
                  </a:lnTo>
                  <a:lnTo>
                    <a:pt x="4866" y="1670"/>
                  </a:lnTo>
                  <a:lnTo>
                    <a:pt x="4868" y="1670"/>
                  </a:lnTo>
                  <a:lnTo>
                    <a:pt x="4869" y="1670"/>
                  </a:lnTo>
                  <a:lnTo>
                    <a:pt x="4871" y="1671"/>
                  </a:lnTo>
                  <a:lnTo>
                    <a:pt x="4872" y="1671"/>
                  </a:lnTo>
                  <a:lnTo>
                    <a:pt x="4873" y="1672"/>
                  </a:lnTo>
                  <a:lnTo>
                    <a:pt x="4875" y="1672"/>
                  </a:lnTo>
                  <a:lnTo>
                    <a:pt x="4877" y="1672"/>
                  </a:lnTo>
                  <a:lnTo>
                    <a:pt x="4878" y="1673"/>
                  </a:lnTo>
                  <a:lnTo>
                    <a:pt x="4880" y="1673"/>
                  </a:lnTo>
                  <a:lnTo>
                    <a:pt x="4881" y="1673"/>
                  </a:lnTo>
                  <a:lnTo>
                    <a:pt x="4882" y="1674"/>
                  </a:lnTo>
                  <a:lnTo>
                    <a:pt x="4884" y="1674"/>
                  </a:lnTo>
                  <a:lnTo>
                    <a:pt x="4885" y="1675"/>
                  </a:lnTo>
                  <a:lnTo>
                    <a:pt x="4887" y="1675"/>
                  </a:lnTo>
                  <a:lnTo>
                    <a:pt x="4889" y="1675"/>
                  </a:lnTo>
                  <a:lnTo>
                    <a:pt x="4890" y="1676"/>
                  </a:lnTo>
                  <a:lnTo>
                    <a:pt x="4892" y="1676"/>
                  </a:lnTo>
                  <a:lnTo>
                    <a:pt x="4893" y="1676"/>
                  </a:lnTo>
                  <a:lnTo>
                    <a:pt x="4894" y="1677"/>
                  </a:lnTo>
                  <a:lnTo>
                    <a:pt x="4896" y="1677"/>
                  </a:lnTo>
                  <a:lnTo>
                    <a:pt x="4897" y="1678"/>
                  </a:lnTo>
                  <a:lnTo>
                    <a:pt x="4899" y="1678"/>
                  </a:lnTo>
                  <a:lnTo>
                    <a:pt x="4901" y="1678"/>
                  </a:lnTo>
                  <a:lnTo>
                    <a:pt x="4902" y="1679"/>
                  </a:lnTo>
                  <a:lnTo>
                    <a:pt x="4903" y="1679"/>
                  </a:lnTo>
                  <a:lnTo>
                    <a:pt x="4905" y="1679"/>
                  </a:lnTo>
                  <a:lnTo>
                    <a:pt x="4906" y="1680"/>
                  </a:lnTo>
                  <a:lnTo>
                    <a:pt x="4908" y="1680"/>
                  </a:lnTo>
                  <a:lnTo>
                    <a:pt x="4909" y="1680"/>
                  </a:lnTo>
                  <a:lnTo>
                    <a:pt x="4911" y="1680"/>
                  </a:lnTo>
                  <a:lnTo>
                    <a:pt x="4913" y="1681"/>
                  </a:lnTo>
                  <a:lnTo>
                    <a:pt x="4914" y="1681"/>
                  </a:lnTo>
                  <a:lnTo>
                    <a:pt x="4915" y="1681"/>
                  </a:lnTo>
                  <a:lnTo>
                    <a:pt x="4917" y="1682"/>
                  </a:lnTo>
                  <a:lnTo>
                    <a:pt x="4918" y="1682"/>
                  </a:lnTo>
                  <a:lnTo>
                    <a:pt x="4920" y="1682"/>
                  </a:lnTo>
                  <a:lnTo>
                    <a:pt x="4921" y="1683"/>
                  </a:lnTo>
                  <a:lnTo>
                    <a:pt x="4923" y="1683"/>
                  </a:lnTo>
                  <a:lnTo>
                    <a:pt x="4924" y="1683"/>
                  </a:lnTo>
                  <a:lnTo>
                    <a:pt x="4926" y="1684"/>
                  </a:lnTo>
                  <a:lnTo>
                    <a:pt x="4927" y="1684"/>
                  </a:lnTo>
                  <a:lnTo>
                    <a:pt x="4929" y="1684"/>
                  </a:lnTo>
                  <a:lnTo>
                    <a:pt x="4930" y="1685"/>
                  </a:lnTo>
                  <a:lnTo>
                    <a:pt x="4932" y="1685"/>
                  </a:lnTo>
                  <a:lnTo>
                    <a:pt x="4933" y="1685"/>
                  </a:lnTo>
                  <a:lnTo>
                    <a:pt x="4934" y="1686"/>
                  </a:lnTo>
                  <a:lnTo>
                    <a:pt x="4936" y="1686"/>
                  </a:lnTo>
                  <a:lnTo>
                    <a:pt x="4938" y="1686"/>
                  </a:lnTo>
                  <a:lnTo>
                    <a:pt x="4939" y="1687"/>
                  </a:lnTo>
                  <a:lnTo>
                    <a:pt x="4941" y="1687"/>
                  </a:lnTo>
                  <a:lnTo>
                    <a:pt x="4942" y="1687"/>
                  </a:lnTo>
                  <a:lnTo>
                    <a:pt x="4944" y="1688"/>
                  </a:lnTo>
                  <a:lnTo>
                    <a:pt x="4945" y="1688"/>
                  </a:lnTo>
                  <a:lnTo>
                    <a:pt x="4946" y="1688"/>
                  </a:lnTo>
                  <a:lnTo>
                    <a:pt x="4948" y="1689"/>
                  </a:lnTo>
                  <a:lnTo>
                    <a:pt x="4950" y="1689"/>
                  </a:lnTo>
                  <a:lnTo>
                    <a:pt x="4951" y="1689"/>
                  </a:lnTo>
                  <a:lnTo>
                    <a:pt x="4953" y="1690"/>
                  </a:lnTo>
                  <a:lnTo>
                    <a:pt x="4954" y="1690"/>
                  </a:lnTo>
                  <a:lnTo>
                    <a:pt x="4955" y="1690"/>
                  </a:lnTo>
                  <a:lnTo>
                    <a:pt x="4957" y="1690"/>
                  </a:lnTo>
                  <a:lnTo>
                    <a:pt x="4958" y="1690"/>
                  </a:lnTo>
                  <a:lnTo>
                    <a:pt x="4960" y="1691"/>
                  </a:lnTo>
                  <a:lnTo>
                    <a:pt x="4962" y="1691"/>
                  </a:lnTo>
                  <a:lnTo>
                    <a:pt x="4963" y="1691"/>
                  </a:lnTo>
                  <a:lnTo>
                    <a:pt x="4965" y="1692"/>
                  </a:lnTo>
                  <a:lnTo>
                    <a:pt x="4966" y="1692"/>
                  </a:lnTo>
                  <a:lnTo>
                    <a:pt x="4967" y="1692"/>
                  </a:lnTo>
                  <a:lnTo>
                    <a:pt x="4969" y="1693"/>
                  </a:lnTo>
                  <a:lnTo>
                    <a:pt x="4970" y="1693"/>
                  </a:lnTo>
                  <a:lnTo>
                    <a:pt x="4972" y="1693"/>
                  </a:lnTo>
                  <a:lnTo>
                    <a:pt x="4974" y="1693"/>
                  </a:lnTo>
                  <a:lnTo>
                    <a:pt x="4975" y="1694"/>
                  </a:lnTo>
                  <a:lnTo>
                    <a:pt x="4976" y="1694"/>
                  </a:lnTo>
                  <a:lnTo>
                    <a:pt x="4978" y="1694"/>
                  </a:lnTo>
                  <a:lnTo>
                    <a:pt x="4979" y="1695"/>
                  </a:lnTo>
                  <a:lnTo>
                    <a:pt x="4981" y="1695"/>
                  </a:lnTo>
                  <a:lnTo>
                    <a:pt x="4982" y="1695"/>
                  </a:lnTo>
                  <a:lnTo>
                    <a:pt x="4984" y="1695"/>
                  </a:lnTo>
                  <a:lnTo>
                    <a:pt x="4985" y="1696"/>
                  </a:lnTo>
                  <a:lnTo>
                    <a:pt x="4987" y="1696"/>
                  </a:lnTo>
                  <a:lnTo>
                    <a:pt x="4988" y="1696"/>
                  </a:lnTo>
                  <a:lnTo>
                    <a:pt x="4990" y="1697"/>
                  </a:lnTo>
                  <a:lnTo>
                    <a:pt x="4991" y="1697"/>
                  </a:lnTo>
                  <a:lnTo>
                    <a:pt x="4993" y="1697"/>
                  </a:lnTo>
                  <a:lnTo>
                    <a:pt x="4994" y="1697"/>
                  </a:lnTo>
                  <a:lnTo>
                    <a:pt x="4996" y="1698"/>
                  </a:lnTo>
                  <a:lnTo>
                    <a:pt x="4997" y="1698"/>
                  </a:lnTo>
                  <a:lnTo>
                    <a:pt x="4999" y="1698"/>
                  </a:lnTo>
                  <a:lnTo>
                    <a:pt x="5000" y="1699"/>
                  </a:lnTo>
                  <a:lnTo>
                    <a:pt x="5002" y="1699"/>
                  </a:lnTo>
                  <a:lnTo>
                    <a:pt x="5003" y="1699"/>
                  </a:lnTo>
                  <a:lnTo>
                    <a:pt x="5005" y="1699"/>
                  </a:lnTo>
                  <a:lnTo>
                    <a:pt x="5006" y="1700"/>
                  </a:lnTo>
                  <a:lnTo>
                    <a:pt x="5007" y="1700"/>
                  </a:lnTo>
                  <a:lnTo>
                    <a:pt x="5009" y="1700"/>
                  </a:lnTo>
                  <a:lnTo>
                    <a:pt x="5011" y="1700"/>
                  </a:lnTo>
                  <a:lnTo>
                    <a:pt x="5012" y="1701"/>
                  </a:lnTo>
                  <a:lnTo>
                    <a:pt x="5014" y="1701"/>
                  </a:lnTo>
                  <a:lnTo>
                    <a:pt x="5015" y="1701"/>
                  </a:lnTo>
                  <a:lnTo>
                    <a:pt x="5017" y="1701"/>
                  </a:lnTo>
                  <a:lnTo>
                    <a:pt x="5018" y="1701"/>
                  </a:lnTo>
                  <a:lnTo>
                    <a:pt x="5019" y="1701"/>
                  </a:lnTo>
                  <a:lnTo>
                    <a:pt x="5021" y="1702"/>
                  </a:lnTo>
                  <a:lnTo>
                    <a:pt x="5022" y="1702"/>
                  </a:lnTo>
                  <a:lnTo>
                    <a:pt x="5024" y="1702"/>
                  </a:lnTo>
                  <a:lnTo>
                    <a:pt x="5026" y="1702"/>
                  </a:lnTo>
                  <a:lnTo>
                    <a:pt x="5027" y="1703"/>
                  </a:lnTo>
                  <a:lnTo>
                    <a:pt x="5028" y="1703"/>
                  </a:lnTo>
                  <a:lnTo>
                    <a:pt x="5030" y="1703"/>
                  </a:lnTo>
                  <a:lnTo>
                    <a:pt x="5031" y="1703"/>
                  </a:lnTo>
                  <a:lnTo>
                    <a:pt x="5033" y="1704"/>
                  </a:lnTo>
                  <a:lnTo>
                    <a:pt x="5034" y="1704"/>
                  </a:lnTo>
                  <a:lnTo>
                    <a:pt x="5036" y="1704"/>
                  </a:lnTo>
                  <a:lnTo>
                    <a:pt x="5038" y="1704"/>
                  </a:lnTo>
                  <a:lnTo>
                    <a:pt x="5039" y="1705"/>
                  </a:lnTo>
                  <a:lnTo>
                    <a:pt x="5040" y="1705"/>
                  </a:lnTo>
                  <a:lnTo>
                    <a:pt x="5042" y="1705"/>
                  </a:lnTo>
                  <a:lnTo>
                    <a:pt x="5043" y="1705"/>
                  </a:lnTo>
                  <a:lnTo>
                    <a:pt x="5045" y="1706"/>
                  </a:lnTo>
                  <a:lnTo>
                    <a:pt x="5046" y="1706"/>
                  </a:lnTo>
                  <a:lnTo>
                    <a:pt x="5048" y="1706"/>
                  </a:lnTo>
                  <a:lnTo>
                    <a:pt x="5049" y="1706"/>
                  </a:lnTo>
                  <a:lnTo>
                    <a:pt x="5051" y="1707"/>
                  </a:lnTo>
                  <a:lnTo>
                    <a:pt x="5052" y="1707"/>
                  </a:lnTo>
                  <a:lnTo>
                    <a:pt x="5054" y="1707"/>
                  </a:lnTo>
                  <a:lnTo>
                    <a:pt x="5055" y="1707"/>
                  </a:lnTo>
                  <a:lnTo>
                    <a:pt x="5057" y="1708"/>
                  </a:lnTo>
                  <a:lnTo>
                    <a:pt x="5058" y="1708"/>
                  </a:lnTo>
                  <a:lnTo>
                    <a:pt x="5059" y="1708"/>
                  </a:lnTo>
                  <a:lnTo>
                    <a:pt x="5061" y="1708"/>
                  </a:lnTo>
                  <a:lnTo>
                    <a:pt x="5063" y="1708"/>
                  </a:lnTo>
                  <a:lnTo>
                    <a:pt x="5064" y="1709"/>
                  </a:lnTo>
                  <a:lnTo>
                    <a:pt x="5066" y="1709"/>
                  </a:lnTo>
                  <a:lnTo>
                    <a:pt x="5067" y="1709"/>
                  </a:lnTo>
                  <a:lnTo>
                    <a:pt x="5069" y="1709"/>
                  </a:lnTo>
                  <a:lnTo>
                    <a:pt x="5070" y="1710"/>
                  </a:lnTo>
                  <a:lnTo>
                    <a:pt x="5071" y="1710"/>
                  </a:lnTo>
                  <a:lnTo>
                    <a:pt x="5073" y="1710"/>
                  </a:lnTo>
                  <a:lnTo>
                    <a:pt x="5075" y="1710"/>
                  </a:lnTo>
                  <a:lnTo>
                    <a:pt x="5076" y="1710"/>
                  </a:lnTo>
                  <a:lnTo>
                    <a:pt x="5078" y="1711"/>
                  </a:lnTo>
                  <a:lnTo>
                    <a:pt x="5079" y="1711"/>
                  </a:lnTo>
                  <a:lnTo>
                    <a:pt x="5080" y="1711"/>
                  </a:lnTo>
                  <a:lnTo>
                    <a:pt x="5082" y="1711"/>
                  </a:lnTo>
                  <a:lnTo>
                    <a:pt x="5083" y="1711"/>
                  </a:lnTo>
                  <a:lnTo>
                    <a:pt x="5085" y="1712"/>
                  </a:lnTo>
                  <a:lnTo>
                    <a:pt x="5087" y="1712"/>
                  </a:lnTo>
                  <a:lnTo>
                    <a:pt x="5088" y="1712"/>
                  </a:lnTo>
                  <a:lnTo>
                    <a:pt x="5090" y="1712"/>
                  </a:lnTo>
                  <a:lnTo>
                    <a:pt x="5091" y="1712"/>
                  </a:lnTo>
                  <a:lnTo>
                    <a:pt x="5092" y="1712"/>
                  </a:lnTo>
                  <a:lnTo>
                    <a:pt x="5094" y="1712"/>
                  </a:lnTo>
                  <a:lnTo>
                    <a:pt x="5095" y="1713"/>
                  </a:lnTo>
                  <a:lnTo>
                    <a:pt x="5097" y="1713"/>
                  </a:lnTo>
                  <a:lnTo>
                    <a:pt x="5099" y="1713"/>
                  </a:lnTo>
                  <a:lnTo>
                    <a:pt x="5100" y="1713"/>
                  </a:lnTo>
                  <a:lnTo>
                    <a:pt x="5101" y="1713"/>
                  </a:lnTo>
                  <a:lnTo>
                    <a:pt x="5103" y="1714"/>
                  </a:lnTo>
                  <a:lnTo>
                    <a:pt x="5104" y="1714"/>
                  </a:lnTo>
                  <a:lnTo>
                    <a:pt x="5106" y="1714"/>
                  </a:lnTo>
                  <a:lnTo>
                    <a:pt x="5107" y="1714"/>
                  </a:lnTo>
                  <a:lnTo>
                    <a:pt x="5109" y="1714"/>
                  </a:lnTo>
                  <a:lnTo>
                    <a:pt x="5111" y="1715"/>
                  </a:lnTo>
                  <a:lnTo>
                    <a:pt x="5112" y="1715"/>
                  </a:lnTo>
                  <a:lnTo>
                    <a:pt x="5113" y="1715"/>
                  </a:lnTo>
                  <a:lnTo>
                    <a:pt x="5115" y="1715"/>
                  </a:lnTo>
                  <a:lnTo>
                    <a:pt x="5116" y="1715"/>
                  </a:lnTo>
                  <a:lnTo>
                    <a:pt x="5118" y="1716"/>
                  </a:lnTo>
                  <a:lnTo>
                    <a:pt x="5119" y="1716"/>
                  </a:lnTo>
                  <a:lnTo>
                    <a:pt x="5121" y="1716"/>
                  </a:lnTo>
                  <a:lnTo>
                    <a:pt x="5122" y="1716"/>
                  </a:lnTo>
                  <a:lnTo>
                    <a:pt x="5124" y="1716"/>
                  </a:lnTo>
                  <a:lnTo>
                    <a:pt x="5125" y="1716"/>
                  </a:lnTo>
                  <a:lnTo>
                    <a:pt x="5127" y="1717"/>
                  </a:lnTo>
                  <a:lnTo>
                    <a:pt x="5128" y="1717"/>
                  </a:lnTo>
                  <a:lnTo>
                    <a:pt x="5130" y="1717"/>
                  </a:lnTo>
                  <a:lnTo>
                    <a:pt x="5131" y="1717"/>
                  </a:lnTo>
                  <a:lnTo>
                    <a:pt x="5132" y="1717"/>
                  </a:lnTo>
                  <a:lnTo>
                    <a:pt x="5134" y="1718"/>
                  </a:lnTo>
                  <a:lnTo>
                    <a:pt x="5136" y="1718"/>
                  </a:lnTo>
                  <a:lnTo>
                    <a:pt x="5137" y="1718"/>
                  </a:lnTo>
                  <a:lnTo>
                    <a:pt x="5139" y="1718"/>
                  </a:lnTo>
                  <a:lnTo>
                    <a:pt x="5140" y="1718"/>
                  </a:lnTo>
                  <a:lnTo>
                    <a:pt x="5142" y="1718"/>
                  </a:lnTo>
                  <a:lnTo>
                    <a:pt x="5143" y="1719"/>
                  </a:lnTo>
                  <a:lnTo>
                    <a:pt x="5144" y="1719"/>
                  </a:lnTo>
                  <a:lnTo>
                    <a:pt x="5146" y="1719"/>
                  </a:lnTo>
                  <a:lnTo>
                    <a:pt x="5148" y="1719"/>
                  </a:lnTo>
                  <a:lnTo>
                    <a:pt x="5149" y="1719"/>
                  </a:lnTo>
                  <a:lnTo>
                    <a:pt x="5151" y="1719"/>
                  </a:lnTo>
                  <a:lnTo>
                    <a:pt x="5152" y="1720"/>
                  </a:lnTo>
                  <a:lnTo>
                    <a:pt x="5153" y="1720"/>
                  </a:lnTo>
                  <a:lnTo>
                    <a:pt x="5155" y="1720"/>
                  </a:lnTo>
                  <a:lnTo>
                    <a:pt x="5156" y="1720"/>
                  </a:lnTo>
                  <a:lnTo>
                    <a:pt x="5158" y="1720"/>
                  </a:lnTo>
                  <a:lnTo>
                    <a:pt x="5160" y="1720"/>
                  </a:lnTo>
                  <a:lnTo>
                    <a:pt x="5161" y="1721"/>
                  </a:lnTo>
                  <a:lnTo>
                    <a:pt x="5163" y="1721"/>
                  </a:lnTo>
                  <a:lnTo>
                    <a:pt x="5164" y="1721"/>
                  </a:lnTo>
                  <a:lnTo>
                    <a:pt x="5165" y="1721"/>
                  </a:lnTo>
                  <a:lnTo>
                    <a:pt x="5167" y="1721"/>
                  </a:lnTo>
                  <a:lnTo>
                    <a:pt x="5168" y="1721"/>
                  </a:lnTo>
                  <a:lnTo>
                    <a:pt x="5170" y="1722"/>
                  </a:lnTo>
                  <a:lnTo>
                    <a:pt x="5171" y="1722"/>
                  </a:lnTo>
                  <a:lnTo>
                    <a:pt x="5173" y="1722"/>
                  </a:lnTo>
                  <a:lnTo>
                    <a:pt x="5174" y="1722"/>
                  </a:lnTo>
                  <a:lnTo>
                    <a:pt x="5176" y="1722"/>
                  </a:lnTo>
                  <a:lnTo>
                    <a:pt x="5177" y="1722"/>
                  </a:lnTo>
                  <a:lnTo>
                    <a:pt x="5179" y="1723"/>
                  </a:lnTo>
                  <a:lnTo>
                    <a:pt x="5180" y="1723"/>
                  </a:lnTo>
                  <a:lnTo>
                    <a:pt x="5182" y="1723"/>
                  </a:lnTo>
                  <a:lnTo>
                    <a:pt x="5183" y="1723"/>
                  </a:lnTo>
                  <a:lnTo>
                    <a:pt x="5185" y="1723"/>
                  </a:lnTo>
                  <a:lnTo>
                    <a:pt x="5186" y="1723"/>
                  </a:lnTo>
                  <a:lnTo>
                    <a:pt x="5188" y="1723"/>
                  </a:lnTo>
                  <a:lnTo>
                    <a:pt x="5189" y="1723"/>
                  </a:lnTo>
                  <a:lnTo>
                    <a:pt x="5191" y="1723"/>
                  </a:lnTo>
                  <a:lnTo>
                    <a:pt x="5192" y="1723"/>
                  </a:lnTo>
                  <a:lnTo>
                    <a:pt x="5194" y="1724"/>
                  </a:lnTo>
                  <a:lnTo>
                    <a:pt x="5195" y="1724"/>
                  </a:lnTo>
                  <a:lnTo>
                    <a:pt x="5197" y="1724"/>
                  </a:lnTo>
                  <a:lnTo>
                    <a:pt x="5198" y="1724"/>
                  </a:lnTo>
                  <a:lnTo>
                    <a:pt x="5200" y="1724"/>
                  </a:lnTo>
                  <a:lnTo>
                    <a:pt x="5201" y="1724"/>
                  </a:lnTo>
                  <a:lnTo>
                    <a:pt x="5203" y="1724"/>
                  </a:lnTo>
                  <a:lnTo>
                    <a:pt x="5204" y="1725"/>
                  </a:lnTo>
                  <a:lnTo>
                    <a:pt x="5205" y="1725"/>
                  </a:lnTo>
                  <a:lnTo>
                    <a:pt x="5207" y="1725"/>
                  </a:lnTo>
                  <a:lnTo>
                    <a:pt x="5208" y="1725"/>
                  </a:lnTo>
                  <a:lnTo>
                    <a:pt x="5210" y="1725"/>
                  </a:lnTo>
                  <a:lnTo>
                    <a:pt x="5212" y="1725"/>
                  </a:lnTo>
                  <a:lnTo>
                    <a:pt x="5213" y="1725"/>
                  </a:lnTo>
                  <a:lnTo>
                    <a:pt x="5215" y="1725"/>
                  </a:lnTo>
                  <a:lnTo>
                    <a:pt x="5216" y="1726"/>
                  </a:lnTo>
                  <a:lnTo>
                    <a:pt x="5217" y="1726"/>
                  </a:lnTo>
                  <a:lnTo>
                    <a:pt x="5219" y="1726"/>
                  </a:lnTo>
                  <a:lnTo>
                    <a:pt x="5220" y="1726"/>
                  </a:lnTo>
                  <a:lnTo>
                    <a:pt x="5222" y="1726"/>
                  </a:lnTo>
                  <a:lnTo>
                    <a:pt x="5224" y="1726"/>
                  </a:lnTo>
                  <a:lnTo>
                    <a:pt x="5225" y="1726"/>
                  </a:lnTo>
                  <a:lnTo>
                    <a:pt x="5226" y="1727"/>
                  </a:lnTo>
                  <a:lnTo>
                    <a:pt x="5228" y="1727"/>
                  </a:lnTo>
                  <a:lnTo>
                    <a:pt x="5229" y="1727"/>
                  </a:lnTo>
                  <a:lnTo>
                    <a:pt x="5231" y="1727"/>
                  </a:lnTo>
                  <a:lnTo>
                    <a:pt x="5232" y="1727"/>
                  </a:lnTo>
                  <a:lnTo>
                    <a:pt x="5234" y="1727"/>
                  </a:lnTo>
                  <a:lnTo>
                    <a:pt x="5236" y="1727"/>
                  </a:lnTo>
                  <a:lnTo>
                    <a:pt x="5237" y="1727"/>
                  </a:lnTo>
                  <a:lnTo>
                    <a:pt x="5238" y="1728"/>
                  </a:lnTo>
                  <a:lnTo>
                    <a:pt x="5240" y="1728"/>
                  </a:lnTo>
                  <a:lnTo>
                    <a:pt x="5241" y="1728"/>
                  </a:lnTo>
                  <a:lnTo>
                    <a:pt x="5243" y="1728"/>
                  </a:lnTo>
                  <a:lnTo>
                    <a:pt x="5244" y="1728"/>
                  </a:lnTo>
                  <a:lnTo>
                    <a:pt x="5246" y="1728"/>
                  </a:lnTo>
                  <a:lnTo>
                    <a:pt x="5247" y="1728"/>
                  </a:lnTo>
                  <a:lnTo>
                    <a:pt x="5249" y="1728"/>
                  </a:lnTo>
                  <a:lnTo>
                    <a:pt x="5250" y="1729"/>
                  </a:lnTo>
                  <a:lnTo>
                    <a:pt x="5252" y="1729"/>
                  </a:lnTo>
                  <a:lnTo>
                    <a:pt x="5253" y="1729"/>
                  </a:lnTo>
                  <a:lnTo>
                    <a:pt x="5255" y="1729"/>
                  </a:lnTo>
                  <a:lnTo>
                    <a:pt x="5256" y="1729"/>
                  </a:lnTo>
                  <a:lnTo>
                    <a:pt x="5257" y="1729"/>
                  </a:lnTo>
                  <a:lnTo>
                    <a:pt x="5259" y="1729"/>
                  </a:lnTo>
                  <a:lnTo>
                    <a:pt x="5261" y="1729"/>
                  </a:lnTo>
                  <a:lnTo>
                    <a:pt x="5262" y="1730"/>
                  </a:lnTo>
                  <a:lnTo>
                    <a:pt x="5264" y="1730"/>
                  </a:lnTo>
                  <a:lnTo>
                    <a:pt x="5265" y="1730"/>
                  </a:lnTo>
                  <a:lnTo>
                    <a:pt x="5267" y="1730"/>
                  </a:lnTo>
                  <a:lnTo>
                    <a:pt x="5268" y="1730"/>
                  </a:lnTo>
                  <a:lnTo>
                    <a:pt x="5269" y="1730"/>
                  </a:lnTo>
                  <a:lnTo>
                    <a:pt x="5271" y="1730"/>
                  </a:lnTo>
                  <a:lnTo>
                    <a:pt x="5273" y="1730"/>
                  </a:lnTo>
                  <a:lnTo>
                    <a:pt x="5274" y="1730"/>
                  </a:lnTo>
                  <a:lnTo>
                    <a:pt x="5276" y="1731"/>
                  </a:lnTo>
                  <a:lnTo>
                    <a:pt x="5277" y="1731"/>
                  </a:lnTo>
                  <a:lnTo>
                    <a:pt x="5278" y="1731"/>
                  </a:lnTo>
                  <a:lnTo>
                    <a:pt x="5280" y="1731"/>
                  </a:lnTo>
                  <a:lnTo>
                    <a:pt x="5281" y="1731"/>
                  </a:lnTo>
                  <a:lnTo>
                    <a:pt x="5283" y="1731"/>
                  </a:lnTo>
                  <a:lnTo>
                    <a:pt x="5285" y="1731"/>
                  </a:lnTo>
                  <a:lnTo>
                    <a:pt x="5286" y="1731"/>
                  </a:lnTo>
                  <a:lnTo>
                    <a:pt x="5288" y="1731"/>
                  </a:lnTo>
                  <a:lnTo>
                    <a:pt x="5289" y="1731"/>
                  </a:lnTo>
                  <a:lnTo>
                    <a:pt x="5290" y="1732"/>
                  </a:lnTo>
                  <a:lnTo>
                    <a:pt x="5292" y="1732"/>
                  </a:lnTo>
                  <a:lnTo>
                    <a:pt x="5293" y="1732"/>
                  </a:lnTo>
                  <a:lnTo>
                    <a:pt x="5295" y="1732"/>
                  </a:lnTo>
                  <a:lnTo>
                    <a:pt x="5297" y="1732"/>
                  </a:lnTo>
                  <a:lnTo>
                    <a:pt x="5298" y="1732"/>
                  </a:lnTo>
                  <a:lnTo>
                    <a:pt x="5299" y="1732"/>
                  </a:lnTo>
                  <a:lnTo>
                    <a:pt x="5301" y="1732"/>
                  </a:lnTo>
                  <a:lnTo>
                    <a:pt x="5302" y="1732"/>
                  </a:lnTo>
                  <a:lnTo>
                    <a:pt x="5304" y="1733"/>
                  </a:lnTo>
                  <a:lnTo>
                    <a:pt x="5305" y="1733"/>
                  </a:lnTo>
                  <a:lnTo>
                    <a:pt x="5307" y="1733"/>
                  </a:lnTo>
                  <a:lnTo>
                    <a:pt x="5309" y="1733"/>
                  </a:lnTo>
                  <a:lnTo>
                    <a:pt x="5310" y="1733"/>
                  </a:lnTo>
                  <a:lnTo>
                    <a:pt x="5311" y="1733"/>
                  </a:lnTo>
                  <a:lnTo>
                    <a:pt x="5313" y="1733"/>
                  </a:lnTo>
                  <a:lnTo>
                    <a:pt x="5314" y="1733"/>
                  </a:lnTo>
                  <a:lnTo>
                    <a:pt x="5316" y="1733"/>
                  </a:lnTo>
                  <a:lnTo>
                    <a:pt x="5317" y="1733"/>
                  </a:lnTo>
                  <a:lnTo>
                    <a:pt x="5319" y="1733"/>
                  </a:lnTo>
                  <a:lnTo>
                    <a:pt x="5320" y="1734"/>
                  </a:lnTo>
                  <a:lnTo>
                    <a:pt x="5322" y="1734"/>
                  </a:lnTo>
                  <a:lnTo>
                    <a:pt x="5323" y="1734"/>
                  </a:lnTo>
                  <a:lnTo>
                    <a:pt x="5325" y="1734"/>
                  </a:lnTo>
                  <a:lnTo>
                    <a:pt x="5326" y="1734"/>
                  </a:lnTo>
                  <a:lnTo>
                    <a:pt x="5328" y="1734"/>
                  </a:lnTo>
                  <a:lnTo>
                    <a:pt x="5329" y="1734"/>
                  </a:lnTo>
                  <a:lnTo>
                    <a:pt x="5330" y="1734"/>
                  </a:lnTo>
                  <a:lnTo>
                    <a:pt x="5332" y="1734"/>
                  </a:lnTo>
                  <a:lnTo>
                    <a:pt x="5334" y="1734"/>
                  </a:lnTo>
                  <a:lnTo>
                    <a:pt x="5335" y="1734"/>
                  </a:lnTo>
                  <a:lnTo>
                    <a:pt x="5337" y="1734"/>
                  </a:lnTo>
                  <a:lnTo>
                    <a:pt x="5338" y="1734"/>
                  </a:lnTo>
                  <a:lnTo>
                    <a:pt x="5340" y="1734"/>
                  </a:lnTo>
                  <a:lnTo>
                    <a:pt x="5341" y="1734"/>
                  </a:lnTo>
                  <a:lnTo>
                    <a:pt x="5342" y="1734"/>
                  </a:lnTo>
                  <a:lnTo>
                    <a:pt x="5344" y="1734"/>
                  </a:lnTo>
                  <a:lnTo>
                    <a:pt x="5346" y="1735"/>
                  </a:lnTo>
                  <a:lnTo>
                    <a:pt x="5347" y="1735"/>
                  </a:lnTo>
                  <a:lnTo>
                    <a:pt x="5349" y="1735"/>
                  </a:lnTo>
                  <a:lnTo>
                    <a:pt x="5350" y="1735"/>
                  </a:lnTo>
                  <a:lnTo>
                    <a:pt x="5351" y="1735"/>
                  </a:lnTo>
                  <a:lnTo>
                    <a:pt x="5353" y="1735"/>
                  </a:lnTo>
                  <a:lnTo>
                    <a:pt x="5354" y="1735"/>
                  </a:lnTo>
                  <a:lnTo>
                    <a:pt x="5356" y="1735"/>
                  </a:lnTo>
                  <a:lnTo>
                    <a:pt x="5357" y="1735"/>
                  </a:lnTo>
                  <a:lnTo>
                    <a:pt x="5359" y="1735"/>
                  </a:lnTo>
                  <a:lnTo>
                    <a:pt x="5361" y="1735"/>
                  </a:lnTo>
                  <a:lnTo>
                    <a:pt x="5362" y="1735"/>
                  </a:lnTo>
                  <a:lnTo>
                    <a:pt x="5363" y="1736"/>
                  </a:lnTo>
                  <a:lnTo>
                    <a:pt x="5365" y="1736"/>
                  </a:lnTo>
                  <a:lnTo>
                    <a:pt x="5366" y="1736"/>
                  </a:lnTo>
                  <a:lnTo>
                    <a:pt x="5368" y="1736"/>
                  </a:lnTo>
                  <a:lnTo>
                    <a:pt x="5369" y="1736"/>
                  </a:lnTo>
                  <a:lnTo>
                    <a:pt x="5371" y="1736"/>
                  </a:lnTo>
                  <a:lnTo>
                    <a:pt x="5372" y="1736"/>
                  </a:lnTo>
                  <a:lnTo>
                    <a:pt x="5374" y="1736"/>
                  </a:lnTo>
                  <a:lnTo>
                    <a:pt x="5375" y="1736"/>
                  </a:lnTo>
                  <a:lnTo>
                    <a:pt x="5377" y="1736"/>
                  </a:lnTo>
                  <a:lnTo>
                    <a:pt x="5378" y="1736"/>
                  </a:lnTo>
                  <a:lnTo>
                    <a:pt x="5380" y="1736"/>
                  </a:lnTo>
                  <a:lnTo>
                    <a:pt x="5381" y="1737"/>
                  </a:lnTo>
                  <a:lnTo>
                    <a:pt x="5383" y="1737"/>
                  </a:lnTo>
                  <a:lnTo>
                    <a:pt x="5384" y="1737"/>
                  </a:lnTo>
                  <a:lnTo>
                    <a:pt x="5386" y="1737"/>
                  </a:lnTo>
                  <a:lnTo>
                    <a:pt x="5387" y="1737"/>
                  </a:lnTo>
                  <a:lnTo>
                    <a:pt x="5389" y="1737"/>
                  </a:lnTo>
                  <a:lnTo>
                    <a:pt x="5390" y="1737"/>
                  </a:lnTo>
                  <a:lnTo>
                    <a:pt x="5392" y="1737"/>
                  </a:lnTo>
                  <a:lnTo>
                    <a:pt x="5393" y="1737"/>
                  </a:lnTo>
                  <a:lnTo>
                    <a:pt x="5394" y="1737"/>
                  </a:lnTo>
                  <a:lnTo>
                    <a:pt x="5396" y="1737"/>
                  </a:lnTo>
                  <a:lnTo>
                    <a:pt x="5398" y="1737"/>
                  </a:lnTo>
                  <a:lnTo>
                    <a:pt x="5399" y="1737"/>
                  </a:lnTo>
                  <a:lnTo>
                    <a:pt x="5401" y="1737"/>
                  </a:lnTo>
                  <a:lnTo>
                    <a:pt x="5402" y="1738"/>
                  </a:lnTo>
                  <a:lnTo>
                    <a:pt x="5403" y="1738"/>
                  </a:lnTo>
                  <a:lnTo>
                    <a:pt x="5405" y="1738"/>
                  </a:lnTo>
                  <a:lnTo>
                    <a:pt x="5406" y="1738"/>
                  </a:lnTo>
                  <a:lnTo>
                    <a:pt x="5408" y="1738"/>
                  </a:lnTo>
                  <a:lnTo>
                    <a:pt x="5410" y="1738"/>
                  </a:lnTo>
                  <a:lnTo>
                    <a:pt x="5411" y="1738"/>
                  </a:lnTo>
                  <a:lnTo>
                    <a:pt x="5413" y="1738"/>
                  </a:lnTo>
                  <a:lnTo>
                    <a:pt x="5414" y="1738"/>
                  </a:lnTo>
                  <a:lnTo>
                    <a:pt x="5415" y="1738"/>
                  </a:lnTo>
                  <a:lnTo>
                    <a:pt x="5417" y="1738"/>
                  </a:lnTo>
                  <a:lnTo>
                    <a:pt x="5418" y="1738"/>
                  </a:lnTo>
                  <a:lnTo>
                    <a:pt x="5420" y="1738"/>
                  </a:lnTo>
                  <a:lnTo>
                    <a:pt x="5422" y="1738"/>
                  </a:lnTo>
                  <a:lnTo>
                    <a:pt x="5423" y="1738"/>
                  </a:lnTo>
                  <a:lnTo>
                    <a:pt x="5424" y="1738"/>
                  </a:lnTo>
                  <a:lnTo>
                    <a:pt x="5426" y="1739"/>
                  </a:lnTo>
                  <a:lnTo>
                    <a:pt x="5427" y="1739"/>
                  </a:lnTo>
                  <a:lnTo>
                    <a:pt x="5429" y="1739"/>
                  </a:lnTo>
                  <a:lnTo>
                    <a:pt x="5430" y="1739"/>
                  </a:lnTo>
                  <a:lnTo>
                    <a:pt x="5432" y="1739"/>
                  </a:lnTo>
                  <a:lnTo>
                    <a:pt x="5434" y="1739"/>
                  </a:lnTo>
                  <a:lnTo>
                    <a:pt x="5435" y="1739"/>
                  </a:lnTo>
                  <a:lnTo>
                    <a:pt x="5436" y="1739"/>
                  </a:lnTo>
                  <a:lnTo>
                    <a:pt x="5438" y="1739"/>
                  </a:lnTo>
                  <a:lnTo>
                    <a:pt x="5439" y="1739"/>
                  </a:lnTo>
                  <a:lnTo>
                    <a:pt x="5441" y="1739"/>
                  </a:lnTo>
                  <a:lnTo>
                    <a:pt x="5442" y="1739"/>
                  </a:lnTo>
                  <a:lnTo>
                    <a:pt x="5444" y="1739"/>
                  </a:lnTo>
                  <a:lnTo>
                    <a:pt x="5445" y="1739"/>
                  </a:lnTo>
                  <a:lnTo>
                    <a:pt x="5447" y="1739"/>
                  </a:lnTo>
                  <a:lnTo>
                    <a:pt x="5448" y="1739"/>
                  </a:lnTo>
                  <a:lnTo>
                    <a:pt x="5450" y="1740"/>
                  </a:lnTo>
                  <a:lnTo>
                    <a:pt x="5451" y="1740"/>
                  </a:lnTo>
                  <a:lnTo>
                    <a:pt x="5453" y="1740"/>
                  </a:lnTo>
                  <a:lnTo>
                    <a:pt x="5454" y="1740"/>
                  </a:lnTo>
                  <a:lnTo>
                    <a:pt x="5455" y="1740"/>
                  </a:lnTo>
                  <a:lnTo>
                    <a:pt x="5457" y="1740"/>
                  </a:lnTo>
                  <a:lnTo>
                    <a:pt x="5459" y="1740"/>
                  </a:lnTo>
                  <a:lnTo>
                    <a:pt x="5460" y="1740"/>
                  </a:lnTo>
                  <a:lnTo>
                    <a:pt x="5462" y="1740"/>
                  </a:lnTo>
                  <a:lnTo>
                    <a:pt x="5463" y="1740"/>
                  </a:lnTo>
                  <a:lnTo>
                    <a:pt x="5465" y="1740"/>
                  </a:lnTo>
                  <a:lnTo>
                    <a:pt x="5466" y="1740"/>
                  </a:lnTo>
                  <a:lnTo>
                    <a:pt x="5467" y="1740"/>
                  </a:lnTo>
                  <a:lnTo>
                    <a:pt x="5469" y="1740"/>
                  </a:lnTo>
                  <a:lnTo>
                    <a:pt x="5471" y="1740"/>
                  </a:lnTo>
                  <a:lnTo>
                    <a:pt x="5472" y="1740"/>
                  </a:lnTo>
                  <a:lnTo>
                    <a:pt x="5474" y="1740"/>
                  </a:lnTo>
                  <a:lnTo>
                    <a:pt x="5475" y="1740"/>
                  </a:lnTo>
                  <a:lnTo>
                    <a:pt x="5476" y="1741"/>
                  </a:lnTo>
                  <a:lnTo>
                    <a:pt x="5478" y="1741"/>
                  </a:lnTo>
                  <a:lnTo>
                    <a:pt x="5479" y="1741"/>
                  </a:lnTo>
                  <a:lnTo>
                    <a:pt x="5481" y="1741"/>
                  </a:lnTo>
                  <a:lnTo>
                    <a:pt x="5483" y="1741"/>
                  </a:lnTo>
                  <a:lnTo>
                    <a:pt x="5484" y="1741"/>
                  </a:lnTo>
                  <a:lnTo>
                    <a:pt x="5486" y="1741"/>
                  </a:lnTo>
                  <a:lnTo>
                    <a:pt x="5487" y="1741"/>
                  </a:lnTo>
                  <a:lnTo>
                    <a:pt x="5488" y="1741"/>
                  </a:lnTo>
                  <a:lnTo>
                    <a:pt x="5490" y="1741"/>
                  </a:lnTo>
                  <a:lnTo>
                    <a:pt x="5491" y="1741"/>
                  </a:lnTo>
                  <a:lnTo>
                    <a:pt x="5493" y="1741"/>
                  </a:lnTo>
                  <a:lnTo>
                    <a:pt x="5495" y="1741"/>
                  </a:lnTo>
                  <a:lnTo>
                    <a:pt x="5496" y="1741"/>
                  </a:lnTo>
                  <a:lnTo>
                    <a:pt x="5497" y="1741"/>
                  </a:lnTo>
                  <a:lnTo>
                    <a:pt x="5499" y="1741"/>
                  </a:lnTo>
                  <a:lnTo>
                    <a:pt x="5500" y="1741"/>
                  </a:lnTo>
                  <a:lnTo>
                    <a:pt x="5502" y="1741"/>
                  </a:lnTo>
                  <a:lnTo>
                    <a:pt x="5503" y="1741"/>
                  </a:lnTo>
                  <a:lnTo>
                    <a:pt x="5505" y="1741"/>
                  </a:lnTo>
                  <a:lnTo>
                    <a:pt x="5506" y="1741"/>
                  </a:lnTo>
                  <a:lnTo>
                    <a:pt x="5508" y="1742"/>
                  </a:lnTo>
                  <a:lnTo>
                    <a:pt x="5509" y="1742"/>
                  </a:lnTo>
                  <a:lnTo>
                    <a:pt x="5511" y="1742"/>
                  </a:lnTo>
                  <a:lnTo>
                    <a:pt x="5512" y="1742"/>
                  </a:lnTo>
                  <a:lnTo>
                    <a:pt x="5514" y="1742"/>
                  </a:lnTo>
                  <a:lnTo>
                    <a:pt x="5515" y="1742"/>
                  </a:lnTo>
                  <a:lnTo>
                    <a:pt x="5517" y="1742"/>
                  </a:lnTo>
                  <a:lnTo>
                    <a:pt x="5518" y="1742"/>
                  </a:lnTo>
                  <a:lnTo>
                    <a:pt x="5520" y="1742"/>
                  </a:lnTo>
                  <a:lnTo>
                    <a:pt x="5521" y="1742"/>
                  </a:lnTo>
                  <a:lnTo>
                    <a:pt x="5523" y="1742"/>
                  </a:lnTo>
                  <a:lnTo>
                    <a:pt x="5524" y="1742"/>
                  </a:lnTo>
                  <a:lnTo>
                    <a:pt x="5526" y="1742"/>
                  </a:lnTo>
                  <a:lnTo>
                    <a:pt x="5527" y="1742"/>
                  </a:lnTo>
                  <a:lnTo>
                    <a:pt x="5528" y="1742"/>
                  </a:lnTo>
                  <a:lnTo>
                    <a:pt x="5530" y="1742"/>
                  </a:lnTo>
                  <a:lnTo>
                    <a:pt x="5532" y="1742"/>
                  </a:lnTo>
                  <a:lnTo>
                    <a:pt x="5533" y="1742"/>
                  </a:lnTo>
                  <a:lnTo>
                    <a:pt x="5535" y="1742"/>
                  </a:lnTo>
                  <a:lnTo>
                    <a:pt x="5536" y="1742"/>
                  </a:lnTo>
                  <a:lnTo>
                    <a:pt x="5538" y="1742"/>
                  </a:lnTo>
                  <a:lnTo>
                    <a:pt x="5539" y="1742"/>
                  </a:lnTo>
                  <a:lnTo>
                    <a:pt x="5540" y="1742"/>
                  </a:lnTo>
                  <a:lnTo>
                    <a:pt x="5542" y="1743"/>
                  </a:lnTo>
                  <a:lnTo>
                    <a:pt x="5543" y="1743"/>
                  </a:lnTo>
                  <a:lnTo>
                    <a:pt x="5545" y="1743"/>
                  </a:lnTo>
                  <a:lnTo>
                    <a:pt x="5547" y="1743"/>
                  </a:lnTo>
                  <a:lnTo>
                    <a:pt x="5548" y="1743"/>
                  </a:lnTo>
                  <a:lnTo>
                    <a:pt x="5549" y="1743"/>
                  </a:lnTo>
                  <a:lnTo>
                    <a:pt x="5551" y="1743"/>
                  </a:lnTo>
                  <a:lnTo>
                    <a:pt x="5552" y="1743"/>
                  </a:lnTo>
                  <a:lnTo>
                    <a:pt x="5554" y="1743"/>
                  </a:lnTo>
                  <a:lnTo>
                    <a:pt x="5555" y="1743"/>
                  </a:lnTo>
                  <a:lnTo>
                    <a:pt x="5557" y="1743"/>
                  </a:lnTo>
                  <a:lnTo>
                    <a:pt x="5559" y="1743"/>
                  </a:lnTo>
                  <a:lnTo>
                    <a:pt x="5560" y="1743"/>
                  </a:lnTo>
                  <a:lnTo>
                    <a:pt x="5561" y="1743"/>
                  </a:lnTo>
                  <a:lnTo>
                    <a:pt x="5563" y="1743"/>
                  </a:lnTo>
                  <a:lnTo>
                    <a:pt x="5564" y="1743"/>
                  </a:lnTo>
                  <a:lnTo>
                    <a:pt x="5566" y="1743"/>
                  </a:lnTo>
                  <a:lnTo>
                    <a:pt x="5567" y="1743"/>
                  </a:lnTo>
                  <a:lnTo>
                    <a:pt x="5569" y="1743"/>
                  </a:lnTo>
                  <a:lnTo>
                    <a:pt x="5570" y="1743"/>
                  </a:lnTo>
                  <a:lnTo>
                    <a:pt x="5572" y="1743"/>
                  </a:lnTo>
                  <a:lnTo>
                    <a:pt x="5573" y="1743"/>
                  </a:lnTo>
                  <a:lnTo>
                    <a:pt x="5575" y="1743"/>
                  </a:lnTo>
                  <a:lnTo>
                    <a:pt x="5576" y="1743"/>
                  </a:lnTo>
                  <a:lnTo>
                    <a:pt x="5578" y="1743"/>
                  </a:lnTo>
                  <a:lnTo>
                    <a:pt x="5579" y="1743"/>
                  </a:lnTo>
                  <a:lnTo>
                    <a:pt x="5580" y="1743"/>
                  </a:lnTo>
                  <a:lnTo>
                    <a:pt x="5582" y="1743"/>
                  </a:lnTo>
                  <a:lnTo>
                    <a:pt x="5584" y="1744"/>
                  </a:lnTo>
                  <a:lnTo>
                    <a:pt x="5585" y="1744"/>
                  </a:lnTo>
                  <a:lnTo>
                    <a:pt x="5587" y="1744"/>
                  </a:lnTo>
                  <a:lnTo>
                    <a:pt x="5588" y="1744"/>
                  </a:lnTo>
                  <a:lnTo>
                    <a:pt x="5590" y="1744"/>
                  </a:lnTo>
                  <a:lnTo>
                    <a:pt x="5591" y="1744"/>
                  </a:lnTo>
                  <a:lnTo>
                    <a:pt x="5592" y="1744"/>
                  </a:lnTo>
                  <a:lnTo>
                    <a:pt x="5594" y="1744"/>
                  </a:lnTo>
                  <a:lnTo>
                    <a:pt x="5596" y="1744"/>
                  </a:lnTo>
                  <a:lnTo>
                    <a:pt x="5597" y="1744"/>
                  </a:lnTo>
                  <a:lnTo>
                    <a:pt x="5599" y="1744"/>
                  </a:lnTo>
                  <a:lnTo>
                    <a:pt x="5600" y="1744"/>
                  </a:lnTo>
                  <a:lnTo>
                    <a:pt x="5601" y="1744"/>
                  </a:lnTo>
                  <a:lnTo>
                    <a:pt x="5603" y="1744"/>
                  </a:lnTo>
                  <a:lnTo>
                    <a:pt x="5604" y="1744"/>
                  </a:lnTo>
                  <a:lnTo>
                    <a:pt x="5606" y="1744"/>
                  </a:lnTo>
                  <a:lnTo>
                    <a:pt x="5608" y="1744"/>
                  </a:lnTo>
                  <a:lnTo>
                    <a:pt x="5609" y="1744"/>
                  </a:lnTo>
                  <a:lnTo>
                    <a:pt x="5611" y="1744"/>
                  </a:lnTo>
                  <a:lnTo>
                    <a:pt x="5612" y="1744"/>
                  </a:lnTo>
                  <a:lnTo>
                    <a:pt x="5613" y="1744"/>
                  </a:lnTo>
                  <a:lnTo>
                    <a:pt x="5615" y="1744"/>
                  </a:lnTo>
                  <a:lnTo>
                    <a:pt x="5616" y="1744"/>
                  </a:lnTo>
                  <a:lnTo>
                    <a:pt x="5618" y="1744"/>
                  </a:lnTo>
                  <a:lnTo>
                    <a:pt x="5620" y="1744"/>
                  </a:lnTo>
                  <a:lnTo>
                    <a:pt x="5621" y="1744"/>
                  </a:lnTo>
                  <a:lnTo>
                    <a:pt x="5622" y="1744"/>
                  </a:lnTo>
                  <a:lnTo>
                    <a:pt x="5624" y="1744"/>
                  </a:lnTo>
                  <a:lnTo>
                    <a:pt x="5625" y="1744"/>
                  </a:lnTo>
                  <a:lnTo>
                    <a:pt x="5627" y="1744"/>
                  </a:lnTo>
                  <a:lnTo>
                    <a:pt x="5628" y="1744"/>
                  </a:lnTo>
                  <a:lnTo>
                    <a:pt x="5630" y="1744"/>
                  </a:lnTo>
                  <a:lnTo>
                    <a:pt x="5632" y="1744"/>
                  </a:lnTo>
                  <a:lnTo>
                    <a:pt x="5633" y="1745"/>
                  </a:lnTo>
                  <a:lnTo>
                    <a:pt x="5634" y="1745"/>
                  </a:lnTo>
                  <a:lnTo>
                    <a:pt x="5636" y="1745"/>
                  </a:lnTo>
                  <a:lnTo>
                    <a:pt x="5637" y="1745"/>
                  </a:lnTo>
                  <a:lnTo>
                    <a:pt x="5639" y="1745"/>
                  </a:lnTo>
                  <a:lnTo>
                    <a:pt x="5640" y="1745"/>
                  </a:lnTo>
                  <a:lnTo>
                    <a:pt x="5642" y="1745"/>
                  </a:lnTo>
                  <a:lnTo>
                    <a:pt x="5643" y="1745"/>
                  </a:lnTo>
                  <a:lnTo>
                    <a:pt x="5645" y="1745"/>
                  </a:lnTo>
                  <a:lnTo>
                    <a:pt x="5646" y="1745"/>
                  </a:lnTo>
                  <a:lnTo>
                    <a:pt x="5648" y="1745"/>
                  </a:lnTo>
                  <a:lnTo>
                    <a:pt x="5649" y="1745"/>
                  </a:lnTo>
                  <a:lnTo>
                    <a:pt x="5651" y="1745"/>
                  </a:lnTo>
                  <a:lnTo>
                    <a:pt x="5652" y="1745"/>
                  </a:lnTo>
                  <a:lnTo>
                    <a:pt x="5653" y="1745"/>
                  </a:lnTo>
                  <a:lnTo>
                    <a:pt x="5655" y="1745"/>
                  </a:lnTo>
                  <a:lnTo>
                    <a:pt x="5657" y="1745"/>
                  </a:lnTo>
                  <a:lnTo>
                    <a:pt x="5658" y="1745"/>
                  </a:lnTo>
                  <a:lnTo>
                    <a:pt x="5660" y="1745"/>
                  </a:lnTo>
                  <a:lnTo>
                    <a:pt x="5661" y="1745"/>
                  </a:lnTo>
                  <a:lnTo>
                    <a:pt x="5663" y="1745"/>
                  </a:lnTo>
                  <a:lnTo>
                    <a:pt x="5664" y="1745"/>
                  </a:lnTo>
                  <a:lnTo>
                    <a:pt x="5665" y="1745"/>
                  </a:lnTo>
                  <a:lnTo>
                    <a:pt x="5667" y="1745"/>
                  </a:lnTo>
                  <a:lnTo>
                    <a:pt x="5669" y="1745"/>
                  </a:lnTo>
                  <a:lnTo>
                    <a:pt x="5670" y="1745"/>
                  </a:lnTo>
                  <a:lnTo>
                    <a:pt x="5672" y="1745"/>
                  </a:lnTo>
                  <a:lnTo>
                    <a:pt x="5673" y="1745"/>
                  </a:lnTo>
                  <a:lnTo>
                    <a:pt x="5674" y="1745"/>
                  </a:lnTo>
                  <a:lnTo>
                    <a:pt x="5676" y="1745"/>
                  </a:lnTo>
                  <a:lnTo>
                    <a:pt x="5677" y="1745"/>
                  </a:lnTo>
                  <a:lnTo>
                    <a:pt x="5679" y="1745"/>
                  </a:lnTo>
                  <a:lnTo>
                    <a:pt x="5681" y="1745"/>
                  </a:lnTo>
                  <a:lnTo>
                    <a:pt x="5682" y="1745"/>
                  </a:lnTo>
                  <a:lnTo>
                    <a:pt x="5684" y="1745"/>
                  </a:lnTo>
                  <a:lnTo>
                    <a:pt x="5685" y="1745"/>
                  </a:lnTo>
                  <a:lnTo>
                    <a:pt x="5686" y="1745"/>
                  </a:lnTo>
                  <a:lnTo>
                    <a:pt x="5688" y="1745"/>
                  </a:lnTo>
                  <a:lnTo>
                    <a:pt x="5689" y="1745"/>
                  </a:lnTo>
                  <a:lnTo>
                    <a:pt x="5691" y="1745"/>
                  </a:lnTo>
                  <a:lnTo>
                    <a:pt x="5692" y="1745"/>
                  </a:lnTo>
                  <a:lnTo>
                    <a:pt x="5694" y="1745"/>
                  </a:lnTo>
                  <a:lnTo>
                    <a:pt x="5695" y="1745"/>
                  </a:lnTo>
                  <a:lnTo>
                    <a:pt x="5697" y="1745"/>
                  </a:lnTo>
                  <a:lnTo>
                    <a:pt x="5698" y="1745"/>
                  </a:lnTo>
                  <a:lnTo>
                    <a:pt x="5700" y="1745"/>
                  </a:lnTo>
                  <a:lnTo>
                    <a:pt x="5701" y="1745"/>
                  </a:lnTo>
                  <a:lnTo>
                    <a:pt x="5703" y="1745"/>
                  </a:lnTo>
                  <a:lnTo>
                    <a:pt x="5704" y="1745"/>
                  </a:lnTo>
                  <a:lnTo>
                    <a:pt x="5706" y="1745"/>
                  </a:lnTo>
                  <a:lnTo>
                    <a:pt x="5707" y="1745"/>
                  </a:lnTo>
                  <a:lnTo>
                    <a:pt x="5709" y="1745"/>
                  </a:lnTo>
                  <a:lnTo>
                    <a:pt x="5710" y="1745"/>
                  </a:lnTo>
                  <a:lnTo>
                    <a:pt x="5712" y="1745"/>
                  </a:lnTo>
                  <a:lnTo>
                    <a:pt x="5713" y="1745"/>
                  </a:lnTo>
                  <a:lnTo>
                    <a:pt x="5715" y="1745"/>
                  </a:lnTo>
                  <a:lnTo>
                    <a:pt x="5716" y="1745"/>
                  </a:lnTo>
                  <a:lnTo>
                    <a:pt x="5718" y="1745"/>
                  </a:lnTo>
                  <a:lnTo>
                    <a:pt x="5719" y="1745"/>
                  </a:lnTo>
                  <a:lnTo>
                    <a:pt x="5721" y="1745"/>
                  </a:lnTo>
                  <a:lnTo>
                    <a:pt x="5722" y="1745"/>
                  </a:lnTo>
                  <a:lnTo>
                    <a:pt x="5724" y="1745"/>
                  </a:lnTo>
                  <a:lnTo>
                    <a:pt x="5725" y="1745"/>
                  </a:lnTo>
                  <a:lnTo>
                    <a:pt x="5726" y="1745"/>
                  </a:lnTo>
                  <a:lnTo>
                    <a:pt x="5728" y="1745"/>
                  </a:lnTo>
                  <a:lnTo>
                    <a:pt x="5729" y="1745"/>
                  </a:lnTo>
                  <a:lnTo>
                    <a:pt x="5731" y="1745"/>
                  </a:lnTo>
                  <a:lnTo>
                    <a:pt x="5733" y="1746"/>
                  </a:lnTo>
                  <a:lnTo>
                    <a:pt x="5734" y="1746"/>
                  </a:lnTo>
                  <a:lnTo>
                    <a:pt x="5736" y="1746"/>
                  </a:lnTo>
                  <a:lnTo>
                    <a:pt x="5737" y="1746"/>
                  </a:lnTo>
                  <a:lnTo>
                    <a:pt x="5738" y="1746"/>
                  </a:lnTo>
                  <a:lnTo>
                    <a:pt x="5740" y="1746"/>
                  </a:lnTo>
                  <a:lnTo>
                    <a:pt x="5741" y="1746"/>
                  </a:lnTo>
                  <a:lnTo>
                    <a:pt x="5743" y="1746"/>
                  </a:lnTo>
                  <a:lnTo>
                    <a:pt x="5745" y="1746"/>
                  </a:lnTo>
                  <a:lnTo>
                    <a:pt x="5746" y="1746"/>
                  </a:lnTo>
                  <a:lnTo>
                    <a:pt x="5747" y="1746"/>
                  </a:lnTo>
                  <a:lnTo>
                    <a:pt x="5749" y="1746"/>
                  </a:lnTo>
                  <a:lnTo>
                    <a:pt x="5750" y="1746"/>
                  </a:lnTo>
                  <a:lnTo>
                    <a:pt x="5752" y="1746"/>
                  </a:lnTo>
                  <a:lnTo>
                    <a:pt x="5753" y="1746"/>
                  </a:lnTo>
                  <a:lnTo>
                    <a:pt x="5755" y="1746"/>
                  </a:lnTo>
                  <a:lnTo>
                    <a:pt x="5757" y="1746"/>
                  </a:lnTo>
                  <a:lnTo>
                    <a:pt x="5758" y="1746"/>
                  </a:lnTo>
                  <a:lnTo>
                    <a:pt x="5759" y="1746"/>
                  </a:lnTo>
                  <a:lnTo>
                    <a:pt x="5761" y="1746"/>
                  </a:lnTo>
                  <a:lnTo>
                    <a:pt x="5762" y="1746"/>
                  </a:lnTo>
                  <a:lnTo>
                    <a:pt x="5764" y="1746"/>
                  </a:lnTo>
                  <a:lnTo>
                    <a:pt x="5765" y="1746"/>
                  </a:lnTo>
                  <a:lnTo>
                    <a:pt x="5767" y="1746"/>
                  </a:lnTo>
                  <a:lnTo>
                    <a:pt x="5768" y="1746"/>
                  </a:lnTo>
                  <a:lnTo>
                    <a:pt x="5770" y="1746"/>
                  </a:lnTo>
                  <a:lnTo>
                    <a:pt x="5771" y="1746"/>
                  </a:lnTo>
                  <a:lnTo>
                    <a:pt x="5773" y="1746"/>
                  </a:lnTo>
                  <a:lnTo>
                    <a:pt x="5774" y="1746"/>
                  </a:lnTo>
                  <a:lnTo>
                    <a:pt x="5776" y="1746"/>
                  </a:lnTo>
                  <a:lnTo>
                    <a:pt x="5777" y="1746"/>
                  </a:lnTo>
                  <a:lnTo>
                    <a:pt x="5779" y="1746"/>
                  </a:lnTo>
                  <a:lnTo>
                    <a:pt x="5780" y="1746"/>
                  </a:lnTo>
                  <a:lnTo>
                    <a:pt x="5782" y="1746"/>
                  </a:lnTo>
                  <a:lnTo>
                    <a:pt x="5783" y="1746"/>
                  </a:lnTo>
                  <a:lnTo>
                    <a:pt x="5785" y="1746"/>
                  </a:lnTo>
                  <a:lnTo>
                    <a:pt x="5786" y="1746"/>
                  </a:lnTo>
                  <a:lnTo>
                    <a:pt x="5788" y="1746"/>
                  </a:lnTo>
                  <a:lnTo>
                    <a:pt x="5789" y="1746"/>
                  </a:lnTo>
                  <a:lnTo>
                    <a:pt x="5790" y="1746"/>
                  </a:lnTo>
                  <a:lnTo>
                    <a:pt x="5792" y="1746"/>
                  </a:lnTo>
                  <a:lnTo>
                    <a:pt x="5794" y="1746"/>
                  </a:lnTo>
                  <a:lnTo>
                    <a:pt x="5795" y="1746"/>
                  </a:lnTo>
                  <a:lnTo>
                    <a:pt x="5797" y="1746"/>
                  </a:lnTo>
                  <a:lnTo>
                    <a:pt x="5798" y="1746"/>
                  </a:lnTo>
                  <a:lnTo>
                    <a:pt x="5799" y="1746"/>
                  </a:lnTo>
                  <a:lnTo>
                    <a:pt x="5801" y="1746"/>
                  </a:lnTo>
                  <a:lnTo>
                    <a:pt x="5802" y="1746"/>
                  </a:lnTo>
                  <a:lnTo>
                    <a:pt x="5804" y="1746"/>
                  </a:lnTo>
                  <a:lnTo>
                    <a:pt x="5806" y="1746"/>
                  </a:lnTo>
                  <a:lnTo>
                    <a:pt x="5807" y="1746"/>
                  </a:lnTo>
                  <a:lnTo>
                    <a:pt x="5809" y="1746"/>
                  </a:lnTo>
                  <a:lnTo>
                    <a:pt x="5810" y="1746"/>
                  </a:lnTo>
                  <a:lnTo>
                    <a:pt x="5811" y="1746"/>
                  </a:lnTo>
                  <a:lnTo>
                    <a:pt x="5813" y="1746"/>
                  </a:lnTo>
                  <a:lnTo>
                    <a:pt x="5814" y="1746"/>
                  </a:lnTo>
                  <a:lnTo>
                    <a:pt x="5816" y="1746"/>
                  </a:lnTo>
                  <a:lnTo>
                    <a:pt x="5818" y="1746"/>
                  </a:lnTo>
                  <a:lnTo>
                    <a:pt x="5819" y="1746"/>
                  </a:lnTo>
                  <a:lnTo>
                    <a:pt x="5820" y="1746"/>
                  </a:lnTo>
                  <a:lnTo>
                    <a:pt x="5822" y="1746"/>
                  </a:lnTo>
                  <a:lnTo>
                    <a:pt x="5823" y="1746"/>
                  </a:lnTo>
                  <a:lnTo>
                    <a:pt x="5825" y="1746"/>
                  </a:lnTo>
                  <a:lnTo>
                    <a:pt x="5826" y="1746"/>
                  </a:lnTo>
                  <a:lnTo>
                    <a:pt x="5828" y="1746"/>
                  </a:lnTo>
                  <a:lnTo>
                    <a:pt x="5830" y="1746"/>
                  </a:lnTo>
                  <a:lnTo>
                    <a:pt x="5831" y="1746"/>
                  </a:lnTo>
                  <a:lnTo>
                    <a:pt x="5832" y="1746"/>
                  </a:lnTo>
                  <a:lnTo>
                    <a:pt x="5834" y="1746"/>
                  </a:lnTo>
                  <a:lnTo>
                    <a:pt x="5835" y="1746"/>
                  </a:lnTo>
                  <a:lnTo>
                    <a:pt x="5837" y="1746"/>
                  </a:lnTo>
                  <a:lnTo>
                    <a:pt x="5838" y="1747"/>
                  </a:lnTo>
                  <a:lnTo>
                    <a:pt x="5840" y="1747"/>
                  </a:lnTo>
                  <a:lnTo>
                    <a:pt x="5841" y="1747"/>
                  </a:lnTo>
                  <a:lnTo>
                    <a:pt x="5843" y="1747"/>
                  </a:lnTo>
                  <a:lnTo>
                    <a:pt x="5844" y="1747"/>
                  </a:lnTo>
                  <a:lnTo>
                    <a:pt x="5846" y="1747"/>
                  </a:lnTo>
                  <a:lnTo>
                    <a:pt x="5847" y="1747"/>
                  </a:lnTo>
                  <a:lnTo>
                    <a:pt x="5849" y="1747"/>
                  </a:lnTo>
                  <a:lnTo>
                    <a:pt x="5850" y="1747"/>
                  </a:lnTo>
                  <a:lnTo>
                    <a:pt x="5852" y="1747"/>
                  </a:lnTo>
                  <a:lnTo>
                    <a:pt x="5853" y="1747"/>
                  </a:lnTo>
                  <a:lnTo>
                    <a:pt x="5855" y="1747"/>
                  </a:lnTo>
                  <a:lnTo>
                    <a:pt x="5856" y="1747"/>
                  </a:lnTo>
                  <a:lnTo>
                    <a:pt x="5858" y="1747"/>
                  </a:lnTo>
                  <a:lnTo>
                    <a:pt x="5859" y="1747"/>
                  </a:lnTo>
                  <a:lnTo>
                    <a:pt x="5861" y="1747"/>
                  </a:lnTo>
                  <a:lnTo>
                    <a:pt x="5862" y="1747"/>
                  </a:lnTo>
                  <a:lnTo>
                    <a:pt x="5863" y="1747"/>
                  </a:lnTo>
                  <a:lnTo>
                    <a:pt x="5865" y="1747"/>
                  </a:lnTo>
                  <a:lnTo>
                    <a:pt x="5867" y="1747"/>
                  </a:lnTo>
                  <a:lnTo>
                    <a:pt x="5868" y="1747"/>
                  </a:lnTo>
                  <a:lnTo>
                    <a:pt x="5870" y="1747"/>
                  </a:lnTo>
                  <a:lnTo>
                    <a:pt x="5871" y="1747"/>
                  </a:lnTo>
                  <a:lnTo>
                    <a:pt x="5872" y="1747"/>
                  </a:lnTo>
                  <a:lnTo>
                    <a:pt x="5874" y="1747"/>
                  </a:lnTo>
                  <a:lnTo>
                    <a:pt x="5875" y="1747"/>
                  </a:lnTo>
                  <a:lnTo>
                    <a:pt x="5877" y="1747"/>
                  </a:lnTo>
                  <a:lnTo>
                    <a:pt x="5878" y="1747"/>
                  </a:lnTo>
                  <a:lnTo>
                    <a:pt x="5880" y="1747"/>
                  </a:lnTo>
                  <a:lnTo>
                    <a:pt x="5882" y="1747"/>
                  </a:lnTo>
                  <a:lnTo>
                    <a:pt x="5883" y="1747"/>
                  </a:lnTo>
                  <a:lnTo>
                    <a:pt x="5884" y="1747"/>
                  </a:lnTo>
                  <a:lnTo>
                    <a:pt x="5886" y="1747"/>
                  </a:lnTo>
                  <a:lnTo>
                    <a:pt x="5887" y="1747"/>
                  </a:lnTo>
                  <a:lnTo>
                    <a:pt x="5889" y="1747"/>
                  </a:lnTo>
                  <a:lnTo>
                    <a:pt x="5890" y="1747"/>
                  </a:lnTo>
                  <a:lnTo>
                    <a:pt x="5892" y="1747"/>
                  </a:lnTo>
                  <a:lnTo>
                    <a:pt x="5893" y="1747"/>
                  </a:lnTo>
                  <a:lnTo>
                    <a:pt x="5895" y="1747"/>
                  </a:lnTo>
                  <a:lnTo>
                    <a:pt x="5896" y="1747"/>
                  </a:lnTo>
                  <a:lnTo>
                    <a:pt x="5898" y="1747"/>
                  </a:lnTo>
                  <a:lnTo>
                    <a:pt x="5899" y="1747"/>
                  </a:lnTo>
                  <a:lnTo>
                    <a:pt x="5901" y="1747"/>
                  </a:lnTo>
                  <a:lnTo>
                    <a:pt x="5902" y="1747"/>
                  </a:lnTo>
                  <a:lnTo>
                    <a:pt x="5904" y="1747"/>
                  </a:lnTo>
                  <a:lnTo>
                    <a:pt x="5905" y="1747"/>
                  </a:lnTo>
                  <a:lnTo>
                    <a:pt x="5907" y="1747"/>
                  </a:lnTo>
                  <a:lnTo>
                    <a:pt x="5908" y="1747"/>
                  </a:lnTo>
                  <a:lnTo>
                    <a:pt x="5910" y="1747"/>
                  </a:lnTo>
                  <a:lnTo>
                    <a:pt x="5911" y="1747"/>
                  </a:lnTo>
                  <a:lnTo>
                    <a:pt x="5913" y="1747"/>
                  </a:lnTo>
                  <a:lnTo>
                    <a:pt x="5914" y="1747"/>
                  </a:lnTo>
                  <a:lnTo>
                    <a:pt x="5915" y="1747"/>
                  </a:lnTo>
                  <a:lnTo>
                    <a:pt x="5917" y="1747"/>
                  </a:lnTo>
                  <a:lnTo>
                    <a:pt x="5919" y="1747"/>
                  </a:lnTo>
                  <a:lnTo>
                    <a:pt x="5920" y="1747"/>
                  </a:lnTo>
                  <a:lnTo>
                    <a:pt x="5922" y="1747"/>
                  </a:lnTo>
                  <a:lnTo>
                    <a:pt x="5923" y="1747"/>
                  </a:lnTo>
                  <a:lnTo>
                    <a:pt x="5925" y="1747"/>
                  </a:lnTo>
                  <a:lnTo>
                    <a:pt x="5926" y="1747"/>
                  </a:lnTo>
                  <a:lnTo>
                    <a:pt x="5927" y="1747"/>
                  </a:lnTo>
                  <a:lnTo>
                    <a:pt x="5929" y="1747"/>
                  </a:lnTo>
                  <a:lnTo>
                    <a:pt x="5931" y="1747"/>
                  </a:lnTo>
                  <a:lnTo>
                    <a:pt x="5932" y="1747"/>
                  </a:lnTo>
                  <a:lnTo>
                    <a:pt x="5934" y="1747"/>
                  </a:lnTo>
                  <a:lnTo>
                    <a:pt x="5935" y="1747"/>
                  </a:lnTo>
                  <a:lnTo>
                    <a:pt x="5936" y="1747"/>
                  </a:lnTo>
                  <a:lnTo>
                    <a:pt x="5938" y="1747"/>
                  </a:lnTo>
                  <a:lnTo>
                    <a:pt x="5939" y="1747"/>
                  </a:lnTo>
                  <a:lnTo>
                    <a:pt x="5941" y="1747"/>
                  </a:lnTo>
                  <a:lnTo>
                    <a:pt x="5943" y="1747"/>
                  </a:lnTo>
                  <a:lnTo>
                    <a:pt x="5944" y="1747"/>
                  </a:lnTo>
                  <a:lnTo>
                    <a:pt x="5945" y="1747"/>
                  </a:lnTo>
                  <a:lnTo>
                    <a:pt x="5947" y="1747"/>
                  </a:lnTo>
                  <a:lnTo>
                    <a:pt x="5948" y="1747"/>
                  </a:lnTo>
                  <a:lnTo>
                    <a:pt x="5950" y="1747"/>
                  </a:lnTo>
                  <a:lnTo>
                    <a:pt x="5951" y="1747"/>
                  </a:lnTo>
                  <a:lnTo>
                    <a:pt x="5953" y="1747"/>
                  </a:lnTo>
                </a:path>
              </a:pathLst>
            </a:custGeom>
            <a:noFill/>
            <a:ln w="38100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98">
              <a:extLst>
                <a:ext uri="{FF2B5EF4-FFF2-40B4-BE49-F238E27FC236}">
                  <a16:creationId xmlns:a16="http://schemas.microsoft.com/office/drawing/2014/main" id="{71019835-0112-46D2-B510-E14072E25A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138" y="2978454"/>
              <a:ext cx="2056679" cy="823513"/>
            </a:xfrm>
            <a:custGeom>
              <a:avLst/>
              <a:gdLst>
                <a:gd name="T0" fmla="*/ 92 w 5953"/>
                <a:gd name="T1" fmla="*/ 2622 h 2622"/>
                <a:gd name="T2" fmla="*/ 186 w 5953"/>
                <a:gd name="T3" fmla="*/ 2621 h 2622"/>
                <a:gd name="T4" fmla="*/ 280 w 5953"/>
                <a:gd name="T5" fmla="*/ 2620 h 2622"/>
                <a:gd name="T6" fmla="*/ 374 w 5953"/>
                <a:gd name="T7" fmla="*/ 2618 h 2622"/>
                <a:gd name="T8" fmla="*/ 467 w 5953"/>
                <a:gd name="T9" fmla="*/ 2616 h 2622"/>
                <a:gd name="T10" fmla="*/ 561 w 5953"/>
                <a:gd name="T11" fmla="*/ 2612 h 2622"/>
                <a:gd name="T12" fmla="*/ 655 w 5953"/>
                <a:gd name="T13" fmla="*/ 2607 h 2622"/>
                <a:gd name="T14" fmla="*/ 749 w 5953"/>
                <a:gd name="T15" fmla="*/ 2599 h 2622"/>
                <a:gd name="T16" fmla="*/ 843 w 5953"/>
                <a:gd name="T17" fmla="*/ 2589 h 2622"/>
                <a:gd name="T18" fmla="*/ 936 w 5953"/>
                <a:gd name="T19" fmla="*/ 2576 h 2622"/>
                <a:gd name="T20" fmla="*/ 1030 w 5953"/>
                <a:gd name="T21" fmla="*/ 2558 h 2622"/>
                <a:gd name="T22" fmla="*/ 1124 w 5953"/>
                <a:gd name="T23" fmla="*/ 2534 h 2622"/>
                <a:gd name="T24" fmla="*/ 1218 w 5953"/>
                <a:gd name="T25" fmla="*/ 2504 h 2622"/>
                <a:gd name="T26" fmla="*/ 1311 w 5953"/>
                <a:gd name="T27" fmla="*/ 2466 h 2622"/>
                <a:gd name="T28" fmla="*/ 1405 w 5953"/>
                <a:gd name="T29" fmla="*/ 2418 h 2622"/>
                <a:gd name="T30" fmla="*/ 1499 w 5953"/>
                <a:gd name="T31" fmla="*/ 2360 h 2622"/>
                <a:gd name="T32" fmla="*/ 1593 w 5953"/>
                <a:gd name="T33" fmla="*/ 2291 h 2622"/>
                <a:gd name="T34" fmla="*/ 1687 w 5953"/>
                <a:gd name="T35" fmla="*/ 2210 h 2622"/>
                <a:gd name="T36" fmla="*/ 1780 w 5953"/>
                <a:gd name="T37" fmla="*/ 2118 h 2622"/>
                <a:gd name="T38" fmla="*/ 1874 w 5953"/>
                <a:gd name="T39" fmla="*/ 2014 h 2622"/>
                <a:gd name="T40" fmla="*/ 1968 w 5953"/>
                <a:gd name="T41" fmla="*/ 1900 h 2622"/>
                <a:gd name="T42" fmla="*/ 2062 w 5953"/>
                <a:gd name="T43" fmla="*/ 1777 h 2622"/>
                <a:gd name="T44" fmla="*/ 2155 w 5953"/>
                <a:gd name="T45" fmla="*/ 1648 h 2622"/>
                <a:gd name="T46" fmla="*/ 2249 w 5953"/>
                <a:gd name="T47" fmla="*/ 1517 h 2622"/>
                <a:gd name="T48" fmla="*/ 2343 w 5953"/>
                <a:gd name="T49" fmla="*/ 1388 h 2622"/>
                <a:gd name="T50" fmla="*/ 2437 w 5953"/>
                <a:gd name="T51" fmla="*/ 1265 h 2622"/>
                <a:gd name="T52" fmla="*/ 2531 w 5953"/>
                <a:gd name="T53" fmla="*/ 1151 h 2622"/>
                <a:gd name="T54" fmla="*/ 2624 w 5953"/>
                <a:gd name="T55" fmla="*/ 1052 h 2622"/>
                <a:gd name="T56" fmla="*/ 2718 w 5953"/>
                <a:gd name="T57" fmla="*/ 973 h 2622"/>
                <a:gd name="T58" fmla="*/ 2812 w 5953"/>
                <a:gd name="T59" fmla="*/ 915 h 2622"/>
                <a:gd name="T60" fmla="*/ 2906 w 5953"/>
                <a:gd name="T61" fmla="*/ 882 h 2622"/>
                <a:gd name="T62" fmla="*/ 2999 w 5953"/>
                <a:gd name="T63" fmla="*/ 595 h 2622"/>
                <a:gd name="T64" fmla="*/ 3093 w 5953"/>
                <a:gd name="T65" fmla="*/ 896 h 2622"/>
                <a:gd name="T66" fmla="*/ 3187 w 5953"/>
                <a:gd name="T67" fmla="*/ 941 h 2622"/>
                <a:gd name="T68" fmla="*/ 3281 w 5953"/>
                <a:gd name="T69" fmla="*/ 1010 h 2622"/>
                <a:gd name="T70" fmla="*/ 3375 w 5953"/>
                <a:gd name="T71" fmla="*/ 1100 h 2622"/>
                <a:gd name="T72" fmla="*/ 3468 w 5953"/>
                <a:gd name="T73" fmla="*/ 1207 h 2622"/>
                <a:gd name="T74" fmla="*/ 3562 w 5953"/>
                <a:gd name="T75" fmla="*/ 1326 h 2622"/>
                <a:gd name="T76" fmla="*/ 3656 w 5953"/>
                <a:gd name="T77" fmla="*/ 1453 h 2622"/>
                <a:gd name="T78" fmla="*/ 3750 w 5953"/>
                <a:gd name="T79" fmla="*/ 1584 h 2622"/>
                <a:gd name="T80" fmla="*/ 3843 w 5953"/>
                <a:gd name="T81" fmla="*/ 1714 h 2622"/>
                <a:gd name="T82" fmla="*/ 3937 w 5953"/>
                <a:gd name="T83" fmla="*/ 1840 h 2622"/>
                <a:gd name="T84" fmla="*/ 4031 w 5953"/>
                <a:gd name="T85" fmla="*/ 1959 h 2622"/>
                <a:gd name="T86" fmla="*/ 4125 w 5953"/>
                <a:gd name="T87" fmla="*/ 2068 h 2622"/>
                <a:gd name="T88" fmla="*/ 4219 w 5953"/>
                <a:gd name="T89" fmla="*/ 2166 h 2622"/>
                <a:gd name="T90" fmla="*/ 4312 w 5953"/>
                <a:gd name="T91" fmla="*/ 2253 h 2622"/>
                <a:gd name="T92" fmla="*/ 4406 w 5953"/>
                <a:gd name="T93" fmla="*/ 2327 h 2622"/>
                <a:gd name="T94" fmla="*/ 4500 w 5953"/>
                <a:gd name="T95" fmla="*/ 2391 h 2622"/>
                <a:gd name="T96" fmla="*/ 4594 w 5953"/>
                <a:gd name="T97" fmla="*/ 2443 h 2622"/>
                <a:gd name="T98" fmla="*/ 4687 w 5953"/>
                <a:gd name="T99" fmla="*/ 2486 h 2622"/>
                <a:gd name="T100" fmla="*/ 4781 w 5953"/>
                <a:gd name="T101" fmla="*/ 2520 h 2622"/>
                <a:gd name="T102" fmla="*/ 4875 w 5953"/>
                <a:gd name="T103" fmla="*/ 2547 h 2622"/>
                <a:gd name="T104" fmla="*/ 4969 w 5953"/>
                <a:gd name="T105" fmla="*/ 2568 h 2622"/>
                <a:gd name="T106" fmla="*/ 5063 w 5953"/>
                <a:gd name="T107" fmla="*/ 2583 h 2622"/>
                <a:gd name="T108" fmla="*/ 5156 w 5953"/>
                <a:gd name="T109" fmla="*/ 2595 h 2622"/>
                <a:gd name="T110" fmla="*/ 5250 w 5953"/>
                <a:gd name="T111" fmla="*/ 2604 h 2622"/>
                <a:gd name="T112" fmla="*/ 5344 w 5953"/>
                <a:gd name="T113" fmla="*/ 2609 h 2622"/>
                <a:gd name="T114" fmla="*/ 5438 w 5953"/>
                <a:gd name="T115" fmla="*/ 2614 h 2622"/>
                <a:gd name="T116" fmla="*/ 5532 w 5953"/>
                <a:gd name="T117" fmla="*/ 2617 h 2622"/>
                <a:gd name="T118" fmla="*/ 5625 w 5953"/>
                <a:gd name="T119" fmla="*/ 2619 h 2622"/>
                <a:gd name="T120" fmla="*/ 5719 w 5953"/>
                <a:gd name="T121" fmla="*/ 2620 h 2622"/>
                <a:gd name="T122" fmla="*/ 5813 w 5953"/>
                <a:gd name="T123" fmla="*/ 2621 h 2622"/>
                <a:gd name="T124" fmla="*/ 5907 w 5953"/>
                <a:gd name="T125" fmla="*/ 2622 h 2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953" h="2622">
                  <a:moveTo>
                    <a:pt x="0" y="2622"/>
                  </a:moveTo>
                  <a:lnTo>
                    <a:pt x="1" y="2622"/>
                  </a:lnTo>
                  <a:lnTo>
                    <a:pt x="3" y="2622"/>
                  </a:lnTo>
                  <a:lnTo>
                    <a:pt x="4" y="2622"/>
                  </a:lnTo>
                  <a:lnTo>
                    <a:pt x="6" y="2622"/>
                  </a:lnTo>
                  <a:lnTo>
                    <a:pt x="7" y="2622"/>
                  </a:lnTo>
                  <a:lnTo>
                    <a:pt x="9" y="2622"/>
                  </a:lnTo>
                  <a:lnTo>
                    <a:pt x="10" y="2622"/>
                  </a:lnTo>
                  <a:lnTo>
                    <a:pt x="12" y="2622"/>
                  </a:lnTo>
                  <a:lnTo>
                    <a:pt x="13" y="2622"/>
                  </a:lnTo>
                  <a:lnTo>
                    <a:pt x="15" y="2622"/>
                  </a:lnTo>
                  <a:lnTo>
                    <a:pt x="16" y="2622"/>
                  </a:lnTo>
                  <a:lnTo>
                    <a:pt x="18" y="2622"/>
                  </a:lnTo>
                  <a:lnTo>
                    <a:pt x="19" y="2622"/>
                  </a:lnTo>
                  <a:lnTo>
                    <a:pt x="20" y="2622"/>
                  </a:lnTo>
                  <a:lnTo>
                    <a:pt x="22" y="2622"/>
                  </a:lnTo>
                  <a:lnTo>
                    <a:pt x="24" y="2622"/>
                  </a:lnTo>
                  <a:lnTo>
                    <a:pt x="25" y="2622"/>
                  </a:lnTo>
                  <a:lnTo>
                    <a:pt x="27" y="2622"/>
                  </a:lnTo>
                  <a:lnTo>
                    <a:pt x="28" y="2622"/>
                  </a:lnTo>
                  <a:lnTo>
                    <a:pt x="30" y="2622"/>
                  </a:lnTo>
                  <a:lnTo>
                    <a:pt x="31" y="2622"/>
                  </a:lnTo>
                  <a:lnTo>
                    <a:pt x="32" y="2622"/>
                  </a:lnTo>
                  <a:lnTo>
                    <a:pt x="34" y="2622"/>
                  </a:lnTo>
                  <a:lnTo>
                    <a:pt x="35" y="2622"/>
                  </a:lnTo>
                  <a:lnTo>
                    <a:pt x="37" y="2622"/>
                  </a:lnTo>
                  <a:lnTo>
                    <a:pt x="39" y="2622"/>
                  </a:lnTo>
                  <a:lnTo>
                    <a:pt x="40" y="2622"/>
                  </a:lnTo>
                  <a:lnTo>
                    <a:pt x="41" y="2622"/>
                  </a:lnTo>
                  <a:lnTo>
                    <a:pt x="43" y="2622"/>
                  </a:lnTo>
                  <a:lnTo>
                    <a:pt x="44" y="2622"/>
                  </a:lnTo>
                  <a:lnTo>
                    <a:pt x="46" y="2622"/>
                  </a:lnTo>
                  <a:lnTo>
                    <a:pt x="47" y="2622"/>
                  </a:lnTo>
                  <a:lnTo>
                    <a:pt x="49" y="2622"/>
                  </a:lnTo>
                  <a:lnTo>
                    <a:pt x="51" y="2622"/>
                  </a:lnTo>
                  <a:lnTo>
                    <a:pt x="52" y="2622"/>
                  </a:lnTo>
                  <a:lnTo>
                    <a:pt x="53" y="2622"/>
                  </a:lnTo>
                  <a:lnTo>
                    <a:pt x="55" y="2622"/>
                  </a:lnTo>
                  <a:lnTo>
                    <a:pt x="56" y="2622"/>
                  </a:lnTo>
                  <a:lnTo>
                    <a:pt x="58" y="2622"/>
                  </a:lnTo>
                  <a:lnTo>
                    <a:pt x="59" y="2622"/>
                  </a:lnTo>
                  <a:lnTo>
                    <a:pt x="61" y="2622"/>
                  </a:lnTo>
                  <a:lnTo>
                    <a:pt x="62" y="2622"/>
                  </a:lnTo>
                  <a:lnTo>
                    <a:pt x="64" y="2622"/>
                  </a:lnTo>
                  <a:lnTo>
                    <a:pt x="65" y="2622"/>
                  </a:lnTo>
                  <a:lnTo>
                    <a:pt x="67" y="2622"/>
                  </a:lnTo>
                  <a:lnTo>
                    <a:pt x="68" y="2622"/>
                  </a:lnTo>
                  <a:lnTo>
                    <a:pt x="70" y="2622"/>
                  </a:lnTo>
                  <a:lnTo>
                    <a:pt x="71" y="2622"/>
                  </a:lnTo>
                  <a:lnTo>
                    <a:pt x="72" y="2622"/>
                  </a:lnTo>
                  <a:lnTo>
                    <a:pt x="74" y="2622"/>
                  </a:lnTo>
                  <a:lnTo>
                    <a:pt x="76" y="2622"/>
                  </a:lnTo>
                  <a:lnTo>
                    <a:pt x="77" y="2622"/>
                  </a:lnTo>
                  <a:lnTo>
                    <a:pt x="79" y="2622"/>
                  </a:lnTo>
                  <a:lnTo>
                    <a:pt x="80" y="2622"/>
                  </a:lnTo>
                  <a:lnTo>
                    <a:pt x="82" y="2622"/>
                  </a:lnTo>
                  <a:lnTo>
                    <a:pt x="83" y="2622"/>
                  </a:lnTo>
                  <a:lnTo>
                    <a:pt x="84" y="2622"/>
                  </a:lnTo>
                  <a:lnTo>
                    <a:pt x="86" y="2622"/>
                  </a:lnTo>
                  <a:lnTo>
                    <a:pt x="88" y="2622"/>
                  </a:lnTo>
                  <a:lnTo>
                    <a:pt x="89" y="2622"/>
                  </a:lnTo>
                  <a:lnTo>
                    <a:pt x="91" y="2622"/>
                  </a:lnTo>
                  <a:lnTo>
                    <a:pt x="92" y="2622"/>
                  </a:lnTo>
                  <a:lnTo>
                    <a:pt x="93" y="2622"/>
                  </a:lnTo>
                  <a:lnTo>
                    <a:pt x="95" y="2622"/>
                  </a:lnTo>
                  <a:lnTo>
                    <a:pt x="96" y="2622"/>
                  </a:lnTo>
                  <a:lnTo>
                    <a:pt x="98" y="2622"/>
                  </a:lnTo>
                  <a:lnTo>
                    <a:pt x="100" y="2622"/>
                  </a:lnTo>
                  <a:lnTo>
                    <a:pt x="101" y="2622"/>
                  </a:lnTo>
                  <a:lnTo>
                    <a:pt x="103" y="2622"/>
                  </a:lnTo>
                  <a:lnTo>
                    <a:pt x="104" y="2622"/>
                  </a:lnTo>
                  <a:lnTo>
                    <a:pt x="105" y="2622"/>
                  </a:lnTo>
                  <a:lnTo>
                    <a:pt x="107" y="2622"/>
                  </a:lnTo>
                  <a:lnTo>
                    <a:pt x="108" y="2622"/>
                  </a:lnTo>
                  <a:lnTo>
                    <a:pt x="110" y="2622"/>
                  </a:lnTo>
                  <a:lnTo>
                    <a:pt x="112" y="2622"/>
                  </a:lnTo>
                  <a:lnTo>
                    <a:pt x="113" y="2622"/>
                  </a:lnTo>
                  <a:lnTo>
                    <a:pt x="114" y="2621"/>
                  </a:lnTo>
                  <a:lnTo>
                    <a:pt x="116" y="2621"/>
                  </a:lnTo>
                  <a:lnTo>
                    <a:pt x="117" y="2621"/>
                  </a:lnTo>
                  <a:lnTo>
                    <a:pt x="119" y="2621"/>
                  </a:lnTo>
                  <a:lnTo>
                    <a:pt x="120" y="2621"/>
                  </a:lnTo>
                  <a:lnTo>
                    <a:pt x="122" y="2621"/>
                  </a:lnTo>
                  <a:lnTo>
                    <a:pt x="124" y="2621"/>
                  </a:lnTo>
                  <a:lnTo>
                    <a:pt x="125" y="2621"/>
                  </a:lnTo>
                  <a:lnTo>
                    <a:pt x="126" y="2621"/>
                  </a:lnTo>
                  <a:lnTo>
                    <a:pt x="128" y="2621"/>
                  </a:lnTo>
                  <a:lnTo>
                    <a:pt x="129" y="2621"/>
                  </a:lnTo>
                  <a:lnTo>
                    <a:pt x="131" y="2621"/>
                  </a:lnTo>
                  <a:lnTo>
                    <a:pt x="132" y="2621"/>
                  </a:lnTo>
                  <a:lnTo>
                    <a:pt x="134" y="2621"/>
                  </a:lnTo>
                  <a:lnTo>
                    <a:pt x="135" y="2621"/>
                  </a:lnTo>
                  <a:lnTo>
                    <a:pt x="137" y="2621"/>
                  </a:lnTo>
                  <a:lnTo>
                    <a:pt x="138" y="2621"/>
                  </a:lnTo>
                  <a:lnTo>
                    <a:pt x="140" y="2621"/>
                  </a:lnTo>
                  <a:lnTo>
                    <a:pt x="141" y="2621"/>
                  </a:lnTo>
                  <a:lnTo>
                    <a:pt x="143" y="2621"/>
                  </a:lnTo>
                  <a:lnTo>
                    <a:pt x="144" y="2621"/>
                  </a:lnTo>
                  <a:lnTo>
                    <a:pt x="145" y="2621"/>
                  </a:lnTo>
                  <a:lnTo>
                    <a:pt x="147" y="2621"/>
                  </a:lnTo>
                  <a:lnTo>
                    <a:pt x="149" y="2621"/>
                  </a:lnTo>
                  <a:lnTo>
                    <a:pt x="150" y="2621"/>
                  </a:lnTo>
                  <a:lnTo>
                    <a:pt x="152" y="2621"/>
                  </a:lnTo>
                  <a:lnTo>
                    <a:pt x="153" y="2621"/>
                  </a:lnTo>
                  <a:lnTo>
                    <a:pt x="155" y="2621"/>
                  </a:lnTo>
                  <a:lnTo>
                    <a:pt x="156" y="2621"/>
                  </a:lnTo>
                  <a:lnTo>
                    <a:pt x="157" y="2621"/>
                  </a:lnTo>
                  <a:lnTo>
                    <a:pt x="159" y="2621"/>
                  </a:lnTo>
                  <a:lnTo>
                    <a:pt x="161" y="2621"/>
                  </a:lnTo>
                  <a:lnTo>
                    <a:pt x="162" y="2621"/>
                  </a:lnTo>
                  <a:lnTo>
                    <a:pt x="164" y="2621"/>
                  </a:lnTo>
                  <a:lnTo>
                    <a:pt x="165" y="2621"/>
                  </a:lnTo>
                  <a:lnTo>
                    <a:pt x="166" y="2621"/>
                  </a:lnTo>
                  <a:lnTo>
                    <a:pt x="168" y="2621"/>
                  </a:lnTo>
                  <a:lnTo>
                    <a:pt x="169" y="2621"/>
                  </a:lnTo>
                  <a:lnTo>
                    <a:pt x="171" y="2621"/>
                  </a:lnTo>
                  <a:lnTo>
                    <a:pt x="173" y="2621"/>
                  </a:lnTo>
                  <a:lnTo>
                    <a:pt x="174" y="2621"/>
                  </a:lnTo>
                  <a:lnTo>
                    <a:pt x="176" y="2621"/>
                  </a:lnTo>
                  <a:lnTo>
                    <a:pt x="177" y="2621"/>
                  </a:lnTo>
                  <a:lnTo>
                    <a:pt x="178" y="2621"/>
                  </a:lnTo>
                  <a:lnTo>
                    <a:pt x="180" y="2621"/>
                  </a:lnTo>
                  <a:lnTo>
                    <a:pt x="181" y="2621"/>
                  </a:lnTo>
                  <a:lnTo>
                    <a:pt x="183" y="2621"/>
                  </a:lnTo>
                  <a:lnTo>
                    <a:pt x="184" y="2621"/>
                  </a:lnTo>
                  <a:lnTo>
                    <a:pt x="186" y="2621"/>
                  </a:lnTo>
                  <a:lnTo>
                    <a:pt x="187" y="2621"/>
                  </a:lnTo>
                  <a:lnTo>
                    <a:pt x="189" y="2621"/>
                  </a:lnTo>
                  <a:lnTo>
                    <a:pt x="190" y="2621"/>
                  </a:lnTo>
                  <a:lnTo>
                    <a:pt x="192" y="2621"/>
                  </a:lnTo>
                  <a:lnTo>
                    <a:pt x="193" y="2621"/>
                  </a:lnTo>
                  <a:lnTo>
                    <a:pt x="195" y="2621"/>
                  </a:lnTo>
                  <a:lnTo>
                    <a:pt x="196" y="2621"/>
                  </a:lnTo>
                  <a:lnTo>
                    <a:pt x="198" y="2621"/>
                  </a:lnTo>
                  <a:lnTo>
                    <a:pt x="199" y="2621"/>
                  </a:lnTo>
                  <a:lnTo>
                    <a:pt x="201" y="2621"/>
                  </a:lnTo>
                  <a:lnTo>
                    <a:pt x="202" y="2621"/>
                  </a:lnTo>
                  <a:lnTo>
                    <a:pt x="204" y="2621"/>
                  </a:lnTo>
                  <a:lnTo>
                    <a:pt x="205" y="2621"/>
                  </a:lnTo>
                  <a:lnTo>
                    <a:pt x="207" y="2621"/>
                  </a:lnTo>
                  <a:lnTo>
                    <a:pt x="208" y="2621"/>
                  </a:lnTo>
                  <a:lnTo>
                    <a:pt x="210" y="2621"/>
                  </a:lnTo>
                  <a:lnTo>
                    <a:pt x="211" y="2621"/>
                  </a:lnTo>
                  <a:lnTo>
                    <a:pt x="213" y="2621"/>
                  </a:lnTo>
                  <a:lnTo>
                    <a:pt x="214" y="2621"/>
                  </a:lnTo>
                  <a:lnTo>
                    <a:pt x="216" y="2621"/>
                  </a:lnTo>
                  <a:lnTo>
                    <a:pt x="217" y="2621"/>
                  </a:lnTo>
                  <a:lnTo>
                    <a:pt x="218" y="2621"/>
                  </a:lnTo>
                  <a:lnTo>
                    <a:pt x="220" y="2620"/>
                  </a:lnTo>
                  <a:lnTo>
                    <a:pt x="221" y="2620"/>
                  </a:lnTo>
                  <a:lnTo>
                    <a:pt x="223" y="2620"/>
                  </a:lnTo>
                  <a:lnTo>
                    <a:pt x="225" y="2620"/>
                  </a:lnTo>
                  <a:lnTo>
                    <a:pt x="226" y="2620"/>
                  </a:lnTo>
                  <a:lnTo>
                    <a:pt x="228" y="2620"/>
                  </a:lnTo>
                  <a:lnTo>
                    <a:pt x="229" y="2620"/>
                  </a:lnTo>
                  <a:lnTo>
                    <a:pt x="230" y="2620"/>
                  </a:lnTo>
                  <a:lnTo>
                    <a:pt x="232" y="2620"/>
                  </a:lnTo>
                  <a:lnTo>
                    <a:pt x="233" y="2620"/>
                  </a:lnTo>
                  <a:lnTo>
                    <a:pt x="235" y="2620"/>
                  </a:lnTo>
                  <a:lnTo>
                    <a:pt x="237" y="2620"/>
                  </a:lnTo>
                  <a:lnTo>
                    <a:pt x="238" y="2620"/>
                  </a:lnTo>
                  <a:lnTo>
                    <a:pt x="239" y="2620"/>
                  </a:lnTo>
                  <a:lnTo>
                    <a:pt x="241" y="2620"/>
                  </a:lnTo>
                  <a:lnTo>
                    <a:pt x="242" y="2620"/>
                  </a:lnTo>
                  <a:lnTo>
                    <a:pt x="244" y="2620"/>
                  </a:lnTo>
                  <a:lnTo>
                    <a:pt x="245" y="2620"/>
                  </a:lnTo>
                  <a:lnTo>
                    <a:pt x="247" y="2620"/>
                  </a:lnTo>
                  <a:lnTo>
                    <a:pt x="249" y="2620"/>
                  </a:lnTo>
                  <a:lnTo>
                    <a:pt x="250" y="2620"/>
                  </a:lnTo>
                  <a:lnTo>
                    <a:pt x="251" y="2620"/>
                  </a:lnTo>
                  <a:lnTo>
                    <a:pt x="253" y="2620"/>
                  </a:lnTo>
                  <a:lnTo>
                    <a:pt x="254" y="2620"/>
                  </a:lnTo>
                  <a:lnTo>
                    <a:pt x="256" y="2620"/>
                  </a:lnTo>
                  <a:lnTo>
                    <a:pt x="257" y="2620"/>
                  </a:lnTo>
                  <a:lnTo>
                    <a:pt x="259" y="2620"/>
                  </a:lnTo>
                  <a:lnTo>
                    <a:pt x="260" y="2620"/>
                  </a:lnTo>
                  <a:lnTo>
                    <a:pt x="262" y="2620"/>
                  </a:lnTo>
                  <a:lnTo>
                    <a:pt x="263" y="2620"/>
                  </a:lnTo>
                  <a:lnTo>
                    <a:pt x="265" y="2620"/>
                  </a:lnTo>
                  <a:lnTo>
                    <a:pt x="266" y="2620"/>
                  </a:lnTo>
                  <a:lnTo>
                    <a:pt x="268" y="2620"/>
                  </a:lnTo>
                  <a:lnTo>
                    <a:pt x="269" y="2620"/>
                  </a:lnTo>
                  <a:lnTo>
                    <a:pt x="271" y="2620"/>
                  </a:lnTo>
                  <a:lnTo>
                    <a:pt x="272" y="2620"/>
                  </a:lnTo>
                  <a:lnTo>
                    <a:pt x="274" y="2620"/>
                  </a:lnTo>
                  <a:lnTo>
                    <a:pt x="275" y="2620"/>
                  </a:lnTo>
                  <a:lnTo>
                    <a:pt x="277" y="2620"/>
                  </a:lnTo>
                  <a:lnTo>
                    <a:pt x="278" y="2620"/>
                  </a:lnTo>
                  <a:lnTo>
                    <a:pt x="280" y="2620"/>
                  </a:lnTo>
                  <a:lnTo>
                    <a:pt x="281" y="2620"/>
                  </a:lnTo>
                  <a:lnTo>
                    <a:pt x="282" y="2620"/>
                  </a:lnTo>
                  <a:lnTo>
                    <a:pt x="284" y="2620"/>
                  </a:lnTo>
                  <a:lnTo>
                    <a:pt x="286" y="2620"/>
                  </a:lnTo>
                  <a:lnTo>
                    <a:pt x="287" y="2620"/>
                  </a:lnTo>
                  <a:lnTo>
                    <a:pt x="289" y="2620"/>
                  </a:lnTo>
                  <a:lnTo>
                    <a:pt x="290" y="2620"/>
                  </a:lnTo>
                  <a:lnTo>
                    <a:pt x="292" y="2620"/>
                  </a:lnTo>
                  <a:lnTo>
                    <a:pt x="293" y="2620"/>
                  </a:lnTo>
                  <a:lnTo>
                    <a:pt x="294" y="2620"/>
                  </a:lnTo>
                  <a:lnTo>
                    <a:pt x="296" y="2620"/>
                  </a:lnTo>
                  <a:lnTo>
                    <a:pt x="298" y="2620"/>
                  </a:lnTo>
                  <a:lnTo>
                    <a:pt x="299" y="2620"/>
                  </a:lnTo>
                  <a:lnTo>
                    <a:pt x="301" y="2620"/>
                  </a:lnTo>
                  <a:lnTo>
                    <a:pt x="302" y="2620"/>
                  </a:lnTo>
                  <a:lnTo>
                    <a:pt x="303" y="2620"/>
                  </a:lnTo>
                  <a:lnTo>
                    <a:pt x="305" y="2620"/>
                  </a:lnTo>
                  <a:lnTo>
                    <a:pt x="306" y="2620"/>
                  </a:lnTo>
                  <a:lnTo>
                    <a:pt x="308" y="2620"/>
                  </a:lnTo>
                  <a:lnTo>
                    <a:pt x="310" y="2620"/>
                  </a:lnTo>
                  <a:lnTo>
                    <a:pt x="311" y="2620"/>
                  </a:lnTo>
                  <a:lnTo>
                    <a:pt x="312" y="2620"/>
                  </a:lnTo>
                  <a:lnTo>
                    <a:pt x="314" y="2620"/>
                  </a:lnTo>
                  <a:lnTo>
                    <a:pt x="315" y="2620"/>
                  </a:lnTo>
                  <a:lnTo>
                    <a:pt x="317" y="2620"/>
                  </a:lnTo>
                  <a:lnTo>
                    <a:pt x="318" y="2620"/>
                  </a:lnTo>
                  <a:lnTo>
                    <a:pt x="320" y="2619"/>
                  </a:lnTo>
                  <a:lnTo>
                    <a:pt x="322" y="2619"/>
                  </a:lnTo>
                  <a:lnTo>
                    <a:pt x="323" y="2619"/>
                  </a:lnTo>
                  <a:lnTo>
                    <a:pt x="324" y="2619"/>
                  </a:lnTo>
                  <a:lnTo>
                    <a:pt x="326" y="2619"/>
                  </a:lnTo>
                  <a:lnTo>
                    <a:pt x="327" y="2619"/>
                  </a:lnTo>
                  <a:lnTo>
                    <a:pt x="329" y="2619"/>
                  </a:lnTo>
                  <a:lnTo>
                    <a:pt x="330" y="2619"/>
                  </a:lnTo>
                  <a:lnTo>
                    <a:pt x="332" y="2619"/>
                  </a:lnTo>
                  <a:lnTo>
                    <a:pt x="333" y="2619"/>
                  </a:lnTo>
                  <a:lnTo>
                    <a:pt x="335" y="2619"/>
                  </a:lnTo>
                  <a:lnTo>
                    <a:pt x="336" y="2619"/>
                  </a:lnTo>
                  <a:lnTo>
                    <a:pt x="338" y="2619"/>
                  </a:lnTo>
                  <a:lnTo>
                    <a:pt x="339" y="2619"/>
                  </a:lnTo>
                  <a:lnTo>
                    <a:pt x="341" y="2619"/>
                  </a:lnTo>
                  <a:lnTo>
                    <a:pt x="342" y="2619"/>
                  </a:lnTo>
                  <a:lnTo>
                    <a:pt x="344" y="2619"/>
                  </a:lnTo>
                  <a:lnTo>
                    <a:pt x="345" y="2619"/>
                  </a:lnTo>
                  <a:lnTo>
                    <a:pt x="347" y="2619"/>
                  </a:lnTo>
                  <a:lnTo>
                    <a:pt x="348" y="2619"/>
                  </a:lnTo>
                  <a:lnTo>
                    <a:pt x="350" y="2619"/>
                  </a:lnTo>
                  <a:lnTo>
                    <a:pt x="351" y="2619"/>
                  </a:lnTo>
                  <a:lnTo>
                    <a:pt x="353" y="2619"/>
                  </a:lnTo>
                  <a:lnTo>
                    <a:pt x="354" y="2619"/>
                  </a:lnTo>
                  <a:lnTo>
                    <a:pt x="355" y="2619"/>
                  </a:lnTo>
                  <a:lnTo>
                    <a:pt x="357" y="2619"/>
                  </a:lnTo>
                  <a:lnTo>
                    <a:pt x="359" y="2619"/>
                  </a:lnTo>
                  <a:lnTo>
                    <a:pt x="360" y="2619"/>
                  </a:lnTo>
                  <a:lnTo>
                    <a:pt x="362" y="2619"/>
                  </a:lnTo>
                  <a:lnTo>
                    <a:pt x="363" y="2619"/>
                  </a:lnTo>
                  <a:lnTo>
                    <a:pt x="365" y="2619"/>
                  </a:lnTo>
                  <a:lnTo>
                    <a:pt x="366" y="2619"/>
                  </a:lnTo>
                  <a:lnTo>
                    <a:pt x="367" y="2619"/>
                  </a:lnTo>
                  <a:lnTo>
                    <a:pt x="369" y="2618"/>
                  </a:lnTo>
                  <a:lnTo>
                    <a:pt x="370" y="2618"/>
                  </a:lnTo>
                  <a:lnTo>
                    <a:pt x="372" y="2618"/>
                  </a:lnTo>
                  <a:lnTo>
                    <a:pt x="374" y="2618"/>
                  </a:lnTo>
                  <a:lnTo>
                    <a:pt x="375" y="2618"/>
                  </a:lnTo>
                  <a:lnTo>
                    <a:pt x="376" y="2618"/>
                  </a:lnTo>
                  <a:lnTo>
                    <a:pt x="378" y="2618"/>
                  </a:lnTo>
                  <a:lnTo>
                    <a:pt x="379" y="2618"/>
                  </a:lnTo>
                  <a:lnTo>
                    <a:pt x="381" y="2618"/>
                  </a:lnTo>
                  <a:lnTo>
                    <a:pt x="382" y="2618"/>
                  </a:lnTo>
                  <a:lnTo>
                    <a:pt x="384" y="2618"/>
                  </a:lnTo>
                  <a:lnTo>
                    <a:pt x="385" y="2618"/>
                  </a:lnTo>
                  <a:lnTo>
                    <a:pt x="387" y="2618"/>
                  </a:lnTo>
                  <a:lnTo>
                    <a:pt x="388" y="2618"/>
                  </a:lnTo>
                  <a:lnTo>
                    <a:pt x="390" y="2618"/>
                  </a:lnTo>
                  <a:lnTo>
                    <a:pt x="391" y="2618"/>
                  </a:lnTo>
                  <a:lnTo>
                    <a:pt x="393" y="2618"/>
                  </a:lnTo>
                  <a:lnTo>
                    <a:pt x="394" y="2618"/>
                  </a:lnTo>
                  <a:lnTo>
                    <a:pt x="396" y="2618"/>
                  </a:lnTo>
                  <a:lnTo>
                    <a:pt x="397" y="2618"/>
                  </a:lnTo>
                  <a:lnTo>
                    <a:pt x="399" y="2618"/>
                  </a:lnTo>
                  <a:lnTo>
                    <a:pt x="400" y="2618"/>
                  </a:lnTo>
                  <a:lnTo>
                    <a:pt x="402" y="2618"/>
                  </a:lnTo>
                  <a:lnTo>
                    <a:pt x="403" y="2618"/>
                  </a:lnTo>
                  <a:lnTo>
                    <a:pt x="405" y="2618"/>
                  </a:lnTo>
                  <a:lnTo>
                    <a:pt x="406" y="2618"/>
                  </a:lnTo>
                  <a:lnTo>
                    <a:pt x="407" y="2618"/>
                  </a:lnTo>
                  <a:lnTo>
                    <a:pt x="409" y="2618"/>
                  </a:lnTo>
                  <a:lnTo>
                    <a:pt x="411" y="2617"/>
                  </a:lnTo>
                  <a:lnTo>
                    <a:pt x="412" y="2617"/>
                  </a:lnTo>
                  <a:lnTo>
                    <a:pt x="414" y="2617"/>
                  </a:lnTo>
                  <a:lnTo>
                    <a:pt x="415" y="2617"/>
                  </a:lnTo>
                  <a:lnTo>
                    <a:pt x="417" y="2617"/>
                  </a:lnTo>
                  <a:lnTo>
                    <a:pt x="418" y="2617"/>
                  </a:lnTo>
                  <a:lnTo>
                    <a:pt x="419" y="2617"/>
                  </a:lnTo>
                  <a:lnTo>
                    <a:pt x="421" y="2617"/>
                  </a:lnTo>
                  <a:lnTo>
                    <a:pt x="423" y="2617"/>
                  </a:lnTo>
                  <a:lnTo>
                    <a:pt x="424" y="2617"/>
                  </a:lnTo>
                  <a:lnTo>
                    <a:pt x="426" y="2617"/>
                  </a:lnTo>
                  <a:lnTo>
                    <a:pt x="427" y="2617"/>
                  </a:lnTo>
                  <a:lnTo>
                    <a:pt x="428" y="2617"/>
                  </a:lnTo>
                  <a:lnTo>
                    <a:pt x="430" y="2617"/>
                  </a:lnTo>
                  <a:lnTo>
                    <a:pt x="431" y="2617"/>
                  </a:lnTo>
                  <a:lnTo>
                    <a:pt x="433" y="2617"/>
                  </a:lnTo>
                  <a:lnTo>
                    <a:pt x="435" y="2617"/>
                  </a:lnTo>
                  <a:lnTo>
                    <a:pt x="436" y="2617"/>
                  </a:lnTo>
                  <a:lnTo>
                    <a:pt x="438" y="2617"/>
                  </a:lnTo>
                  <a:lnTo>
                    <a:pt x="439" y="2617"/>
                  </a:lnTo>
                  <a:lnTo>
                    <a:pt x="440" y="2617"/>
                  </a:lnTo>
                  <a:lnTo>
                    <a:pt x="442" y="2617"/>
                  </a:lnTo>
                  <a:lnTo>
                    <a:pt x="443" y="2617"/>
                  </a:lnTo>
                  <a:lnTo>
                    <a:pt x="445" y="2616"/>
                  </a:lnTo>
                  <a:lnTo>
                    <a:pt x="447" y="2616"/>
                  </a:lnTo>
                  <a:lnTo>
                    <a:pt x="448" y="2616"/>
                  </a:lnTo>
                  <a:lnTo>
                    <a:pt x="449" y="2616"/>
                  </a:lnTo>
                  <a:lnTo>
                    <a:pt x="451" y="2616"/>
                  </a:lnTo>
                  <a:lnTo>
                    <a:pt x="452" y="2616"/>
                  </a:lnTo>
                  <a:lnTo>
                    <a:pt x="454" y="2616"/>
                  </a:lnTo>
                  <a:lnTo>
                    <a:pt x="455" y="2616"/>
                  </a:lnTo>
                  <a:lnTo>
                    <a:pt x="457" y="2616"/>
                  </a:lnTo>
                  <a:lnTo>
                    <a:pt x="458" y="2616"/>
                  </a:lnTo>
                  <a:lnTo>
                    <a:pt x="460" y="2616"/>
                  </a:lnTo>
                  <a:lnTo>
                    <a:pt x="461" y="2616"/>
                  </a:lnTo>
                  <a:lnTo>
                    <a:pt x="463" y="2616"/>
                  </a:lnTo>
                  <a:lnTo>
                    <a:pt x="464" y="2616"/>
                  </a:lnTo>
                  <a:lnTo>
                    <a:pt x="466" y="2616"/>
                  </a:lnTo>
                  <a:lnTo>
                    <a:pt x="467" y="2616"/>
                  </a:lnTo>
                  <a:lnTo>
                    <a:pt x="469" y="2616"/>
                  </a:lnTo>
                  <a:lnTo>
                    <a:pt x="470" y="2616"/>
                  </a:lnTo>
                  <a:lnTo>
                    <a:pt x="472" y="2616"/>
                  </a:lnTo>
                  <a:lnTo>
                    <a:pt x="473" y="2616"/>
                  </a:lnTo>
                  <a:lnTo>
                    <a:pt x="475" y="2616"/>
                  </a:lnTo>
                  <a:lnTo>
                    <a:pt x="476" y="2615"/>
                  </a:lnTo>
                  <a:lnTo>
                    <a:pt x="478" y="2615"/>
                  </a:lnTo>
                  <a:lnTo>
                    <a:pt x="479" y="2615"/>
                  </a:lnTo>
                  <a:lnTo>
                    <a:pt x="480" y="2615"/>
                  </a:lnTo>
                  <a:lnTo>
                    <a:pt x="482" y="2615"/>
                  </a:lnTo>
                  <a:lnTo>
                    <a:pt x="484" y="2615"/>
                  </a:lnTo>
                  <a:lnTo>
                    <a:pt x="485" y="2615"/>
                  </a:lnTo>
                  <a:lnTo>
                    <a:pt x="487" y="2615"/>
                  </a:lnTo>
                  <a:lnTo>
                    <a:pt x="488" y="2615"/>
                  </a:lnTo>
                  <a:lnTo>
                    <a:pt x="490" y="2615"/>
                  </a:lnTo>
                  <a:lnTo>
                    <a:pt x="491" y="2615"/>
                  </a:lnTo>
                  <a:lnTo>
                    <a:pt x="492" y="2615"/>
                  </a:lnTo>
                  <a:lnTo>
                    <a:pt x="494" y="2615"/>
                  </a:lnTo>
                  <a:lnTo>
                    <a:pt x="496" y="2615"/>
                  </a:lnTo>
                  <a:lnTo>
                    <a:pt x="497" y="2615"/>
                  </a:lnTo>
                  <a:lnTo>
                    <a:pt x="499" y="2615"/>
                  </a:lnTo>
                  <a:lnTo>
                    <a:pt x="500" y="2615"/>
                  </a:lnTo>
                  <a:lnTo>
                    <a:pt x="501" y="2615"/>
                  </a:lnTo>
                  <a:lnTo>
                    <a:pt x="503" y="2614"/>
                  </a:lnTo>
                  <a:lnTo>
                    <a:pt x="504" y="2614"/>
                  </a:lnTo>
                  <a:lnTo>
                    <a:pt x="506" y="2614"/>
                  </a:lnTo>
                  <a:lnTo>
                    <a:pt x="508" y="2614"/>
                  </a:lnTo>
                  <a:lnTo>
                    <a:pt x="509" y="2614"/>
                  </a:lnTo>
                  <a:lnTo>
                    <a:pt x="511" y="2614"/>
                  </a:lnTo>
                  <a:lnTo>
                    <a:pt x="512" y="2614"/>
                  </a:lnTo>
                  <a:lnTo>
                    <a:pt x="513" y="2614"/>
                  </a:lnTo>
                  <a:lnTo>
                    <a:pt x="515" y="2614"/>
                  </a:lnTo>
                  <a:lnTo>
                    <a:pt x="516" y="2614"/>
                  </a:lnTo>
                  <a:lnTo>
                    <a:pt x="518" y="2614"/>
                  </a:lnTo>
                  <a:lnTo>
                    <a:pt x="519" y="2614"/>
                  </a:lnTo>
                  <a:lnTo>
                    <a:pt x="521" y="2614"/>
                  </a:lnTo>
                  <a:lnTo>
                    <a:pt x="522" y="2614"/>
                  </a:lnTo>
                  <a:lnTo>
                    <a:pt x="524" y="2614"/>
                  </a:lnTo>
                  <a:lnTo>
                    <a:pt x="525" y="2614"/>
                  </a:lnTo>
                  <a:lnTo>
                    <a:pt x="527" y="2613"/>
                  </a:lnTo>
                  <a:lnTo>
                    <a:pt x="528" y="2613"/>
                  </a:lnTo>
                  <a:lnTo>
                    <a:pt x="530" y="2613"/>
                  </a:lnTo>
                  <a:lnTo>
                    <a:pt x="531" y="2613"/>
                  </a:lnTo>
                  <a:lnTo>
                    <a:pt x="533" y="2613"/>
                  </a:lnTo>
                  <a:lnTo>
                    <a:pt x="534" y="2613"/>
                  </a:lnTo>
                  <a:lnTo>
                    <a:pt x="536" y="2613"/>
                  </a:lnTo>
                  <a:lnTo>
                    <a:pt x="537" y="2613"/>
                  </a:lnTo>
                  <a:lnTo>
                    <a:pt x="539" y="2613"/>
                  </a:lnTo>
                  <a:lnTo>
                    <a:pt x="540" y="2613"/>
                  </a:lnTo>
                  <a:lnTo>
                    <a:pt x="542" y="2613"/>
                  </a:lnTo>
                  <a:lnTo>
                    <a:pt x="543" y="2613"/>
                  </a:lnTo>
                  <a:lnTo>
                    <a:pt x="545" y="2613"/>
                  </a:lnTo>
                  <a:lnTo>
                    <a:pt x="546" y="2613"/>
                  </a:lnTo>
                  <a:lnTo>
                    <a:pt x="548" y="2613"/>
                  </a:lnTo>
                  <a:lnTo>
                    <a:pt x="549" y="2613"/>
                  </a:lnTo>
                  <a:lnTo>
                    <a:pt x="551" y="2612"/>
                  </a:lnTo>
                  <a:lnTo>
                    <a:pt x="552" y="2612"/>
                  </a:lnTo>
                  <a:lnTo>
                    <a:pt x="553" y="2612"/>
                  </a:lnTo>
                  <a:lnTo>
                    <a:pt x="555" y="2612"/>
                  </a:lnTo>
                  <a:lnTo>
                    <a:pt x="556" y="2612"/>
                  </a:lnTo>
                  <a:lnTo>
                    <a:pt x="558" y="2612"/>
                  </a:lnTo>
                  <a:lnTo>
                    <a:pt x="560" y="2612"/>
                  </a:lnTo>
                  <a:lnTo>
                    <a:pt x="561" y="2612"/>
                  </a:lnTo>
                  <a:lnTo>
                    <a:pt x="563" y="2612"/>
                  </a:lnTo>
                  <a:lnTo>
                    <a:pt x="564" y="2612"/>
                  </a:lnTo>
                  <a:lnTo>
                    <a:pt x="565" y="2612"/>
                  </a:lnTo>
                  <a:lnTo>
                    <a:pt x="567" y="2612"/>
                  </a:lnTo>
                  <a:lnTo>
                    <a:pt x="568" y="2612"/>
                  </a:lnTo>
                  <a:lnTo>
                    <a:pt x="570" y="2612"/>
                  </a:lnTo>
                  <a:lnTo>
                    <a:pt x="572" y="2611"/>
                  </a:lnTo>
                  <a:lnTo>
                    <a:pt x="573" y="2611"/>
                  </a:lnTo>
                  <a:lnTo>
                    <a:pt x="574" y="2611"/>
                  </a:lnTo>
                  <a:lnTo>
                    <a:pt x="576" y="2611"/>
                  </a:lnTo>
                  <a:lnTo>
                    <a:pt x="577" y="2611"/>
                  </a:lnTo>
                  <a:lnTo>
                    <a:pt x="579" y="2611"/>
                  </a:lnTo>
                  <a:lnTo>
                    <a:pt x="580" y="2611"/>
                  </a:lnTo>
                  <a:lnTo>
                    <a:pt x="582" y="2611"/>
                  </a:lnTo>
                  <a:lnTo>
                    <a:pt x="584" y="2611"/>
                  </a:lnTo>
                  <a:lnTo>
                    <a:pt x="585" y="2611"/>
                  </a:lnTo>
                  <a:lnTo>
                    <a:pt x="586" y="2611"/>
                  </a:lnTo>
                  <a:lnTo>
                    <a:pt x="588" y="2611"/>
                  </a:lnTo>
                  <a:lnTo>
                    <a:pt x="589" y="2610"/>
                  </a:lnTo>
                  <a:lnTo>
                    <a:pt x="591" y="2610"/>
                  </a:lnTo>
                  <a:lnTo>
                    <a:pt x="592" y="2610"/>
                  </a:lnTo>
                  <a:lnTo>
                    <a:pt x="594" y="2610"/>
                  </a:lnTo>
                  <a:lnTo>
                    <a:pt x="595" y="2610"/>
                  </a:lnTo>
                  <a:lnTo>
                    <a:pt x="597" y="2610"/>
                  </a:lnTo>
                  <a:lnTo>
                    <a:pt x="598" y="2610"/>
                  </a:lnTo>
                  <a:lnTo>
                    <a:pt x="600" y="2610"/>
                  </a:lnTo>
                  <a:lnTo>
                    <a:pt x="601" y="2610"/>
                  </a:lnTo>
                  <a:lnTo>
                    <a:pt x="603" y="2610"/>
                  </a:lnTo>
                  <a:lnTo>
                    <a:pt x="604" y="2610"/>
                  </a:lnTo>
                  <a:lnTo>
                    <a:pt x="605" y="2610"/>
                  </a:lnTo>
                  <a:lnTo>
                    <a:pt x="607" y="2609"/>
                  </a:lnTo>
                  <a:lnTo>
                    <a:pt x="609" y="2609"/>
                  </a:lnTo>
                  <a:lnTo>
                    <a:pt x="610" y="2609"/>
                  </a:lnTo>
                  <a:lnTo>
                    <a:pt x="612" y="2609"/>
                  </a:lnTo>
                  <a:lnTo>
                    <a:pt x="613" y="2609"/>
                  </a:lnTo>
                  <a:lnTo>
                    <a:pt x="615" y="2609"/>
                  </a:lnTo>
                  <a:lnTo>
                    <a:pt x="616" y="2609"/>
                  </a:lnTo>
                  <a:lnTo>
                    <a:pt x="617" y="2609"/>
                  </a:lnTo>
                  <a:lnTo>
                    <a:pt x="619" y="2609"/>
                  </a:lnTo>
                  <a:lnTo>
                    <a:pt x="621" y="2609"/>
                  </a:lnTo>
                  <a:lnTo>
                    <a:pt x="622" y="2609"/>
                  </a:lnTo>
                  <a:lnTo>
                    <a:pt x="624" y="2609"/>
                  </a:lnTo>
                  <a:lnTo>
                    <a:pt x="625" y="2609"/>
                  </a:lnTo>
                  <a:lnTo>
                    <a:pt x="626" y="2609"/>
                  </a:lnTo>
                  <a:lnTo>
                    <a:pt x="628" y="2609"/>
                  </a:lnTo>
                  <a:lnTo>
                    <a:pt x="629" y="2609"/>
                  </a:lnTo>
                  <a:lnTo>
                    <a:pt x="631" y="2609"/>
                  </a:lnTo>
                  <a:lnTo>
                    <a:pt x="633" y="2608"/>
                  </a:lnTo>
                  <a:lnTo>
                    <a:pt x="634" y="2608"/>
                  </a:lnTo>
                  <a:lnTo>
                    <a:pt x="636" y="2608"/>
                  </a:lnTo>
                  <a:lnTo>
                    <a:pt x="637" y="2608"/>
                  </a:lnTo>
                  <a:lnTo>
                    <a:pt x="638" y="2608"/>
                  </a:lnTo>
                  <a:lnTo>
                    <a:pt x="640" y="2608"/>
                  </a:lnTo>
                  <a:lnTo>
                    <a:pt x="641" y="2608"/>
                  </a:lnTo>
                  <a:lnTo>
                    <a:pt x="643" y="2608"/>
                  </a:lnTo>
                  <a:lnTo>
                    <a:pt x="645" y="2608"/>
                  </a:lnTo>
                  <a:lnTo>
                    <a:pt x="646" y="2608"/>
                  </a:lnTo>
                  <a:lnTo>
                    <a:pt x="647" y="2608"/>
                  </a:lnTo>
                  <a:lnTo>
                    <a:pt x="649" y="2607"/>
                  </a:lnTo>
                  <a:lnTo>
                    <a:pt x="650" y="2607"/>
                  </a:lnTo>
                  <a:lnTo>
                    <a:pt x="652" y="2607"/>
                  </a:lnTo>
                  <a:lnTo>
                    <a:pt x="653" y="2607"/>
                  </a:lnTo>
                  <a:lnTo>
                    <a:pt x="655" y="2607"/>
                  </a:lnTo>
                  <a:lnTo>
                    <a:pt x="657" y="2607"/>
                  </a:lnTo>
                  <a:lnTo>
                    <a:pt x="658" y="2607"/>
                  </a:lnTo>
                  <a:lnTo>
                    <a:pt x="659" y="2607"/>
                  </a:lnTo>
                  <a:lnTo>
                    <a:pt x="661" y="2607"/>
                  </a:lnTo>
                  <a:lnTo>
                    <a:pt x="662" y="2606"/>
                  </a:lnTo>
                  <a:lnTo>
                    <a:pt x="664" y="2606"/>
                  </a:lnTo>
                  <a:lnTo>
                    <a:pt x="665" y="2606"/>
                  </a:lnTo>
                  <a:lnTo>
                    <a:pt x="667" y="2606"/>
                  </a:lnTo>
                  <a:lnTo>
                    <a:pt x="668" y="2606"/>
                  </a:lnTo>
                  <a:lnTo>
                    <a:pt x="670" y="2606"/>
                  </a:lnTo>
                  <a:lnTo>
                    <a:pt x="671" y="2606"/>
                  </a:lnTo>
                  <a:lnTo>
                    <a:pt x="673" y="2606"/>
                  </a:lnTo>
                  <a:lnTo>
                    <a:pt x="674" y="2606"/>
                  </a:lnTo>
                  <a:lnTo>
                    <a:pt x="676" y="2606"/>
                  </a:lnTo>
                  <a:lnTo>
                    <a:pt x="677" y="2605"/>
                  </a:lnTo>
                  <a:lnTo>
                    <a:pt x="678" y="2605"/>
                  </a:lnTo>
                  <a:lnTo>
                    <a:pt x="680" y="2605"/>
                  </a:lnTo>
                  <a:lnTo>
                    <a:pt x="682" y="2605"/>
                  </a:lnTo>
                  <a:lnTo>
                    <a:pt x="683" y="2605"/>
                  </a:lnTo>
                  <a:lnTo>
                    <a:pt x="685" y="2605"/>
                  </a:lnTo>
                  <a:lnTo>
                    <a:pt x="686" y="2605"/>
                  </a:lnTo>
                  <a:lnTo>
                    <a:pt x="688" y="2605"/>
                  </a:lnTo>
                  <a:lnTo>
                    <a:pt x="689" y="2605"/>
                  </a:lnTo>
                  <a:lnTo>
                    <a:pt x="690" y="2604"/>
                  </a:lnTo>
                  <a:lnTo>
                    <a:pt x="692" y="2604"/>
                  </a:lnTo>
                  <a:lnTo>
                    <a:pt x="694" y="2604"/>
                  </a:lnTo>
                  <a:lnTo>
                    <a:pt x="695" y="2604"/>
                  </a:lnTo>
                  <a:lnTo>
                    <a:pt x="697" y="2604"/>
                  </a:lnTo>
                  <a:lnTo>
                    <a:pt x="698" y="2604"/>
                  </a:lnTo>
                  <a:lnTo>
                    <a:pt x="699" y="2604"/>
                  </a:lnTo>
                  <a:lnTo>
                    <a:pt x="701" y="2604"/>
                  </a:lnTo>
                  <a:lnTo>
                    <a:pt x="702" y="2603"/>
                  </a:lnTo>
                  <a:lnTo>
                    <a:pt x="704" y="2603"/>
                  </a:lnTo>
                  <a:lnTo>
                    <a:pt x="705" y="2603"/>
                  </a:lnTo>
                  <a:lnTo>
                    <a:pt x="707" y="2603"/>
                  </a:lnTo>
                  <a:lnTo>
                    <a:pt x="709" y="2603"/>
                  </a:lnTo>
                  <a:lnTo>
                    <a:pt x="710" y="2603"/>
                  </a:lnTo>
                  <a:lnTo>
                    <a:pt x="711" y="2603"/>
                  </a:lnTo>
                  <a:lnTo>
                    <a:pt x="713" y="2603"/>
                  </a:lnTo>
                  <a:lnTo>
                    <a:pt x="714" y="2602"/>
                  </a:lnTo>
                  <a:lnTo>
                    <a:pt x="716" y="2602"/>
                  </a:lnTo>
                  <a:lnTo>
                    <a:pt x="717" y="2602"/>
                  </a:lnTo>
                  <a:lnTo>
                    <a:pt x="719" y="2602"/>
                  </a:lnTo>
                  <a:lnTo>
                    <a:pt x="720" y="2602"/>
                  </a:lnTo>
                  <a:lnTo>
                    <a:pt x="722" y="2602"/>
                  </a:lnTo>
                  <a:lnTo>
                    <a:pt x="723" y="2602"/>
                  </a:lnTo>
                  <a:lnTo>
                    <a:pt x="725" y="2602"/>
                  </a:lnTo>
                  <a:lnTo>
                    <a:pt x="726" y="2601"/>
                  </a:lnTo>
                  <a:lnTo>
                    <a:pt x="728" y="2601"/>
                  </a:lnTo>
                  <a:lnTo>
                    <a:pt x="729" y="2601"/>
                  </a:lnTo>
                  <a:lnTo>
                    <a:pt x="731" y="2601"/>
                  </a:lnTo>
                  <a:lnTo>
                    <a:pt x="732" y="2601"/>
                  </a:lnTo>
                  <a:lnTo>
                    <a:pt x="734" y="2601"/>
                  </a:lnTo>
                  <a:lnTo>
                    <a:pt x="735" y="2601"/>
                  </a:lnTo>
                  <a:lnTo>
                    <a:pt x="737" y="2600"/>
                  </a:lnTo>
                  <a:lnTo>
                    <a:pt x="738" y="2600"/>
                  </a:lnTo>
                  <a:lnTo>
                    <a:pt x="740" y="2600"/>
                  </a:lnTo>
                  <a:lnTo>
                    <a:pt x="741" y="2600"/>
                  </a:lnTo>
                  <a:lnTo>
                    <a:pt x="742" y="2600"/>
                  </a:lnTo>
                  <a:lnTo>
                    <a:pt x="744" y="2600"/>
                  </a:lnTo>
                  <a:lnTo>
                    <a:pt x="746" y="2600"/>
                  </a:lnTo>
                  <a:lnTo>
                    <a:pt x="747" y="2600"/>
                  </a:lnTo>
                  <a:lnTo>
                    <a:pt x="749" y="2599"/>
                  </a:lnTo>
                  <a:lnTo>
                    <a:pt x="750" y="2599"/>
                  </a:lnTo>
                  <a:lnTo>
                    <a:pt x="751" y="2599"/>
                  </a:lnTo>
                  <a:lnTo>
                    <a:pt x="753" y="2599"/>
                  </a:lnTo>
                  <a:lnTo>
                    <a:pt x="754" y="2599"/>
                  </a:lnTo>
                  <a:lnTo>
                    <a:pt x="756" y="2599"/>
                  </a:lnTo>
                  <a:lnTo>
                    <a:pt x="758" y="2599"/>
                  </a:lnTo>
                  <a:lnTo>
                    <a:pt x="759" y="2598"/>
                  </a:lnTo>
                  <a:lnTo>
                    <a:pt x="761" y="2598"/>
                  </a:lnTo>
                  <a:lnTo>
                    <a:pt x="762" y="2598"/>
                  </a:lnTo>
                  <a:lnTo>
                    <a:pt x="763" y="2598"/>
                  </a:lnTo>
                  <a:lnTo>
                    <a:pt x="765" y="2598"/>
                  </a:lnTo>
                  <a:lnTo>
                    <a:pt x="766" y="2598"/>
                  </a:lnTo>
                  <a:lnTo>
                    <a:pt x="768" y="2598"/>
                  </a:lnTo>
                  <a:lnTo>
                    <a:pt x="770" y="2598"/>
                  </a:lnTo>
                  <a:lnTo>
                    <a:pt x="771" y="2598"/>
                  </a:lnTo>
                  <a:lnTo>
                    <a:pt x="772" y="2598"/>
                  </a:lnTo>
                  <a:lnTo>
                    <a:pt x="774" y="2597"/>
                  </a:lnTo>
                  <a:lnTo>
                    <a:pt x="775" y="2597"/>
                  </a:lnTo>
                  <a:lnTo>
                    <a:pt x="777" y="2597"/>
                  </a:lnTo>
                  <a:lnTo>
                    <a:pt x="778" y="2597"/>
                  </a:lnTo>
                  <a:lnTo>
                    <a:pt x="780" y="2597"/>
                  </a:lnTo>
                  <a:lnTo>
                    <a:pt x="782" y="2597"/>
                  </a:lnTo>
                  <a:lnTo>
                    <a:pt x="783" y="2596"/>
                  </a:lnTo>
                  <a:lnTo>
                    <a:pt x="784" y="2596"/>
                  </a:lnTo>
                  <a:lnTo>
                    <a:pt x="786" y="2596"/>
                  </a:lnTo>
                  <a:lnTo>
                    <a:pt x="787" y="2596"/>
                  </a:lnTo>
                  <a:lnTo>
                    <a:pt x="789" y="2596"/>
                  </a:lnTo>
                  <a:lnTo>
                    <a:pt x="790" y="2596"/>
                  </a:lnTo>
                  <a:lnTo>
                    <a:pt x="792" y="2595"/>
                  </a:lnTo>
                  <a:lnTo>
                    <a:pt x="793" y="2595"/>
                  </a:lnTo>
                  <a:lnTo>
                    <a:pt x="795" y="2595"/>
                  </a:lnTo>
                  <a:lnTo>
                    <a:pt x="796" y="2595"/>
                  </a:lnTo>
                  <a:lnTo>
                    <a:pt x="798" y="2595"/>
                  </a:lnTo>
                  <a:lnTo>
                    <a:pt x="799" y="2595"/>
                  </a:lnTo>
                  <a:lnTo>
                    <a:pt x="801" y="2594"/>
                  </a:lnTo>
                  <a:lnTo>
                    <a:pt x="802" y="2594"/>
                  </a:lnTo>
                  <a:lnTo>
                    <a:pt x="803" y="2594"/>
                  </a:lnTo>
                  <a:lnTo>
                    <a:pt x="805" y="2594"/>
                  </a:lnTo>
                  <a:lnTo>
                    <a:pt x="807" y="2594"/>
                  </a:lnTo>
                  <a:lnTo>
                    <a:pt x="808" y="2594"/>
                  </a:lnTo>
                  <a:lnTo>
                    <a:pt x="810" y="2593"/>
                  </a:lnTo>
                  <a:lnTo>
                    <a:pt x="811" y="2593"/>
                  </a:lnTo>
                  <a:lnTo>
                    <a:pt x="813" y="2593"/>
                  </a:lnTo>
                  <a:lnTo>
                    <a:pt x="814" y="2593"/>
                  </a:lnTo>
                  <a:lnTo>
                    <a:pt x="815" y="2593"/>
                  </a:lnTo>
                  <a:lnTo>
                    <a:pt x="817" y="2593"/>
                  </a:lnTo>
                  <a:lnTo>
                    <a:pt x="819" y="2592"/>
                  </a:lnTo>
                  <a:lnTo>
                    <a:pt x="820" y="2592"/>
                  </a:lnTo>
                  <a:lnTo>
                    <a:pt x="822" y="2592"/>
                  </a:lnTo>
                  <a:lnTo>
                    <a:pt x="823" y="2592"/>
                  </a:lnTo>
                  <a:lnTo>
                    <a:pt x="824" y="2592"/>
                  </a:lnTo>
                  <a:lnTo>
                    <a:pt x="826" y="2591"/>
                  </a:lnTo>
                  <a:lnTo>
                    <a:pt x="827" y="2591"/>
                  </a:lnTo>
                  <a:lnTo>
                    <a:pt x="829" y="2591"/>
                  </a:lnTo>
                  <a:lnTo>
                    <a:pt x="831" y="2591"/>
                  </a:lnTo>
                  <a:lnTo>
                    <a:pt x="832" y="2591"/>
                  </a:lnTo>
                  <a:lnTo>
                    <a:pt x="834" y="2591"/>
                  </a:lnTo>
                  <a:lnTo>
                    <a:pt x="835" y="2590"/>
                  </a:lnTo>
                  <a:lnTo>
                    <a:pt x="836" y="2590"/>
                  </a:lnTo>
                  <a:lnTo>
                    <a:pt x="838" y="2590"/>
                  </a:lnTo>
                  <a:lnTo>
                    <a:pt x="839" y="2590"/>
                  </a:lnTo>
                  <a:lnTo>
                    <a:pt x="841" y="2590"/>
                  </a:lnTo>
                  <a:lnTo>
                    <a:pt x="843" y="2589"/>
                  </a:lnTo>
                  <a:lnTo>
                    <a:pt x="844" y="2589"/>
                  </a:lnTo>
                  <a:lnTo>
                    <a:pt x="845" y="2589"/>
                  </a:lnTo>
                  <a:lnTo>
                    <a:pt x="847" y="2589"/>
                  </a:lnTo>
                  <a:lnTo>
                    <a:pt x="848" y="2589"/>
                  </a:lnTo>
                  <a:lnTo>
                    <a:pt x="850" y="2588"/>
                  </a:lnTo>
                  <a:lnTo>
                    <a:pt x="851" y="2588"/>
                  </a:lnTo>
                  <a:lnTo>
                    <a:pt x="853" y="2588"/>
                  </a:lnTo>
                  <a:lnTo>
                    <a:pt x="854" y="2588"/>
                  </a:lnTo>
                  <a:lnTo>
                    <a:pt x="856" y="2588"/>
                  </a:lnTo>
                  <a:lnTo>
                    <a:pt x="857" y="2587"/>
                  </a:lnTo>
                  <a:lnTo>
                    <a:pt x="859" y="2587"/>
                  </a:lnTo>
                  <a:lnTo>
                    <a:pt x="860" y="2587"/>
                  </a:lnTo>
                  <a:lnTo>
                    <a:pt x="862" y="2587"/>
                  </a:lnTo>
                  <a:lnTo>
                    <a:pt x="863" y="2587"/>
                  </a:lnTo>
                  <a:lnTo>
                    <a:pt x="865" y="2587"/>
                  </a:lnTo>
                  <a:lnTo>
                    <a:pt x="866" y="2587"/>
                  </a:lnTo>
                  <a:lnTo>
                    <a:pt x="868" y="2586"/>
                  </a:lnTo>
                  <a:lnTo>
                    <a:pt x="869" y="2586"/>
                  </a:lnTo>
                  <a:lnTo>
                    <a:pt x="871" y="2586"/>
                  </a:lnTo>
                  <a:lnTo>
                    <a:pt x="872" y="2586"/>
                  </a:lnTo>
                  <a:lnTo>
                    <a:pt x="874" y="2586"/>
                  </a:lnTo>
                  <a:lnTo>
                    <a:pt x="875" y="2585"/>
                  </a:lnTo>
                  <a:lnTo>
                    <a:pt x="876" y="2585"/>
                  </a:lnTo>
                  <a:lnTo>
                    <a:pt x="878" y="2585"/>
                  </a:lnTo>
                  <a:lnTo>
                    <a:pt x="880" y="2585"/>
                  </a:lnTo>
                  <a:lnTo>
                    <a:pt x="881" y="2585"/>
                  </a:lnTo>
                  <a:lnTo>
                    <a:pt x="883" y="2584"/>
                  </a:lnTo>
                  <a:lnTo>
                    <a:pt x="884" y="2584"/>
                  </a:lnTo>
                  <a:lnTo>
                    <a:pt x="886" y="2584"/>
                  </a:lnTo>
                  <a:lnTo>
                    <a:pt x="887" y="2584"/>
                  </a:lnTo>
                  <a:lnTo>
                    <a:pt x="888" y="2583"/>
                  </a:lnTo>
                  <a:lnTo>
                    <a:pt x="890" y="2583"/>
                  </a:lnTo>
                  <a:lnTo>
                    <a:pt x="891" y="2583"/>
                  </a:lnTo>
                  <a:lnTo>
                    <a:pt x="893" y="2583"/>
                  </a:lnTo>
                  <a:lnTo>
                    <a:pt x="895" y="2583"/>
                  </a:lnTo>
                  <a:lnTo>
                    <a:pt x="896" y="2582"/>
                  </a:lnTo>
                  <a:lnTo>
                    <a:pt x="897" y="2582"/>
                  </a:lnTo>
                  <a:lnTo>
                    <a:pt x="899" y="2582"/>
                  </a:lnTo>
                  <a:lnTo>
                    <a:pt x="900" y="2582"/>
                  </a:lnTo>
                  <a:lnTo>
                    <a:pt x="902" y="2581"/>
                  </a:lnTo>
                  <a:lnTo>
                    <a:pt x="903" y="2581"/>
                  </a:lnTo>
                  <a:lnTo>
                    <a:pt x="905" y="2581"/>
                  </a:lnTo>
                  <a:lnTo>
                    <a:pt x="907" y="2581"/>
                  </a:lnTo>
                  <a:lnTo>
                    <a:pt x="908" y="2580"/>
                  </a:lnTo>
                  <a:lnTo>
                    <a:pt x="909" y="2580"/>
                  </a:lnTo>
                  <a:lnTo>
                    <a:pt x="911" y="2580"/>
                  </a:lnTo>
                  <a:lnTo>
                    <a:pt x="912" y="2580"/>
                  </a:lnTo>
                  <a:lnTo>
                    <a:pt x="914" y="2579"/>
                  </a:lnTo>
                  <a:lnTo>
                    <a:pt x="915" y="2579"/>
                  </a:lnTo>
                  <a:lnTo>
                    <a:pt x="917" y="2579"/>
                  </a:lnTo>
                  <a:lnTo>
                    <a:pt x="918" y="2579"/>
                  </a:lnTo>
                  <a:lnTo>
                    <a:pt x="920" y="2578"/>
                  </a:lnTo>
                  <a:lnTo>
                    <a:pt x="921" y="2578"/>
                  </a:lnTo>
                  <a:lnTo>
                    <a:pt x="923" y="2578"/>
                  </a:lnTo>
                  <a:lnTo>
                    <a:pt x="924" y="2578"/>
                  </a:lnTo>
                  <a:lnTo>
                    <a:pt x="926" y="2577"/>
                  </a:lnTo>
                  <a:lnTo>
                    <a:pt x="927" y="2577"/>
                  </a:lnTo>
                  <a:lnTo>
                    <a:pt x="928" y="2577"/>
                  </a:lnTo>
                  <a:lnTo>
                    <a:pt x="930" y="2577"/>
                  </a:lnTo>
                  <a:lnTo>
                    <a:pt x="932" y="2576"/>
                  </a:lnTo>
                  <a:lnTo>
                    <a:pt x="933" y="2576"/>
                  </a:lnTo>
                  <a:lnTo>
                    <a:pt x="935" y="2576"/>
                  </a:lnTo>
                  <a:lnTo>
                    <a:pt x="936" y="2576"/>
                  </a:lnTo>
                  <a:lnTo>
                    <a:pt x="938" y="2576"/>
                  </a:lnTo>
                  <a:lnTo>
                    <a:pt x="939" y="2576"/>
                  </a:lnTo>
                  <a:lnTo>
                    <a:pt x="940" y="2575"/>
                  </a:lnTo>
                  <a:lnTo>
                    <a:pt x="942" y="2575"/>
                  </a:lnTo>
                  <a:lnTo>
                    <a:pt x="944" y="2575"/>
                  </a:lnTo>
                  <a:lnTo>
                    <a:pt x="945" y="2575"/>
                  </a:lnTo>
                  <a:lnTo>
                    <a:pt x="947" y="2574"/>
                  </a:lnTo>
                  <a:lnTo>
                    <a:pt x="948" y="2574"/>
                  </a:lnTo>
                  <a:lnTo>
                    <a:pt x="949" y="2574"/>
                  </a:lnTo>
                  <a:lnTo>
                    <a:pt x="951" y="2574"/>
                  </a:lnTo>
                  <a:lnTo>
                    <a:pt x="952" y="2573"/>
                  </a:lnTo>
                  <a:lnTo>
                    <a:pt x="954" y="2573"/>
                  </a:lnTo>
                  <a:lnTo>
                    <a:pt x="956" y="2573"/>
                  </a:lnTo>
                  <a:lnTo>
                    <a:pt x="957" y="2572"/>
                  </a:lnTo>
                  <a:lnTo>
                    <a:pt x="959" y="2572"/>
                  </a:lnTo>
                  <a:lnTo>
                    <a:pt x="960" y="2572"/>
                  </a:lnTo>
                  <a:lnTo>
                    <a:pt x="961" y="2572"/>
                  </a:lnTo>
                  <a:lnTo>
                    <a:pt x="963" y="2571"/>
                  </a:lnTo>
                  <a:lnTo>
                    <a:pt x="964" y="2571"/>
                  </a:lnTo>
                  <a:lnTo>
                    <a:pt x="966" y="2571"/>
                  </a:lnTo>
                  <a:lnTo>
                    <a:pt x="968" y="2570"/>
                  </a:lnTo>
                  <a:lnTo>
                    <a:pt x="969" y="2570"/>
                  </a:lnTo>
                  <a:lnTo>
                    <a:pt x="970" y="2570"/>
                  </a:lnTo>
                  <a:lnTo>
                    <a:pt x="972" y="2570"/>
                  </a:lnTo>
                  <a:lnTo>
                    <a:pt x="973" y="2569"/>
                  </a:lnTo>
                  <a:lnTo>
                    <a:pt x="975" y="2569"/>
                  </a:lnTo>
                  <a:lnTo>
                    <a:pt x="976" y="2569"/>
                  </a:lnTo>
                  <a:lnTo>
                    <a:pt x="978" y="2568"/>
                  </a:lnTo>
                  <a:lnTo>
                    <a:pt x="980" y="2568"/>
                  </a:lnTo>
                  <a:lnTo>
                    <a:pt x="981" y="2568"/>
                  </a:lnTo>
                  <a:lnTo>
                    <a:pt x="982" y="2568"/>
                  </a:lnTo>
                  <a:lnTo>
                    <a:pt x="984" y="2567"/>
                  </a:lnTo>
                  <a:lnTo>
                    <a:pt x="985" y="2567"/>
                  </a:lnTo>
                  <a:lnTo>
                    <a:pt x="987" y="2567"/>
                  </a:lnTo>
                  <a:lnTo>
                    <a:pt x="988" y="2566"/>
                  </a:lnTo>
                  <a:lnTo>
                    <a:pt x="990" y="2566"/>
                  </a:lnTo>
                  <a:lnTo>
                    <a:pt x="991" y="2566"/>
                  </a:lnTo>
                  <a:lnTo>
                    <a:pt x="993" y="2565"/>
                  </a:lnTo>
                  <a:lnTo>
                    <a:pt x="994" y="2565"/>
                  </a:lnTo>
                  <a:lnTo>
                    <a:pt x="996" y="2565"/>
                  </a:lnTo>
                  <a:lnTo>
                    <a:pt x="997" y="2565"/>
                  </a:lnTo>
                  <a:lnTo>
                    <a:pt x="999" y="2565"/>
                  </a:lnTo>
                  <a:lnTo>
                    <a:pt x="1000" y="2564"/>
                  </a:lnTo>
                  <a:lnTo>
                    <a:pt x="1001" y="2564"/>
                  </a:lnTo>
                  <a:lnTo>
                    <a:pt x="1003" y="2564"/>
                  </a:lnTo>
                  <a:lnTo>
                    <a:pt x="1005" y="2563"/>
                  </a:lnTo>
                  <a:lnTo>
                    <a:pt x="1006" y="2563"/>
                  </a:lnTo>
                  <a:lnTo>
                    <a:pt x="1008" y="2563"/>
                  </a:lnTo>
                  <a:lnTo>
                    <a:pt x="1009" y="2562"/>
                  </a:lnTo>
                  <a:lnTo>
                    <a:pt x="1011" y="2562"/>
                  </a:lnTo>
                  <a:lnTo>
                    <a:pt x="1012" y="2562"/>
                  </a:lnTo>
                  <a:lnTo>
                    <a:pt x="1013" y="2561"/>
                  </a:lnTo>
                  <a:lnTo>
                    <a:pt x="1015" y="2561"/>
                  </a:lnTo>
                  <a:lnTo>
                    <a:pt x="1017" y="2561"/>
                  </a:lnTo>
                  <a:lnTo>
                    <a:pt x="1018" y="2560"/>
                  </a:lnTo>
                  <a:lnTo>
                    <a:pt x="1020" y="2560"/>
                  </a:lnTo>
                  <a:lnTo>
                    <a:pt x="1021" y="2560"/>
                  </a:lnTo>
                  <a:lnTo>
                    <a:pt x="1022" y="2559"/>
                  </a:lnTo>
                  <a:lnTo>
                    <a:pt x="1024" y="2559"/>
                  </a:lnTo>
                  <a:lnTo>
                    <a:pt x="1025" y="2559"/>
                  </a:lnTo>
                  <a:lnTo>
                    <a:pt x="1027" y="2558"/>
                  </a:lnTo>
                  <a:lnTo>
                    <a:pt x="1029" y="2558"/>
                  </a:lnTo>
                  <a:lnTo>
                    <a:pt x="1030" y="2558"/>
                  </a:lnTo>
                  <a:lnTo>
                    <a:pt x="1032" y="2557"/>
                  </a:lnTo>
                  <a:lnTo>
                    <a:pt x="1033" y="2557"/>
                  </a:lnTo>
                  <a:lnTo>
                    <a:pt x="1034" y="2557"/>
                  </a:lnTo>
                  <a:lnTo>
                    <a:pt x="1036" y="2556"/>
                  </a:lnTo>
                  <a:lnTo>
                    <a:pt x="1037" y="2556"/>
                  </a:lnTo>
                  <a:lnTo>
                    <a:pt x="1039" y="2556"/>
                  </a:lnTo>
                  <a:lnTo>
                    <a:pt x="1040" y="2555"/>
                  </a:lnTo>
                  <a:lnTo>
                    <a:pt x="1042" y="2555"/>
                  </a:lnTo>
                  <a:lnTo>
                    <a:pt x="1043" y="2555"/>
                  </a:lnTo>
                  <a:lnTo>
                    <a:pt x="1045" y="2555"/>
                  </a:lnTo>
                  <a:lnTo>
                    <a:pt x="1046" y="2554"/>
                  </a:lnTo>
                  <a:lnTo>
                    <a:pt x="1048" y="2554"/>
                  </a:lnTo>
                  <a:lnTo>
                    <a:pt x="1049" y="2554"/>
                  </a:lnTo>
                  <a:lnTo>
                    <a:pt x="1051" y="2553"/>
                  </a:lnTo>
                  <a:lnTo>
                    <a:pt x="1052" y="2553"/>
                  </a:lnTo>
                  <a:lnTo>
                    <a:pt x="1054" y="2553"/>
                  </a:lnTo>
                  <a:lnTo>
                    <a:pt x="1055" y="2552"/>
                  </a:lnTo>
                  <a:lnTo>
                    <a:pt x="1057" y="2552"/>
                  </a:lnTo>
                  <a:lnTo>
                    <a:pt x="1058" y="2551"/>
                  </a:lnTo>
                  <a:lnTo>
                    <a:pt x="1060" y="2551"/>
                  </a:lnTo>
                  <a:lnTo>
                    <a:pt x="1061" y="2551"/>
                  </a:lnTo>
                  <a:lnTo>
                    <a:pt x="1063" y="2550"/>
                  </a:lnTo>
                  <a:lnTo>
                    <a:pt x="1064" y="2550"/>
                  </a:lnTo>
                  <a:lnTo>
                    <a:pt x="1066" y="2550"/>
                  </a:lnTo>
                  <a:lnTo>
                    <a:pt x="1067" y="2549"/>
                  </a:lnTo>
                  <a:lnTo>
                    <a:pt x="1069" y="2549"/>
                  </a:lnTo>
                  <a:lnTo>
                    <a:pt x="1070" y="2548"/>
                  </a:lnTo>
                  <a:lnTo>
                    <a:pt x="1072" y="2548"/>
                  </a:lnTo>
                  <a:lnTo>
                    <a:pt x="1073" y="2548"/>
                  </a:lnTo>
                  <a:lnTo>
                    <a:pt x="1074" y="2547"/>
                  </a:lnTo>
                  <a:lnTo>
                    <a:pt x="1076" y="2547"/>
                  </a:lnTo>
                  <a:lnTo>
                    <a:pt x="1077" y="2547"/>
                  </a:lnTo>
                  <a:lnTo>
                    <a:pt x="1079" y="2546"/>
                  </a:lnTo>
                  <a:lnTo>
                    <a:pt x="1081" y="2546"/>
                  </a:lnTo>
                  <a:lnTo>
                    <a:pt x="1082" y="2545"/>
                  </a:lnTo>
                  <a:lnTo>
                    <a:pt x="1084" y="2545"/>
                  </a:lnTo>
                  <a:lnTo>
                    <a:pt x="1085" y="2545"/>
                  </a:lnTo>
                  <a:lnTo>
                    <a:pt x="1086" y="2544"/>
                  </a:lnTo>
                  <a:lnTo>
                    <a:pt x="1088" y="2544"/>
                  </a:lnTo>
                  <a:lnTo>
                    <a:pt x="1089" y="2544"/>
                  </a:lnTo>
                  <a:lnTo>
                    <a:pt x="1091" y="2543"/>
                  </a:lnTo>
                  <a:lnTo>
                    <a:pt x="1093" y="2543"/>
                  </a:lnTo>
                  <a:lnTo>
                    <a:pt x="1094" y="2543"/>
                  </a:lnTo>
                  <a:lnTo>
                    <a:pt x="1095" y="2542"/>
                  </a:lnTo>
                  <a:lnTo>
                    <a:pt x="1097" y="2542"/>
                  </a:lnTo>
                  <a:lnTo>
                    <a:pt x="1098" y="2541"/>
                  </a:lnTo>
                  <a:lnTo>
                    <a:pt x="1100" y="2541"/>
                  </a:lnTo>
                  <a:lnTo>
                    <a:pt x="1101" y="2541"/>
                  </a:lnTo>
                  <a:lnTo>
                    <a:pt x="1103" y="2540"/>
                  </a:lnTo>
                  <a:lnTo>
                    <a:pt x="1105" y="2540"/>
                  </a:lnTo>
                  <a:lnTo>
                    <a:pt x="1106" y="2539"/>
                  </a:lnTo>
                  <a:lnTo>
                    <a:pt x="1107" y="2539"/>
                  </a:lnTo>
                  <a:lnTo>
                    <a:pt x="1109" y="2538"/>
                  </a:lnTo>
                  <a:lnTo>
                    <a:pt x="1110" y="2538"/>
                  </a:lnTo>
                  <a:lnTo>
                    <a:pt x="1112" y="2538"/>
                  </a:lnTo>
                  <a:lnTo>
                    <a:pt x="1113" y="2537"/>
                  </a:lnTo>
                  <a:lnTo>
                    <a:pt x="1115" y="2537"/>
                  </a:lnTo>
                  <a:lnTo>
                    <a:pt x="1116" y="2536"/>
                  </a:lnTo>
                  <a:lnTo>
                    <a:pt x="1118" y="2536"/>
                  </a:lnTo>
                  <a:lnTo>
                    <a:pt x="1119" y="2535"/>
                  </a:lnTo>
                  <a:lnTo>
                    <a:pt x="1121" y="2535"/>
                  </a:lnTo>
                  <a:lnTo>
                    <a:pt x="1122" y="2534"/>
                  </a:lnTo>
                  <a:lnTo>
                    <a:pt x="1124" y="2534"/>
                  </a:lnTo>
                  <a:lnTo>
                    <a:pt x="1125" y="2534"/>
                  </a:lnTo>
                  <a:lnTo>
                    <a:pt x="1126" y="2533"/>
                  </a:lnTo>
                  <a:lnTo>
                    <a:pt x="1128" y="2533"/>
                  </a:lnTo>
                  <a:lnTo>
                    <a:pt x="1130" y="2533"/>
                  </a:lnTo>
                  <a:lnTo>
                    <a:pt x="1131" y="2532"/>
                  </a:lnTo>
                  <a:lnTo>
                    <a:pt x="1133" y="2532"/>
                  </a:lnTo>
                  <a:lnTo>
                    <a:pt x="1134" y="2531"/>
                  </a:lnTo>
                  <a:lnTo>
                    <a:pt x="1136" y="2531"/>
                  </a:lnTo>
                  <a:lnTo>
                    <a:pt x="1137" y="2530"/>
                  </a:lnTo>
                  <a:lnTo>
                    <a:pt x="1138" y="2530"/>
                  </a:lnTo>
                  <a:lnTo>
                    <a:pt x="1140" y="2530"/>
                  </a:lnTo>
                  <a:lnTo>
                    <a:pt x="1142" y="2529"/>
                  </a:lnTo>
                  <a:lnTo>
                    <a:pt x="1143" y="2529"/>
                  </a:lnTo>
                  <a:lnTo>
                    <a:pt x="1145" y="2528"/>
                  </a:lnTo>
                  <a:lnTo>
                    <a:pt x="1146" y="2528"/>
                  </a:lnTo>
                  <a:lnTo>
                    <a:pt x="1147" y="2527"/>
                  </a:lnTo>
                  <a:lnTo>
                    <a:pt x="1149" y="2527"/>
                  </a:lnTo>
                  <a:lnTo>
                    <a:pt x="1150" y="2526"/>
                  </a:lnTo>
                  <a:lnTo>
                    <a:pt x="1152" y="2526"/>
                  </a:lnTo>
                  <a:lnTo>
                    <a:pt x="1154" y="2525"/>
                  </a:lnTo>
                  <a:lnTo>
                    <a:pt x="1155" y="2525"/>
                  </a:lnTo>
                  <a:lnTo>
                    <a:pt x="1157" y="2524"/>
                  </a:lnTo>
                  <a:lnTo>
                    <a:pt x="1158" y="2524"/>
                  </a:lnTo>
                  <a:lnTo>
                    <a:pt x="1159" y="2523"/>
                  </a:lnTo>
                  <a:lnTo>
                    <a:pt x="1161" y="2523"/>
                  </a:lnTo>
                  <a:lnTo>
                    <a:pt x="1162" y="2522"/>
                  </a:lnTo>
                  <a:lnTo>
                    <a:pt x="1164" y="2522"/>
                  </a:lnTo>
                  <a:lnTo>
                    <a:pt x="1166" y="2522"/>
                  </a:lnTo>
                  <a:lnTo>
                    <a:pt x="1167" y="2521"/>
                  </a:lnTo>
                  <a:lnTo>
                    <a:pt x="1168" y="2521"/>
                  </a:lnTo>
                  <a:lnTo>
                    <a:pt x="1170" y="2520"/>
                  </a:lnTo>
                  <a:lnTo>
                    <a:pt x="1171" y="2520"/>
                  </a:lnTo>
                  <a:lnTo>
                    <a:pt x="1173" y="2519"/>
                  </a:lnTo>
                  <a:lnTo>
                    <a:pt x="1174" y="2519"/>
                  </a:lnTo>
                  <a:lnTo>
                    <a:pt x="1176" y="2518"/>
                  </a:lnTo>
                  <a:lnTo>
                    <a:pt x="1178" y="2518"/>
                  </a:lnTo>
                  <a:lnTo>
                    <a:pt x="1179" y="2517"/>
                  </a:lnTo>
                  <a:lnTo>
                    <a:pt x="1180" y="2517"/>
                  </a:lnTo>
                  <a:lnTo>
                    <a:pt x="1182" y="2516"/>
                  </a:lnTo>
                  <a:lnTo>
                    <a:pt x="1183" y="2516"/>
                  </a:lnTo>
                  <a:lnTo>
                    <a:pt x="1185" y="2515"/>
                  </a:lnTo>
                  <a:lnTo>
                    <a:pt x="1186" y="2515"/>
                  </a:lnTo>
                  <a:lnTo>
                    <a:pt x="1188" y="2514"/>
                  </a:lnTo>
                  <a:lnTo>
                    <a:pt x="1189" y="2514"/>
                  </a:lnTo>
                  <a:lnTo>
                    <a:pt x="1191" y="2513"/>
                  </a:lnTo>
                  <a:lnTo>
                    <a:pt x="1192" y="2513"/>
                  </a:lnTo>
                  <a:lnTo>
                    <a:pt x="1194" y="2512"/>
                  </a:lnTo>
                  <a:lnTo>
                    <a:pt x="1195" y="2512"/>
                  </a:lnTo>
                  <a:lnTo>
                    <a:pt x="1197" y="2511"/>
                  </a:lnTo>
                  <a:lnTo>
                    <a:pt x="1198" y="2511"/>
                  </a:lnTo>
                  <a:lnTo>
                    <a:pt x="1199" y="2510"/>
                  </a:lnTo>
                  <a:lnTo>
                    <a:pt x="1201" y="2510"/>
                  </a:lnTo>
                  <a:lnTo>
                    <a:pt x="1203" y="2509"/>
                  </a:lnTo>
                  <a:lnTo>
                    <a:pt x="1204" y="2509"/>
                  </a:lnTo>
                  <a:lnTo>
                    <a:pt x="1206" y="2508"/>
                  </a:lnTo>
                  <a:lnTo>
                    <a:pt x="1207" y="2508"/>
                  </a:lnTo>
                  <a:lnTo>
                    <a:pt x="1209" y="2507"/>
                  </a:lnTo>
                  <a:lnTo>
                    <a:pt x="1210" y="2507"/>
                  </a:lnTo>
                  <a:lnTo>
                    <a:pt x="1211" y="2506"/>
                  </a:lnTo>
                  <a:lnTo>
                    <a:pt x="1213" y="2505"/>
                  </a:lnTo>
                  <a:lnTo>
                    <a:pt x="1215" y="2505"/>
                  </a:lnTo>
                  <a:lnTo>
                    <a:pt x="1216" y="2504"/>
                  </a:lnTo>
                  <a:lnTo>
                    <a:pt x="1218" y="2504"/>
                  </a:lnTo>
                  <a:lnTo>
                    <a:pt x="1219" y="2503"/>
                  </a:lnTo>
                  <a:lnTo>
                    <a:pt x="1220" y="2503"/>
                  </a:lnTo>
                  <a:lnTo>
                    <a:pt x="1222" y="2502"/>
                  </a:lnTo>
                  <a:lnTo>
                    <a:pt x="1223" y="2501"/>
                  </a:lnTo>
                  <a:lnTo>
                    <a:pt x="1225" y="2501"/>
                  </a:lnTo>
                  <a:lnTo>
                    <a:pt x="1226" y="2501"/>
                  </a:lnTo>
                  <a:lnTo>
                    <a:pt x="1228" y="2500"/>
                  </a:lnTo>
                  <a:lnTo>
                    <a:pt x="1230" y="2500"/>
                  </a:lnTo>
                  <a:lnTo>
                    <a:pt x="1231" y="2499"/>
                  </a:lnTo>
                  <a:lnTo>
                    <a:pt x="1232" y="2498"/>
                  </a:lnTo>
                  <a:lnTo>
                    <a:pt x="1234" y="2498"/>
                  </a:lnTo>
                  <a:lnTo>
                    <a:pt x="1235" y="2497"/>
                  </a:lnTo>
                  <a:lnTo>
                    <a:pt x="1237" y="2497"/>
                  </a:lnTo>
                  <a:lnTo>
                    <a:pt x="1238" y="2496"/>
                  </a:lnTo>
                  <a:lnTo>
                    <a:pt x="1240" y="2495"/>
                  </a:lnTo>
                  <a:lnTo>
                    <a:pt x="1241" y="2495"/>
                  </a:lnTo>
                  <a:lnTo>
                    <a:pt x="1243" y="2494"/>
                  </a:lnTo>
                  <a:lnTo>
                    <a:pt x="1244" y="2494"/>
                  </a:lnTo>
                  <a:lnTo>
                    <a:pt x="1246" y="2493"/>
                  </a:lnTo>
                  <a:lnTo>
                    <a:pt x="1247" y="2492"/>
                  </a:lnTo>
                  <a:lnTo>
                    <a:pt x="1249" y="2492"/>
                  </a:lnTo>
                  <a:lnTo>
                    <a:pt x="1250" y="2491"/>
                  </a:lnTo>
                  <a:lnTo>
                    <a:pt x="1252" y="2491"/>
                  </a:lnTo>
                  <a:lnTo>
                    <a:pt x="1253" y="2490"/>
                  </a:lnTo>
                  <a:lnTo>
                    <a:pt x="1255" y="2490"/>
                  </a:lnTo>
                  <a:lnTo>
                    <a:pt x="1256" y="2489"/>
                  </a:lnTo>
                  <a:lnTo>
                    <a:pt x="1258" y="2489"/>
                  </a:lnTo>
                  <a:lnTo>
                    <a:pt x="1259" y="2488"/>
                  </a:lnTo>
                  <a:lnTo>
                    <a:pt x="1261" y="2487"/>
                  </a:lnTo>
                  <a:lnTo>
                    <a:pt x="1262" y="2487"/>
                  </a:lnTo>
                  <a:lnTo>
                    <a:pt x="1263" y="2486"/>
                  </a:lnTo>
                  <a:lnTo>
                    <a:pt x="1265" y="2485"/>
                  </a:lnTo>
                  <a:lnTo>
                    <a:pt x="1267" y="2485"/>
                  </a:lnTo>
                  <a:lnTo>
                    <a:pt x="1268" y="2484"/>
                  </a:lnTo>
                  <a:lnTo>
                    <a:pt x="1270" y="2484"/>
                  </a:lnTo>
                  <a:lnTo>
                    <a:pt x="1271" y="2483"/>
                  </a:lnTo>
                  <a:lnTo>
                    <a:pt x="1272" y="2482"/>
                  </a:lnTo>
                  <a:lnTo>
                    <a:pt x="1274" y="2482"/>
                  </a:lnTo>
                  <a:lnTo>
                    <a:pt x="1275" y="2481"/>
                  </a:lnTo>
                  <a:lnTo>
                    <a:pt x="1277" y="2480"/>
                  </a:lnTo>
                  <a:lnTo>
                    <a:pt x="1279" y="2480"/>
                  </a:lnTo>
                  <a:lnTo>
                    <a:pt x="1280" y="2479"/>
                  </a:lnTo>
                  <a:lnTo>
                    <a:pt x="1282" y="2479"/>
                  </a:lnTo>
                  <a:lnTo>
                    <a:pt x="1283" y="2478"/>
                  </a:lnTo>
                  <a:lnTo>
                    <a:pt x="1284" y="2478"/>
                  </a:lnTo>
                  <a:lnTo>
                    <a:pt x="1286" y="2477"/>
                  </a:lnTo>
                  <a:lnTo>
                    <a:pt x="1287" y="2476"/>
                  </a:lnTo>
                  <a:lnTo>
                    <a:pt x="1289" y="2476"/>
                  </a:lnTo>
                  <a:lnTo>
                    <a:pt x="1291" y="2475"/>
                  </a:lnTo>
                  <a:lnTo>
                    <a:pt x="1292" y="2474"/>
                  </a:lnTo>
                  <a:lnTo>
                    <a:pt x="1293" y="2473"/>
                  </a:lnTo>
                  <a:lnTo>
                    <a:pt x="1295" y="2473"/>
                  </a:lnTo>
                  <a:lnTo>
                    <a:pt x="1296" y="2472"/>
                  </a:lnTo>
                  <a:lnTo>
                    <a:pt x="1298" y="2471"/>
                  </a:lnTo>
                  <a:lnTo>
                    <a:pt x="1299" y="2471"/>
                  </a:lnTo>
                  <a:lnTo>
                    <a:pt x="1301" y="2470"/>
                  </a:lnTo>
                  <a:lnTo>
                    <a:pt x="1303" y="2469"/>
                  </a:lnTo>
                  <a:lnTo>
                    <a:pt x="1304" y="2469"/>
                  </a:lnTo>
                  <a:lnTo>
                    <a:pt x="1305" y="2468"/>
                  </a:lnTo>
                  <a:lnTo>
                    <a:pt x="1307" y="2468"/>
                  </a:lnTo>
                  <a:lnTo>
                    <a:pt x="1308" y="2467"/>
                  </a:lnTo>
                  <a:lnTo>
                    <a:pt x="1310" y="2466"/>
                  </a:lnTo>
                  <a:lnTo>
                    <a:pt x="1311" y="2466"/>
                  </a:lnTo>
                  <a:lnTo>
                    <a:pt x="1313" y="2465"/>
                  </a:lnTo>
                  <a:lnTo>
                    <a:pt x="1314" y="2464"/>
                  </a:lnTo>
                  <a:lnTo>
                    <a:pt x="1316" y="2463"/>
                  </a:lnTo>
                  <a:lnTo>
                    <a:pt x="1317" y="2463"/>
                  </a:lnTo>
                  <a:lnTo>
                    <a:pt x="1319" y="2462"/>
                  </a:lnTo>
                  <a:lnTo>
                    <a:pt x="1320" y="2461"/>
                  </a:lnTo>
                  <a:lnTo>
                    <a:pt x="1322" y="2461"/>
                  </a:lnTo>
                  <a:lnTo>
                    <a:pt x="1323" y="2460"/>
                  </a:lnTo>
                  <a:lnTo>
                    <a:pt x="1324" y="2459"/>
                  </a:lnTo>
                  <a:lnTo>
                    <a:pt x="1326" y="2458"/>
                  </a:lnTo>
                  <a:lnTo>
                    <a:pt x="1328" y="2458"/>
                  </a:lnTo>
                  <a:lnTo>
                    <a:pt x="1329" y="2457"/>
                  </a:lnTo>
                  <a:lnTo>
                    <a:pt x="1331" y="2457"/>
                  </a:lnTo>
                  <a:lnTo>
                    <a:pt x="1332" y="2456"/>
                  </a:lnTo>
                  <a:lnTo>
                    <a:pt x="1334" y="2455"/>
                  </a:lnTo>
                  <a:lnTo>
                    <a:pt x="1335" y="2454"/>
                  </a:lnTo>
                  <a:lnTo>
                    <a:pt x="1336" y="2454"/>
                  </a:lnTo>
                  <a:lnTo>
                    <a:pt x="1338" y="2453"/>
                  </a:lnTo>
                  <a:lnTo>
                    <a:pt x="1340" y="2452"/>
                  </a:lnTo>
                  <a:lnTo>
                    <a:pt x="1341" y="2451"/>
                  </a:lnTo>
                  <a:lnTo>
                    <a:pt x="1343" y="2451"/>
                  </a:lnTo>
                  <a:lnTo>
                    <a:pt x="1344" y="2450"/>
                  </a:lnTo>
                  <a:lnTo>
                    <a:pt x="1345" y="2449"/>
                  </a:lnTo>
                  <a:lnTo>
                    <a:pt x="1347" y="2448"/>
                  </a:lnTo>
                  <a:lnTo>
                    <a:pt x="1348" y="2448"/>
                  </a:lnTo>
                  <a:lnTo>
                    <a:pt x="1350" y="2447"/>
                  </a:lnTo>
                  <a:lnTo>
                    <a:pt x="1352" y="2446"/>
                  </a:lnTo>
                  <a:lnTo>
                    <a:pt x="1353" y="2446"/>
                  </a:lnTo>
                  <a:lnTo>
                    <a:pt x="1355" y="2445"/>
                  </a:lnTo>
                  <a:lnTo>
                    <a:pt x="1356" y="2444"/>
                  </a:lnTo>
                  <a:lnTo>
                    <a:pt x="1357" y="2443"/>
                  </a:lnTo>
                  <a:lnTo>
                    <a:pt x="1359" y="2443"/>
                  </a:lnTo>
                  <a:lnTo>
                    <a:pt x="1360" y="2442"/>
                  </a:lnTo>
                  <a:lnTo>
                    <a:pt x="1362" y="2441"/>
                  </a:lnTo>
                  <a:lnTo>
                    <a:pt x="1364" y="2440"/>
                  </a:lnTo>
                  <a:lnTo>
                    <a:pt x="1365" y="2439"/>
                  </a:lnTo>
                  <a:lnTo>
                    <a:pt x="1366" y="2439"/>
                  </a:lnTo>
                  <a:lnTo>
                    <a:pt x="1368" y="2438"/>
                  </a:lnTo>
                  <a:lnTo>
                    <a:pt x="1369" y="2437"/>
                  </a:lnTo>
                  <a:lnTo>
                    <a:pt x="1371" y="2436"/>
                  </a:lnTo>
                  <a:lnTo>
                    <a:pt x="1372" y="2436"/>
                  </a:lnTo>
                  <a:lnTo>
                    <a:pt x="1374" y="2435"/>
                  </a:lnTo>
                  <a:lnTo>
                    <a:pt x="1375" y="2434"/>
                  </a:lnTo>
                  <a:lnTo>
                    <a:pt x="1377" y="2433"/>
                  </a:lnTo>
                  <a:lnTo>
                    <a:pt x="1378" y="2433"/>
                  </a:lnTo>
                  <a:lnTo>
                    <a:pt x="1380" y="2432"/>
                  </a:lnTo>
                  <a:lnTo>
                    <a:pt x="1381" y="2431"/>
                  </a:lnTo>
                  <a:lnTo>
                    <a:pt x="1383" y="2430"/>
                  </a:lnTo>
                  <a:lnTo>
                    <a:pt x="1384" y="2429"/>
                  </a:lnTo>
                  <a:lnTo>
                    <a:pt x="1386" y="2429"/>
                  </a:lnTo>
                  <a:lnTo>
                    <a:pt x="1387" y="2428"/>
                  </a:lnTo>
                  <a:lnTo>
                    <a:pt x="1389" y="2427"/>
                  </a:lnTo>
                  <a:lnTo>
                    <a:pt x="1390" y="2426"/>
                  </a:lnTo>
                  <a:lnTo>
                    <a:pt x="1392" y="2425"/>
                  </a:lnTo>
                  <a:lnTo>
                    <a:pt x="1393" y="2425"/>
                  </a:lnTo>
                  <a:lnTo>
                    <a:pt x="1395" y="2424"/>
                  </a:lnTo>
                  <a:lnTo>
                    <a:pt x="1396" y="2423"/>
                  </a:lnTo>
                  <a:lnTo>
                    <a:pt x="1397" y="2422"/>
                  </a:lnTo>
                  <a:lnTo>
                    <a:pt x="1399" y="2421"/>
                  </a:lnTo>
                  <a:lnTo>
                    <a:pt x="1401" y="2421"/>
                  </a:lnTo>
                  <a:lnTo>
                    <a:pt x="1402" y="2420"/>
                  </a:lnTo>
                  <a:lnTo>
                    <a:pt x="1404" y="2419"/>
                  </a:lnTo>
                  <a:lnTo>
                    <a:pt x="1405" y="2418"/>
                  </a:lnTo>
                  <a:lnTo>
                    <a:pt x="1407" y="2417"/>
                  </a:lnTo>
                  <a:lnTo>
                    <a:pt x="1408" y="2416"/>
                  </a:lnTo>
                  <a:lnTo>
                    <a:pt x="1409" y="2415"/>
                  </a:lnTo>
                  <a:lnTo>
                    <a:pt x="1411" y="2414"/>
                  </a:lnTo>
                  <a:lnTo>
                    <a:pt x="1412" y="2414"/>
                  </a:lnTo>
                  <a:lnTo>
                    <a:pt x="1414" y="2413"/>
                  </a:lnTo>
                  <a:lnTo>
                    <a:pt x="1416" y="2412"/>
                  </a:lnTo>
                  <a:lnTo>
                    <a:pt x="1417" y="2411"/>
                  </a:lnTo>
                  <a:lnTo>
                    <a:pt x="1418" y="2410"/>
                  </a:lnTo>
                  <a:lnTo>
                    <a:pt x="1420" y="2410"/>
                  </a:lnTo>
                  <a:lnTo>
                    <a:pt x="1421" y="2409"/>
                  </a:lnTo>
                  <a:lnTo>
                    <a:pt x="1423" y="2408"/>
                  </a:lnTo>
                  <a:lnTo>
                    <a:pt x="1424" y="2407"/>
                  </a:lnTo>
                  <a:lnTo>
                    <a:pt x="1426" y="2406"/>
                  </a:lnTo>
                  <a:lnTo>
                    <a:pt x="1428" y="2405"/>
                  </a:lnTo>
                  <a:lnTo>
                    <a:pt x="1429" y="2404"/>
                  </a:lnTo>
                  <a:lnTo>
                    <a:pt x="1430" y="2403"/>
                  </a:lnTo>
                  <a:lnTo>
                    <a:pt x="1432" y="2403"/>
                  </a:lnTo>
                  <a:lnTo>
                    <a:pt x="1433" y="2402"/>
                  </a:lnTo>
                  <a:lnTo>
                    <a:pt x="1435" y="2401"/>
                  </a:lnTo>
                  <a:lnTo>
                    <a:pt x="1436" y="2400"/>
                  </a:lnTo>
                  <a:lnTo>
                    <a:pt x="1438" y="2399"/>
                  </a:lnTo>
                  <a:lnTo>
                    <a:pt x="1439" y="2398"/>
                  </a:lnTo>
                  <a:lnTo>
                    <a:pt x="1441" y="2397"/>
                  </a:lnTo>
                  <a:lnTo>
                    <a:pt x="1442" y="2396"/>
                  </a:lnTo>
                  <a:lnTo>
                    <a:pt x="1444" y="2395"/>
                  </a:lnTo>
                  <a:lnTo>
                    <a:pt x="1445" y="2394"/>
                  </a:lnTo>
                  <a:lnTo>
                    <a:pt x="1447" y="2393"/>
                  </a:lnTo>
                  <a:lnTo>
                    <a:pt x="1448" y="2392"/>
                  </a:lnTo>
                  <a:lnTo>
                    <a:pt x="1449" y="2392"/>
                  </a:lnTo>
                  <a:lnTo>
                    <a:pt x="1451" y="2391"/>
                  </a:lnTo>
                  <a:lnTo>
                    <a:pt x="1453" y="2390"/>
                  </a:lnTo>
                  <a:lnTo>
                    <a:pt x="1454" y="2389"/>
                  </a:lnTo>
                  <a:lnTo>
                    <a:pt x="1456" y="2388"/>
                  </a:lnTo>
                  <a:lnTo>
                    <a:pt x="1457" y="2387"/>
                  </a:lnTo>
                  <a:lnTo>
                    <a:pt x="1459" y="2386"/>
                  </a:lnTo>
                  <a:lnTo>
                    <a:pt x="1460" y="2385"/>
                  </a:lnTo>
                  <a:lnTo>
                    <a:pt x="1461" y="2384"/>
                  </a:lnTo>
                  <a:lnTo>
                    <a:pt x="1463" y="2383"/>
                  </a:lnTo>
                  <a:lnTo>
                    <a:pt x="1465" y="2382"/>
                  </a:lnTo>
                  <a:lnTo>
                    <a:pt x="1466" y="2381"/>
                  </a:lnTo>
                  <a:lnTo>
                    <a:pt x="1468" y="2381"/>
                  </a:lnTo>
                  <a:lnTo>
                    <a:pt x="1469" y="2380"/>
                  </a:lnTo>
                  <a:lnTo>
                    <a:pt x="1470" y="2379"/>
                  </a:lnTo>
                  <a:lnTo>
                    <a:pt x="1472" y="2378"/>
                  </a:lnTo>
                  <a:lnTo>
                    <a:pt x="1473" y="2377"/>
                  </a:lnTo>
                  <a:lnTo>
                    <a:pt x="1475" y="2376"/>
                  </a:lnTo>
                  <a:lnTo>
                    <a:pt x="1477" y="2375"/>
                  </a:lnTo>
                  <a:lnTo>
                    <a:pt x="1478" y="2374"/>
                  </a:lnTo>
                  <a:lnTo>
                    <a:pt x="1480" y="2373"/>
                  </a:lnTo>
                  <a:lnTo>
                    <a:pt x="1481" y="2372"/>
                  </a:lnTo>
                  <a:lnTo>
                    <a:pt x="1482" y="2371"/>
                  </a:lnTo>
                  <a:lnTo>
                    <a:pt x="1484" y="2370"/>
                  </a:lnTo>
                  <a:lnTo>
                    <a:pt x="1485" y="2369"/>
                  </a:lnTo>
                  <a:lnTo>
                    <a:pt x="1487" y="2368"/>
                  </a:lnTo>
                  <a:lnTo>
                    <a:pt x="1489" y="2367"/>
                  </a:lnTo>
                  <a:lnTo>
                    <a:pt x="1490" y="2366"/>
                  </a:lnTo>
                  <a:lnTo>
                    <a:pt x="1491" y="2365"/>
                  </a:lnTo>
                  <a:lnTo>
                    <a:pt x="1493" y="2364"/>
                  </a:lnTo>
                  <a:lnTo>
                    <a:pt x="1494" y="2363"/>
                  </a:lnTo>
                  <a:lnTo>
                    <a:pt x="1496" y="2362"/>
                  </a:lnTo>
                  <a:lnTo>
                    <a:pt x="1497" y="2361"/>
                  </a:lnTo>
                  <a:lnTo>
                    <a:pt x="1499" y="2360"/>
                  </a:lnTo>
                  <a:lnTo>
                    <a:pt x="1501" y="2359"/>
                  </a:lnTo>
                  <a:lnTo>
                    <a:pt x="1502" y="2358"/>
                  </a:lnTo>
                  <a:lnTo>
                    <a:pt x="1503" y="2357"/>
                  </a:lnTo>
                  <a:lnTo>
                    <a:pt x="1505" y="2356"/>
                  </a:lnTo>
                  <a:lnTo>
                    <a:pt x="1506" y="2355"/>
                  </a:lnTo>
                  <a:lnTo>
                    <a:pt x="1508" y="2354"/>
                  </a:lnTo>
                  <a:lnTo>
                    <a:pt x="1509" y="2353"/>
                  </a:lnTo>
                  <a:lnTo>
                    <a:pt x="1511" y="2352"/>
                  </a:lnTo>
                  <a:lnTo>
                    <a:pt x="1512" y="2351"/>
                  </a:lnTo>
                  <a:lnTo>
                    <a:pt x="1514" y="2350"/>
                  </a:lnTo>
                  <a:lnTo>
                    <a:pt x="1515" y="2349"/>
                  </a:lnTo>
                  <a:lnTo>
                    <a:pt x="1517" y="2348"/>
                  </a:lnTo>
                  <a:lnTo>
                    <a:pt x="1518" y="2347"/>
                  </a:lnTo>
                  <a:lnTo>
                    <a:pt x="1520" y="2346"/>
                  </a:lnTo>
                  <a:lnTo>
                    <a:pt x="1521" y="2345"/>
                  </a:lnTo>
                  <a:lnTo>
                    <a:pt x="1522" y="2344"/>
                  </a:lnTo>
                  <a:lnTo>
                    <a:pt x="1524" y="2343"/>
                  </a:lnTo>
                  <a:lnTo>
                    <a:pt x="1526" y="2342"/>
                  </a:lnTo>
                  <a:lnTo>
                    <a:pt x="1527" y="2340"/>
                  </a:lnTo>
                  <a:lnTo>
                    <a:pt x="1529" y="2339"/>
                  </a:lnTo>
                  <a:lnTo>
                    <a:pt x="1530" y="2338"/>
                  </a:lnTo>
                  <a:lnTo>
                    <a:pt x="1532" y="2338"/>
                  </a:lnTo>
                  <a:lnTo>
                    <a:pt x="1533" y="2336"/>
                  </a:lnTo>
                  <a:lnTo>
                    <a:pt x="1534" y="2335"/>
                  </a:lnTo>
                  <a:lnTo>
                    <a:pt x="1536" y="2334"/>
                  </a:lnTo>
                  <a:lnTo>
                    <a:pt x="1538" y="2333"/>
                  </a:lnTo>
                  <a:lnTo>
                    <a:pt x="1539" y="2332"/>
                  </a:lnTo>
                  <a:lnTo>
                    <a:pt x="1541" y="2331"/>
                  </a:lnTo>
                  <a:lnTo>
                    <a:pt x="1542" y="2330"/>
                  </a:lnTo>
                  <a:lnTo>
                    <a:pt x="1543" y="2329"/>
                  </a:lnTo>
                  <a:lnTo>
                    <a:pt x="1545" y="2327"/>
                  </a:lnTo>
                  <a:lnTo>
                    <a:pt x="1546" y="2327"/>
                  </a:lnTo>
                  <a:lnTo>
                    <a:pt x="1548" y="2326"/>
                  </a:lnTo>
                  <a:lnTo>
                    <a:pt x="1550" y="2324"/>
                  </a:lnTo>
                  <a:lnTo>
                    <a:pt x="1551" y="2323"/>
                  </a:lnTo>
                  <a:lnTo>
                    <a:pt x="1553" y="2322"/>
                  </a:lnTo>
                  <a:lnTo>
                    <a:pt x="1554" y="2321"/>
                  </a:lnTo>
                  <a:lnTo>
                    <a:pt x="1555" y="2320"/>
                  </a:lnTo>
                  <a:lnTo>
                    <a:pt x="1557" y="2319"/>
                  </a:lnTo>
                  <a:lnTo>
                    <a:pt x="1558" y="2318"/>
                  </a:lnTo>
                  <a:lnTo>
                    <a:pt x="1560" y="2317"/>
                  </a:lnTo>
                  <a:lnTo>
                    <a:pt x="1561" y="2316"/>
                  </a:lnTo>
                  <a:lnTo>
                    <a:pt x="1563" y="2314"/>
                  </a:lnTo>
                  <a:lnTo>
                    <a:pt x="1564" y="2313"/>
                  </a:lnTo>
                  <a:lnTo>
                    <a:pt x="1566" y="2312"/>
                  </a:lnTo>
                  <a:lnTo>
                    <a:pt x="1567" y="2311"/>
                  </a:lnTo>
                  <a:lnTo>
                    <a:pt x="1569" y="2310"/>
                  </a:lnTo>
                  <a:lnTo>
                    <a:pt x="1570" y="2309"/>
                  </a:lnTo>
                  <a:lnTo>
                    <a:pt x="1572" y="2307"/>
                  </a:lnTo>
                  <a:lnTo>
                    <a:pt x="1573" y="2306"/>
                  </a:lnTo>
                  <a:lnTo>
                    <a:pt x="1575" y="2305"/>
                  </a:lnTo>
                  <a:lnTo>
                    <a:pt x="1576" y="2304"/>
                  </a:lnTo>
                  <a:lnTo>
                    <a:pt x="1578" y="2303"/>
                  </a:lnTo>
                  <a:lnTo>
                    <a:pt x="1579" y="2302"/>
                  </a:lnTo>
                  <a:lnTo>
                    <a:pt x="1581" y="2301"/>
                  </a:lnTo>
                  <a:lnTo>
                    <a:pt x="1582" y="2299"/>
                  </a:lnTo>
                  <a:lnTo>
                    <a:pt x="1584" y="2298"/>
                  </a:lnTo>
                  <a:lnTo>
                    <a:pt x="1585" y="2297"/>
                  </a:lnTo>
                  <a:lnTo>
                    <a:pt x="1587" y="2296"/>
                  </a:lnTo>
                  <a:lnTo>
                    <a:pt x="1588" y="2295"/>
                  </a:lnTo>
                  <a:lnTo>
                    <a:pt x="1590" y="2294"/>
                  </a:lnTo>
                  <a:lnTo>
                    <a:pt x="1591" y="2292"/>
                  </a:lnTo>
                  <a:lnTo>
                    <a:pt x="1593" y="2291"/>
                  </a:lnTo>
                  <a:lnTo>
                    <a:pt x="1594" y="2290"/>
                  </a:lnTo>
                  <a:lnTo>
                    <a:pt x="1595" y="2289"/>
                  </a:lnTo>
                  <a:lnTo>
                    <a:pt x="1597" y="2288"/>
                  </a:lnTo>
                  <a:lnTo>
                    <a:pt x="1598" y="2286"/>
                  </a:lnTo>
                  <a:lnTo>
                    <a:pt x="1600" y="2285"/>
                  </a:lnTo>
                  <a:lnTo>
                    <a:pt x="1602" y="2284"/>
                  </a:lnTo>
                  <a:lnTo>
                    <a:pt x="1603" y="2283"/>
                  </a:lnTo>
                  <a:lnTo>
                    <a:pt x="1605" y="2282"/>
                  </a:lnTo>
                  <a:lnTo>
                    <a:pt x="1606" y="2280"/>
                  </a:lnTo>
                  <a:lnTo>
                    <a:pt x="1607" y="2279"/>
                  </a:lnTo>
                  <a:lnTo>
                    <a:pt x="1609" y="2278"/>
                  </a:lnTo>
                  <a:lnTo>
                    <a:pt x="1610" y="2277"/>
                  </a:lnTo>
                  <a:lnTo>
                    <a:pt x="1612" y="2275"/>
                  </a:lnTo>
                  <a:lnTo>
                    <a:pt x="1614" y="2274"/>
                  </a:lnTo>
                  <a:lnTo>
                    <a:pt x="1615" y="2273"/>
                  </a:lnTo>
                  <a:lnTo>
                    <a:pt x="1616" y="2272"/>
                  </a:lnTo>
                  <a:lnTo>
                    <a:pt x="1618" y="2271"/>
                  </a:lnTo>
                  <a:lnTo>
                    <a:pt x="1619" y="2269"/>
                  </a:lnTo>
                  <a:lnTo>
                    <a:pt x="1621" y="2268"/>
                  </a:lnTo>
                  <a:lnTo>
                    <a:pt x="1622" y="2267"/>
                  </a:lnTo>
                  <a:lnTo>
                    <a:pt x="1624" y="2265"/>
                  </a:lnTo>
                  <a:lnTo>
                    <a:pt x="1626" y="2264"/>
                  </a:lnTo>
                  <a:lnTo>
                    <a:pt x="1627" y="2263"/>
                  </a:lnTo>
                  <a:lnTo>
                    <a:pt x="1628" y="2262"/>
                  </a:lnTo>
                  <a:lnTo>
                    <a:pt x="1630" y="2261"/>
                  </a:lnTo>
                  <a:lnTo>
                    <a:pt x="1631" y="2259"/>
                  </a:lnTo>
                  <a:lnTo>
                    <a:pt x="1633" y="2258"/>
                  </a:lnTo>
                  <a:lnTo>
                    <a:pt x="1634" y="2257"/>
                  </a:lnTo>
                  <a:lnTo>
                    <a:pt x="1636" y="2255"/>
                  </a:lnTo>
                  <a:lnTo>
                    <a:pt x="1637" y="2254"/>
                  </a:lnTo>
                  <a:lnTo>
                    <a:pt x="1639" y="2253"/>
                  </a:lnTo>
                  <a:lnTo>
                    <a:pt x="1640" y="2252"/>
                  </a:lnTo>
                  <a:lnTo>
                    <a:pt x="1642" y="2251"/>
                  </a:lnTo>
                  <a:lnTo>
                    <a:pt x="1643" y="2249"/>
                  </a:lnTo>
                  <a:lnTo>
                    <a:pt x="1645" y="2248"/>
                  </a:lnTo>
                  <a:lnTo>
                    <a:pt x="1646" y="2247"/>
                  </a:lnTo>
                  <a:lnTo>
                    <a:pt x="1648" y="2245"/>
                  </a:lnTo>
                  <a:lnTo>
                    <a:pt x="1649" y="2244"/>
                  </a:lnTo>
                  <a:lnTo>
                    <a:pt x="1651" y="2242"/>
                  </a:lnTo>
                  <a:lnTo>
                    <a:pt x="1652" y="2241"/>
                  </a:lnTo>
                  <a:lnTo>
                    <a:pt x="1654" y="2240"/>
                  </a:lnTo>
                  <a:lnTo>
                    <a:pt x="1655" y="2239"/>
                  </a:lnTo>
                  <a:lnTo>
                    <a:pt x="1657" y="2237"/>
                  </a:lnTo>
                  <a:lnTo>
                    <a:pt x="1658" y="2236"/>
                  </a:lnTo>
                  <a:lnTo>
                    <a:pt x="1659" y="2235"/>
                  </a:lnTo>
                  <a:lnTo>
                    <a:pt x="1661" y="2233"/>
                  </a:lnTo>
                  <a:lnTo>
                    <a:pt x="1663" y="2232"/>
                  </a:lnTo>
                  <a:lnTo>
                    <a:pt x="1664" y="2231"/>
                  </a:lnTo>
                  <a:lnTo>
                    <a:pt x="1666" y="2230"/>
                  </a:lnTo>
                  <a:lnTo>
                    <a:pt x="1667" y="2228"/>
                  </a:lnTo>
                  <a:lnTo>
                    <a:pt x="1668" y="2227"/>
                  </a:lnTo>
                  <a:lnTo>
                    <a:pt x="1670" y="2225"/>
                  </a:lnTo>
                  <a:lnTo>
                    <a:pt x="1671" y="2224"/>
                  </a:lnTo>
                  <a:lnTo>
                    <a:pt x="1673" y="2223"/>
                  </a:lnTo>
                  <a:lnTo>
                    <a:pt x="1675" y="2221"/>
                  </a:lnTo>
                  <a:lnTo>
                    <a:pt x="1676" y="2220"/>
                  </a:lnTo>
                  <a:lnTo>
                    <a:pt x="1678" y="2219"/>
                  </a:lnTo>
                  <a:lnTo>
                    <a:pt x="1679" y="2217"/>
                  </a:lnTo>
                  <a:lnTo>
                    <a:pt x="1680" y="2216"/>
                  </a:lnTo>
                  <a:lnTo>
                    <a:pt x="1682" y="2215"/>
                  </a:lnTo>
                  <a:lnTo>
                    <a:pt x="1683" y="2213"/>
                  </a:lnTo>
                  <a:lnTo>
                    <a:pt x="1685" y="2212"/>
                  </a:lnTo>
                  <a:lnTo>
                    <a:pt x="1687" y="2210"/>
                  </a:lnTo>
                  <a:lnTo>
                    <a:pt x="1688" y="2209"/>
                  </a:lnTo>
                  <a:lnTo>
                    <a:pt x="1689" y="2208"/>
                  </a:lnTo>
                  <a:lnTo>
                    <a:pt x="1691" y="2206"/>
                  </a:lnTo>
                  <a:lnTo>
                    <a:pt x="1692" y="2205"/>
                  </a:lnTo>
                  <a:lnTo>
                    <a:pt x="1694" y="2204"/>
                  </a:lnTo>
                  <a:lnTo>
                    <a:pt x="1695" y="2202"/>
                  </a:lnTo>
                  <a:lnTo>
                    <a:pt x="1697" y="2201"/>
                  </a:lnTo>
                  <a:lnTo>
                    <a:pt x="1699" y="2199"/>
                  </a:lnTo>
                  <a:lnTo>
                    <a:pt x="1700" y="2198"/>
                  </a:lnTo>
                  <a:lnTo>
                    <a:pt x="1701" y="2197"/>
                  </a:lnTo>
                  <a:lnTo>
                    <a:pt x="1703" y="2195"/>
                  </a:lnTo>
                  <a:lnTo>
                    <a:pt x="1704" y="2194"/>
                  </a:lnTo>
                  <a:lnTo>
                    <a:pt x="1706" y="2192"/>
                  </a:lnTo>
                  <a:lnTo>
                    <a:pt x="1707" y="2191"/>
                  </a:lnTo>
                  <a:lnTo>
                    <a:pt x="1709" y="2189"/>
                  </a:lnTo>
                  <a:lnTo>
                    <a:pt x="1710" y="2188"/>
                  </a:lnTo>
                  <a:lnTo>
                    <a:pt x="1712" y="2187"/>
                  </a:lnTo>
                  <a:lnTo>
                    <a:pt x="1713" y="2185"/>
                  </a:lnTo>
                  <a:lnTo>
                    <a:pt x="1715" y="2184"/>
                  </a:lnTo>
                  <a:lnTo>
                    <a:pt x="1716" y="2182"/>
                  </a:lnTo>
                  <a:lnTo>
                    <a:pt x="1718" y="2181"/>
                  </a:lnTo>
                  <a:lnTo>
                    <a:pt x="1719" y="2179"/>
                  </a:lnTo>
                  <a:lnTo>
                    <a:pt x="1721" y="2178"/>
                  </a:lnTo>
                  <a:lnTo>
                    <a:pt x="1722" y="2176"/>
                  </a:lnTo>
                  <a:lnTo>
                    <a:pt x="1724" y="2175"/>
                  </a:lnTo>
                  <a:lnTo>
                    <a:pt x="1725" y="2174"/>
                  </a:lnTo>
                  <a:lnTo>
                    <a:pt x="1727" y="2172"/>
                  </a:lnTo>
                  <a:lnTo>
                    <a:pt x="1728" y="2171"/>
                  </a:lnTo>
                  <a:lnTo>
                    <a:pt x="1730" y="2169"/>
                  </a:lnTo>
                  <a:lnTo>
                    <a:pt x="1731" y="2168"/>
                  </a:lnTo>
                  <a:lnTo>
                    <a:pt x="1732" y="2166"/>
                  </a:lnTo>
                  <a:lnTo>
                    <a:pt x="1734" y="2165"/>
                  </a:lnTo>
                  <a:lnTo>
                    <a:pt x="1736" y="2164"/>
                  </a:lnTo>
                  <a:lnTo>
                    <a:pt x="1737" y="2162"/>
                  </a:lnTo>
                  <a:lnTo>
                    <a:pt x="1739" y="2160"/>
                  </a:lnTo>
                  <a:lnTo>
                    <a:pt x="1740" y="2159"/>
                  </a:lnTo>
                  <a:lnTo>
                    <a:pt x="1742" y="2157"/>
                  </a:lnTo>
                  <a:lnTo>
                    <a:pt x="1743" y="2156"/>
                  </a:lnTo>
                  <a:lnTo>
                    <a:pt x="1744" y="2154"/>
                  </a:lnTo>
                  <a:lnTo>
                    <a:pt x="1746" y="2153"/>
                  </a:lnTo>
                  <a:lnTo>
                    <a:pt x="1747" y="2152"/>
                  </a:lnTo>
                  <a:lnTo>
                    <a:pt x="1749" y="2150"/>
                  </a:lnTo>
                  <a:lnTo>
                    <a:pt x="1751" y="2148"/>
                  </a:lnTo>
                  <a:lnTo>
                    <a:pt x="1752" y="2147"/>
                  </a:lnTo>
                  <a:lnTo>
                    <a:pt x="1753" y="2145"/>
                  </a:lnTo>
                  <a:lnTo>
                    <a:pt x="1755" y="2144"/>
                  </a:lnTo>
                  <a:lnTo>
                    <a:pt x="1756" y="2143"/>
                  </a:lnTo>
                  <a:lnTo>
                    <a:pt x="1758" y="2141"/>
                  </a:lnTo>
                  <a:lnTo>
                    <a:pt x="1759" y="2139"/>
                  </a:lnTo>
                  <a:lnTo>
                    <a:pt x="1761" y="2138"/>
                  </a:lnTo>
                  <a:lnTo>
                    <a:pt x="1762" y="2136"/>
                  </a:lnTo>
                  <a:lnTo>
                    <a:pt x="1764" y="2135"/>
                  </a:lnTo>
                  <a:lnTo>
                    <a:pt x="1765" y="2133"/>
                  </a:lnTo>
                  <a:lnTo>
                    <a:pt x="1767" y="2132"/>
                  </a:lnTo>
                  <a:lnTo>
                    <a:pt x="1768" y="2130"/>
                  </a:lnTo>
                  <a:lnTo>
                    <a:pt x="1770" y="2129"/>
                  </a:lnTo>
                  <a:lnTo>
                    <a:pt x="1771" y="2127"/>
                  </a:lnTo>
                  <a:lnTo>
                    <a:pt x="1773" y="2126"/>
                  </a:lnTo>
                  <a:lnTo>
                    <a:pt x="1774" y="2124"/>
                  </a:lnTo>
                  <a:lnTo>
                    <a:pt x="1776" y="2122"/>
                  </a:lnTo>
                  <a:lnTo>
                    <a:pt x="1777" y="2121"/>
                  </a:lnTo>
                  <a:lnTo>
                    <a:pt x="1779" y="2120"/>
                  </a:lnTo>
                  <a:lnTo>
                    <a:pt x="1780" y="2118"/>
                  </a:lnTo>
                  <a:lnTo>
                    <a:pt x="1782" y="2116"/>
                  </a:lnTo>
                  <a:lnTo>
                    <a:pt x="1783" y="2115"/>
                  </a:lnTo>
                  <a:lnTo>
                    <a:pt x="1784" y="2113"/>
                  </a:lnTo>
                  <a:lnTo>
                    <a:pt x="1786" y="2111"/>
                  </a:lnTo>
                  <a:lnTo>
                    <a:pt x="1788" y="2110"/>
                  </a:lnTo>
                  <a:lnTo>
                    <a:pt x="1789" y="2109"/>
                  </a:lnTo>
                  <a:lnTo>
                    <a:pt x="1791" y="2107"/>
                  </a:lnTo>
                  <a:lnTo>
                    <a:pt x="1792" y="2105"/>
                  </a:lnTo>
                  <a:lnTo>
                    <a:pt x="1794" y="2104"/>
                  </a:lnTo>
                  <a:lnTo>
                    <a:pt x="1795" y="2102"/>
                  </a:lnTo>
                  <a:lnTo>
                    <a:pt x="1796" y="2100"/>
                  </a:lnTo>
                  <a:lnTo>
                    <a:pt x="1798" y="2099"/>
                  </a:lnTo>
                  <a:lnTo>
                    <a:pt x="1800" y="2097"/>
                  </a:lnTo>
                  <a:lnTo>
                    <a:pt x="1801" y="2096"/>
                  </a:lnTo>
                  <a:lnTo>
                    <a:pt x="1803" y="2094"/>
                  </a:lnTo>
                  <a:lnTo>
                    <a:pt x="1804" y="2092"/>
                  </a:lnTo>
                  <a:lnTo>
                    <a:pt x="1805" y="2091"/>
                  </a:lnTo>
                  <a:lnTo>
                    <a:pt x="1807" y="2089"/>
                  </a:lnTo>
                  <a:lnTo>
                    <a:pt x="1808" y="2088"/>
                  </a:lnTo>
                  <a:lnTo>
                    <a:pt x="1810" y="2086"/>
                  </a:lnTo>
                  <a:lnTo>
                    <a:pt x="1812" y="2084"/>
                  </a:lnTo>
                  <a:lnTo>
                    <a:pt x="1813" y="2083"/>
                  </a:lnTo>
                  <a:lnTo>
                    <a:pt x="1815" y="2081"/>
                  </a:lnTo>
                  <a:lnTo>
                    <a:pt x="1816" y="2079"/>
                  </a:lnTo>
                  <a:lnTo>
                    <a:pt x="1817" y="2078"/>
                  </a:lnTo>
                  <a:lnTo>
                    <a:pt x="1819" y="2076"/>
                  </a:lnTo>
                  <a:lnTo>
                    <a:pt x="1820" y="2075"/>
                  </a:lnTo>
                  <a:lnTo>
                    <a:pt x="1822" y="2073"/>
                  </a:lnTo>
                  <a:lnTo>
                    <a:pt x="1824" y="2071"/>
                  </a:lnTo>
                  <a:lnTo>
                    <a:pt x="1825" y="2070"/>
                  </a:lnTo>
                  <a:lnTo>
                    <a:pt x="1826" y="2068"/>
                  </a:lnTo>
                  <a:lnTo>
                    <a:pt x="1828" y="2067"/>
                  </a:lnTo>
                  <a:lnTo>
                    <a:pt x="1829" y="2065"/>
                  </a:lnTo>
                  <a:lnTo>
                    <a:pt x="1831" y="2063"/>
                  </a:lnTo>
                  <a:lnTo>
                    <a:pt x="1832" y="2061"/>
                  </a:lnTo>
                  <a:lnTo>
                    <a:pt x="1834" y="2060"/>
                  </a:lnTo>
                  <a:lnTo>
                    <a:pt x="1835" y="2058"/>
                  </a:lnTo>
                  <a:lnTo>
                    <a:pt x="1837" y="2057"/>
                  </a:lnTo>
                  <a:lnTo>
                    <a:pt x="1838" y="2055"/>
                  </a:lnTo>
                  <a:lnTo>
                    <a:pt x="1840" y="2053"/>
                  </a:lnTo>
                  <a:lnTo>
                    <a:pt x="1841" y="2051"/>
                  </a:lnTo>
                  <a:lnTo>
                    <a:pt x="1843" y="2050"/>
                  </a:lnTo>
                  <a:lnTo>
                    <a:pt x="1844" y="2048"/>
                  </a:lnTo>
                  <a:lnTo>
                    <a:pt x="1846" y="2046"/>
                  </a:lnTo>
                  <a:lnTo>
                    <a:pt x="1847" y="2045"/>
                  </a:lnTo>
                  <a:lnTo>
                    <a:pt x="1849" y="2043"/>
                  </a:lnTo>
                  <a:lnTo>
                    <a:pt x="1850" y="2041"/>
                  </a:lnTo>
                  <a:lnTo>
                    <a:pt x="1852" y="2040"/>
                  </a:lnTo>
                  <a:lnTo>
                    <a:pt x="1853" y="2038"/>
                  </a:lnTo>
                  <a:lnTo>
                    <a:pt x="1855" y="2036"/>
                  </a:lnTo>
                  <a:lnTo>
                    <a:pt x="1856" y="2035"/>
                  </a:lnTo>
                  <a:lnTo>
                    <a:pt x="1857" y="2033"/>
                  </a:lnTo>
                  <a:lnTo>
                    <a:pt x="1859" y="2031"/>
                  </a:lnTo>
                  <a:lnTo>
                    <a:pt x="1861" y="2029"/>
                  </a:lnTo>
                  <a:lnTo>
                    <a:pt x="1862" y="2028"/>
                  </a:lnTo>
                  <a:lnTo>
                    <a:pt x="1864" y="2026"/>
                  </a:lnTo>
                  <a:lnTo>
                    <a:pt x="1865" y="2024"/>
                  </a:lnTo>
                  <a:lnTo>
                    <a:pt x="1867" y="2023"/>
                  </a:lnTo>
                  <a:lnTo>
                    <a:pt x="1868" y="2021"/>
                  </a:lnTo>
                  <a:lnTo>
                    <a:pt x="1869" y="2019"/>
                  </a:lnTo>
                  <a:lnTo>
                    <a:pt x="1871" y="2017"/>
                  </a:lnTo>
                  <a:lnTo>
                    <a:pt x="1873" y="2015"/>
                  </a:lnTo>
                  <a:lnTo>
                    <a:pt x="1874" y="2014"/>
                  </a:lnTo>
                  <a:lnTo>
                    <a:pt x="1876" y="2012"/>
                  </a:lnTo>
                  <a:lnTo>
                    <a:pt x="1877" y="2010"/>
                  </a:lnTo>
                  <a:lnTo>
                    <a:pt x="1878" y="2009"/>
                  </a:lnTo>
                  <a:lnTo>
                    <a:pt x="1880" y="2007"/>
                  </a:lnTo>
                  <a:lnTo>
                    <a:pt x="1881" y="2005"/>
                  </a:lnTo>
                  <a:lnTo>
                    <a:pt x="1883" y="2003"/>
                  </a:lnTo>
                  <a:lnTo>
                    <a:pt x="1885" y="2002"/>
                  </a:lnTo>
                  <a:lnTo>
                    <a:pt x="1886" y="2000"/>
                  </a:lnTo>
                  <a:lnTo>
                    <a:pt x="1888" y="1998"/>
                  </a:lnTo>
                  <a:lnTo>
                    <a:pt x="1889" y="1996"/>
                  </a:lnTo>
                  <a:lnTo>
                    <a:pt x="1890" y="1994"/>
                  </a:lnTo>
                  <a:lnTo>
                    <a:pt x="1892" y="1993"/>
                  </a:lnTo>
                  <a:lnTo>
                    <a:pt x="1893" y="1991"/>
                  </a:lnTo>
                  <a:lnTo>
                    <a:pt x="1895" y="1989"/>
                  </a:lnTo>
                  <a:lnTo>
                    <a:pt x="1896" y="1988"/>
                  </a:lnTo>
                  <a:lnTo>
                    <a:pt x="1898" y="1986"/>
                  </a:lnTo>
                  <a:lnTo>
                    <a:pt x="1899" y="1984"/>
                  </a:lnTo>
                  <a:lnTo>
                    <a:pt x="1901" y="1982"/>
                  </a:lnTo>
                  <a:lnTo>
                    <a:pt x="1902" y="1981"/>
                  </a:lnTo>
                  <a:lnTo>
                    <a:pt x="1904" y="1979"/>
                  </a:lnTo>
                  <a:lnTo>
                    <a:pt x="1905" y="1977"/>
                  </a:lnTo>
                  <a:lnTo>
                    <a:pt x="1907" y="1975"/>
                  </a:lnTo>
                  <a:lnTo>
                    <a:pt x="1908" y="1973"/>
                  </a:lnTo>
                  <a:lnTo>
                    <a:pt x="1910" y="1971"/>
                  </a:lnTo>
                  <a:lnTo>
                    <a:pt x="1911" y="1970"/>
                  </a:lnTo>
                  <a:lnTo>
                    <a:pt x="1913" y="1968"/>
                  </a:lnTo>
                  <a:lnTo>
                    <a:pt x="1914" y="1966"/>
                  </a:lnTo>
                  <a:lnTo>
                    <a:pt x="1916" y="1964"/>
                  </a:lnTo>
                  <a:lnTo>
                    <a:pt x="1917" y="1962"/>
                  </a:lnTo>
                  <a:lnTo>
                    <a:pt x="1919" y="1960"/>
                  </a:lnTo>
                  <a:lnTo>
                    <a:pt x="1920" y="1959"/>
                  </a:lnTo>
                  <a:lnTo>
                    <a:pt x="1922" y="1957"/>
                  </a:lnTo>
                  <a:lnTo>
                    <a:pt x="1923" y="1955"/>
                  </a:lnTo>
                  <a:lnTo>
                    <a:pt x="1925" y="1953"/>
                  </a:lnTo>
                  <a:lnTo>
                    <a:pt x="1926" y="1951"/>
                  </a:lnTo>
                  <a:lnTo>
                    <a:pt x="1928" y="1950"/>
                  </a:lnTo>
                  <a:lnTo>
                    <a:pt x="1929" y="1948"/>
                  </a:lnTo>
                  <a:lnTo>
                    <a:pt x="1930" y="1946"/>
                  </a:lnTo>
                  <a:lnTo>
                    <a:pt x="1932" y="1944"/>
                  </a:lnTo>
                  <a:lnTo>
                    <a:pt x="1933" y="1942"/>
                  </a:lnTo>
                  <a:lnTo>
                    <a:pt x="1935" y="1940"/>
                  </a:lnTo>
                  <a:lnTo>
                    <a:pt x="1937" y="1939"/>
                  </a:lnTo>
                  <a:lnTo>
                    <a:pt x="1938" y="1937"/>
                  </a:lnTo>
                  <a:lnTo>
                    <a:pt x="1940" y="1935"/>
                  </a:lnTo>
                  <a:lnTo>
                    <a:pt x="1941" y="1933"/>
                  </a:lnTo>
                  <a:lnTo>
                    <a:pt x="1942" y="1931"/>
                  </a:lnTo>
                  <a:lnTo>
                    <a:pt x="1944" y="1929"/>
                  </a:lnTo>
                  <a:lnTo>
                    <a:pt x="1945" y="1927"/>
                  </a:lnTo>
                  <a:lnTo>
                    <a:pt x="1947" y="1926"/>
                  </a:lnTo>
                  <a:lnTo>
                    <a:pt x="1949" y="1924"/>
                  </a:lnTo>
                  <a:lnTo>
                    <a:pt x="1950" y="1922"/>
                  </a:lnTo>
                  <a:lnTo>
                    <a:pt x="1951" y="1920"/>
                  </a:lnTo>
                  <a:lnTo>
                    <a:pt x="1953" y="1918"/>
                  </a:lnTo>
                  <a:lnTo>
                    <a:pt x="1954" y="1916"/>
                  </a:lnTo>
                  <a:lnTo>
                    <a:pt x="1956" y="1915"/>
                  </a:lnTo>
                  <a:lnTo>
                    <a:pt x="1957" y="1913"/>
                  </a:lnTo>
                  <a:lnTo>
                    <a:pt x="1959" y="1911"/>
                  </a:lnTo>
                  <a:lnTo>
                    <a:pt x="1961" y="1909"/>
                  </a:lnTo>
                  <a:lnTo>
                    <a:pt x="1962" y="1907"/>
                  </a:lnTo>
                  <a:lnTo>
                    <a:pt x="1963" y="1905"/>
                  </a:lnTo>
                  <a:lnTo>
                    <a:pt x="1965" y="1904"/>
                  </a:lnTo>
                  <a:lnTo>
                    <a:pt x="1966" y="1902"/>
                  </a:lnTo>
                  <a:lnTo>
                    <a:pt x="1968" y="1900"/>
                  </a:lnTo>
                  <a:lnTo>
                    <a:pt x="1969" y="1898"/>
                  </a:lnTo>
                  <a:lnTo>
                    <a:pt x="1971" y="1896"/>
                  </a:lnTo>
                  <a:lnTo>
                    <a:pt x="1972" y="1894"/>
                  </a:lnTo>
                  <a:lnTo>
                    <a:pt x="1974" y="1892"/>
                  </a:lnTo>
                  <a:lnTo>
                    <a:pt x="1975" y="1890"/>
                  </a:lnTo>
                  <a:lnTo>
                    <a:pt x="1977" y="1888"/>
                  </a:lnTo>
                  <a:lnTo>
                    <a:pt x="1978" y="1886"/>
                  </a:lnTo>
                  <a:lnTo>
                    <a:pt x="1980" y="1884"/>
                  </a:lnTo>
                  <a:lnTo>
                    <a:pt x="1981" y="1883"/>
                  </a:lnTo>
                  <a:lnTo>
                    <a:pt x="1982" y="1881"/>
                  </a:lnTo>
                  <a:lnTo>
                    <a:pt x="1984" y="1879"/>
                  </a:lnTo>
                  <a:lnTo>
                    <a:pt x="1986" y="1877"/>
                  </a:lnTo>
                  <a:lnTo>
                    <a:pt x="1987" y="1875"/>
                  </a:lnTo>
                  <a:lnTo>
                    <a:pt x="1989" y="1873"/>
                  </a:lnTo>
                  <a:lnTo>
                    <a:pt x="1990" y="1871"/>
                  </a:lnTo>
                  <a:lnTo>
                    <a:pt x="1992" y="1869"/>
                  </a:lnTo>
                  <a:lnTo>
                    <a:pt x="1993" y="1867"/>
                  </a:lnTo>
                  <a:lnTo>
                    <a:pt x="1994" y="1865"/>
                  </a:lnTo>
                  <a:lnTo>
                    <a:pt x="1996" y="1863"/>
                  </a:lnTo>
                  <a:lnTo>
                    <a:pt x="1998" y="1862"/>
                  </a:lnTo>
                  <a:lnTo>
                    <a:pt x="1999" y="1860"/>
                  </a:lnTo>
                  <a:lnTo>
                    <a:pt x="2001" y="1858"/>
                  </a:lnTo>
                  <a:lnTo>
                    <a:pt x="2002" y="1856"/>
                  </a:lnTo>
                  <a:lnTo>
                    <a:pt x="2003" y="1854"/>
                  </a:lnTo>
                  <a:lnTo>
                    <a:pt x="2005" y="1852"/>
                  </a:lnTo>
                  <a:lnTo>
                    <a:pt x="2006" y="1850"/>
                  </a:lnTo>
                  <a:lnTo>
                    <a:pt x="2008" y="1848"/>
                  </a:lnTo>
                  <a:lnTo>
                    <a:pt x="2010" y="1846"/>
                  </a:lnTo>
                  <a:lnTo>
                    <a:pt x="2011" y="1844"/>
                  </a:lnTo>
                  <a:lnTo>
                    <a:pt x="2013" y="1842"/>
                  </a:lnTo>
                  <a:lnTo>
                    <a:pt x="2014" y="1840"/>
                  </a:lnTo>
                  <a:lnTo>
                    <a:pt x="2015" y="1838"/>
                  </a:lnTo>
                  <a:lnTo>
                    <a:pt x="2017" y="1836"/>
                  </a:lnTo>
                  <a:lnTo>
                    <a:pt x="2018" y="1834"/>
                  </a:lnTo>
                  <a:lnTo>
                    <a:pt x="2020" y="1832"/>
                  </a:lnTo>
                  <a:lnTo>
                    <a:pt x="2022" y="1830"/>
                  </a:lnTo>
                  <a:lnTo>
                    <a:pt x="2023" y="1829"/>
                  </a:lnTo>
                  <a:lnTo>
                    <a:pt x="2024" y="1827"/>
                  </a:lnTo>
                  <a:lnTo>
                    <a:pt x="2026" y="1825"/>
                  </a:lnTo>
                  <a:lnTo>
                    <a:pt x="2027" y="1822"/>
                  </a:lnTo>
                  <a:lnTo>
                    <a:pt x="2029" y="1820"/>
                  </a:lnTo>
                  <a:lnTo>
                    <a:pt x="2030" y="1819"/>
                  </a:lnTo>
                  <a:lnTo>
                    <a:pt x="2032" y="1817"/>
                  </a:lnTo>
                  <a:lnTo>
                    <a:pt x="2034" y="1815"/>
                  </a:lnTo>
                  <a:lnTo>
                    <a:pt x="2035" y="1813"/>
                  </a:lnTo>
                  <a:lnTo>
                    <a:pt x="2036" y="1811"/>
                  </a:lnTo>
                  <a:lnTo>
                    <a:pt x="2038" y="1809"/>
                  </a:lnTo>
                  <a:lnTo>
                    <a:pt x="2039" y="1807"/>
                  </a:lnTo>
                  <a:lnTo>
                    <a:pt x="2041" y="1805"/>
                  </a:lnTo>
                  <a:lnTo>
                    <a:pt x="2042" y="1803"/>
                  </a:lnTo>
                  <a:lnTo>
                    <a:pt x="2044" y="1801"/>
                  </a:lnTo>
                  <a:lnTo>
                    <a:pt x="2045" y="1799"/>
                  </a:lnTo>
                  <a:lnTo>
                    <a:pt x="2047" y="1797"/>
                  </a:lnTo>
                  <a:lnTo>
                    <a:pt x="2048" y="1795"/>
                  </a:lnTo>
                  <a:lnTo>
                    <a:pt x="2050" y="1793"/>
                  </a:lnTo>
                  <a:lnTo>
                    <a:pt x="2051" y="1791"/>
                  </a:lnTo>
                  <a:lnTo>
                    <a:pt x="2053" y="1789"/>
                  </a:lnTo>
                  <a:lnTo>
                    <a:pt x="2054" y="1787"/>
                  </a:lnTo>
                  <a:lnTo>
                    <a:pt x="2055" y="1785"/>
                  </a:lnTo>
                  <a:lnTo>
                    <a:pt x="2057" y="1783"/>
                  </a:lnTo>
                  <a:lnTo>
                    <a:pt x="2059" y="1781"/>
                  </a:lnTo>
                  <a:lnTo>
                    <a:pt x="2060" y="1779"/>
                  </a:lnTo>
                  <a:lnTo>
                    <a:pt x="2062" y="1777"/>
                  </a:lnTo>
                  <a:lnTo>
                    <a:pt x="2063" y="1775"/>
                  </a:lnTo>
                  <a:lnTo>
                    <a:pt x="2065" y="1773"/>
                  </a:lnTo>
                  <a:lnTo>
                    <a:pt x="2066" y="1771"/>
                  </a:lnTo>
                  <a:lnTo>
                    <a:pt x="2067" y="1769"/>
                  </a:lnTo>
                  <a:lnTo>
                    <a:pt x="2069" y="1767"/>
                  </a:lnTo>
                  <a:lnTo>
                    <a:pt x="2071" y="1765"/>
                  </a:lnTo>
                  <a:lnTo>
                    <a:pt x="2072" y="1763"/>
                  </a:lnTo>
                  <a:lnTo>
                    <a:pt x="2074" y="1761"/>
                  </a:lnTo>
                  <a:lnTo>
                    <a:pt x="2075" y="1759"/>
                  </a:lnTo>
                  <a:lnTo>
                    <a:pt x="2076" y="1757"/>
                  </a:lnTo>
                  <a:lnTo>
                    <a:pt x="2078" y="1755"/>
                  </a:lnTo>
                  <a:lnTo>
                    <a:pt x="2079" y="1753"/>
                  </a:lnTo>
                  <a:lnTo>
                    <a:pt x="2081" y="1751"/>
                  </a:lnTo>
                  <a:lnTo>
                    <a:pt x="2082" y="1749"/>
                  </a:lnTo>
                  <a:lnTo>
                    <a:pt x="2084" y="1747"/>
                  </a:lnTo>
                  <a:lnTo>
                    <a:pt x="2086" y="1745"/>
                  </a:lnTo>
                  <a:lnTo>
                    <a:pt x="2087" y="1743"/>
                  </a:lnTo>
                  <a:lnTo>
                    <a:pt x="2088" y="1741"/>
                  </a:lnTo>
                  <a:lnTo>
                    <a:pt x="2090" y="1739"/>
                  </a:lnTo>
                  <a:lnTo>
                    <a:pt x="2091" y="1737"/>
                  </a:lnTo>
                  <a:lnTo>
                    <a:pt x="2093" y="1734"/>
                  </a:lnTo>
                  <a:lnTo>
                    <a:pt x="2094" y="1732"/>
                  </a:lnTo>
                  <a:lnTo>
                    <a:pt x="2096" y="1731"/>
                  </a:lnTo>
                  <a:lnTo>
                    <a:pt x="2097" y="1729"/>
                  </a:lnTo>
                  <a:lnTo>
                    <a:pt x="2099" y="1726"/>
                  </a:lnTo>
                  <a:lnTo>
                    <a:pt x="2100" y="1724"/>
                  </a:lnTo>
                  <a:lnTo>
                    <a:pt x="2102" y="1722"/>
                  </a:lnTo>
                  <a:lnTo>
                    <a:pt x="2103" y="1721"/>
                  </a:lnTo>
                  <a:lnTo>
                    <a:pt x="2105" y="1718"/>
                  </a:lnTo>
                  <a:lnTo>
                    <a:pt x="2106" y="1716"/>
                  </a:lnTo>
                  <a:lnTo>
                    <a:pt x="2108" y="1714"/>
                  </a:lnTo>
                  <a:lnTo>
                    <a:pt x="2109" y="1712"/>
                  </a:lnTo>
                  <a:lnTo>
                    <a:pt x="2111" y="1710"/>
                  </a:lnTo>
                  <a:lnTo>
                    <a:pt x="2112" y="1708"/>
                  </a:lnTo>
                  <a:lnTo>
                    <a:pt x="2114" y="1706"/>
                  </a:lnTo>
                  <a:lnTo>
                    <a:pt x="2115" y="1704"/>
                  </a:lnTo>
                  <a:lnTo>
                    <a:pt x="2117" y="1702"/>
                  </a:lnTo>
                  <a:lnTo>
                    <a:pt x="2118" y="1700"/>
                  </a:lnTo>
                  <a:lnTo>
                    <a:pt x="2119" y="1698"/>
                  </a:lnTo>
                  <a:lnTo>
                    <a:pt x="2121" y="1696"/>
                  </a:lnTo>
                  <a:lnTo>
                    <a:pt x="2123" y="1694"/>
                  </a:lnTo>
                  <a:lnTo>
                    <a:pt x="2124" y="1692"/>
                  </a:lnTo>
                  <a:lnTo>
                    <a:pt x="2126" y="1690"/>
                  </a:lnTo>
                  <a:lnTo>
                    <a:pt x="2127" y="1688"/>
                  </a:lnTo>
                  <a:lnTo>
                    <a:pt x="2128" y="1686"/>
                  </a:lnTo>
                  <a:lnTo>
                    <a:pt x="2130" y="1684"/>
                  </a:lnTo>
                  <a:lnTo>
                    <a:pt x="2131" y="1681"/>
                  </a:lnTo>
                  <a:lnTo>
                    <a:pt x="2133" y="1679"/>
                  </a:lnTo>
                  <a:lnTo>
                    <a:pt x="2135" y="1678"/>
                  </a:lnTo>
                  <a:lnTo>
                    <a:pt x="2136" y="1675"/>
                  </a:lnTo>
                  <a:lnTo>
                    <a:pt x="2138" y="1673"/>
                  </a:lnTo>
                  <a:lnTo>
                    <a:pt x="2139" y="1671"/>
                  </a:lnTo>
                  <a:lnTo>
                    <a:pt x="2140" y="1669"/>
                  </a:lnTo>
                  <a:lnTo>
                    <a:pt x="2142" y="1667"/>
                  </a:lnTo>
                  <a:lnTo>
                    <a:pt x="2143" y="1665"/>
                  </a:lnTo>
                  <a:lnTo>
                    <a:pt x="2145" y="1663"/>
                  </a:lnTo>
                  <a:lnTo>
                    <a:pt x="2147" y="1661"/>
                  </a:lnTo>
                  <a:lnTo>
                    <a:pt x="2148" y="1659"/>
                  </a:lnTo>
                  <a:lnTo>
                    <a:pt x="2149" y="1657"/>
                  </a:lnTo>
                  <a:lnTo>
                    <a:pt x="2151" y="1655"/>
                  </a:lnTo>
                  <a:lnTo>
                    <a:pt x="2152" y="1653"/>
                  </a:lnTo>
                  <a:lnTo>
                    <a:pt x="2154" y="1651"/>
                  </a:lnTo>
                  <a:lnTo>
                    <a:pt x="2155" y="1648"/>
                  </a:lnTo>
                  <a:lnTo>
                    <a:pt x="2157" y="1646"/>
                  </a:lnTo>
                  <a:lnTo>
                    <a:pt x="2159" y="1645"/>
                  </a:lnTo>
                  <a:lnTo>
                    <a:pt x="2160" y="1642"/>
                  </a:lnTo>
                  <a:lnTo>
                    <a:pt x="2161" y="1640"/>
                  </a:lnTo>
                  <a:lnTo>
                    <a:pt x="2163" y="1638"/>
                  </a:lnTo>
                  <a:lnTo>
                    <a:pt x="2164" y="1636"/>
                  </a:lnTo>
                  <a:lnTo>
                    <a:pt x="2166" y="1634"/>
                  </a:lnTo>
                  <a:lnTo>
                    <a:pt x="2167" y="1632"/>
                  </a:lnTo>
                  <a:lnTo>
                    <a:pt x="2169" y="1630"/>
                  </a:lnTo>
                  <a:lnTo>
                    <a:pt x="2170" y="1628"/>
                  </a:lnTo>
                  <a:lnTo>
                    <a:pt x="2172" y="1626"/>
                  </a:lnTo>
                  <a:lnTo>
                    <a:pt x="2173" y="1624"/>
                  </a:lnTo>
                  <a:lnTo>
                    <a:pt x="2175" y="1622"/>
                  </a:lnTo>
                  <a:lnTo>
                    <a:pt x="2176" y="1620"/>
                  </a:lnTo>
                  <a:lnTo>
                    <a:pt x="2178" y="1617"/>
                  </a:lnTo>
                  <a:lnTo>
                    <a:pt x="2179" y="1615"/>
                  </a:lnTo>
                  <a:lnTo>
                    <a:pt x="2180" y="1613"/>
                  </a:lnTo>
                  <a:lnTo>
                    <a:pt x="2182" y="1611"/>
                  </a:lnTo>
                  <a:lnTo>
                    <a:pt x="2184" y="1609"/>
                  </a:lnTo>
                  <a:lnTo>
                    <a:pt x="2185" y="1607"/>
                  </a:lnTo>
                  <a:lnTo>
                    <a:pt x="2187" y="1605"/>
                  </a:lnTo>
                  <a:lnTo>
                    <a:pt x="2188" y="1603"/>
                  </a:lnTo>
                  <a:lnTo>
                    <a:pt x="2190" y="1601"/>
                  </a:lnTo>
                  <a:lnTo>
                    <a:pt x="2191" y="1599"/>
                  </a:lnTo>
                  <a:lnTo>
                    <a:pt x="2192" y="1597"/>
                  </a:lnTo>
                  <a:lnTo>
                    <a:pt x="2194" y="1594"/>
                  </a:lnTo>
                  <a:lnTo>
                    <a:pt x="2196" y="1592"/>
                  </a:lnTo>
                  <a:lnTo>
                    <a:pt x="2197" y="1591"/>
                  </a:lnTo>
                  <a:lnTo>
                    <a:pt x="2199" y="1588"/>
                  </a:lnTo>
                  <a:lnTo>
                    <a:pt x="2200" y="1586"/>
                  </a:lnTo>
                  <a:lnTo>
                    <a:pt x="2201" y="1584"/>
                  </a:lnTo>
                  <a:lnTo>
                    <a:pt x="2203" y="1582"/>
                  </a:lnTo>
                  <a:lnTo>
                    <a:pt x="2204" y="1580"/>
                  </a:lnTo>
                  <a:lnTo>
                    <a:pt x="2206" y="1578"/>
                  </a:lnTo>
                  <a:lnTo>
                    <a:pt x="2208" y="1576"/>
                  </a:lnTo>
                  <a:lnTo>
                    <a:pt x="2209" y="1574"/>
                  </a:lnTo>
                  <a:lnTo>
                    <a:pt x="2211" y="1572"/>
                  </a:lnTo>
                  <a:lnTo>
                    <a:pt x="2212" y="1570"/>
                  </a:lnTo>
                  <a:lnTo>
                    <a:pt x="2213" y="1568"/>
                  </a:lnTo>
                  <a:lnTo>
                    <a:pt x="2215" y="1566"/>
                  </a:lnTo>
                  <a:lnTo>
                    <a:pt x="2216" y="1563"/>
                  </a:lnTo>
                  <a:lnTo>
                    <a:pt x="2218" y="1561"/>
                  </a:lnTo>
                  <a:lnTo>
                    <a:pt x="2220" y="1559"/>
                  </a:lnTo>
                  <a:lnTo>
                    <a:pt x="2221" y="1557"/>
                  </a:lnTo>
                  <a:lnTo>
                    <a:pt x="2222" y="1555"/>
                  </a:lnTo>
                  <a:lnTo>
                    <a:pt x="2224" y="1553"/>
                  </a:lnTo>
                  <a:lnTo>
                    <a:pt x="2225" y="1551"/>
                  </a:lnTo>
                  <a:lnTo>
                    <a:pt x="2227" y="1549"/>
                  </a:lnTo>
                  <a:lnTo>
                    <a:pt x="2228" y="1547"/>
                  </a:lnTo>
                  <a:lnTo>
                    <a:pt x="2230" y="1545"/>
                  </a:lnTo>
                  <a:lnTo>
                    <a:pt x="2231" y="1543"/>
                  </a:lnTo>
                  <a:lnTo>
                    <a:pt x="2233" y="1540"/>
                  </a:lnTo>
                  <a:lnTo>
                    <a:pt x="2234" y="1538"/>
                  </a:lnTo>
                  <a:lnTo>
                    <a:pt x="2236" y="1537"/>
                  </a:lnTo>
                  <a:lnTo>
                    <a:pt x="2237" y="1534"/>
                  </a:lnTo>
                  <a:lnTo>
                    <a:pt x="2239" y="1532"/>
                  </a:lnTo>
                  <a:lnTo>
                    <a:pt x="2240" y="1530"/>
                  </a:lnTo>
                  <a:lnTo>
                    <a:pt x="2242" y="1528"/>
                  </a:lnTo>
                  <a:lnTo>
                    <a:pt x="2243" y="1526"/>
                  </a:lnTo>
                  <a:lnTo>
                    <a:pt x="2245" y="1524"/>
                  </a:lnTo>
                  <a:lnTo>
                    <a:pt x="2246" y="1522"/>
                  </a:lnTo>
                  <a:lnTo>
                    <a:pt x="2248" y="1520"/>
                  </a:lnTo>
                  <a:lnTo>
                    <a:pt x="2249" y="1517"/>
                  </a:lnTo>
                  <a:lnTo>
                    <a:pt x="2251" y="1516"/>
                  </a:lnTo>
                  <a:lnTo>
                    <a:pt x="2252" y="1514"/>
                  </a:lnTo>
                  <a:lnTo>
                    <a:pt x="2253" y="1511"/>
                  </a:lnTo>
                  <a:lnTo>
                    <a:pt x="2255" y="1509"/>
                  </a:lnTo>
                  <a:lnTo>
                    <a:pt x="2257" y="1507"/>
                  </a:lnTo>
                  <a:lnTo>
                    <a:pt x="2258" y="1505"/>
                  </a:lnTo>
                  <a:lnTo>
                    <a:pt x="2260" y="1503"/>
                  </a:lnTo>
                  <a:lnTo>
                    <a:pt x="2261" y="1501"/>
                  </a:lnTo>
                  <a:lnTo>
                    <a:pt x="2263" y="1499"/>
                  </a:lnTo>
                  <a:lnTo>
                    <a:pt x="2264" y="1497"/>
                  </a:lnTo>
                  <a:lnTo>
                    <a:pt x="2265" y="1495"/>
                  </a:lnTo>
                  <a:lnTo>
                    <a:pt x="2267" y="1493"/>
                  </a:lnTo>
                  <a:lnTo>
                    <a:pt x="2268" y="1491"/>
                  </a:lnTo>
                  <a:lnTo>
                    <a:pt x="2270" y="1489"/>
                  </a:lnTo>
                  <a:lnTo>
                    <a:pt x="2272" y="1486"/>
                  </a:lnTo>
                  <a:lnTo>
                    <a:pt x="2273" y="1484"/>
                  </a:lnTo>
                  <a:lnTo>
                    <a:pt x="2274" y="1483"/>
                  </a:lnTo>
                  <a:lnTo>
                    <a:pt x="2276" y="1480"/>
                  </a:lnTo>
                  <a:lnTo>
                    <a:pt x="2277" y="1478"/>
                  </a:lnTo>
                  <a:lnTo>
                    <a:pt x="2279" y="1476"/>
                  </a:lnTo>
                  <a:lnTo>
                    <a:pt x="2280" y="1474"/>
                  </a:lnTo>
                  <a:lnTo>
                    <a:pt x="2282" y="1472"/>
                  </a:lnTo>
                  <a:lnTo>
                    <a:pt x="2284" y="1470"/>
                  </a:lnTo>
                  <a:lnTo>
                    <a:pt x="2285" y="1468"/>
                  </a:lnTo>
                  <a:lnTo>
                    <a:pt x="2286" y="1466"/>
                  </a:lnTo>
                  <a:lnTo>
                    <a:pt x="2288" y="1464"/>
                  </a:lnTo>
                  <a:lnTo>
                    <a:pt x="2289" y="1462"/>
                  </a:lnTo>
                  <a:lnTo>
                    <a:pt x="2291" y="1460"/>
                  </a:lnTo>
                  <a:lnTo>
                    <a:pt x="2292" y="1458"/>
                  </a:lnTo>
                  <a:lnTo>
                    <a:pt x="2294" y="1455"/>
                  </a:lnTo>
                  <a:lnTo>
                    <a:pt x="2295" y="1453"/>
                  </a:lnTo>
                  <a:lnTo>
                    <a:pt x="2297" y="1451"/>
                  </a:lnTo>
                  <a:lnTo>
                    <a:pt x="2298" y="1450"/>
                  </a:lnTo>
                  <a:lnTo>
                    <a:pt x="2300" y="1447"/>
                  </a:lnTo>
                  <a:lnTo>
                    <a:pt x="2301" y="1445"/>
                  </a:lnTo>
                  <a:lnTo>
                    <a:pt x="2303" y="1443"/>
                  </a:lnTo>
                  <a:lnTo>
                    <a:pt x="2304" y="1441"/>
                  </a:lnTo>
                  <a:lnTo>
                    <a:pt x="2305" y="1439"/>
                  </a:lnTo>
                  <a:lnTo>
                    <a:pt x="2307" y="1437"/>
                  </a:lnTo>
                  <a:lnTo>
                    <a:pt x="2309" y="1435"/>
                  </a:lnTo>
                  <a:lnTo>
                    <a:pt x="2310" y="1433"/>
                  </a:lnTo>
                  <a:lnTo>
                    <a:pt x="2312" y="1431"/>
                  </a:lnTo>
                  <a:lnTo>
                    <a:pt x="2313" y="1429"/>
                  </a:lnTo>
                  <a:lnTo>
                    <a:pt x="2315" y="1427"/>
                  </a:lnTo>
                  <a:lnTo>
                    <a:pt x="2316" y="1425"/>
                  </a:lnTo>
                  <a:lnTo>
                    <a:pt x="2317" y="1423"/>
                  </a:lnTo>
                  <a:lnTo>
                    <a:pt x="2319" y="1421"/>
                  </a:lnTo>
                  <a:lnTo>
                    <a:pt x="2321" y="1418"/>
                  </a:lnTo>
                  <a:lnTo>
                    <a:pt x="2322" y="1417"/>
                  </a:lnTo>
                  <a:lnTo>
                    <a:pt x="2324" y="1415"/>
                  </a:lnTo>
                  <a:lnTo>
                    <a:pt x="2325" y="1412"/>
                  </a:lnTo>
                  <a:lnTo>
                    <a:pt x="2326" y="1410"/>
                  </a:lnTo>
                  <a:lnTo>
                    <a:pt x="2328" y="1408"/>
                  </a:lnTo>
                  <a:lnTo>
                    <a:pt x="2329" y="1407"/>
                  </a:lnTo>
                  <a:lnTo>
                    <a:pt x="2331" y="1404"/>
                  </a:lnTo>
                  <a:lnTo>
                    <a:pt x="2333" y="1402"/>
                  </a:lnTo>
                  <a:lnTo>
                    <a:pt x="2334" y="1400"/>
                  </a:lnTo>
                  <a:lnTo>
                    <a:pt x="2336" y="1398"/>
                  </a:lnTo>
                  <a:lnTo>
                    <a:pt x="2337" y="1396"/>
                  </a:lnTo>
                  <a:lnTo>
                    <a:pt x="2338" y="1394"/>
                  </a:lnTo>
                  <a:lnTo>
                    <a:pt x="2340" y="1392"/>
                  </a:lnTo>
                  <a:lnTo>
                    <a:pt x="2341" y="1390"/>
                  </a:lnTo>
                  <a:lnTo>
                    <a:pt x="2343" y="1388"/>
                  </a:lnTo>
                  <a:lnTo>
                    <a:pt x="2345" y="1386"/>
                  </a:lnTo>
                  <a:lnTo>
                    <a:pt x="2346" y="1384"/>
                  </a:lnTo>
                  <a:lnTo>
                    <a:pt x="2347" y="1382"/>
                  </a:lnTo>
                  <a:lnTo>
                    <a:pt x="2349" y="1380"/>
                  </a:lnTo>
                  <a:lnTo>
                    <a:pt x="2350" y="1378"/>
                  </a:lnTo>
                  <a:lnTo>
                    <a:pt x="2352" y="1376"/>
                  </a:lnTo>
                  <a:lnTo>
                    <a:pt x="2353" y="1374"/>
                  </a:lnTo>
                  <a:lnTo>
                    <a:pt x="2355" y="1372"/>
                  </a:lnTo>
                  <a:lnTo>
                    <a:pt x="2357" y="1370"/>
                  </a:lnTo>
                  <a:lnTo>
                    <a:pt x="2358" y="1368"/>
                  </a:lnTo>
                  <a:lnTo>
                    <a:pt x="2359" y="1366"/>
                  </a:lnTo>
                  <a:lnTo>
                    <a:pt x="2361" y="1364"/>
                  </a:lnTo>
                  <a:lnTo>
                    <a:pt x="2362" y="1362"/>
                  </a:lnTo>
                  <a:lnTo>
                    <a:pt x="2364" y="1360"/>
                  </a:lnTo>
                  <a:lnTo>
                    <a:pt x="2365" y="1358"/>
                  </a:lnTo>
                  <a:lnTo>
                    <a:pt x="2367" y="1356"/>
                  </a:lnTo>
                  <a:lnTo>
                    <a:pt x="2368" y="1354"/>
                  </a:lnTo>
                  <a:lnTo>
                    <a:pt x="2370" y="1352"/>
                  </a:lnTo>
                  <a:lnTo>
                    <a:pt x="2371" y="1350"/>
                  </a:lnTo>
                  <a:lnTo>
                    <a:pt x="2373" y="1348"/>
                  </a:lnTo>
                  <a:lnTo>
                    <a:pt x="2374" y="1346"/>
                  </a:lnTo>
                  <a:lnTo>
                    <a:pt x="2376" y="1344"/>
                  </a:lnTo>
                  <a:lnTo>
                    <a:pt x="2377" y="1342"/>
                  </a:lnTo>
                  <a:lnTo>
                    <a:pt x="2378" y="1340"/>
                  </a:lnTo>
                  <a:lnTo>
                    <a:pt x="2380" y="1338"/>
                  </a:lnTo>
                  <a:lnTo>
                    <a:pt x="2382" y="1336"/>
                  </a:lnTo>
                  <a:lnTo>
                    <a:pt x="2383" y="1334"/>
                  </a:lnTo>
                  <a:lnTo>
                    <a:pt x="2385" y="1332"/>
                  </a:lnTo>
                  <a:lnTo>
                    <a:pt x="2386" y="1330"/>
                  </a:lnTo>
                  <a:lnTo>
                    <a:pt x="2388" y="1328"/>
                  </a:lnTo>
                  <a:lnTo>
                    <a:pt x="2389" y="1326"/>
                  </a:lnTo>
                  <a:lnTo>
                    <a:pt x="2390" y="1324"/>
                  </a:lnTo>
                  <a:lnTo>
                    <a:pt x="2392" y="1322"/>
                  </a:lnTo>
                  <a:lnTo>
                    <a:pt x="2394" y="1321"/>
                  </a:lnTo>
                  <a:lnTo>
                    <a:pt x="2395" y="1319"/>
                  </a:lnTo>
                  <a:lnTo>
                    <a:pt x="2397" y="1317"/>
                  </a:lnTo>
                  <a:lnTo>
                    <a:pt x="2398" y="1314"/>
                  </a:lnTo>
                  <a:lnTo>
                    <a:pt x="2399" y="1312"/>
                  </a:lnTo>
                  <a:lnTo>
                    <a:pt x="2401" y="1310"/>
                  </a:lnTo>
                  <a:lnTo>
                    <a:pt x="2402" y="1309"/>
                  </a:lnTo>
                  <a:lnTo>
                    <a:pt x="2404" y="1307"/>
                  </a:lnTo>
                  <a:lnTo>
                    <a:pt x="2406" y="1305"/>
                  </a:lnTo>
                  <a:lnTo>
                    <a:pt x="2407" y="1303"/>
                  </a:lnTo>
                  <a:lnTo>
                    <a:pt x="2409" y="1301"/>
                  </a:lnTo>
                  <a:lnTo>
                    <a:pt x="2410" y="1299"/>
                  </a:lnTo>
                  <a:lnTo>
                    <a:pt x="2411" y="1297"/>
                  </a:lnTo>
                  <a:lnTo>
                    <a:pt x="2413" y="1295"/>
                  </a:lnTo>
                  <a:lnTo>
                    <a:pt x="2414" y="1293"/>
                  </a:lnTo>
                  <a:lnTo>
                    <a:pt x="2416" y="1291"/>
                  </a:lnTo>
                  <a:lnTo>
                    <a:pt x="2417" y="1289"/>
                  </a:lnTo>
                  <a:lnTo>
                    <a:pt x="2419" y="1288"/>
                  </a:lnTo>
                  <a:lnTo>
                    <a:pt x="2420" y="1286"/>
                  </a:lnTo>
                  <a:lnTo>
                    <a:pt x="2422" y="1284"/>
                  </a:lnTo>
                  <a:lnTo>
                    <a:pt x="2423" y="1282"/>
                  </a:lnTo>
                  <a:lnTo>
                    <a:pt x="2425" y="1280"/>
                  </a:lnTo>
                  <a:lnTo>
                    <a:pt x="2426" y="1278"/>
                  </a:lnTo>
                  <a:lnTo>
                    <a:pt x="2428" y="1276"/>
                  </a:lnTo>
                  <a:lnTo>
                    <a:pt x="2429" y="1274"/>
                  </a:lnTo>
                  <a:lnTo>
                    <a:pt x="2431" y="1272"/>
                  </a:lnTo>
                  <a:lnTo>
                    <a:pt x="2432" y="1270"/>
                  </a:lnTo>
                  <a:lnTo>
                    <a:pt x="2434" y="1268"/>
                  </a:lnTo>
                  <a:lnTo>
                    <a:pt x="2435" y="1267"/>
                  </a:lnTo>
                  <a:lnTo>
                    <a:pt x="2437" y="1265"/>
                  </a:lnTo>
                  <a:lnTo>
                    <a:pt x="2438" y="1263"/>
                  </a:lnTo>
                  <a:lnTo>
                    <a:pt x="2440" y="1261"/>
                  </a:lnTo>
                  <a:lnTo>
                    <a:pt x="2441" y="1259"/>
                  </a:lnTo>
                  <a:lnTo>
                    <a:pt x="2443" y="1257"/>
                  </a:lnTo>
                  <a:lnTo>
                    <a:pt x="2444" y="1255"/>
                  </a:lnTo>
                  <a:lnTo>
                    <a:pt x="2446" y="1253"/>
                  </a:lnTo>
                  <a:lnTo>
                    <a:pt x="2447" y="1251"/>
                  </a:lnTo>
                  <a:lnTo>
                    <a:pt x="2449" y="1249"/>
                  </a:lnTo>
                  <a:lnTo>
                    <a:pt x="2450" y="1247"/>
                  </a:lnTo>
                  <a:lnTo>
                    <a:pt x="2451" y="1245"/>
                  </a:lnTo>
                  <a:lnTo>
                    <a:pt x="2453" y="1244"/>
                  </a:lnTo>
                  <a:lnTo>
                    <a:pt x="2454" y="1242"/>
                  </a:lnTo>
                  <a:lnTo>
                    <a:pt x="2456" y="1240"/>
                  </a:lnTo>
                  <a:lnTo>
                    <a:pt x="2458" y="1238"/>
                  </a:lnTo>
                  <a:lnTo>
                    <a:pt x="2459" y="1236"/>
                  </a:lnTo>
                  <a:lnTo>
                    <a:pt x="2461" y="1235"/>
                  </a:lnTo>
                  <a:lnTo>
                    <a:pt x="2462" y="1233"/>
                  </a:lnTo>
                  <a:lnTo>
                    <a:pt x="2463" y="1231"/>
                  </a:lnTo>
                  <a:lnTo>
                    <a:pt x="2465" y="1229"/>
                  </a:lnTo>
                  <a:lnTo>
                    <a:pt x="2466" y="1227"/>
                  </a:lnTo>
                  <a:lnTo>
                    <a:pt x="2468" y="1225"/>
                  </a:lnTo>
                  <a:lnTo>
                    <a:pt x="2470" y="1224"/>
                  </a:lnTo>
                  <a:lnTo>
                    <a:pt x="2471" y="1222"/>
                  </a:lnTo>
                  <a:lnTo>
                    <a:pt x="2472" y="1220"/>
                  </a:lnTo>
                  <a:lnTo>
                    <a:pt x="2474" y="1218"/>
                  </a:lnTo>
                  <a:lnTo>
                    <a:pt x="2475" y="1216"/>
                  </a:lnTo>
                  <a:lnTo>
                    <a:pt x="2477" y="1214"/>
                  </a:lnTo>
                  <a:lnTo>
                    <a:pt x="2478" y="1213"/>
                  </a:lnTo>
                  <a:lnTo>
                    <a:pt x="2480" y="1211"/>
                  </a:lnTo>
                  <a:lnTo>
                    <a:pt x="2482" y="1209"/>
                  </a:lnTo>
                  <a:lnTo>
                    <a:pt x="2483" y="1207"/>
                  </a:lnTo>
                  <a:lnTo>
                    <a:pt x="2484" y="1205"/>
                  </a:lnTo>
                  <a:lnTo>
                    <a:pt x="2486" y="1203"/>
                  </a:lnTo>
                  <a:lnTo>
                    <a:pt x="2487" y="1202"/>
                  </a:lnTo>
                  <a:lnTo>
                    <a:pt x="2489" y="1200"/>
                  </a:lnTo>
                  <a:lnTo>
                    <a:pt x="2490" y="1198"/>
                  </a:lnTo>
                  <a:lnTo>
                    <a:pt x="2492" y="1196"/>
                  </a:lnTo>
                  <a:lnTo>
                    <a:pt x="2493" y="1194"/>
                  </a:lnTo>
                  <a:lnTo>
                    <a:pt x="2495" y="1193"/>
                  </a:lnTo>
                  <a:lnTo>
                    <a:pt x="2496" y="1191"/>
                  </a:lnTo>
                  <a:lnTo>
                    <a:pt x="2498" y="1189"/>
                  </a:lnTo>
                  <a:lnTo>
                    <a:pt x="2499" y="1187"/>
                  </a:lnTo>
                  <a:lnTo>
                    <a:pt x="2501" y="1186"/>
                  </a:lnTo>
                  <a:lnTo>
                    <a:pt x="2502" y="1184"/>
                  </a:lnTo>
                  <a:lnTo>
                    <a:pt x="2503" y="1182"/>
                  </a:lnTo>
                  <a:lnTo>
                    <a:pt x="2505" y="1180"/>
                  </a:lnTo>
                  <a:lnTo>
                    <a:pt x="2507" y="1179"/>
                  </a:lnTo>
                  <a:lnTo>
                    <a:pt x="2508" y="1177"/>
                  </a:lnTo>
                  <a:lnTo>
                    <a:pt x="2510" y="1175"/>
                  </a:lnTo>
                  <a:lnTo>
                    <a:pt x="2511" y="1173"/>
                  </a:lnTo>
                  <a:lnTo>
                    <a:pt x="2513" y="1171"/>
                  </a:lnTo>
                  <a:lnTo>
                    <a:pt x="2514" y="1170"/>
                  </a:lnTo>
                  <a:lnTo>
                    <a:pt x="2515" y="1168"/>
                  </a:lnTo>
                  <a:lnTo>
                    <a:pt x="2517" y="1167"/>
                  </a:lnTo>
                  <a:lnTo>
                    <a:pt x="2519" y="1165"/>
                  </a:lnTo>
                  <a:lnTo>
                    <a:pt x="2520" y="1163"/>
                  </a:lnTo>
                  <a:lnTo>
                    <a:pt x="2522" y="1161"/>
                  </a:lnTo>
                  <a:lnTo>
                    <a:pt x="2523" y="1159"/>
                  </a:lnTo>
                  <a:lnTo>
                    <a:pt x="2524" y="1158"/>
                  </a:lnTo>
                  <a:lnTo>
                    <a:pt x="2526" y="1156"/>
                  </a:lnTo>
                  <a:lnTo>
                    <a:pt x="2527" y="1154"/>
                  </a:lnTo>
                  <a:lnTo>
                    <a:pt x="2529" y="1153"/>
                  </a:lnTo>
                  <a:lnTo>
                    <a:pt x="2531" y="1151"/>
                  </a:lnTo>
                  <a:lnTo>
                    <a:pt x="2532" y="1149"/>
                  </a:lnTo>
                  <a:lnTo>
                    <a:pt x="2534" y="1148"/>
                  </a:lnTo>
                  <a:lnTo>
                    <a:pt x="2535" y="1146"/>
                  </a:lnTo>
                  <a:lnTo>
                    <a:pt x="2536" y="1144"/>
                  </a:lnTo>
                  <a:lnTo>
                    <a:pt x="2538" y="1143"/>
                  </a:lnTo>
                  <a:lnTo>
                    <a:pt x="2539" y="1141"/>
                  </a:lnTo>
                  <a:lnTo>
                    <a:pt x="2541" y="1139"/>
                  </a:lnTo>
                  <a:lnTo>
                    <a:pt x="2543" y="1137"/>
                  </a:lnTo>
                  <a:lnTo>
                    <a:pt x="2544" y="1136"/>
                  </a:lnTo>
                  <a:lnTo>
                    <a:pt x="2545" y="1134"/>
                  </a:lnTo>
                  <a:lnTo>
                    <a:pt x="2547" y="1133"/>
                  </a:lnTo>
                  <a:lnTo>
                    <a:pt x="2548" y="1131"/>
                  </a:lnTo>
                  <a:lnTo>
                    <a:pt x="2550" y="1129"/>
                  </a:lnTo>
                  <a:lnTo>
                    <a:pt x="2551" y="1127"/>
                  </a:lnTo>
                  <a:lnTo>
                    <a:pt x="2553" y="1126"/>
                  </a:lnTo>
                  <a:lnTo>
                    <a:pt x="2555" y="1125"/>
                  </a:lnTo>
                  <a:lnTo>
                    <a:pt x="2556" y="1123"/>
                  </a:lnTo>
                  <a:lnTo>
                    <a:pt x="2557" y="1121"/>
                  </a:lnTo>
                  <a:lnTo>
                    <a:pt x="2559" y="1119"/>
                  </a:lnTo>
                  <a:lnTo>
                    <a:pt x="2560" y="1118"/>
                  </a:lnTo>
                  <a:lnTo>
                    <a:pt x="2562" y="1116"/>
                  </a:lnTo>
                  <a:lnTo>
                    <a:pt x="2563" y="1115"/>
                  </a:lnTo>
                  <a:lnTo>
                    <a:pt x="2565" y="1113"/>
                  </a:lnTo>
                  <a:lnTo>
                    <a:pt x="2566" y="1112"/>
                  </a:lnTo>
                  <a:lnTo>
                    <a:pt x="2568" y="1110"/>
                  </a:lnTo>
                  <a:lnTo>
                    <a:pt x="2569" y="1108"/>
                  </a:lnTo>
                  <a:lnTo>
                    <a:pt x="2571" y="1107"/>
                  </a:lnTo>
                  <a:lnTo>
                    <a:pt x="2572" y="1105"/>
                  </a:lnTo>
                  <a:lnTo>
                    <a:pt x="2574" y="1104"/>
                  </a:lnTo>
                  <a:lnTo>
                    <a:pt x="2575" y="1102"/>
                  </a:lnTo>
                  <a:lnTo>
                    <a:pt x="2576" y="1100"/>
                  </a:lnTo>
                  <a:lnTo>
                    <a:pt x="2578" y="1099"/>
                  </a:lnTo>
                  <a:lnTo>
                    <a:pt x="2580" y="1097"/>
                  </a:lnTo>
                  <a:lnTo>
                    <a:pt x="2581" y="1096"/>
                  </a:lnTo>
                  <a:lnTo>
                    <a:pt x="2583" y="1094"/>
                  </a:lnTo>
                  <a:lnTo>
                    <a:pt x="2584" y="1093"/>
                  </a:lnTo>
                  <a:lnTo>
                    <a:pt x="2586" y="1091"/>
                  </a:lnTo>
                  <a:lnTo>
                    <a:pt x="2587" y="1090"/>
                  </a:lnTo>
                  <a:lnTo>
                    <a:pt x="2588" y="1088"/>
                  </a:lnTo>
                  <a:lnTo>
                    <a:pt x="2590" y="1086"/>
                  </a:lnTo>
                  <a:lnTo>
                    <a:pt x="2592" y="1085"/>
                  </a:lnTo>
                  <a:lnTo>
                    <a:pt x="2593" y="1083"/>
                  </a:lnTo>
                  <a:lnTo>
                    <a:pt x="2595" y="1082"/>
                  </a:lnTo>
                  <a:lnTo>
                    <a:pt x="2596" y="1080"/>
                  </a:lnTo>
                  <a:lnTo>
                    <a:pt x="2597" y="1079"/>
                  </a:lnTo>
                  <a:lnTo>
                    <a:pt x="2599" y="1077"/>
                  </a:lnTo>
                  <a:lnTo>
                    <a:pt x="2600" y="1076"/>
                  </a:lnTo>
                  <a:lnTo>
                    <a:pt x="2602" y="1074"/>
                  </a:lnTo>
                  <a:lnTo>
                    <a:pt x="2603" y="1073"/>
                  </a:lnTo>
                  <a:lnTo>
                    <a:pt x="2605" y="1072"/>
                  </a:lnTo>
                  <a:lnTo>
                    <a:pt x="2607" y="1070"/>
                  </a:lnTo>
                  <a:lnTo>
                    <a:pt x="2608" y="1068"/>
                  </a:lnTo>
                  <a:lnTo>
                    <a:pt x="2609" y="1067"/>
                  </a:lnTo>
                  <a:lnTo>
                    <a:pt x="2611" y="1065"/>
                  </a:lnTo>
                  <a:lnTo>
                    <a:pt x="2612" y="1064"/>
                  </a:lnTo>
                  <a:lnTo>
                    <a:pt x="2614" y="1062"/>
                  </a:lnTo>
                  <a:lnTo>
                    <a:pt x="2615" y="1061"/>
                  </a:lnTo>
                  <a:lnTo>
                    <a:pt x="2617" y="1060"/>
                  </a:lnTo>
                  <a:lnTo>
                    <a:pt x="2618" y="1058"/>
                  </a:lnTo>
                  <a:lnTo>
                    <a:pt x="2620" y="1057"/>
                  </a:lnTo>
                  <a:lnTo>
                    <a:pt x="2621" y="1055"/>
                  </a:lnTo>
                  <a:lnTo>
                    <a:pt x="2623" y="1054"/>
                  </a:lnTo>
                  <a:lnTo>
                    <a:pt x="2624" y="1052"/>
                  </a:lnTo>
                  <a:lnTo>
                    <a:pt x="2626" y="1051"/>
                  </a:lnTo>
                  <a:lnTo>
                    <a:pt x="2627" y="1050"/>
                  </a:lnTo>
                  <a:lnTo>
                    <a:pt x="2629" y="1048"/>
                  </a:lnTo>
                  <a:lnTo>
                    <a:pt x="2630" y="1047"/>
                  </a:lnTo>
                  <a:lnTo>
                    <a:pt x="2632" y="1045"/>
                  </a:lnTo>
                  <a:lnTo>
                    <a:pt x="2633" y="1044"/>
                  </a:lnTo>
                  <a:lnTo>
                    <a:pt x="2635" y="1042"/>
                  </a:lnTo>
                  <a:lnTo>
                    <a:pt x="2636" y="1041"/>
                  </a:lnTo>
                  <a:lnTo>
                    <a:pt x="2638" y="1040"/>
                  </a:lnTo>
                  <a:lnTo>
                    <a:pt x="2639" y="1038"/>
                  </a:lnTo>
                  <a:lnTo>
                    <a:pt x="2640" y="1037"/>
                  </a:lnTo>
                  <a:lnTo>
                    <a:pt x="2642" y="1036"/>
                  </a:lnTo>
                  <a:lnTo>
                    <a:pt x="2644" y="1034"/>
                  </a:lnTo>
                  <a:lnTo>
                    <a:pt x="2645" y="1033"/>
                  </a:lnTo>
                  <a:lnTo>
                    <a:pt x="2647" y="1031"/>
                  </a:lnTo>
                  <a:lnTo>
                    <a:pt x="2648" y="1030"/>
                  </a:lnTo>
                  <a:lnTo>
                    <a:pt x="2649" y="1029"/>
                  </a:lnTo>
                  <a:lnTo>
                    <a:pt x="2651" y="1028"/>
                  </a:lnTo>
                  <a:lnTo>
                    <a:pt x="2652" y="1026"/>
                  </a:lnTo>
                  <a:lnTo>
                    <a:pt x="2654" y="1025"/>
                  </a:lnTo>
                  <a:lnTo>
                    <a:pt x="2656" y="1023"/>
                  </a:lnTo>
                  <a:lnTo>
                    <a:pt x="2657" y="1022"/>
                  </a:lnTo>
                  <a:lnTo>
                    <a:pt x="2659" y="1021"/>
                  </a:lnTo>
                  <a:lnTo>
                    <a:pt x="2660" y="1019"/>
                  </a:lnTo>
                  <a:lnTo>
                    <a:pt x="2661" y="1018"/>
                  </a:lnTo>
                  <a:lnTo>
                    <a:pt x="2663" y="1017"/>
                  </a:lnTo>
                  <a:lnTo>
                    <a:pt x="2664" y="1016"/>
                  </a:lnTo>
                  <a:lnTo>
                    <a:pt x="2666" y="1014"/>
                  </a:lnTo>
                  <a:lnTo>
                    <a:pt x="2668" y="1013"/>
                  </a:lnTo>
                  <a:lnTo>
                    <a:pt x="2669" y="1012"/>
                  </a:lnTo>
                  <a:lnTo>
                    <a:pt x="2670" y="1010"/>
                  </a:lnTo>
                  <a:lnTo>
                    <a:pt x="2672" y="1009"/>
                  </a:lnTo>
                  <a:lnTo>
                    <a:pt x="2673" y="1008"/>
                  </a:lnTo>
                  <a:lnTo>
                    <a:pt x="2675" y="1007"/>
                  </a:lnTo>
                  <a:lnTo>
                    <a:pt x="2676" y="1006"/>
                  </a:lnTo>
                  <a:lnTo>
                    <a:pt x="2678" y="1004"/>
                  </a:lnTo>
                  <a:lnTo>
                    <a:pt x="2680" y="1003"/>
                  </a:lnTo>
                  <a:lnTo>
                    <a:pt x="2681" y="1002"/>
                  </a:lnTo>
                  <a:lnTo>
                    <a:pt x="2682" y="1000"/>
                  </a:lnTo>
                  <a:lnTo>
                    <a:pt x="2684" y="999"/>
                  </a:lnTo>
                  <a:lnTo>
                    <a:pt x="2685" y="998"/>
                  </a:lnTo>
                  <a:lnTo>
                    <a:pt x="2687" y="997"/>
                  </a:lnTo>
                  <a:lnTo>
                    <a:pt x="2688" y="996"/>
                  </a:lnTo>
                  <a:lnTo>
                    <a:pt x="2690" y="994"/>
                  </a:lnTo>
                  <a:lnTo>
                    <a:pt x="2691" y="993"/>
                  </a:lnTo>
                  <a:lnTo>
                    <a:pt x="2693" y="992"/>
                  </a:lnTo>
                  <a:lnTo>
                    <a:pt x="2694" y="991"/>
                  </a:lnTo>
                  <a:lnTo>
                    <a:pt x="2696" y="989"/>
                  </a:lnTo>
                  <a:lnTo>
                    <a:pt x="2697" y="988"/>
                  </a:lnTo>
                  <a:lnTo>
                    <a:pt x="2699" y="987"/>
                  </a:lnTo>
                  <a:lnTo>
                    <a:pt x="2700" y="986"/>
                  </a:lnTo>
                  <a:lnTo>
                    <a:pt x="2701" y="985"/>
                  </a:lnTo>
                  <a:lnTo>
                    <a:pt x="2703" y="984"/>
                  </a:lnTo>
                  <a:lnTo>
                    <a:pt x="2705" y="983"/>
                  </a:lnTo>
                  <a:lnTo>
                    <a:pt x="2706" y="981"/>
                  </a:lnTo>
                  <a:lnTo>
                    <a:pt x="2708" y="980"/>
                  </a:lnTo>
                  <a:lnTo>
                    <a:pt x="2709" y="979"/>
                  </a:lnTo>
                  <a:lnTo>
                    <a:pt x="2711" y="978"/>
                  </a:lnTo>
                  <a:lnTo>
                    <a:pt x="2712" y="977"/>
                  </a:lnTo>
                  <a:lnTo>
                    <a:pt x="2713" y="976"/>
                  </a:lnTo>
                  <a:lnTo>
                    <a:pt x="2715" y="975"/>
                  </a:lnTo>
                  <a:lnTo>
                    <a:pt x="2717" y="974"/>
                  </a:lnTo>
                  <a:lnTo>
                    <a:pt x="2718" y="973"/>
                  </a:lnTo>
                  <a:lnTo>
                    <a:pt x="2720" y="971"/>
                  </a:lnTo>
                  <a:lnTo>
                    <a:pt x="2721" y="970"/>
                  </a:lnTo>
                  <a:lnTo>
                    <a:pt x="2722" y="969"/>
                  </a:lnTo>
                  <a:lnTo>
                    <a:pt x="2724" y="968"/>
                  </a:lnTo>
                  <a:lnTo>
                    <a:pt x="2725" y="967"/>
                  </a:lnTo>
                  <a:lnTo>
                    <a:pt x="2727" y="966"/>
                  </a:lnTo>
                  <a:lnTo>
                    <a:pt x="2729" y="965"/>
                  </a:lnTo>
                  <a:lnTo>
                    <a:pt x="2730" y="964"/>
                  </a:lnTo>
                  <a:lnTo>
                    <a:pt x="2732" y="963"/>
                  </a:lnTo>
                  <a:lnTo>
                    <a:pt x="2733" y="962"/>
                  </a:lnTo>
                  <a:lnTo>
                    <a:pt x="2734" y="961"/>
                  </a:lnTo>
                  <a:lnTo>
                    <a:pt x="2736" y="960"/>
                  </a:lnTo>
                  <a:lnTo>
                    <a:pt x="2737" y="959"/>
                  </a:lnTo>
                  <a:lnTo>
                    <a:pt x="2739" y="958"/>
                  </a:lnTo>
                  <a:lnTo>
                    <a:pt x="2741" y="956"/>
                  </a:lnTo>
                  <a:lnTo>
                    <a:pt x="2742" y="955"/>
                  </a:lnTo>
                  <a:lnTo>
                    <a:pt x="2743" y="954"/>
                  </a:lnTo>
                  <a:lnTo>
                    <a:pt x="2745" y="953"/>
                  </a:lnTo>
                  <a:lnTo>
                    <a:pt x="2746" y="953"/>
                  </a:lnTo>
                  <a:lnTo>
                    <a:pt x="2748" y="952"/>
                  </a:lnTo>
                  <a:lnTo>
                    <a:pt x="2749" y="951"/>
                  </a:lnTo>
                  <a:lnTo>
                    <a:pt x="2751" y="950"/>
                  </a:lnTo>
                  <a:lnTo>
                    <a:pt x="2752" y="949"/>
                  </a:lnTo>
                  <a:lnTo>
                    <a:pt x="2754" y="948"/>
                  </a:lnTo>
                  <a:lnTo>
                    <a:pt x="2755" y="947"/>
                  </a:lnTo>
                  <a:lnTo>
                    <a:pt x="2757" y="946"/>
                  </a:lnTo>
                  <a:lnTo>
                    <a:pt x="2758" y="945"/>
                  </a:lnTo>
                  <a:lnTo>
                    <a:pt x="2760" y="944"/>
                  </a:lnTo>
                  <a:lnTo>
                    <a:pt x="2761" y="943"/>
                  </a:lnTo>
                  <a:lnTo>
                    <a:pt x="2763" y="942"/>
                  </a:lnTo>
                  <a:lnTo>
                    <a:pt x="2764" y="941"/>
                  </a:lnTo>
                  <a:lnTo>
                    <a:pt x="2766" y="940"/>
                  </a:lnTo>
                  <a:lnTo>
                    <a:pt x="2767" y="939"/>
                  </a:lnTo>
                  <a:lnTo>
                    <a:pt x="2769" y="938"/>
                  </a:lnTo>
                  <a:lnTo>
                    <a:pt x="2770" y="938"/>
                  </a:lnTo>
                  <a:lnTo>
                    <a:pt x="2772" y="937"/>
                  </a:lnTo>
                  <a:lnTo>
                    <a:pt x="2773" y="936"/>
                  </a:lnTo>
                  <a:lnTo>
                    <a:pt x="2774" y="935"/>
                  </a:lnTo>
                  <a:lnTo>
                    <a:pt x="2776" y="934"/>
                  </a:lnTo>
                  <a:lnTo>
                    <a:pt x="2778" y="933"/>
                  </a:lnTo>
                  <a:lnTo>
                    <a:pt x="2779" y="932"/>
                  </a:lnTo>
                  <a:lnTo>
                    <a:pt x="2781" y="932"/>
                  </a:lnTo>
                  <a:lnTo>
                    <a:pt x="2782" y="931"/>
                  </a:lnTo>
                  <a:lnTo>
                    <a:pt x="2784" y="930"/>
                  </a:lnTo>
                  <a:lnTo>
                    <a:pt x="2785" y="929"/>
                  </a:lnTo>
                  <a:lnTo>
                    <a:pt x="2786" y="928"/>
                  </a:lnTo>
                  <a:lnTo>
                    <a:pt x="2788" y="927"/>
                  </a:lnTo>
                  <a:lnTo>
                    <a:pt x="2789" y="926"/>
                  </a:lnTo>
                  <a:lnTo>
                    <a:pt x="2791" y="926"/>
                  </a:lnTo>
                  <a:lnTo>
                    <a:pt x="2793" y="925"/>
                  </a:lnTo>
                  <a:lnTo>
                    <a:pt x="2794" y="924"/>
                  </a:lnTo>
                  <a:lnTo>
                    <a:pt x="2795" y="923"/>
                  </a:lnTo>
                  <a:lnTo>
                    <a:pt x="2797" y="922"/>
                  </a:lnTo>
                  <a:lnTo>
                    <a:pt x="2798" y="921"/>
                  </a:lnTo>
                  <a:lnTo>
                    <a:pt x="2800" y="921"/>
                  </a:lnTo>
                  <a:lnTo>
                    <a:pt x="2801" y="920"/>
                  </a:lnTo>
                  <a:lnTo>
                    <a:pt x="2803" y="919"/>
                  </a:lnTo>
                  <a:lnTo>
                    <a:pt x="2805" y="919"/>
                  </a:lnTo>
                  <a:lnTo>
                    <a:pt x="2806" y="918"/>
                  </a:lnTo>
                  <a:lnTo>
                    <a:pt x="2807" y="917"/>
                  </a:lnTo>
                  <a:lnTo>
                    <a:pt x="2809" y="916"/>
                  </a:lnTo>
                  <a:lnTo>
                    <a:pt x="2810" y="916"/>
                  </a:lnTo>
                  <a:lnTo>
                    <a:pt x="2812" y="915"/>
                  </a:lnTo>
                  <a:lnTo>
                    <a:pt x="2813" y="914"/>
                  </a:lnTo>
                  <a:lnTo>
                    <a:pt x="2815" y="913"/>
                  </a:lnTo>
                  <a:lnTo>
                    <a:pt x="2816" y="913"/>
                  </a:lnTo>
                  <a:lnTo>
                    <a:pt x="2818" y="912"/>
                  </a:lnTo>
                  <a:lnTo>
                    <a:pt x="2819" y="911"/>
                  </a:lnTo>
                  <a:lnTo>
                    <a:pt x="2821" y="910"/>
                  </a:lnTo>
                  <a:lnTo>
                    <a:pt x="2822" y="910"/>
                  </a:lnTo>
                  <a:lnTo>
                    <a:pt x="2824" y="909"/>
                  </a:lnTo>
                  <a:lnTo>
                    <a:pt x="2825" y="909"/>
                  </a:lnTo>
                  <a:lnTo>
                    <a:pt x="2826" y="908"/>
                  </a:lnTo>
                  <a:lnTo>
                    <a:pt x="2828" y="907"/>
                  </a:lnTo>
                  <a:lnTo>
                    <a:pt x="2830" y="907"/>
                  </a:lnTo>
                  <a:lnTo>
                    <a:pt x="2831" y="906"/>
                  </a:lnTo>
                  <a:lnTo>
                    <a:pt x="2833" y="905"/>
                  </a:lnTo>
                  <a:lnTo>
                    <a:pt x="2834" y="905"/>
                  </a:lnTo>
                  <a:lnTo>
                    <a:pt x="2836" y="904"/>
                  </a:lnTo>
                  <a:lnTo>
                    <a:pt x="2837" y="903"/>
                  </a:lnTo>
                  <a:lnTo>
                    <a:pt x="2838" y="903"/>
                  </a:lnTo>
                  <a:lnTo>
                    <a:pt x="2840" y="902"/>
                  </a:lnTo>
                  <a:lnTo>
                    <a:pt x="2842" y="901"/>
                  </a:lnTo>
                  <a:lnTo>
                    <a:pt x="2843" y="901"/>
                  </a:lnTo>
                  <a:lnTo>
                    <a:pt x="2845" y="900"/>
                  </a:lnTo>
                  <a:lnTo>
                    <a:pt x="2846" y="900"/>
                  </a:lnTo>
                  <a:lnTo>
                    <a:pt x="2847" y="899"/>
                  </a:lnTo>
                  <a:lnTo>
                    <a:pt x="2849" y="899"/>
                  </a:lnTo>
                  <a:lnTo>
                    <a:pt x="2850" y="898"/>
                  </a:lnTo>
                  <a:lnTo>
                    <a:pt x="2852" y="898"/>
                  </a:lnTo>
                  <a:lnTo>
                    <a:pt x="2854" y="897"/>
                  </a:lnTo>
                  <a:lnTo>
                    <a:pt x="2855" y="897"/>
                  </a:lnTo>
                  <a:lnTo>
                    <a:pt x="2857" y="896"/>
                  </a:lnTo>
                  <a:lnTo>
                    <a:pt x="2858" y="896"/>
                  </a:lnTo>
                  <a:lnTo>
                    <a:pt x="2859" y="895"/>
                  </a:lnTo>
                  <a:lnTo>
                    <a:pt x="2861" y="894"/>
                  </a:lnTo>
                  <a:lnTo>
                    <a:pt x="2862" y="894"/>
                  </a:lnTo>
                  <a:lnTo>
                    <a:pt x="2864" y="893"/>
                  </a:lnTo>
                  <a:lnTo>
                    <a:pt x="2866" y="893"/>
                  </a:lnTo>
                  <a:lnTo>
                    <a:pt x="2867" y="892"/>
                  </a:lnTo>
                  <a:lnTo>
                    <a:pt x="2868" y="892"/>
                  </a:lnTo>
                  <a:lnTo>
                    <a:pt x="2870" y="891"/>
                  </a:lnTo>
                  <a:lnTo>
                    <a:pt x="2871" y="891"/>
                  </a:lnTo>
                  <a:lnTo>
                    <a:pt x="2873" y="890"/>
                  </a:lnTo>
                  <a:lnTo>
                    <a:pt x="2874" y="890"/>
                  </a:lnTo>
                  <a:lnTo>
                    <a:pt x="2876" y="889"/>
                  </a:lnTo>
                  <a:lnTo>
                    <a:pt x="2878" y="889"/>
                  </a:lnTo>
                  <a:lnTo>
                    <a:pt x="2879" y="888"/>
                  </a:lnTo>
                  <a:lnTo>
                    <a:pt x="2880" y="888"/>
                  </a:lnTo>
                  <a:lnTo>
                    <a:pt x="2882" y="888"/>
                  </a:lnTo>
                  <a:lnTo>
                    <a:pt x="2883" y="888"/>
                  </a:lnTo>
                  <a:lnTo>
                    <a:pt x="2885" y="887"/>
                  </a:lnTo>
                  <a:lnTo>
                    <a:pt x="2886" y="887"/>
                  </a:lnTo>
                  <a:lnTo>
                    <a:pt x="2888" y="886"/>
                  </a:lnTo>
                  <a:lnTo>
                    <a:pt x="2889" y="886"/>
                  </a:lnTo>
                  <a:lnTo>
                    <a:pt x="2891" y="886"/>
                  </a:lnTo>
                  <a:lnTo>
                    <a:pt x="2892" y="885"/>
                  </a:lnTo>
                  <a:lnTo>
                    <a:pt x="2894" y="885"/>
                  </a:lnTo>
                  <a:lnTo>
                    <a:pt x="2895" y="884"/>
                  </a:lnTo>
                  <a:lnTo>
                    <a:pt x="2897" y="884"/>
                  </a:lnTo>
                  <a:lnTo>
                    <a:pt x="2898" y="884"/>
                  </a:lnTo>
                  <a:lnTo>
                    <a:pt x="2899" y="883"/>
                  </a:lnTo>
                  <a:lnTo>
                    <a:pt x="2901" y="883"/>
                  </a:lnTo>
                  <a:lnTo>
                    <a:pt x="2903" y="883"/>
                  </a:lnTo>
                  <a:lnTo>
                    <a:pt x="2904" y="882"/>
                  </a:lnTo>
                  <a:lnTo>
                    <a:pt x="2906" y="882"/>
                  </a:lnTo>
                  <a:lnTo>
                    <a:pt x="2907" y="882"/>
                  </a:lnTo>
                  <a:lnTo>
                    <a:pt x="2909" y="881"/>
                  </a:lnTo>
                  <a:lnTo>
                    <a:pt x="2910" y="881"/>
                  </a:lnTo>
                  <a:lnTo>
                    <a:pt x="2911" y="880"/>
                  </a:lnTo>
                  <a:lnTo>
                    <a:pt x="2913" y="880"/>
                  </a:lnTo>
                  <a:lnTo>
                    <a:pt x="2915" y="880"/>
                  </a:lnTo>
                  <a:lnTo>
                    <a:pt x="2916" y="879"/>
                  </a:lnTo>
                  <a:lnTo>
                    <a:pt x="2918" y="878"/>
                  </a:lnTo>
                  <a:lnTo>
                    <a:pt x="2919" y="878"/>
                  </a:lnTo>
                  <a:lnTo>
                    <a:pt x="2920" y="877"/>
                  </a:lnTo>
                  <a:lnTo>
                    <a:pt x="2922" y="876"/>
                  </a:lnTo>
                  <a:lnTo>
                    <a:pt x="2923" y="875"/>
                  </a:lnTo>
                  <a:lnTo>
                    <a:pt x="2925" y="873"/>
                  </a:lnTo>
                  <a:lnTo>
                    <a:pt x="2927" y="871"/>
                  </a:lnTo>
                  <a:lnTo>
                    <a:pt x="2928" y="869"/>
                  </a:lnTo>
                  <a:lnTo>
                    <a:pt x="2930" y="866"/>
                  </a:lnTo>
                  <a:lnTo>
                    <a:pt x="2931" y="861"/>
                  </a:lnTo>
                  <a:lnTo>
                    <a:pt x="2932" y="856"/>
                  </a:lnTo>
                  <a:lnTo>
                    <a:pt x="2934" y="850"/>
                  </a:lnTo>
                  <a:lnTo>
                    <a:pt x="2935" y="843"/>
                  </a:lnTo>
                  <a:lnTo>
                    <a:pt x="2937" y="833"/>
                  </a:lnTo>
                  <a:lnTo>
                    <a:pt x="2938" y="822"/>
                  </a:lnTo>
                  <a:lnTo>
                    <a:pt x="2940" y="809"/>
                  </a:lnTo>
                  <a:lnTo>
                    <a:pt x="2941" y="792"/>
                  </a:lnTo>
                  <a:lnTo>
                    <a:pt x="2943" y="774"/>
                  </a:lnTo>
                  <a:lnTo>
                    <a:pt x="2944" y="752"/>
                  </a:lnTo>
                  <a:lnTo>
                    <a:pt x="2946" y="727"/>
                  </a:lnTo>
                  <a:lnTo>
                    <a:pt x="2947" y="700"/>
                  </a:lnTo>
                  <a:lnTo>
                    <a:pt x="2949" y="668"/>
                  </a:lnTo>
                  <a:lnTo>
                    <a:pt x="2950" y="633"/>
                  </a:lnTo>
                  <a:lnTo>
                    <a:pt x="2952" y="595"/>
                  </a:lnTo>
                  <a:lnTo>
                    <a:pt x="2953" y="553"/>
                  </a:lnTo>
                  <a:lnTo>
                    <a:pt x="2955" y="509"/>
                  </a:lnTo>
                  <a:lnTo>
                    <a:pt x="2956" y="462"/>
                  </a:lnTo>
                  <a:lnTo>
                    <a:pt x="2958" y="413"/>
                  </a:lnTo>
                  <a:lnTo>
                    <a:pt x="2959" y="364"/>
                  </a:lnTo>
                  <a:lnTo>
                    <a:pt x="2961" y="314"/>
                  </a:lnTo>
                  <a:lnTo>
                    <a:pt x="2962" y="264"/>
                  </a:lnTo>
                  <a:lnTo>
                    <a:pt x="2964" y="217"/>
                  </a:lnTo>
                  <a:lnTo>
                    <a:pt x="2965" y="171"/>
                  </a:lnTo>
                  <a:lnTo>
                    <a:pt x="2967" y="130"/>
                  </a:lnTo>
                  <a:lnTo>
                    <a:pt x="2968" y="92"/>
                  </a:lnTo>
                  <a:lnTo>
                    <a:pt x="2970" y="60"/>
                  </a:lnTo>
                  <a:lnTo>
                    <a:pt x="2971" y="34"/>
                  </a:lnTo>
                  <a:lnTo>
                    <a:pt x="2972" y="16"/>
                  </a:lnTo>
                  <a:lnTo>
                    <a:pt x="2974" y="4"/>
                  </a:lnTo>
                  <a:lnTo>
                    <a:pt x="2975" y="0"/>
                  </a:lnTo>
                  <a:lnTo>
                    <a:pt x="2977" y="4"/>
                  </a:lnTo>
                  <a:lnTo>
                    <a:pt x="2979" y="16"/>
                  </a:lnTo>
                  <a:lnTo>
                    <a:pt x="2980" y="34"/>
                  </a:lnTo>
                  <a:lnTo>
                    <a:pt x="2982" y="60"/>
                  </a:lnTo>
                  <a:lnTo>
                    <a:pt x="2983" y="92"/>
                  </a:lnTo>
                  <a:lnTo>
                    <a:pt x="2984" y="130"/>
                  </a:lnTo>
                  <a:lnTo>
                    <a:pt x="2986" y="171"/>
                  </a:lnTo>
                  <a:lnTo>
                    <a:pt x="2987" y="217"/>
                  </a:lnTo>
                  <a:lnTo>
                    <a:pt x="2989" y="264"/>
                  </a:lnTo>
                  <a:lnTo>
                    <a:pt x="2991" y="314"/>
                  </a:lnTo>
                  <a:lnTo>
                    <a:pt x="2992" y="364"/>
                  </a:lnTo>
                  <a:lnTo>
                    <a:pt x="2993" y="413"/>
                  </a:lnTo>
                  <a:lnTo>
                    <a:pt x="2995" y="462"/>
                  </a:lnTo>
                  <a:lnTo>
                    <a:pt x="2996" y="509"/>
                  </a:lnTo>
                  <a:lnTo>
                    <a:pt x="2998" y="553"/>
                  </a:lnTo>
                  <a:lnTo>
                    <a:pt x="2999" y="595"/>
                  </a:lnTo>
                  <a:lnTo>
                    <a:pt x="3001" y="633"/>
                  </a:lnTo>
                  <a:lnTo>
                    <a:pt x="3003" y="668"/>
                  </a:lnTo>
                  <a:lnTo>
                    <a:pt x="3004" y="700"/>
                  </a:lnTo>
                  <a:lnTo>
                    <a:pt x="3005" y="727"/>
                  </a:lnTo>
                  <a:lnTo>
                    <a:pt x="3007" y="752"/>
                  </a:lnTo>
                  <a:lnTo>
                    <a:pt x="3008" y="774"/>
                  </a:lnTo>
                  <a:lnTo>
                    <a:pt x="3010" y="792"/>
                  </a:lnTo>
                  <a:lnTo>
                    <a:pt x="3011" y="809"/>
                  </a:lnTo>
                  <a:lnTo>
                    <a:pt x="3013" y="822"/>
                  </a:lnTo>
                  <a:lnTo>
                    <a:pt x="3014" y="833"/>
                  </a:lnTo>
                  <a:lnTo>
                    <a:pt x="3016" y="843"/>
                  </a:lnTo>
                  <a:lnTo>
                    <a:pt x="3017" y="850"/>
                  </a:lnTo>
                  <a:lnTo>
                    <a:pt x="3019" y="856"/>
                  </a:lnTo>
                  <a:lnTo>
                    <a:pt x="3020" y="861"/>
                  </a:lnTo>
                  <a:lnTo>
                    <a:pt x="3022" y="866"/>
                  </a:lnTo>
                  <a:lnTo>
                    <a:pt x="3023" y="869"/>
                  </a:lnTo>
                  <a:lnTo>
                    <a:pt x="3025" y="871"/>
                  </a:lnTo>
                  <a:lnTo>
                    <a:pt x="3026" y="873"/>
                  </a:lnTo>
                  <a:lnTo>
                    <a:pt x="3028" y="875"/>
                  </a:lnTo>
                  <a:lnTo>
                    <a:pt x="3029" y="876"/>
                  </a:lnTo>
                  <a:lnTo>
                    <a:pt x="3031" y="877"/>
                  </a:lnTo>
                  <a:lnTo>
                    <a:pt x="3032" y="878"/>
                  </a:lnTo>
                  <a:lnTo>
                    <a:pt x="3034" y="878"/>
                  </a:lnTo>
                  <a:lnTo>
                    <a:pt x="3035" y="879"/>
                  </a:lnTo>
                  <a:lnTo>
                    <a:pt x="3036" y="880"/>
                  </a:lnTo>
                  <a:lnTo>
                    <a:pt x="3038" y="880"/>
                  </a:lnTo>
                  <a:lnTo>
                    <a:pt x="3040" y="880"/>
                  </a:lnTo>
                  <a:lnTo>
                    <a:pt x="3041" y="881"/>
                  </a:lnTo>
                  <a:lnTo>
                    <a:pt x="3043" y="881"/>
                  </a:lnTo>
                  <a:lnTo>
                    <a:pt x="3044" y="882"/>
                  </a:lnTo>
                  <a:lnTo>
                    <a:pt x="3045" y="882"/>
                  </a:lnTo>
                  <a:lnTo>
                    <a:pt x="3047" y="882"/>
                  </a:lnTo>
                  <a:lnTo>
                    <a:pt x="3048" y="883"/>
                  </a:lnTo>
                  <a:lnTo>
                    <a:pt x="3050" y="883"/>
                  </a:lnTo>
                  <a:lnTo>
                    <a:pt x="3052" y="883"/>
                  </a:lnTo>
                  <a:lnTo>
                    <a:pt x="3053" y="884"/>
                  </a:lnTo>
                  <a:lnTo>
                    <a:pt x="3055" y="884"/>
                  </a:lnTo>
                  <a:lnTo>
                    <a:pt x="3056" y="884"/>
                  </a:lnTo>
                  <a:lnTo>
                    <a:pt x="3057" y="885"/>
                  </a:lnTo>
                  <a:lnTo>
                    <a:pt x="3059" y="885"/>
                  </a:lnTo>
                  <a:lnTo>
                    <a:pt x="3060" y="886"/>
                  </a:lnTo>
                  <a:lnTo>
                    <a:pt x="3062" y="886"/>
                  </a:lnTo>
                  <a:lnTo>
                    <a:pt x="3064" y="886"/>
                  </a:lnTo>
                  <a:lnTo>
                    <a:pt x="3065" y="887"/>
                  </a:lnTo>
                  <a:lnTo>
                    <a:pt x="3066" y="887"/>
                  </a:lnTo>
                  <a:lnTo>
                    <a:pt x="3068" y="888"/>
                  </a:lnTo>
                  <a:lnTo>
                    <a:pt x="3069" y="888"/>
                  </a:lnTo>
                  <a:lnTo>
                    <a:pt x="3071" y="888"/>
                  </a:lnTo>
                  <a:lnTo>
                    <a:pt x="3072" y="888"/>
                  </a:lnTo>
                  <a:lnTo>
                    <a:pt x="3074" y="889"/>
                  </a:lnTo>
                  <a:lnTo>
                    <a:pt x="3076" y="889"/>
                  </a:lnTo>
                  <a:lnTo>
                    <a:pt x="3077" y="890"/>
                  </a:lnTo>
                  <a:lnTo>
                    <a:pt x="3078" y="890"/>
                  </a:lnTo>
                  <a:lnTo>
                    <a:pt x="3080" y="891"/>
                  </a:lnTo>
                  <a:lnTo>
                    <a:pt x="3081" y="891"/>
                  </a:lnTo>
                  <a:lnTo>
                    <a:pt x="3083" y="892"/>
                  </a:lnTo>
                  <a:lnTo>
                    <a:pt x="3084" y="892"/>
                  </a:lnTo>
                  <a:lnTo>
                    <a:pt x="3086" y="893"/>
                  </a:lnTo>
                  <a:lnTo>
                    <a:pt x="3087" y="893"/>
                  </a:lnTo>
                  <a:lnTo>
                    <a:pt x="3089" y="894"/>
                  </a:lnTo>
                  <a:lnTo>
                    <a:pt x="3090" y="894"/>
                  </a:lnTo>
                  <a:lnTo>
                    <a:pt x="3092" y="895"/>
                  </a:lnTo>
                  <a:lnTo>
                    <a:pt x="3093" y="896"/>
                  </a:lnTo>
                  <a:lnTo>
                    <a:pt x="3095" y="896"/>
                  </a:lnTo>
                  <a:lnTo>
                    <a:pt x="3096" y="897"/>
                  </a:lnTo>
                  <a:lnTo>
                    <a:pt x="3098" y="897"/>
                  </a:lnTo>
                  <a:lnTo>
                    <a:pt x="3099" y="898"/>
                  </a:lnTo>
                  <a:lnTo>
                    <a:pt x="3101" y="898"/>
                  </a:lnTo>
                  <a:lnTo>
                    <a:pt x="3102" y="899"/>
                  </a:lnTo>
                  <a:lnTo>
                    <a:pt x="3104" y="899"/>
                  </a:lnTo>
                  <a:lnTo>
                    <a:pt x="3105" y="900"/>
                  </a:lnTo>
                  <a:lnTo>
                    <a:pt x="3107" y="900"/>
                  </a:lnTo>
                  <a:lnTo>
                    <a:pt x="3108" y="901"/>
                  </a:lnTo>
                  <a:lnTo>
                    <a:pt x="3109" y="901"/>
                  </a:lnTo>
                  <a:lnTo>
                    <a:pt x="3111" y="902"/>
                  </a:lnTo>
                  <a:lnTo>
                    <a:pt x="3113" y="903"/>
                  </a:lnTo>
                  <a:lnTo>
                    <a:pt x="3114" y="903"/>
                  </a:lnTo>
                  <a:lnTo>
                    <a:pt x="3116" y="904"/>
                  </a:lnTo>
                  <a:lnTo>
                    <a:pt x="3117" y="905"/>
                  </a:lnTo>
                  <a:lnTo>
                    <a:pt x="3118" y="905"/>
                  </a:lnTo>
                  <a:lnTo>
                    <a:pt x="3120" y="906"/>
                  </a:lnTo>
                  <a:lnTo>
                    <a:pt x="3121" y="907"/>
                  </a:lnTo>
                  <a:lnTo>
                    <a:pt x="3123" y="907"/>
                  </a:lnTo>
                  <a:lnTo>
                    <a:pt x="3124" y="908"/>
                  </a:lnTo>
                  <a:lnTo>
                    <a:pt x="3126" y="909"/>
                  </a:lnTo>
                  <a:lnTo>
                    <a:pt x="3128" y="909"/>
                  </a:lnTo>
                  <a:lnTo>
                    <a:pt x="3129" y="910"/>
                  </a:lnTo>
                  <a:lnTo>
                    <a:pt x="3130" y="910"/>
                  </a:lnTo>
                  <a:lnTo>
                    <a:pt x="3132" y="911"/>
                  </a:lnTo>
                  <a:lnTo>
                    <a:pt x="3133" y="912"/>
                  </a:lnTo>
                  <a:lnTo>
                    <a:pt x="3135" y="913"/>
                  </a:lnTo>
                  <a:lnTo>
                    <a:pt x="3136" y="913"/>
                  </a:lnTo>
                  <a:lnTo>
                    <a:pt x="3138" y="914"/>
                  </a:lnTo>
                  <a:lnTo>
                    <a:pt x="3139" y="915"/>
                  </a:lnTo>
                  <a:lnTo>
                    <a:pt x="3141" y="916"/>
                  </a:lnTo>
                  <a:lnTo>
                    <a:pt x="3142" y="916"/>
                  </a:lnTo>
                  <a:lnTo>
                    <a:pt x="3144" y="917"/>
                  </a:lnTo>
                  <a:lnTo>
                    <a:pt x="3145" y="918"/>
                  </a:lnTo>
                  <a:lnTo>
                    <a:pt x="3147" y="919"/>
                  </a:lnTo>
                  <a:lnTo>
                    <a:pt x="3148" y="919"/>
                  </a:lnTo>
                  <a:lnTo>
                    <a:pt x="3150" y="920"/>
                  </a:lnTo>
                  <a:lnTo>
                    <a:pt x="3151" y="921"/>
                  </a:lnTo>
                  <a:lnTo>
                    <a:pt x="3153" y="921"/>
                  </a:lnTo>
                  <a:lnTo>
                    <a:pt x="3154" y="922"/>
                  </a:lnTo>
                  <a:lnTo>
                    <a:pt x="3156" y="923"/>
                  </a:lnTo>
                  <a:lnTo>
                    <a:pt x="3157" y="924"/>
                  </a:lnTo>
                  <a:lnTo>
                    <a:pt x="3159" y="925"/>
                  </a:lnTo>
                  <a:lnTo>
                    <a:pt x="3160" y="926"/>
                  </a:lnTo>
                  <a:lnTo>
                    <a:pt x="3161" y="926"/>
                  </a:lnTo>
                  <a:lnTo>
                    <a:pt x="3163" y="927"/>
                  </a:lnTo>
                  <a:lnTo>
                    <a:pt x="3165" y="928"/>
                  </a:lnTo>
                  <a:lnTo>
                    <a:pt x="3166" y="929"/>
                  </a:lnTo>
                  <a:lnTo>
                    <a:pt x="3168" y="930"/>
                  </a:lnTo>
                  <a:lnTo>
                    <a:pt x="3169" y="931"/>
                  </a:lnTo>
                  <a:lnTo>
                    <a:pt x="3171" y="932"/>
                  </a:lnTo>
                  <a:lnTo>
                    <a:pt x="3172" y="932"/>
                  </a:lnTo>
                  <a:lnTo>
                    <a:pt x="3173" y="933"/>
                  </a:lnTo>
                  <a:lnTo>
                    <a:pt x="3175" y="934"/>
                  </a:lnTo>
                  <a:lnTo>
                    <a:pt x="3177" y="935"/>
                  </a:lnTo>
                  <a:lnTo>
                    <a:pt x="3178" y="936"/>
                  </a:lnTo>
                  <a:lnTo>
                    <a:pt x="3180" y="937"/>
                  </a:lnTo>
                  <a:lnTo>
                    <a:pt x="3181" y="938"/>
                  </a:lnTo>
                  <a:lnTo>
                    <a:pt x="3182" y="938"/>
                  </a:lnTo>
                  <a:lnTo>
                    <a:pt x="3184" y="939"/>
                  </a:lnTo>
                  <a:lnTo>
                    <a:pt x="3185" y="940"/>
                  </a:lnTo>
                  <a:lnTo>
                    <a:pt x="3187" y="941"/>
                  </a:lnTo>
                  <a:lnTo>
                    <a:pt x="3189" y="942"/>
                  </a:lnTo>
                  <a:lnTo>
                    <a:pt x="3190" y="943"/>
                  </a:lnTo>
                  <a:lnTo>
                    <a:pt x="3191" y="944"/>
                  </a:lnTo>
                  <a:lnTo>
                    <a:pt x="3193" y="945"/>
                  </a:lnTo>
                  <a:lnTo>
                    <a:pt x="3194" y="946"/>
                  </a:lnTo>
                  <a:lnTo>
                    <a:pt x="3196" y="947"/>
                  </a:lnTo>
                  <a:lnTo>
                    <a:pt x="3197" y="948"/>
                  </a:lnTo>
                  <a:lnTo>
                    <a:pt x="3199" y="949"/>
                  </a:lnTo>
                  <a:lnTo>
                    <a:pt x="3201" y="950"/>
                  </a:lnTo>
                  <a:lnTo>
                    <a:pt x="3202" y="951"/>
                  </a:lnTo>
                  <a:lnTo>
                    <a:pt x="3203" y="952"/>
                  </a:lnTo>
                  <a:lnTo>
                    <a:pt x="3205" y="953"/>
                  </a:lnTo>
                  <a:lnTo>
                    <a:pt x="3206" y="953"/>
                  </a:lnTo>
                  <a:lnTo>
                    <a:pt x="3208" y="954"/>
                  </a:lnTo>
                  <a:lnTo>
                    <a:pt x="3209" y="955"/>
                  </a:lnTo>
                  <a:lnTo>
                    <a:pt x="3211" y="956"/>
                  </a:lnTo>
                  <a:lnTo>
                    <a:pt x="3212" y="958"/>
                  </a:lnTo>
                  <a:lnTo>
                    <a:pt x="3214" y="959"/>
                  </a:lnTo>
                  <a:lnTo>
                    <a:pt x="3215" y="960"/>
                  </a:lnTo>
                  <a:lnTo>
                    <a:pt x="3217" y="961"/>
                  </a:lnTo>
                  <a:lnTo>
                    <a:pt x="3218" y="962"/>
                  </a:lnTo>
                  <a:lnTo>
                    <a:pt x="3220" y="963"/>
                  </a:lnTo>
                  <a:lnTo>
                    <a:pt x="3221" y="964"/>
                  </a:lnTo>
                  <a:lnTo>
                    <a:pt x="3223" y="965"/>
                  </a:lnTo>
                  <a:lnTo>
                    <a:pt x="3224" y="966"/>
                  </a:lnTo>
                  <a:lnTo>
                    <a:pt x="3226" y="967"/>
                  </a:lnTo>
                  <a:lnTo>
                    <a:pt x="3227" y="968"/>
                  </a:lnTo>
                  <a:lnTo>
                    <a:pt x="3229" y="969"/>
                  </a:lnTo>
                  <a:lnTo>
                    <a:pt x="3230" y="970"/>
                  </a:lnTo>
                  <a:lnTo>
                    <a:pt x="3232" y="971"/>
                  </a:lnTo>
                  <a:lnTo>
                    <a:pt x="3233" y="973"/>
                  </a:lnTo>
                  <a:lnTo>
                    <a:pt x="3234" y="974"/>
                  </a:lnTo>
                  <a:lnTo>
                    <a:pt x="3236" y="975"/>
                  </a:lnTo>
                  <a:lnTo>
                    <a:pt x="3238" y="976"/>
                  </a:lnTo>
                  <a:lnTo>
                    <a:pt x="3239" y="977"/>
                  </a:lnTo>
                  <a:lnTo>
                    <a:pt x="3241" y="978"/>
                  </a:lnTo>
                  <a:lnTo>
                    <a:pt x="3242" y="979"/>
                  </a:lnTo>
                  <a:lnTo>
                    <a:pt x="3244" y="980"/>
                  </a:lnTo>
                  <a:lnTo>
                    <a:pt x="3245" y="981"/>
                  </a:lnTo>
                  <a:lnTo>
                    <a:pt x="3246" y="983"/>
                  </a:lnTo>
                  <a:lnTo>
                    <a:pt x="3248" y="984"/>
                  </a:lnTo>
                  <a:lnTo>
                    <a:pt x="3250" y="985"/>
                  </a:lnTo>
                  <a:lnTo>
                    <a:pt x="3251" y="986"/>
                  </a:lnTo>
                  <a:lnTo>
                    <a:pt x="3253" y="987"/>
                  </a:lnTo>
                  <a:lnTo>
                    <a:pt x="3254" y="988"/>
                  </a:lnTo>
                  <a:lnTo>
                    <a:pt x="3255" y="989"/>
                  </a:lnTo>
                  <a:lnTo>
                    <a:pt x="3257" y="991"/>
                  </a:lnTo>
                  <a:lnTo>
                    <a:pt x="3258" y="992"/>
                  </a:lnTo>
                  <a:lnTo>
                    <a:pt x="3260" y="993"/>
                  </a:lnTo>
                  <a:lnTo>
                    <a:pt x="3262" y="994"/>
                  </a:lnTo>
                  <a:lnTo>
                    <a:pt x="3263" y="996"/>
                  </a:lnTo>
                  <a:lnTo>
                    <a:pt x="3265" y="997"/>
                  </a:lnTo>
                  <a:lnTo>
                    <a:pt x="3266" y="998"/>
                  </a:lnTo>
                  <a:lnTo>
                    <a:pt x="3267" y="999"/>
                  </a:lnTo>
                  <a:lnTo>
                    <a:pt x="3269" y="1000"/>
                  </a:lnTo>
                  <a:lnTo>
                    <a:pt x="3270" y="1002"/>
                  </a:lnTo>
                  <a:lnTo>
                    <a:pt x="3272" y="1003"/>
                  </a:lnTo>
                  <a:lnTo>
                    <a:pt x="3273" y="1004"/>
                  </a:lnTo>
                  <a:lnTo>
                    <a:pt x="3275" y="1006"/>
                  </a:lnTo>
                  <a:lnTo>
                    <a:pt x="3276" y="1007"/>
                  </a:lnTo>
                  <a:lnTo>
                    <a:pt x="3278" y="1008"/>
                  </a:lnTo>
                  <a:lnTo>
                    <a:pt x="3279" y="1009"/>
                  </a:lnTo>
                  <a:lnTo>
                    <a:pt x="3281" y="1010"/>
                  </a:lnTo>
                  <a:lnTo>
                    <a:pt x="3282" y="1012"/>
                  </a:lnTo>
                  <a:lnTo>
                    <a:pt x="3284" y="1013"/>
                  </a:lnTo>
                  <a:lnTo>
                    <a:pt x="3285" y="1014"/>
                  </a:lnTo>
                  <a:lnTo>
                    <a:pt x="3287" y="1016"/>
                  </a:lnTo>
                  <a:lnTo>
                    <a:pt x="3288" y="1017"/>
                  </a:lnTo>
                  <a:lnTo>
                    <a:pt x="3290" y="1018"/>
                  </a:lnTo>
                  <a:lnTo>
                    <a:pt x="3291" y="1019"/>
                  </a:lnTo>
                  <a:lnTo>
                    <a:pt x="3293" y="1021"/>
                  </a:lnTo>
                  <a:lnTo>
                    <a:pt x="3294" y="1022"/>
                  </a:lnTo>
                  <a:lnTo>
                    <a:pt x="3296" y="1023"/>
                  </a:lnTo>
                  <a:lnTo>
                    <a:pt x="3297" y="1025"/>
                  </a:lnTo>
                  <a:lnTo>
                    <a:pt x="3299" y="1026"/>
                  </a:lnTo>
                  <a:lnTo>
                    <a:pt x="3300" y="1028"/>
                  </a:lnTo>
                  <a:lnTo>
                    <a:pt x="3302" y="1029"/>
                  </a:lnTo>
                  <a:lnTo>
                    <a:pt x="3303" y="1030"/>
                  </a:lnTo>
                  <a:lnTo>
                    <a:pt x="3305" y="1031"/>
                  </a:lnTo>
                  <a:lnTo>
                    <a:pt x="3306" y="1033"/>
                  </a:lnTo>
                  <a:lnTo>
                    <a:pt x="3307" y="1034"/>
                  </a:lnTo>
                  <a:lnTo>
                    <a:pt x="3309" y="1036"/>
                  </a:lnTo>
                  <a:lnTo>
                    <a:pt x="3310" y="1037"/>
                  </a:lnTo>
                  <a:lnTo>
                    <a:pt x="3312" y="1038"/>
                  </a:lnTo>
                  <a:lnTo>
                    <a:pt x="3314" y="1040"/>
                  </a:lnTo>
                  <a:lnTo>
                    <a:pt x="3315" y="1041"/>
                  </a:lnTo>
                  <a:lnTo>
                    <a:pt x="3317" y="1042"/>
                  </a:lnTo>
                  <a:lnTo>
                    <a:pt x="3318" y="1044"/>
                  </a:lnTo>
                  <a:lnTo>
                    <a:pt x="3319" y="1045"/>
                  </a:lnTo>
                  <a:lnTo>
                    <a:pt x="3321" y="1047"/>
                  </a:lnTo>
                  <a:lnTo>
                    <a:pt x="3322" y="1048"/>
                  </a:lnTo>
                  <a:lnTo>
                    <a:pt x="3324" y="1050"/>
                  </a:lnTo>
                  <a:lnTo>
                    <a:pt x="3326" y="1051"/>
                  </a:lnTo>
                  <a:lnTo>
                    <a:pt x="3327" y="1052"/>
                  </a:lnTo>
                  <a:lnTo>
                    <a:pt x="3328" y="1054"/>
                  </a:lnTo>
                  <a:lnTo>
                    <a:pt x="3330" y="1055"/>
                  </a:lnTo>
                  <a:lnTo>
                    <a:pt x="3331" y="1057"/>
                  </a:lnTo>
                  <a:lnTo>
                    <a:pt x="3333" y="1058"/>
                  </a:lnTo>
                  <a:lnTo>
                    <a:pt x="3334" y="1060"/>
                  </a:lnTo>
                  <a:lnTo>
                    <a:pt x="3336" y="1061"/>
                  </a:lnTo>
                  <a:lnTo>
                    <a:pt x="3338" y="1062"/>
                  </a:lnTo>
                  <a:lnTo>
                    <a:pt x="3339" y="1064"/>
                  </a:lnTo>
                  <a:lnTo>
                    <a:pt x="3340" y="1065"/>
                  </a:lnTo>
                  <a:lnTo>
                    <a:pt x="3342" y="1067"/>
                  </a:lnTo>
                  <a:lnTo>
                    <a:pt x="3343" y="1068"/>
                  </a:lnTo>
                  <a:lnTo>
                    <a:pt x="3345" y="1070"/>
                  </a:lnTo>
                  <a:lnTo>
                    <a:pt x="3346" y="1072"/>
                  </a:lnTo>
                  <a:lnTo>
                    <a:pt x="3348" y="1073"/>
                  </a:lnTo>
                  <a:lnTo>
                    <a:pt x="3349" y="1074"/>
                  </a:lnTo>
                  <a:lnTo>
                    <a:pt x="3351" y="1076"/>
                  </a:lnTo>
                  <a:lnTo>
                    <a:pt x="3352" y="1077"/>
                  </a:lnTo>
                  <a:lnTo>
                    <a:pt x="3354" y="1079"/>
                  </a:lnTo>
                  <a:lnTo>
                    <a:pt x="3355" y="1080"/>
                  </a:lnTo>
                  <a:lnTo>
                    <a:pt x="3357" y="1082"/>
                  </a:lnTo>
                  <a:lnTo>
                    <a:pt x="3358" y="1083"/>
                  </a:lnTo>
                  <a:lnTo>
                    <a:pt x="3359" y="1085"/>
                  </a:lnTo>
                  <a:lnTo>
                    <a:pt x="3361" y="1086"/>
                  </a:lnTo>
                  <a:lnTo>
                    <a:pt x="3363" y="1088"/>
                  </a:lnTo>
                  <a:lnTo>
                    <a:pt x="3364" y="1090"/>
                  </a:lnTo>
                  <a:lnTo>
                    <a:pt x="3366" y="1091"/>
                  </a:lnTo>
                  <a:lnTo>
                    <a:pt x="3367" y="1093"/>
                  </a:lnTo>
                  <a:lnTo>
                    <a:pt x="3369" y="1094"/>
                  </a:lnTo>
                  <a:lnTo>
                    <a:pt x="3370" y="1096"/>
                  </a:lnTo>
                  <a:lnTo>
                    <a:pt x="3371" y="1097"/>
                  </a:lnTo>
                  <a:lnTo>
                    <a:pt x="3373" y="1099"/>
                  </a:lnTo>
                  <a:lnTo>
                    <a:pt x="3375" y="1100"/>
                  </a:lnTo>
                  <a:lnTo>
                    <a:pt x="3376" y="1102"/>
                  </a:lnTo>
                  <a:lnTo>
                    <a:pt x="3378" y="1104"/>
                  </a:lnTo>
                  <a:lnTo>
                    <a:pt x="3379" y="1105"/>
                  </a:lnTo>
                  <a:lnTo>
                    <a:pt x="3380" y="1107"/>
                  </a:lnTo>
                  <a:lnTo>
                    <a:pt x="3382" y="1108"/>
                  </a:lnTo>
                  <a:lnTo>
                    <a:pt x="3383" y="1110"/>
                  </a:lnTo>
                  <a:lnTo>
                    <a:pt x="3385" y="1112"/>
                  </a:lnTo>
                  <a:lnTo>
                    <a:pt x="3387" y="1113"/>
                  </a:lnTo>
                  <a:lnTo>
                    <a:pt x="3388" y="1115"/>
                  </a:lnTo>
                  <a:lnTo>
                    <a:pt x="3390" y="1116"/>
                  </a:lnTo>
                  <a:lnTo>
                    <a:pt x="3391" y="1118"/>
                  </a:lnTo>
                  <a:lnTo>
                    <a:pt x="3392" y="1119"/>
                  </a:lnTo>
                  <a:lnTo>
                    <a:pt x="3394" y="1121"/>
                  </a:lnTo>
                  <a:lnTo>
                    <a:pt x="3395" y="1123"/>
                  </a:lnTo>
                  <a:lnTo>
                    <a:pt x="3397" y="1125"/>
                  </a:lnTo>
                  <a:lnTo>
                    <a:pt x="3399" y="1126"/>
                  </a:lnTo>
                  <a:lnTo>
                    <a:pt x="3400" y="1127"/>
                  </a:lnTo>
                  <a:lnTo>
                    <a:pt x="3401" y="1129"/>
                  </a:lnTo>
                  <a:lnTo>
                    <a:pt x="3403" y="1131"/>
                  </a:lnTo>
                  <a:lnTo>
                    <a:pt x="3404" y="1133"/>
                  </a:lnTo>
                  <a:lnTo>
                    <a:pt x="3406" y="1134"/>
                  </a:lnTo>
                  <a:lnTo>
                    <a:pt x="3407" y="1136"/>
                  </a:lnTo>
                  <a:lnTo>
                    <a:pt x="3409" y="1137"/>
                  </a:lnTo>
                  <a:lnTo>
                    <a:pt x="3411" y="1139"/>
                  </a:lnTo>
                  <a:lnTo>
                    <a:pt x="3412" y="1141"/>
                  </a:lnTo>
                  <a:lnTo>
                    <a:pt x="3413" y="1143"/>
                  </a:lnTo>
                  <a:lnTo>
                    <a:pt x="3415" y="1144"/>
                  </a:lnTo>
                  <a:lnTo>
                    <a:pt x="3416" y="1146"/>
                  </a:lnTo>
                  <a:lnTo>
                    <a:pt x="3418" y="1148"/>
                  </a:lnTo>
                  <a:lnTo>
                    <a:pt x="3419" y="1149"/>
                  </a:lnTo>
                  <a:lnTo>
                    <a:pt x="3421" y="1151"/>
                  </a:lnTo>
                  <a:lnTo>
                    <a:pt x="3422" y="1153"/>
                  </a:lnTo>
                  <a:lnTo>
                    <a:pt x="3424" y="1154"/>
                  </a:lnTo>
                  <a:lnTo>
                    <a:pt x="3425" y="1156"/>
                  </a:lnTo>
                  <a:lnTo>
                    <a:pt x="3427" y="1158"/>
                  </a:lnTo>
                  <a:lnTo>
                    <a:pt x="3428" y="1159"/>
                  </a:lnTo>
                  <a:lnTo>
                    <a:pt x="3430" y="1161"/>
                  </a:lnTo>
                  <a:lnTo>
                    <a:pt x="3431" y="1163"/>
                  </a:lnTo>
                  <a:lnTo>
                    <a:pt x="3432" y="1165"/>
                  </a:lnTo>
                  <a:lnTo>
                    <a:pt x="3434" y="1167"/>
                  </a:lnTo>
                  <a:lnTo>
                    <a:pt x="3436" y="1168"/>
                  </a:lnTo>
                  <a:lnTo>
                    <a:pt x="3437" y="1170"/>
                  </a:lnTo>
                  <a:lnTo>
                    <a:pt x="3439" y="1171"/>
                  </a:lnTo>
                  <a:lnTo>
                    <a:pt x="3440" y="1173"/>
                  </a:lnTo>
                  <a:lnTo>
                    <a:pt x="3442" y="1175"/>
                  </a:lnTo>
                  <a:lnTo>
                    <a:pt x="3443" y="1177"/>
                  </a:lnTo>
                  <a:lnTo>
                    <a:pt x="3444" y="1179"/>
                  </a:lnTo>
                  <a:lnTo>
                    <a:pt x="3446" y="1180"/>
                  </a:lnTo>
                  <a:lnTo>
                    <a:pt x="3448" y="1182"/>
                  </a:lnTo>
                  <a:lnTo>
                    <a:pt x="3449" y="1184"/>
                  </a:lnTo>
                  <a:lnTo>
                    <a:pt x="3451" y="1186"/>
                  </a:lnTo>
                  <a:lnTo>
                    <a:pt x="3452" y="1187"/>
                  </a:lnTo>
                  <a:lnTo>
                    <a:pt x="3453" y="1189"/>
                  </a:lnTo>
                  <a:lnTo>
                    <a:pt x="3455" y="1191"/>
                  </a:lnTo>
                  <a:lnTo>
                    <a:pt x="3456" y="1193"/>
                  </a:lnTo>
                  <a:lnTo>
                    <a:pt x="3458" y="1194"/>
                  </a:lnTo>
                  <a:lnTo>
                    <a:pt x="3459" y="1196"/>
                  </a:lnTo>
                  <a:lnTo>
                    <a:pt x="3461" y="1198"/>
                  </a:lnTo>
                  <a:lnTo>
                    <a:pt x="3463" y="1200"/>
                  </a:lnTo>
                  <a:lnTo>
                    <a:pt x="3464" y="1202"/>
                  </a:lnTo>
                  <a:lnTo>
                    <a:pt x="3465" y="1203"/>
                  </a:lnTo>
                  <a:lnTo>
                    <a:pt x="3467" y="1205"/>
                  </a:lnTo>
                  <a:lnTo>
                    <a:pt x="3468" y="1207"/>
                  </a:lnTo>
                  <a:lnTo>
                    <a:pt x="3470" y="1209"/>
                  </a:lnTo>
                  <a:lnTo>
                    <a:pt x="3471" y="1211"/>
                  </a:lnTo>
                  <a:lnTo>
                    <a:pt x="3473" y="1213"/>
                  </a:lnTo>
                  <a:lnTo>
                    <a:pt x="3474" y="1214"/>
                  </a:lnTo>
                  <a:lnTo>
                    <a:pt x="3476" y="1216"/>
                  </a:lnTo>
                  <a:lnTo>
                    <a:pt x="3477" y="1218"/>
                  </a:lnTo>
                  <a:lnTo>
                    <a:pt x="3479" y="1220"/>
                  </a:lnTo>
                  <a:lnTo>
                    <a:pt x="3480" y="1222"/>
                  </a:lnTo>
                  <a:lnTo>
                    <a:pt x="3482" y="1224"/>
                  </a:lnTo>
                  <a:lnTo>
                    <a:pt x="3483" y="1225"/>
                  </a:lnTo>
                  <a:lnTo>
                    <a:pt x="3485" y="1227"/>
                  </a:lnTo>
                  <a:lnTo>
                    <a:pt x="3486" y="1229"/>
                  </a:lnTo>
                  <a:lnTo>
                    <a:pt x="3488" y="1231"/>
                  </a:lnTo>
                  <a:lnTo>
                    <a:pt x="3489" y="1233"/>
                  </a:lnTo>
                  <a:lnTo>
                    <a:pt x="3491" y="1235"/>
                  </a:lnTo>
                  <a:lnTo>
                    <a:pt x="3492" y="1236"/>
                  </a:lnTo>
                  <a:lnTo>
                    <a:pt x="3494" y="1238"/>
                  </a:lnTo>
                  <a:lnTo>
                    <a:pt x="3495" y="1240"/>
                  </a:lnTo>
                  <a:lnTo>
                    <a:pt x="3496" y="1242"/>
                  </a:lnTo>
                  <a:lnTo>
                    <a:pt x="3498" y="1244"/>
                  </a:lnTo>
                  <a:lnTo>
                    <a:pt x="3500" y="1245"/>
                  </a:lnTo>
                  <a:lnTo>
                    <a:pt x="3501" y="1247"/>
                  </a:lnTo>
                  <a:lnTo>
                    <a:pt x="3503" y="1249"/>
                  </a:lnTo>
                  <a:lnTo>
                    <a:pt x="3504" y="1251"/>
                  </a:lnTo>
                  <a:lnTo>
                    <a:pt x="3505" y="1253"/>
                  </a:lnTo>
                  <a:lnTo>
                    <a:pt x="3507" y="1255"/>
                  </a:lnTo>
                  <a:lnTo>
                    <a:pt x="3508" y="1257"/>
                  </a:lnTo>
                  <a:lnTo>
                    <a:pt x="3510" y="1259"/>
                  </a:lnTo>
                  <a:lnTo>
                    <a:pt x="3512" y="1261"/>
                  </a:lnTo>
                  <a:lnTo>
                    <a:pt x="3513" y="1263"/>
                  </a:lnTo>
                  <a:lnTo>
                    <a:pt x="3515" y="1265"/>
                  </a:lnTo>
                  <a:lnTo>
                    <a:pt x="3516" y="1267"/>
                  </a:lnTo>
                  <a:lnTo>
                    <a:pt x="3517" y="1268"/>
                  </a:lnTo>
                  <a:lnTo>
                    <a:pt x="3519" y="1270"/>
                  </a:lnTo>
                  <a:lnTo>
                    <a:pt x="3520" y="1272"/>
                  </a:lnTo>
                  <a:lnTo>
                    <a:pt x="3522" y="1274"/>
                  </a:lnTo>
                  <a:lnTo>
                    <a:pt x="3524" y="1276"/>
                  </a:lnTo>
                  <a:lnTo>
                    <a:pt x="3525" y="1278"/>
                  </a:lnTo>
                  <a:lnTo>
                    <a:pt x="3526" y="1280"/>
                  </a:lnTo>
                  <a:lnTo>
                    <a:pt x="3528" y="1282"/>
                  </a:lnTo>
                  <a:lnTo>
                    <a:pt x="3529" y="1284"/>
                  </a:lnTo>
                  <a:lnTo>
                    <a:pt x="3531" y="1286"/>
                  </a:lnTo>
                  <a:lnTo>
                    <a:pt x="3532" y="1288"/>
                  </a:lnTo>
                  <a:lnTo>
                    <a:pt x="3534" y="1289"/>
                  </a:lnTo>
                  <a:lnTo>
                    <a:pt x="3536" y="1291"/>
                  </a:lnTo>
                  <a:lnTo>
                    <a:pt x="3537" y="1293"/>
                  </a:lnTo>
                  <a:lnTo>
                    <a:pt x="3538" y="1295"/>
                  </a:lnTo>
                  <a:lnTo>
                    <a:pt x="3540" y="1297"/>
                  </a:lnTo>
                  <a:lnTo>
                    <a:pt x="3541" y="1299"/>
                  </a:lnTo>
                  <a:lnTo>
                    <a:pt x="3543" y="1301"/>
                  </a:lnTo>
                  <a:lnTo>
                    <a:pt x="3544" y="1303"/>
                  </a:lnTo>
                  <a:lnTo>
                    <a:pt x="3546" y="1305"/>
                  </a:lnTo>
                  <a:lnTo>
                    <a:pt x="3547" y="1307"/>
                  </a:lnTo>
                  <a:lnTo>
                    <a:pt x="3549" y="1309"/>
                  </a:lnTo>
                  <a:lnTo>
                    <a:pt x="3550" y="1310"/>
                  </a:lnTo>
                  <a:lnTo>
                    <a:pt x="3552" y="1312"/>
                  </a:lnTo>
                  <a:lnTo>
                    <a:pt x="3553" y="1314"/>
                  </a:lnTo>
                  <a:lnTo>
                    <a:pt x="3555" y="1317"/>
                  </a:lnTo>
                  <a:lnTo>
                    <a:pt x="3556" y="1319"/>
                  </a:lnTo>
                  <a:lnTo>
                    <a:pt x="3557" y="1321"/>
                  </a:lnTo>
                  <a:lnTo>
                    <a:pt x="3559" y="1322"/>
                  </a:lnTo>
                  <a:lnTo>
                    <a:pt x="3561" y="1324"/>
                  </a:lnTo>
                  <a:lnTo>
                    <a:pt x="3562" y="1326"/>
                  </a:lnTo>
                  <a:lnTo>
                    <a:pt x="3564" y="1328"/>
                  </a:lnTo>
                  <a:lnTo>
                    <a:pt x="3565" y="1330"/>
                  </a:lnTo>
                  <a:lnTo>
                    <a:pt x="3567" y="1332"/>
                  </a:lnTo>
                  <a:lnTo>
                    <a:pt x="3568" y="1334"/>
                  </a:lnTo>
                  <a:lnTo>
                    <a:pt x="3569" y="1336"/>
                  </a:lnTo>
                  <a:lnTo>
                    <a:pt x="3571" y="1338"/>
                  </a:lnTo>
                  <a:lnTo>
                    <a:pt x="3573" y="1340"/>
                  </a:lnTo>
                  <a:lnTo>
                    <a:pt x="3574" y="1342"/>
                  </a:lnTo>
                  <a:lnTo>
                    <a:pt x="3576" y="1344"/>
                  </a:lnTo>
                  <a:lnTo>
                    <a:pt x="3577" y="1346"/>
                  </a:lnTo>
                  <a:lnTo>
                    <a:pt x="3578" y="1348"/>
                  </a:lnTo>
                  <a:lnTo>
                    <a:pt x="3580" y="1350"/>
                  </a:lnTo>
                  <a:lnTo>
                    <a:pt x="3581" y="1352"/>
                  </a:lnTo>
                  <a:lnTo>
                    <a:pt x="3583" y="1354"/>
                  </a:lnTo>
                  <a:lnTo>
                    <a:pt x="3585" y="1356"/>
                  </a:lnTo>
                  <a:lnTo>
                    <a:pt x="3586" y="1358"/>
                  </a:lnTo>
                  <a:lnTo>
                    <a:pt x="3588" y="1360"/>
                  </a:lnTo>
                  <a:lnTo>
                    <a:pt x="3589" y="1362"/>
                  </a:lnTo>
                  <a:lnTo>
                    <a:pt x="3590" y="1364"/>
                  </a:lnTo>
                  <a:lnTo>
                    <a:pt x="3592" y="1366"/>
                  </a:lnTo>
                  <a:lnTo>
                    <a:pt x="3593" y="1368"/>
                  </a:lnTo>
                  <a:lnTo>
                    <a:pt x="3595" y="1370"/>
                  </a:lnTo>
                  <a:lnTo>
                    <a:pt x="3597" y="1372"/>
                  </a:lnTo>
                  <a:lnTo>
                    <a:pt x="3598" y="1374"/>
                  </a:lnTo>
                  <a:lnTo>
                    <a:pt x="3599" y="1376"/>
                  </a:lnTo>
                  <a:lnTo>
                    <a:pt x="3601" y="1378"/>
                  </a:lnTo>
                  <a:lnTo>
                    <a:pt x="3602" y="1380"/>
                  </a:lnTo>
                  <a:lnTo>
                    <a:pt x="3604" y="1382"/>
                  </a:lnTo>
                  <a:lnTo>
                    <a:pt x="3605" y="1384"/>
                  </a:lnTo>
                  <a:lnTo>
                    <a:pt x="3607" y="1386"/>
                  </a:lnTo>
                  <a:lnTo>
                    <a:pt x="3608" y="1388"/>
                  </a:lnTo>
                  <a:lnTo>
                    <a:pt x="3610" y="1390"/>
                  </a:lnTo>
                  <a:lnTo>
                    <a:pt x="3611" y="1392"/>
                  </a:lnTo>
                  <a:lnTo>
                    <a:pt x="3613" y="1394"/>
                  </a:lnTo>
                  <a:lnTo>
                    <a:pt x="3614" y="1396"/>
                  </a:lnTo>
                  <a:lnTo>
                    <a:pt x="3616" y="1398"/>
                  </a:lnTo>
                  <a:lnTo>
                    <a:pt x="3617" y="1400"/>
                  </a:lnTo>
                  <a:lnTo>
                    <a:pt x="3619" y="1402"/>
                  </a:lnTo>
                  <a:lnTo>
                    <a:pt x="3620" y="1404"/>
                  </a:lnTo>
                  <a:lnTo>
                    <a:pt x="3622" y="1407"/>
                  </a:lnTo>
                  <a:lnTo>
                    <a:pt x="3623" y="1408"/>
                  </a:lnTo>
                  <a:lnTo>
                    <a:pt x="3625" y="1410"/>
                  </a:lnTo>
                  <a:lnTo>
                    <a:pt x="3626" y="1412"/>
                  </a:lnTo>
                  <a:lnTo>
                    <a:pt x="3628" y="1415"/>
                  </a:lnTo>
                  <a:lnTo>
                    <a:pt x="3629" y="1417"/>
                  </a:lnTo>
                  <a:lnTo>
                    <a:pt x="3630" y="1418"/>
                  </a:lnTo>
                  <a:lnTo>
                    <a:pt x="3632" y="1421"/>
                  </a:lnTo>
                  <a:lnTo>
                    <a:pt x="3634" y="1423"/>
                  </a:lnTo>
                  <a:lnTo>
                    <a:pt x="3635" y="1425"/>
                  </a:lnTo>
                  <a:lnTo>
                    <a:pt x="3637" y="1427"/>
                  </a:lnTo>
                  <a:lnTo>
                    <a:pt x="3638" y="1429"/>
                  </a:lnTo>
                  <a:lnTo>
                    <a:pt x="3640" y="1431"/>
                  </a:lnTo>
                  <a:lnTo>
                    <a:pt x="3641" y="1433"/>
                  </a:lnTo>
                  <a:lnTo>
                    <a:pt x="3642" y="1435"/>
                  </a:lnTo>
                  <a:lnTo>
                    <a:pt x="3644" y="1437"/>
                  </a:lnTo>
                  <a:lnTo>
                    <a:pt x="3645" y="1439"/>
                  </a:lnTo>
                  <a:lnTo>
                    <a:pt x="3647" y="1441"/>
                  </a:lnTo>
                  <a:lnTo>
                    <a:pt x="3649" y="1443"/>
                  </a:lnTo>
                  <a:lnTo>
                    <a:pt x="3650" y="1445"/>
                  </a:lnTo>
                  <a:lnTo>
                    <a:pt x="3651" y="1447"/>
                  </a:lnTo>
                  <a:lnTo>
                    <a:pt x="3653" y="1450"/>
                  </a:lnTo>
                  <a:lnTo>
                    <a:pt x="3654" y="1451"/>
                  </a:lnTo>
                  <a:lnTo>
                    <a:pt x="3656" y="1453"/>
                  </a:lnTo>
                  <a:lnTo>
                    <a:pt x="3657" y="1455"/>
                  </a:lnTo>
                  <a:lnTo>
                    <a:pt x="3659" y="1458"/>
                  </a:lnTo>
                  <a:lnTo>
                    <a:pt x="3661" y="1460"/>
                  </a:lnTo>
                  <a:lnTo>
                    <a:pt x="3662" y="1462"/>
                  </a:lnTo>
                  <a:lnTo>
                    <a:pt x="3663" y="1464"/>
                  </a:lnTo>
                  <a:lnTo>
                    <a:pt x="3665" y="1466"/>
                  </a:lnTo>
                  <a:lnTo>
                    <a:pt x="3666" y="1468"/>
                  </a:lnTo>
                  <a:lnTo>
                    <a:pt x="3668" y="1470"/>
                  </a:lnTo>
                  <a:lnTo>
                    <a:pt x="3669" y="1472"/>
                  </a:lnTo>
                  <a:lnTo>
                    <a:pt x="3671" y="1474"/>
                  </a:lnTo>
                  <a:lnTo>
                    <a:pt x="3672" y="1476"/>
                  </a:lnTo>
                  <a:lnTo>
                    <a:pt x="3674" y="1478"/>
                  </a:lnTo>
                  <a:lnTo>
                    <a:pt x="3675" y="1480"/>
                  </a:lnTo>
                  <a:lnTo>
                    <a:pt x="3677" y="1483"/>
                  </a:lnTo>
                  <a:lnTo>
                    <a:pt x="3678" y="1484"/>
                  </a:lnTo>
                  <a:lnTo>
                    <a:pt x="3680" y="1486"/>
                  </a:lnTo>
                  <a:lnTo>
                    <a:pt x="3681" y="1489"/>
                  </a:lnTo>
                  <a:lnTo>
                    <a:pt x="3682" y="1491"/>
                  </a:lnTo>
                  <a:lnTo>
                    <a:pt x="3684" y="1493"/>
                  </a:lnTo>
                  <a:lnTo>
                    <a:pt x="3686" y="1495"/>
                  </a:lnTo>
                  <a:lnTo>
                    <a:pt x="3687" y="1497"/>
                  </a:lnTo>
                  <a:lnTo>
                    <a:pt x="3689" y="1499"/>
                  </a:lnTo>
                  <a:lnTo>
                    <a:pt x="3690" y="1501"/>
                  </a:lnTo>
                  <a:lnTo>
                    <a:pt x="3692" y="1503"/>
                  </a:lnTo>
                  <a:lnTo>
                    <a:pt x="3693" y="1505"/>
                  </a:lnTo>
                  <a:lnTo>
                    <a:pt x="3694" y="1507"/>
                  </a:lnTo>
                  <a:lnTo>
                    <a:pt x="3696" y="1509"/>
                  </a:lnTo>
                  <a:lnTo>
                    <a:pt x="3698" y="1511"/>
                  </a:lnTo>
                  <a:lnTo>
                    <a:pt x="3699" y="1514"/>
                  </a:lnTo>
                  <a:lnTo>
                    <a:pt x="3701" y="1516"/>
                  </a:lnTo>
                  <a:lnTo>
                    <a:pt x="3702" y="1517"/>
                  </a:lnTo>
                  <a:lnTo>
                    <a:pt x="3703" y="1520"/>
                  </a:lnTo>
                  <a:lnTo>
                    <a:pt x="3705" y="1522"/>
                  </a:lnTo>
                  <a:lnTo>
                    <a:pt x="3706" y="1524"/>
                  </a:lnTo>
                  <a:lnTo>
                    <a:pt x="3708" y="1526"/>
                  </a:lnTo>
                  <a:lnTo>
                    <a:pt x="3710" y="1528"/>
                  </a:lnTo>
                  <a:lnTo>
                    <a:pt x="3711" y="1530"/>
                  </a:lnTo>
                  <a:lnTo>
                    <a:pt x="3713" y="1532"/>
                  </a:lnTo>
                  <a:lnTo>
                    <a:pt x="3714" y="1534"/>
                  </a:lnTo>
                  <a:lnTo>
                    <a:pt x="3715" y="1537"/>
                  </a:lnTo>
                  <a:lnTo>
                    <a:pt x="3717" y="1538"/>
                  </a:lnTo>
                  <a:lnTo>
                    <a:pt x="3718" y="1540"/>
                  </a:lnTo>
                  <a:lnTo>
                    <a:pt x="3720" y="1543"/>
                  </a:lnTo>
                  <a:lnTo>
                    <a:pt x="3722" y="1545"/>
                  </a:lnTo>
                  <a:lnTo>
                    <a:pt x="3723" y="1547"/>
                  </a:lnTo>
                  <a:lnTo>
                    <a:pt x="3724" y="1549"/>
                  </a:lnTo>
                  <a:lnTo>
                    <a:pt x="3726" y="1551"/>
                  </a:lnTo>
                  <a:lnTo>
                    <a:pt x="3727" y="1553"/>
                  </a:lnTo>
                  <a:lnTo>
                    <a:pt x="3729" y="1555"/>
                  </a:lnTo>
                  <a:lnTo>
                    <a:pt x="3730" y="1557"/>
                  </a:lnTo>
                  <a:lnTo>
                    <a:pt x="3732" y="1559"/>
                  </a:lnTo>
                  <a:lnTo>
                    <a:pt x="3734" y="1561"/>
                  </a:lnTo>
                  <a:lnTo>
                    <a:pt x="3735" y="1563"/>
                  </a:lnTo>
                  <a:lnTo>
                    <a:pt x="3736" y="1566"/>
                  </a:lnTo>
                  <a:lnTo>
                    <a:pt x="3738" y="1568"/>
                  </a:lnTo>
                  <a:lnTo>
                    <a:pt x="3739" y="1570"/>
                  </a:lnTo>
                  <a:lnTo>
                    <a:pt x="3741" y="1572"/>
                  </a:lnTo>
                  <a:lnTo>
                    <a:pt x="3742" y="1574"/>
                  </a:lnTo>
                  <a:lnTo>
                    <a:pt x="3744" y="1576"/>
                  </a:lnTo>
                  <a:lnTo>
                    <a:pt x="3745" y="1578"/>
                  </a:lnTo>
                  <a:lnTo>
                    <a:pt x="3747" y="1580"/>
                  </a:lnTo>
                  <a:lnTo>
                    <a:pt x="3748" y="1582"/>
                  </a:lnTo>
                  <a:lnTo>
                    <a:pt x="3750" y="1584"/>
                  </a:lnTo>
                  <a:lnTo>
                    <a:pt x="3751" y="1586"/>
                  </a:lnTo>
                  <a:lnTo>
                    <a:pt x="3753" y="1588"/>
                  </a:lnTo>
                  <a:lnTo>
                    <a:pt x="3754" y="1591"/>
                  </a:lnTo>
                  <a:lnTo>
                    <a:pt x="3755" y="1592"/>
                  </a:lnTo>
                  <a:lnTo>
                    <a:pt x="3757" y="1594"/>
                  </a:lnTo>
                  <a:lnTo>
                    <a:pt x="3759" y="1597"/>
                  </a:lnTo>
                  <a:lnTo>
                    <a:pt x="3760" y="1599"/>
                  </a:lnTo>
                  <a:lnTo>
                    <a:pt x="3762" y="1601"/>
                  </a:lnTo>
                  <a:lnTo>
                    <a:pt x="3763" y="1603"/>
                  </a:lnTo>
                  <a:lnTo>
                    <a:pt x="3765" y="1605"/>
                  </a:lnTo>
                  <a:lnTo>
                    <a:pt x="3766" y="1607"/>
                  </a:lnTo>
                  <a:lnTo>
                    <a:pt x="3767" y="1609"/>
                  </a:lnTo>
                  <a:lnTo>
                    <a:pt x="3769" y="1611"/>
                  </a:lnTo>
                  <a:lnTo>
                    <a:pt x="3771" y="1613"/>
                  </a:lnTo>
                  <a:lnTo>
                    <a:pt x="3772" y="1615"/>
                  </a:lnTo>
                  <a:lnTo>
                    <a:pt x="3774" y="1617"/>
                  </a:lnTo>
                  <a:lnTo>
                    <a:pt x="3775" y="1620"/>
                  </a:lnTo>
                  <a:lnTo>
                    <a:pt x="3776" y="1622"/>
                  </a:lnTo>
                  <a:lnTo>
                    <a:pt x="3778" y="1624"/>
                  </a:lnTo>
                  <a:lnTo>
                    <a:pt x="3779" y="1626"/>
                  </a:lnTo>
                  <a:lnTo>
                    <a:pt x="3781" y="1628"/>
                  </a:lnTo>
                  <a:lnTo>
                    <a:pt x="3783" y="1630"/>
                  </a:lnTo>
                  <a:lnTo>
                    <a:pt x="3784" y="1632"/>
                  </a:lnTo>
                  <a:lnTo>
                    <a:pt x="3786" y="1634"/>
                  </a:lnTo>
                  <a:lnTo>
                    <a:pt x="3787" y="1636"/>
                  </a:lnTo>
                  <a:lnTo>
                    <a:pt x="3788" y="1638"/>
                  </a:lnTo>
                  <a:lnTo>
                    <a:pt x="3790" y="1640"/>
                  </a:lnTo>
                  <a:lnTo>
                    <a:pt x="3791" y="1642"/>
                  </a:lnTo>
                  <a:lnTo>
                    <a:pt x="3793" y="1645"/>
                  </a:lnTo>
                  <a:lnTo>
                    <a:pt x="3794" y="1646"/>
                  </a:lnTo>
                  <a:lnTo>
                    <a:pt x="3796" y="1648"/>
                  </a:lnTo>
                  <a:lnTo>
                    <a:pt x="3797" y="1651"/>
                  </a:lnTo>
                  <a:lnTo>
                    <a:pt x="3799" y="1653"/>
                  </a:lnTo>
                  <a:lnTo>
                    <a:pt x="3800" y="1655"/>
                  </a:lnTo>
                  <a:lnTo>
                    <a:pt x="3802" y="1657"/>
                  </a:lnTo>
                  <a:lnTo>
                    <a:pt x="3803" y="1659"/>
                  </a:lnTo>
                  <a:lnTo>
                    <a:pt x="3805" y="1661"/>
                  </a:lnTo>
                  <a:lnTo>
                    <a:pt x="3806" y="1663"/>
                  </a:lnTo>
                  <a:lnTo>
                    <a:pt x="3808" y="1665"/>
                  </a:lnTo>
                  <a:lnTo>
                    <a:pt x="3809" y="1667"/>
                  </a:lnTo>
                  <a:lnTo>
                    <a:pt x="3811" y="1669"/>
                  </a:lnTo>
                  <a:lnTo>
                    <a:pt x="3812" y="1671"/>
                  </a:lnTo>
                  <a:lnTo>
                    <a:pt x="3814" y="1673"/>
                  </a:lnTo>
                  <a:lnTo>
                    <a:pt x="3815" y="1675"/>
                  </a:lnTo>
                  <a:lnTo>
                    <a:pt x="3817" y="1678"/>
                  </a:lnTo>
                  <a:lnTo>
                    <a:pt x="3818" y="1679"/>
                  </a:lnTo>
                  <a:lnTo>
                    <a:pt x="3820" y="1681"/>
                  </a:lnTo>
                  <a:lnTo>
                    <a:pt x="3821" y="1684"/>
                  </a:lnTo>
                  <a:lnTo>
                    <a:pt x="3823" y="1686"/>
                  </a:lnTo>
                  <a:lnTo>
                    <a:pt x="3824" y="1688"/>
                  </a:lnTo>
                  <a:lnTo>
                    <a:pt x="3826" y="1690"/>
                  </a:lnTo>
                  <a:lnTo>
                    <a:pt x="3827" y="1692"/>
                  </a:lnTo>
                  <a:lnTo>
                    <a:pt x="3828" y="1694"/>
                  </a:lnTo>
                  <a:lnTo>
                    <a:pt x="3830" y="1696"/>
                  </a:lnTo>
                  <a:lnTo>
                    <a:pt x="3831" y="1698"/>
                  </a:lnTo>
                  <a:lnTo>
                    <a:pt x="3833" y="1700"/>
                  </a:lnTo>
                  <a:lnTo>
                    <a:pt x="3835" y="1702"/>
                  </a:lnTo>
                  <a:lnTo>
                    <a:pt x="3836" y="1704"/>
                  </a:lnTo>
                  <a:lnTo>
                    <a:pt x="3838" y="1706"/>
                  </a:lnTo>
                  <a:lnTo>
                    <a:pt x="3839" y="1708"/>
                  </a:lnTo>
                  <a:lnTo>
                    <a:pt x="3840" y="1710"/>
                  </a:lnTo>
                  <a:lnTo>
                    <a:pt x="3842" y="1712"/>
                  </a:lnTo>
                  <a:lnTo>
                    <a:pt x="3843" y="1714"/>
                  </a:lnTo>
                  <a:lnTo>
                    <a:pt x="3845" y="1716"/>
                  </a:lnTo>
                  <a:lnTo>
                    <a:pt x="3847" y="1718"/>
                  </a:lnTo>
                  <a:lnTo>
                    <a:pt x="3848" y="1721"/>
                  </a:lnTo>
                  <a:lnTo>
                    <a:pt x="3849" y="1722"/>
                  </a:lnTo>
                  <a:lnTo>
                    <a:pt x="3851" y="1724"/>
                  </a:lnTo>
                  <a:lnTo>
                    <a:pt x="3852" y="1726"/>
                  </a:lnTo>
                  <a:lnTo>
                    <a:pt x="3854" y="1729"/>
                  </a:lnTo>
                  <a:lnTo>
                    <a:pt x="3855" y="1731"/>
                  </a:lnTo>
                  <a:lnTo>
                    <a:pt x="3857" y="1732"/>
                  </a:lnTo>
                  <a:lnTo>
                    <a:pt x="3859" y="1734"/>
                  </a:lnTo>
                  <a:lnTo>
                    <a:pt x="3860" y="1737"/>
                  </a:lnTo>
                  <a:lnTo>
                    <a:pt x="3861" y="1739"/>
                  </a:lnTo>
                  <a:lnTo>
                    <a:pt x="3863" y="1741"/>
                  </a:lnTo>
                  <a:lnTo>
                    <a:pt x="3864" y="1743"/>
                  </a:lnTo>
                  <a:lnTo>
                    <a:pt x="3866" y="1745"/>
                  </a:lnTo>
                  <a:lnTo>
                    <a:pt x="3867" y="1747"/>
                  </a:lnTo>
                  <a:lnTo>
                    <a:pt x="3869" y="1749"/>
                  </a:lnTo>
                  <a:lnTo>
                    <a:pt x="3870" y="1751"/>
                  </a:lnTo>
                  <a:lnTo>
                    <a:pt x="3872" y="1753"/>
                  </a:lnTo>
                  <a:lnTo>
                    <a:pt x="3873" y="1755"/>
                  </a:lnTo>
                  <a:lnTo>
                    <a:pt x="3875" y="1757"/>
                  </a:lnTo>
                  <a:lnTo>
                    <a:pt x="3876" y="1759"/>
                  </a:lnTo>
                  <a:lnTo>
                    <a:pt x="3878" y="1761"/>
                  </a:lnTo>
                  <a:lnTo>
                    <a:pt x="3879" y="1763"/>
                  </a:lnTo>
                  <a:lnTo>
                    <a:pt x="3880" y="1765"/>
                  </a:lnTo>
                  <a:lnTo>
                    <a:pt x="3882" y="1767"/>
                  </a:lnTo>
                  <a:lnTo>
                    <a:pt x="3884" y="1769"/>
                  </a:lnTo>
                  <a:lnTo>
                    <a:pt x="3885" y="1771"/>
                  </a:lnTo>
                  <a:lnTo>
                    <a:pt x="3887" y="1773"/>
                  </a:lnTo>
                  <a:lnTo>
                    <a:pt x="3888" y="1775"/>
                  </a:lnTo>
                  <a:lnTo>
                    <a:pt x="3890" y="1777"/>
                  </a:lnTo>
                  <a:lnTo>
                    <a:pt x="3891" y="1779"/>
                  </a:lnTo>
                  <a:lnTo>
                    <a:pt x="3892" y="1781"/>
                  </a:lnTo>
                  <a:lnTo>
                    <a:pt x="3894" y="1783"/>
                  </a:lnTo>
                  <a:lnTo>
                    <a:pt x="3896" y="1785"/>
                  </a:lnTo>
                  <a:lnTo>
                    <a:pt x="3897" y="1787"/>
                  </a:lnTo>
                  <a:lnTo>
                    <a:pt x="3899" y="1789"/>
                  </a:lnTo>
                  <a:lnTo>
                    <a:pt x="3900" y="1791"/>
                  </a:lnTo>
                  <a:lnTo>
                    <a:pt x="3901" y="1793"/>
                  </a:lnTo>
                  <a:lnTo>
                    <a:pt x="3903" y="1795"/>
                  </a:lnTo>
                  <a:lnTo>
                    <a:pt x="3904" y="1797"/>
                  </a:lnTo>
                  <a:lnTo>
                    <a:pt x="3906" y="1799"/>
                  </a:lnTo>
                  <a:lnTo>
                    <a:pt x="3908" y="1801"/>
                  </a:lnTo>
                  <a:lnTo>
                    <a:pt x="3909" y="1803"/>
                  </a:lnTo>
                  <a:lnTo>
                    <a:pt x="3911" y="1805"/>
                  </a:lnTo>
                  <a:lnTo>
                    <a:pt x="3912" y="1807"/>
                  </a:lnTo>
                  <a:lnTo>
                    <a:pt x="3913" y="1809"/>
                  </a:lnTo>
                  <a:lnTo>
                    <a:pt x="3915" y="1811"/>
                  </a:lnTo>
                  <a:lnTo>
                    <a:pt x="3916" y="1813"/>
                  </a:lnTo>
                  <a:lnTo>
                    <a:pt x="3918" y="1815"/>
                  </a:lnTo>
                  <a:lnTo>
                    <a:pt x="3920" y="1817"/>
                  </a:lnTo>
                  <a:lnTo>
                    <a:pt x="3921" y="1819"/>
                  </a:lnTo>
                  <a:lnTo>
                    <a:pt x="3922" y="1820"/>
                  </a:lnTo>
                  <a:lnTo>
                    <a:pt x="3924" y="1822"/>
                  </a:lnTo>
                  <a:lnTo>
                    <a:pt x="3925" y="1825"/>
                  </a:lnTo>
                  <a:lnTo>
                    <a:pt x="3927" y="1827"/>
                  </a:lnTo>
                  <a:lnTo>
                    <a:pt x="3928" y="1829"/>
                  </a:lnTo>
                  <a:lnTo>
                    <a:pt x="3930" y="1830"/>
                  </a:lnTo>
                  <a:lnTo>
                    <a:pt x="3932" y="1832"/>
                  </a:lnTo>
                  <a:lnTo>
                    <a:pt x="3933" y="1834"/>
                  </a:lnTo>
                  <a:lnTo>
                    <a:pt x="3934" y="1836"/>
                  </a:lnTo>
                  <a:lnTo>
                    <a:pt x="3936" y="1838"/>
                  </a:lnTo>
                  <a:lnTo>
                    <a:pt x="3937" y="1840"/>
                  </a:lnTo>
                  <a:lnTo>
                    <a:pt x="3939" y="1842"/>
                  </a:lnTo>
                  <a:lnTo>
                    <a:pt x="3940" y="1844"/>
                  </a:lnTo>
                  <a:lnTo>
                    <a:pt x="3942" y="1846"/>
                  </a:lnTo>
                  <a:lnTo>
                    <a:pt x="3943" y="1848"/>
                  </a:lnTo>
                  <a:lnTo>
                    <a:pt x="3945" y="1850"/>
                  </a:lnTo>
                  <a:lnTo>
                    <a:pt x="3946" y="1852"/>
                  </a:lnTo>
                  <a:lnTo>
                    <a:pt x="3948" y="1854"/>
                  </a:lnTo>
                  <a:lnTo>
                    <a:pt x="3949" y="1856"/>
                  </a:lnTo>
                  <a:lnTo>
                    <a:pt x="3951" y="1858"/>
                  </a:lnTo>
                  <a:lnTo>
                    <a:pt x="3952" y="1860"/>
                  </a:lnTo>
                  <a:lnTo>
                    <a:pt x="3953" y="1862"/>
                  </a:lnTo>
                  <a:lnTo>
                    <a:pt x="3955" y="1863"/>
                  </a:lnTo>
                  <a:lnTo>
                    <a:pt x="3957" y="1865"/>
                  </a:lnTo>
                  <a:lnTo>
                    <a:pt x="3958" y="1867"/>
                  </a:lnTo>
                  <a:lnTo>
                    <a:pt x="3960" y="1869"/>
                  </a:lnTo>
                  <a:lnTo>
                    <a:pt x="3961" y="1871"/>
                  </a:lnTo>
                  <a:lnTo>
                    <a:pt x="3963" y="1873"/>
                  </a:lnTo>
                  <a:lnTo>
                    <a:pt x="3964" y="1875"/>
                  </a:lnTo>
                  <a:lnTo>
                    <a:pt x="3965" y="1877"/>
                  </a:lnTo>
                  <a:lnTo>
                    <a:pt x="3967" y="1879"/>
                  </a:lnTo>
                  <a:lnTo>
                    <a:pt x="3969" y="1881"/>
                  </a:lnTo>
                  <a:lnTo>
                    <a:pt x="3970" y="1883"/>
                  </a:lnTo>
                  <a:lnTo>
                    <a:pt x="3972" y="1884"/>
                  </a:lnTo>
                  <a:lnTo>
                    <a:pt x="3973" y="1886"/>
                  </a:lnTo>
                  <a:lnTo>
                    <a:pt x="3974" y="1888"/>
                  </a:lnTo>
                  <a:lnTo>
                    <a:pt x="3976" y="1890"/>
                  </a:lnTo>
                  <a:lnTo>
                    <a:pt x="3977" y="1892"/>
                  </a:lnTo>
                  <a:lnTo>
                    <a:pt x="3979" y="1894"/>
                  </a:lnTo>
                  <a:lnTo>
                    <a:pt x="3980" y="1896"/>
                  </a:lnTo>
                  <a:lnTo>
                    <a:pt x="3982" y="1898"/>
                  </a:lnTo>
                  <a:lnTo>
                    <a:pt x="3984" y="1900"/>
                  </a:lnTo>
                  <a:lnTo>
                    <a:pt x="3985" y="1902"/>
                  </a:lnTo>
                  <a:lnTo>
                    <a:pt x="3986" y="1904"/>
                  </a:lnTo>
                  <a:lnTo>
                    <a:pt x="3988" y="1905"/>
                  </a:lnTo>
                  <a:lnTo>
                    <a:pt x="3989" y="1907"/>
                  </a:lnTo>
                  <a:lnTo>
                    <a:pt x="3991" y="1909"/>
                  </a:lnTo>
                  <a:lnTo>
                    <a:pt x="3992" y="1911"/>
                  </a:lnTo>
                  <a:lnTo>
                    <a:pt x="3994" y="1913"/>
                  </a:lnTo>
                  <a:lnTo>
                    <a:pt x="3995" y="1915"/>
                  </a:lnTo>
                  <a:lnTo>
                    <a:pt x="3997" y="1916"/>
                  </a:lnTo>
                  <a:lnTo>
                    <a:pt x="3998" y="1918"/>
                  </a:lnTo>
                  <a:lnTo>
                    <a:pt x="4000" y="1920"/>
                  </a:lnTo>
                  <a:lnTo>
                    <a:pt x="4001" y="1922"/>
                  </a:lnTo>
                  <a:lnTo>
                    <a:pt x="4003" y="1924"/>
                  </a:lnTo>
                  <a:lnTo>
                    <a:pt x="4004" y="1926"/>
                  </a:lnTo>
                  <a:lnTo>
                    <a:pt x="4006" y="1927"/>
                  </a:lnTo>
                  <a:lnTo>
                    <a:pt x="4007" y="1929"/>
                  </a:lnTo>
                  <a:lnTo>
                    <a:pt x="4009" y="1931"/>
                  </a:lnTo>
                  <a:lnTo>
                    <a:pt x="4010" y="1933"/>
                  </a:lnTo>
                  <a:lnTo>
                    <a:pt x="4012" y="1935"/>
                  </a:lnTo>
                  <a:lnTo>
                    <a:pt x="4013" y="1937"/>
                  </a:lnTo>
                  <a:lnTo>
                    <a:pt x="4015" y="1939"/>
                  </a:lnTo>
                  <a:lnTo>
                    <a:pt x="4016" y="1940"/>
                  </a:lnTo>
                  <a:lnTo>
                    <a:pt x="4017" y="1942"/>
                  </a:lnTo>
                  <a:lnTo>
                    <a:pt x="4019" y="1944"/>
                  </a:lnTo>
                  <a:lnTo>
                    <a:pt x="4021" y="1946"/>
                  </a:lnTo>
                  <a:lnTo>
                    <a:pt x="4022" y="1948"/>
                  </a:lnTo>
                  <a:lnTo>
                    <a:pt x="4024" y="1950"/>
                  </a:lnTo>
                  <a:lnTo>
                    <a:pt x="4025" y="1951"/>
                  </a:lnTo>
                  <a:lnTo>
                    <a:pt x="4026" y="1953"/>
                  </a:lnTo>
                  <a:lnTo>
                    <a:pt x="4028" y="1955"/>
                  </a:lnTo>
                  <a:lnTo>
                    <a:pt x="4029" y="1957"/>
                  </a:lnTo>
                  <a:lnTo>
                    <a:pt x="4031" y="1959"/>
                  </a:lnTo>
                  <a:lnTo>
                    <a:pt x="4033" y="1960"/>
                  </a:lnTo>
                  <a:lnTo>
                    <a:pt x="4034" y="1962"/>
                  </a:lnTo>
                  <a:lnTo>
                    <a:pt x="4036" y="1964"/>
                  </a:lnTo>
                  <a:lnTo>
                    <a:pt x="4037" y="1966"/>
                  </a:lnTo>
                  <a:lnTo>
                    <a:pt x="4038" y="1968"/>
                  </a:lnTo>
                  <a:lnTo>
                    <a:pt x="4040" y="1970"/>
                  </a:lnTo>
                  <a:lnTo>
                    <a:pt x="4041" y="1971"/>
                  </a:lnTo>
                  <a:lnTo>
                    <a:pt x="4043" y="1973"/>
                  </a:lnTo>
                  <a:lnTo>
                    <a:pt x="4045" y="1975"/>
                  </a:lnTo>
                  <a:lnTo>
                    <a:pt x="4046" y="1977"/>
                  </a:lnTo>
                  <a:lnTo>
                    <a:pt x="4047" y="1979"/>
                  </a:lnTo>
                  <a:lnTo>
                    <a:pt x="4049" y="1981"/>
                  </a:lnTo>
                  <a:lnTo>
                    <a:pt x="4050" y="1982"/>
                  </a:lnTo>
                  <a:lnTo>
                    <a:pt x="4052" y="1984"/>
                  </a:lnTo>
                  <a:lnTo>
                    <a:pt x="4053" y="1986"/>
                  </a:lnTo>
                  <a:lnTo>
                    <a:pt x="4055" y="1988"/>
                  </a:lnTo>
                  <a:lnTo>
                    <a:pt x="4057" y="1989"/>
                  </a:lnTo>
                  <a:lnTo>
                    <a:pt x="4058" y="1991"/>
                  </a:lnTo>
                  <a:lnTo>
                    <a:pt x="4059" y="1993"/>
                  </a:lnTo>
                  <a:lnTo>
                    <a:pt x="4061" y="1994"/>
                  </a:lnTo>
                  <a:lnTo>
                    <a:pt x="4062" y="1996"/>
                  </a:lnTo>
                  <a:lnTo>
                    <a:pt x="4064" y="1998"/>
                  </a:lnTo>
                  <a:lnTo>
                    <a:pt x="4065" y="2000"/>
                  </a:lnTo>
                  <a:lnTo>
                    <a:pt x="4067" y="2002"/>
                  </a:lnTo>
                  <a:lnTo>
                    <a:pt x="4068" y="2003"/>
                  </a:lnTo>
                  <a:lnTo>
                    <a:pt x="4070" y="2005"/>
                  </a:lnTo>
                  <a:lnTo>
                    <a:pt x="4071" y="2007"/>
                  </a:lnTo>
                  <a:lnTo>
                    <a:pt x="4073" y="2009"/>
                  </a:lnTo>
                  <a:lnTo>
                    <a:pt x="4074" y="2010"/>
                  </a:lnTo>
                  <a:lnTo>
                    <a:pt x="4076" y="2012"/>
                  </a:lnTo>
                  <a:lnTo>
                    <a:pt x="4077" y="2014"/>
                  </a:lnTo>
                  <a:lnTo>
                    <a:pt x="4078" y="2015"/>
                  </a:lnTo>
                  <a:lnTo>
                    <a:pt x="4080" y="2017"/>
                  </a:lnTo>
                  <a:lnTo>
                    <a:pt x="4082" y="2019"/>
                  </a:lnTo>
                  <a:lnTo>
                    <a:pt x="4083" y="2021"/>
                  </a:lnTo>
                  <a:lnTo>
                    <a:pt x="4085" y="2023"/>
                  </a:lnTo>
                  <a:lnTo>
                    <a:pt x="4086" y="2024"/>
                  </a:lnTo>
                  <a:lnTo>
                    <a:pt x="4088" y="2026"/>
                  </a:lnTo>
                  <a:lnTo>
                    <a:pt x="4089" y="2028"/>
                  </a:lnTo>
                  <a:lnTo>
                    <a:pt x="4090" y="2029"/>
                  </a:lnTo>
                  <a:lnTo>
                    <a:pt x="4092" y="2031"/>
                  </a:lnTo>
                  <a:lnTo>
                    <a:pt x="4094" y="2033"/>
                  </a:lnTo>
                  <a:lnTo>
                    <a:pt x="4095" y="2035"/>
                  </a:lnTo>
                  <a:lnTo>
                    <a:pt x="4097" y="2036"/>
                  </a:lnTo>
                  <a:lnTo>
                    <a:pt x="4098" y="2038"/>
                  </a:lnTo>
                  <a:lnTo>
                    <a:pt x="4099" y="2040"/>
                  </a:lnTo>
                  <a:lnTo>
                    <a:pt x="4101" y="2041"/>
                  </a:lnTo>
                  <a:lnTo>
                    <a:pt x="4102" y="2043"/>
                  </a:lnTo>
                  <a:lnTo>
                    <a:pt x="4104" y="2045"/>
                  </a:lnTo>
                  <a:lnTo>
                    <a:pt x="4106" y="2046"/>
                  </a:lnTo>
                  <a:lnTo>
                    <a:pt x="4107" y="2048"/>
                  </a:lnTo>
                  <a:lnTo>
                    <a:pt x="4109" y="2050"/>
                  </a:lnTo>
                  <a:lnTo>
                    <a:pt x="4110" y="2051"/>
                  </a:lnTo>
                  <a:lnTo>
                    <a:pt x="4111" y="2053"/>
                  </a:lnTo>
                  <a:lnTo>
                    <a:pt x="4113" y="2055"/>
                  </a:lnTo>
                  <a:lnTo>
                    <a:pt x="4114" y="2057"/>
                  </a:lnTo>
                  <a:lnTo>
                    <a:pt x="4116" y="2058"/>
                  </a:lnTo>
                  <a:lnTo>
                    <a:pt x="4118" y="2060"/>
                  </a:lnTo>
                  <a:lnTo>
                    <a:pt x="4119" y="2061"/>
                  </a:lnTo>
                  <a:lnTo>
                    <a:pt x="4120" y="2063"/>
                  </a:lnTo>
                  <a:lnTo>
                    <a:pt x="4122" y="2065"/>
                  </a:lnTo>
                  <a:lnTo>
                    <a:pt x="4123" y="2067"/>
                  </a:lnTo>
                  <a:lnTo>
                    <a:pt x="4125" y="2068"/>
                  </a:lnTo>
                  <a:lnTo>
                    <a:pt x="4126" y="2070"/>
                  </a:lnTo>
                  <a:lnTo>
                    <a:pt x="4128" y="2071"/>
                  </a:lnTo>
                  <a:lnTo>
                    <a:pt x="4129" y="2073"/>
                  </a:lnTo>
                  <a:lnTo>
                    <a:pt x="4131" y="2075"/>
                  </a:lnTo>
                  <a:lnTo>
                    <a:pt x="4132" y="2076"/>
                  </a:lnTo>
                  <a:lnTo>
                    <a:pt x="4134" y="2078"/>
                  </a:lnTo>
                  <a:lnTo>
                    <a:pt x="4135" y="2079"/>
                  </a:lnTo>
                  <a:lnTo>
                    <a:pt x="4137" y="2081"/>
                  </a:lnTo>
                  <a:lnTo>
                    <a:pt x="4138" y="2083"/>
                  </a:lnTo>
                  <a:lnTo>
                    <a:pt x="4140" y="2084"/>
                  </a:lnTo>
                  <a:lnTo>
                    <a:pt x="4141" y="2086"/>
                  </a:lnTo>
                  <a:lnTo>
                    <a:pt x="4143" y="2088"/>
                  </a:lnTo>
                  <a:lnTo>
                    <a:pt x="4144" y="2089"/>
                  </a:lnTo>
                  <a:lnTo>
                    <a:pt x="4146" y="2091"/>
                  </a:lnTo>
                  <a:lnTo>
                    <a:pt x="4147" y="2092"/>
                  </a:lnTo>
                  <a:lnTo>
                    <a:pt x="4149" y="2094"/>
                  </a:lnTo>
                  <a:lnTo>
                    <a:pt x="4150" y="2096"/>
                  </a:lnTo>
                  <a:lnTo>
                    <a:pt x="4151" y="2097"/>
                  </a:lnTo>
                  <a:lnTo>
                    <a:pt x="4153" y="2099"/>
                  </a:lnTo>
                  <a:lnTo>
                    <a:pt x="4155" y="2100"/>
                  </a:lnTo>
                  <a:lnTo>
                    <a:pt x="4156" y="2102"/>
                  </a:lnTo>
                  <a:lnTo>
                    <a:pt x="4158" y="2104"/>
                  </a:lnTo>
                  <a:lnTo>
                    <a:pt x="4159" y="2105"/>
                  </a:lnTo>
                  <a:lnTo>
                    <a:pt x="4161" y="2107"/>
                  </a:lnTo>
                  <a:lnTo>
                    <a:pt x="4162" y="2109"/>
                  </a:lnTo>
                  <a:lnTo>
                    <a:pt x="4163" y="2110"/>
                  </a:lnTo>
                  <a:lnTo>
                    <a:pt x="4165" y="2111"/>
                  </a:lnTo>
                  <a:lnTo>
                    <a:pt x="4166" y="2113"/>
                  </a:lnTo>
                  <a:lnTo>
                    <a:pt x="4168" y="2115"/>
                  </a:lnTo>
                  <a:lnTo>
                    <a:pt x="4170" y="2116"/>
                  </a:lnTo>
                  <a:lnTo>
                    <a:pt x="4171" y="2118"/>
                  </a:lnTo>
                  <a:lnTo>
                    <a:pt x="4172" y="2120"/>
                  </a:lnTo>
                  <a:lnTo>
                    <a:pt x="4174" y="2121"/>
                  </a:lnTo>
                  <a:lnTo>
                    <a:pt x="4175" y="2122"/>
                  </a:lnTo>
                  <a:lnTo>
                    <a:pt x="4177" y="2124"/>
                  </a:lnTo>
                  <a:lnTo>
                    <a:pt x="4178" y="2126"/>
                  </a:lnTo>
                  <a:lnTo>
                    <a:pt x="4180" y="2127"/>
                  </a:lnTo>
                  <a:lnTo>
                    <a:pt x="4182" y="2129"/>
                  </a:lnTo>
                  <a:lnTo>
                    <a:pt x="4183" y="2130"/>
                  </a:lnTo>
                  <a:lnTo>
                    <a:pt x="4184" y="2132"/>
                  </a:lnTo>
                  <a:lnTo>
                    <a:pt x="4186" y="2133"/>
                  </a:lnTo>
                  <a:lnTo>
                    <a:pt x="4187" y="2135"/>
                  </a:lnTo>
                  <a:lnTo>
                    <a:pt x="4189" y="2136"/>
                  </a:lnTo>
                  <a:lnTo>
                    <a:pt x="4190" y="2138"/>
                  </a:lnTo>
                  <a:lnTo>
                    <a:pt x="4192" y="2139"/>
                  </a:lnTo>
                  <a:lnTo>
                    <a:pt x="4193" y="2141"/>
                  </a:lnTo>
                  <a:lnTo>
                    <a:pt x="4195" y="2143"/>
                  </a:lnTo>
                  <a:lnTo>
                    <a:pt x="4196" y="2144"/>
                  </a:lnTo>
                  <a:lnTo>
                    <a:pt x="4198" y="2145"/>
                  </a:lnTo>
                  <a:lnTo>
                    <a:pt x="4199" y="2147"/>
                  </a:lnTo>
                  <a:lnTo>
                    <a:pt x="4201" y="2148"/>
                  </a:lnTo>
                  <a:lnTo>
                    <a:pt x="4202" y="2150"/>
                  </a:lnTo>
                  <a:lnTo>
                    <a:pt x="4203" y="2152"/>
                  </a:lnTo>
                  <a:lnTo>
                    <a:pt x="4205" y="2153"/>
                  </a:lnTo>
                  <a:lnTo>
                    <a:pt x="4207" y="2154"/>
                  </a:lnTo>
                  <a:lnTo>
                    <a:pt x="4208" y="2156"/>
                  </a:lnTo>
                  <a:lnTo>
                    <a:pt x="4210" y="2157"/>
                  </a:lnTo>
                  <a:lnTo>
                    <a:pt x="4211" y="2159"/>
                  </a:lnTo>
                  <a:lnTo>
                    <a:pt x="4213" y="2160"/>
                  </a:lnTo>
                  <a:lnTo>
                    <a:pt x="4214" y="2162"/>
                  </a:lnTo>
                  <a:lnTo>
                    <a:pt x="4215" y="2164"/>
                  </a:lnTo>
                  <a:lnTo>
                    <a:pt x="4217" y="2165"/>
                  </a:lnTo>
                  <a:lnTo>
                    <a:pt x="4219" y="2166"/>
                  </a:lnTo>
                  <a:lnTo>
                    <a:pt x="4220" y="2168"/>
                  </a:lnTo>
                  <a:lnTo>
                    <a:pt x="4222" y="2169"/>
                  </a:lnTo>
                  <a:lnTo>
                    <a:pt x="4223" y="2171"/>
                  </a:lnTo>
                  <a:lnTo>
                    <a:pt x="4224" y="2172"/>
                  </a:lnTo>
                  <a:lnTo>
                    <a:pt x="4226" y="2174"/>
                  </a:lnTo>
                  <a:lnTo>
                    <a:pt x="4227" y="2175"/>
                  </a:lnTo>
                  <a:lnTo>
                    <a:pt x="4229" y="2176"/>
                  </a:lnTo>
                  <a:lnTo>
                    <a:pt x="4231" y="2178"/>
                  </a:lnTo>
                  <a:lnTo>
                    <a:pt x="4232" y="2179"/>
                  </a:lnTo>
                  <a:lnTo>
                    <a:pt x="4234" y="2181"/>
                  </a:lnTo>
                  <a:lnTo>
                    <a:pt x="4235" y="2182"/>
                  </a:lnTo>
                  <a:lnTo>
                    <a:pt x="4236" y="2184"/>
                  </a:lnTo>
                  <a:lnTo>
                    <a:pt x="4238" y="2185"/>
                  </a:lnTo>
                  <a:lnTo>
                    <a:pt x="4239" y="2187"/>
                  </a:lnTo>
                  <a:lnTo>
                    <a:pt x="4241" y="2188"/>
                  </a:lnTo>
                  <a:lnTo>
                    <a:pt x="4243" y="2189"/>
                  </a:lnTo>
                  <a:lnTo>
                    <a:pt x="4244" y="2191"/>
                  </a:lnTo>
                  <a:lnTo>
                    <a:pt x="4245" y="2192"/>
                  </a:lnTo>
                  <a:lnTo>
                    <a:pt x="4247" y="2194"/>
                  </a:lnTo>
                  <a:lnTo>
                    <a:pt x="4248" y="2195"/>
                  </a:lnTo>
                  <a:lnTo>
                    <a:pt x="4250" y="2197"/>
                  </a:lnTo>
                  <a:lnTo>
                    <a:pt x="4251" y="2198"/>
                  </a:lnTo>
                  <a:lnTo>
                    <a:pt x="4253" y="2199"/>
                  </a:lnTo>
                  <a:lnTo>
                    <a:pt x="4255" y="2201"/>
                  </a:lnTo>
                  <a:lnTo>
                    <a:pt x="4256" y="2202"/>
                  </a:lnTo>
                  <a:lnTo>
                    <a:pt x="4257" y="2204"/>
                  </a:lnTo>
                  <a:lnTo>
                    <a:pt x="4259" y="2205"/>
                  </a:lnTo>
                  <a:lnTo>
                    <a:pt x="4260" y="2206"/>
                  </a:lnTo>
                  <a:lnTo>
                    <a:pt x="4262" y="2208"/>
                  </a:lnTo>
                  <a:lnTo>
                    <a:pt x="4263" y="2209"/>
                  </a:lnTo>
                  <a:lnTo>
                    <a:pt x="4265" y="2210"/>
                  </a:lnTo>
                  <a:lnTo>
                    <a:pt x="4266" y="2212"/>
                  </a:lnTo>
                  <a:lnTo>
                    <a:pt x="4268" y="2213"/>
                  </a:lnTo>
                  <a:lnTo>
                    <a:pt x="4269" y="2215"/>
                  </a:lnTo>
                  <a:lnTo>
                    <a:pt x="4271" y="2216"/>
                  </a:lnTo>
                  <a:lnTo>
                    <a:pt x="4272" y="2217"/>
                  </a:lnTo>
                  <a:lnTo>
                    <a:pt x="4274" y="2219"/>
                  </a:lnTo>
                  <a:lnTo>
                    <a:pt x="4275" y="2220"/>
                  </a:lnTo>
                  <a:lnTo>
                    <a:pt x="4276" y="2221"/>
                  </a:lnTo>
                  <a:lnTo>
                    <a:pt x="4278" y="2223"/>
                  </a:lnTo>
                  <a:lnTo>
                    <a:pt x="4280" y="2224"/>
                  </a:lnTo>
                  <a:lnTo>
                    <a:pt x="4281" y="2225"/>
                  </a:lnTo>
                  <a:lnTo>
                    <a:pt x="4283" y="2227"/>
                  </a:lnTo>
                  <a:lnTo>
                    <a:pt x="4284" y="2228"/>
                  </a:lnTo>
                  <a:lnTo>
                    <a:pt x="4286" y="2230"/>
                  </a:lnTo>
                  <a:lnTo>
                    <a:pt x="4287" y="2231"/>
                  </a:lnTo>
                  <a:lnTo>
                    <a:pt x="4288" y="2232"/>
                  </a:lnTo>
                  <a:lnTo>
                    <a:pt x="4290" y="2233"/>
                  </a:lnTo>
                  <a:lnTo>
                    <a:pt x="4292" y="2235"/>
                  </a:lnTo>
                  <a:lnTo>
                    <a:pt x="4293" y="2236"/>
                  </a:lnTo>
                  <a:lnTo>
                    <a:pt x="4295" y="2237"/>
                  </a:lnTo>
                  <a:lnTo>
                    <a:pt x="4296" y="2239"/>
                  </a:lnTo>
                  <a:lnTo>
                    <a:pt x="4297" y="2240"/>
                  </a:lnTo>
                  <a:lnTo>
                    <a:pt x="4299" y="2241"/>
                  </a:lnTo>
                  <a:lnTo>
                    <a:pt x="4300" y="2242"/>
                  </a:lnTo>
                  <a:lnTo>
                    <a:pt x="4302" y="2244"/>
                  </a:lnTo>
                  <a:lnTo>
                    <a:pt x="4304" y="2245"/>
                  </a:lnTo>
                  <a:lnTo>
                    <a:pt x="4305" y="2247"/>
                  </a:lnTo>
                  <a:lnTo>
                    <a:pt x="4307" y="2248"/>
                  </a:lnTo>
                  <a:lnTo>
                    <a:pt x="4308" y="2249"/>
                  </a:lnTo>
                  <a:lnTo>
                    <a:pt x="4309" y="2251"/>
                  </a:lnTo>
                  <a:lnTo>
                    <a:pt x="4311" y="2252"/>
                  </a:lnTo>
                  <a:lnTo>
                    <a:pt x="4312" y="2253"/>
                  </a:lnTo>
                  <a:lnTo>
                    <a:pt x="4314" y="2254"/>
                  </a:lnTo>
                  <a:lnTo>
                    <a:pt x="4315" y="2255"/>
                  </a:lnTo>
                  <a:lnTo>
                    <a:pt x="4317" y="2257"/>
                  </a:lnTo>
                  <a:lnTo>
                    <a:pt x="4318" y="2258"/>
                  </a:lnTo>
                  <a:lnTo>
                    <a:pt x="4320" y="2259"/>
                  </a:lnTo>
                  <a:lnTo>
                    <a:pt x="4321" y="2261"/>
                  </a:lnTo>
                  <a:lnTo>
                    <a:pt x="4323" y="2262"/>
                  </a:lnTo>
                  <a:lnTo>
                    <a:pt x="4324" y="2263"/>
                  </a:lnTo>
                  <a:lnTo>
                    <a:pt x="4326" y="2264"/>
                  </a:lnTo>
                  <a:lnTo>
                    <a:pt x="4327" y="2265"/>
                  </a:lnTo>
                  <a:lnTo>
                    <a:pt x="4329" y="2267"/>
                  </a:lnTo>
                  <a:lnTo>
                    <a:pt x="4330" y="2268"/>
                  </a:lnTo>
                  <a:lnTo>
                    <a:pt x="4332" y="2269"/>
                  </a:lnTo>
                  <a:lnTo>
                    <a:pt x="4333" y="2271"/>
                  </a:lnTo>
                  <a:lnTo>
                    <a:pt x="4335" y="2272"/>
                  </a:lnTo>
                  <a:lnTo>
                    <a:pt x="4336" y="2273"/>
                  </a:lnTo>
                  <a:lnTo>
                    <a:pt x="4338" y="2274"/>
                  </a:lnTo>
                  <a:lnTo>
                    <a:pt x="4339" y="2275"/>
                  </a:lnTo>
                  <a:lnTo>
                    <a:pt x="4341" y="2277"/>
                  </a:lnTo>
                  <a:lnTo>
                    <a:pt x="4342" y="2278"/>
                  </a:lnTo>
                  <a:lnTo>
                    <a:pt x="4344" y="2279"/>
                  </a:lnTo>
                  <a:lnTo>
                    <a:pt x="4345" y="2280"/>
                  </a:lnTo>
                  <a:lnTo>
                    <a:pt x="4347" y="2282"/>
                  </a:lnTo>
                  <a:lnTo>
                    <a:pt x="4348" y="2283"/>
                  </a:lnTo>
                  <a:lnTo>
                    <a:pt x="4349" y="2284"/>
                  </a:lnTo>
                  <a:lnTo>
                    <a:pt x="4351" y="2285"/>
                  </a:lnTo>
                  <a:lnTo>
                    <a:pt x="4352" y="2286"/>
                  </a:lnTo>
                  <a:lnTo>
                    <a:pt x="4354" y="2288"/>
                  </a:lnTo>
                  <a:lnTo>
                    <a:pt x="4356" y="2289"/>
                  </a:lnTo>
                  <a:lnTo>
                    <a:pt x="4357" y="2290"/>
                  </a:lnTo>
                  <a:lnTo>
                    <a:pt x="4359" y="2291"/>
                  </a:lnTo>
                  <a:lnTo>
                    <a:pt x="4360" y="2292"/>
                  </a:lnTo>
                  <a:lnTo>
                    <a:pt x="4361" y="2294"/>
                  </a:lnTo>
                  <a:lnTo>
                    <a:pt x="4363" y="2295"/>
                  </a:lnTo>
                  <a:lnTo>
                    <a:pt x="4364" y="2296"/>
                  </a:lnTo>
                  <a:lnTo>
                    <a:pt x="4366" y="2297"/>
                  </a:lnTo>
                  <a:lnTo>
                    <a:pt x="4368" y="2298"/>
                  </a:lnTo>
                  <a:lnTo>
                    <a:pt x="4369" y="2299"/>
                  </a:lnTo>
                  <a:lnTo>
                    <a:pt x="4370" y="2301"/>
                  </a:lnTo>
                  <a:lnTo>
                    <a:pt x="4372" y="2302"/>
                  </a:lnTo>
                  <a:lnTo>
                    <a:pt x="4373" y="2303"/>
                  </a:lnTo>
                  <a:lnTo>
                    <a:pt x="4375" y="2304"/>
                  </a:lnTo>
                  <a:lnTo>
                    <a:pt x="4376" y="2305"/>
                  </a:lnTo>
                  <a:lnTo>
                    <a:pt x="4378" y="2306"/>
                  </a:lnTo>
                  <a:lnTo>
                    <a:pt x="4380" y="2307"/>
                  </a:lnTo>
                  <a:lnTo>
                    <a:pt x="4381" y="2309"/>
                  </a:lnTo>
                  <a:lnTo>
                    <a:pt x="4382" y="2310"/>
                  </a:lnTo>
                  <a:lnTo>
                    <a:pt x="4384" y="2311"/>
                  </a:lnTo>
                  <a:lnTo>
                    <a:pt x="4385" y="2312"/>
                  </a:lnTo>
                  <a:lnTo>
                    <a:pt x="4387" y="2313"/>
                  </a:lnTo>
                  <a:lnTo>
                    <a:pt x="4388" y="2314"/>
                  </a:lnTo>
                  <a:lnTo>
                    <a:pt x="4390" y="2316"/>
                  </a:lnTo>
                  <a:lnTo>
                    <a:pt x="4391" y="2317"/>
                  </a:lnTo>
                  <a:lnTo>
                    <a:pt x="4393" y="2318"/>
                  </a:lnTo>
                  <a:lnTo>
                    <a:pt x="4394" y="2319"/>
                  </a:lnTo>
                  <a:lnTo>
                    <a:pt x="4396" y="2320"/>
                  </a:lnTo>
                  <a:lnTo>
                    <a:pt x="4397" y="2321"/>
                  </a:lnTo>
                  <a:lnTo>
                    <a:pt x="4399" y="2322"/>
                  </a:lnTo>
                  <a:lnTo>
                    <a:pt x="4400" y="2323"/>
                  </a:lnTo>
                  <a:lnTo>
                    <a:pt x="4402" y="2324"/>
                  </a:lnTo>
                  <a:lnTo>
                    <a:pt x="4403" y="2326"/>
                  </a:lnTo>
                  <a:lnTo>
                    <a:pt x="4405" y="2327"/>
                  </a:lnTo>
                  <a:lnTo>
                    <a:pt x="4406" y="2327"/>
                  </a:lnTo>
                  <a:lnTo>
                    <a:pt x="4408" y="2329"/>
                  </a:lnTo>
                  <a:lnTo>
                    <a:pt x="4409" y="2330"/>
                  </a:lnTo>
                  <a:lnTo>
                    <a:pt x="4411" y="2331"/>
                  </a:lnTo>
                  <a:lnTo>
                    <a:pt x="4412" y="2332"/>
                  </a:lnTo>
                  <a:lnTo>
                    <a:pt x="4413" y="2333"/>
                  </a:lnTo>
                  <a:lnTo>
                    <a:pt x="4415" y="2334"/>
                  </a:lnTo>
                  <a:lnTo>
                    <a:pt x="4417" y="2335"/>
                  </a:lnTo>
                  <a:lnTo>
                    <a:pt x="4418" y="2336"/>
                  </a:lnTo>
                  <a:lnTo>
                    <a:pt x="4420" y="2338"/>
                  </a:lnTo>
                  <a:lnTo>
                    <a:pt x="4421" y="2338"/>
                  </a:lnTo>
                  <a:lnTo>
                    <a:pt x="4422" y="2339"/>
                  </a:lnTo>
                  <a:lnTo>
                    <a:pt x="4424" y="2340"/>
                  </a:lnTo>
                  <a:lnTo>
                    <a:pt x="4425" y="2342"/>
                  </a:lnTo>
                  <a:lnTo>
                    <a:pt x="4427" y="2343"/>
                  </a:lnTo>
                  <a:lnTo>
                    <a:pt x="4429" y="2344"/>
                  </a:lnTo>
                  <a:lnTo>
                    <a:pt x="4430" y="2345"/>
                  </a:lnTo>
                  <a:lnTo>
                    <a:pt x="4432" y="2346"/>
                  </a:lnTo>
                  <a:lnTo>
                    <a:pt x="4433" y="2347"/>
                  </a:lnTo>
                  <a:lnTo>
                    <a:pt x="4434" y="2348"/>
                  </a:lnTo>
                  <a:lnTo>
                    <a:pt x="4436" y="2349"/>
                  </a:lnTo>
                  <a:lnTo>
                    <a:pt x="4437" y="2350"/>
                  </a:lnTo>
                  <a:lnTo>
                    <a:pt x="4439" y="2351"/>
                  </a:lnTo>
                  <a:lnTo>
                    <a:pt x="4441" y="2352"/>
                  </a:lnTo>
                  <a:lnTo>
                    <a:pt x="4442" y="2353"/>
                  </a:lnTo>
                  <a:lnTo>
                    <a:pt x="4443" y="2354"/>
                  </a:lnTo>
                  <a:lnTo>
                    <a:pt x="4445" y="2355"/>
                  </a:lnTo>
                  <a:lnTo>
                    <a:pt x="4446" y="2356"/>
                  </a:lnTo>
                  <a:lnTo>
                    <a:pt x="4448" y="2357"/>
                  </a:lnTo>
                  <a:lnTo>
                    <a:pt x="4449" y="2358"/>
                  </a:lnTo>
                  <a:lnTo>
                    <a:pt x="4451" y="2359"/>
                  </a:lnTo>
                  <a:lnTo>
                    <a:pt x="4453" y="2360"/>
                  </a:lnTo>
                  <a:lnTo>
                    <a:pt x="4454" y="2361"/>
                  </a:lnTo>
                  <a:lnTo>
                    <a:pt x="4455" y="2362"/>
                  </a:lnTo>
                  <a:lnTo>
                    <a:pt x="4457" y="2363"/>
                  </a:lnTo>
                  <a:lnTo>
                    <a:pt x="4458" y="2364"/>
                  </a:lnTo>
                  <a:lnTo>
                    <a:pt x="4460" y="2365"/>
                  </a:lnTo>
                  <a:lnTo>
                    <a:pt x="4461" y="2366"/>
                  </a:lnTo>
                  <a:lnTo>
                    <a:pt x="4463" y="2367"/>
                  </a:lnTo>
                  <a:lnTo>
                    <a:pt x="4464" y="2368"/>
                  </a:lnTo>
                  <a:lnTo>
                    <a:pt x="4466" y="2369"/>
                  </a:lnTo>
                  <a:lnTo>
                    <a:pt x="4467" y="2370"/>
                  </a:lnTo>
                  <a:lnTo>
                    <a:pt x="4469" y="2371"/>
                  </a:lnTo>
                  <a:lnTo>
                    <a:pt x="4470" y="2372"/>
                  </a:lnTo>
                  <a:lnTo>
                    <a:pt x="4472" y="2373"/>
                  </a:lnTo>
                  <a:lnTo>
                    <a:pt x="4473" y="2374"/>
                  </a:lnTo>
                  <a:lnTo>
                    <a:pt x="4475" y="2375"/>
                  </a:lnTo>
                  <a:lnTo>
                    <a:pt x="4476" y="2376"/>
                  </a:lnTo>
                  <a:lnTo>
                    <a:pt x="4478" y="2377"/>
                  </a:lnTo>
                  <a:lnTo>
                    <a:pt x="4479" y="2378"/>
                  </a:lnTo>
                  <a:lnTo>
                    <a:pt x="4481" y="2379"/>
                  </a:lnTo>
                  <a:lnTo>
                    <a:pt x="4482" y="2380"/>
                  </a:lnTo>
                  <a:lnTo>
                    <a:pt x="4484" y="2381"/>
                  </a:lnTo>
                  <a:lnTo>
                    <a:pt x="4485" y="2381"/>
                  </a:lnTo>
                  <a:lnTo>
                    <a:pt x="4486" y="2382"/>
                  </a:lnTo>
                  <a:lnTo>
                    <a:pt x="4488" y="2383"/>
                  </a:lnTo>
                  <a:lnTo>
                    <a:pt x="4490" y="2384"/>
                  </a:lnTo>
                  <a:lnTo>
                    <a:pt x="4491" y="2385"/>
                  </a:lnTo>
                  <a:lnTo>
                    <a:pt x="4493" y="2386"/>
                  </a:lnTo>
                  <a:lnTo>
                    <a:pt x="4494" y="2387"/>
                  </a:lnTo>
                  <a:lnTo>
                    <a:pt x="4495" y="2388"/>
                  </a:lnTo>
                  <a:lnTo>
                    <a:pt x="4497" y="2389"/>
                  </a:lnTo>
                  <a:lnTo>
                    <a:pt x="4498" y="2390"/>
                  </a:lnTo>
                  <a:lnTo>
                    <a:pt x="4500" y="2391"/>
                  </a:lnTo>
                  <a:lnTo>
                    <a:pt x="4501" y="2392"/>
                  </a:lnTo>
                  <a:lnTo>
                    <a:pt x="4503" y="2392"/>
                  </a:lnTo>
                  <a:lnTo>
                    <a:pt x="4505" y="2393"/>
                  </a:lnTo>
                  <a:lnTo>
                    <a:pt x="4506" y="2394"/>
                  </a:lnTo>
                  <a:lnTo>
                    <a:pt x="4507" y="2395"/>
                  </a:lnTo>
                  <a:lnTo>
                    <a:pt x="4509" y="2396"/>
                  </a:lnTo>
                  <a:lnTo>
                    <a:pt x="4510" y="2397"/>
                  </a:lnTo>
                  <a:lnTo>
                    <a:pt x="4512" y="2398"/>
                  </a:lnTo>
                  <a:lnTo>
                    <a:pt x="4513" y="2399"/>
                  </a:lnTo>
                  <a:lnTo>
                    <a:pt x="4515" y="2400"/>
                  </a:lnTo>
                  <a:lnTo>
                    <a:pt x="4516" y="2401"/>
                  </a:lnTo>
                  <a:lnTo>
                    <a:pt x="4518" y="2402"/>
                  </a:lnTo>
                  <a:lnTo>
                    <a:pt x="4519" y="2403"/>
                  </a:lnTo>
                  <a:lnTo>
                    <a:pt x="4521" y="2403"/>
                  </a:lnTo>
                  <a:lnTo>
                    <a:pt x="4522" y="2404"/>
                  </a:lnTo>
                  <a:lnTo>
                    <a:pt x="4524" y="2405"/>
                  </a:lnTo>
                  <a:lnTo>
                    <a:pt x="4525" y="2406"/>
                  </a:lnTo>
                  <a:lnTo>
                    <a:pt x="4527" y="2407"/>
                  </a:lnTo>
                  <a:lnTo>
                    <a:pt x="4528" y="2408"/>
                  </a:lnTo>
                  <a:lnTo>
                    <a:pt x="4530" y="2409"/>
                  </a:lnTo>
                  <a:lnTo>
                    <a:pt x="4531" y="2410"/>
                  </a:lnTo>
                  <a:lnTo>
                    <a:pt x="4533" y="2410"/>
                  </a:lnTo>
                  <a:lnTo>
                    <a:pt x="4534" y="2411"/>
                  </a:lnTo>
                  <a:lnTo>
                    <a:pt x="4536" y="2412"/>
                  </a:lnTo>
                  <a:lnTo>
                    <a:pt x="4537" y="2413"/>
                  </a:lnTo>
                  <a:lnTo>
                    <a:pt x="4538" y="2414"/>
                  </a:lnTo>
                  <a:lnTo>
                    <a:pt x="4540" y="2414"/>
                  </a:lnTo>
                  <a:lnTo>
                    <a:pt x="4542" y="2415"/>
                  </a:lnTo>
                  <a:lnTo>
                    <a:pt x="4543" y="2416"/>
                  </a:lnTo>
                  <a:lnTo>
                    <a:pt x="4545" y="2417"/>
                  </a:lnTo>
                  <a:lnTo>
                    <a:pt x="4546" y="2418"/>
                  </a:lnTo>
                  <a:lnTo>
                    <a:pt x="4548" y="2419"/>
                  </a:lnTo>
                  <a:lnTo>
                    <a:pt x="4549" y="2420"/>
                  </a:lnTo>
                  <a:lnTo>
                    <a:pt x="4550" y="2421"/>
                  </a:lnTo>
                  <a:lnTo>
                    <a:pt x="4552" y="2421"/>
                  </a:lnTo>
                  <a:lnTo>
                    <a:pt x="4554" y="2422"/>
                  </a:lnTo>
                  <a:lnTo>
                    <a:pt x="4555" y="2423"/>
                  </a:lnTo>
                  <a:lnTo>
                    <a:pt x="4557" y="2424"/>
                  </a:lnTo>
                  <a:lnTo>
                    <a:pt x="4558" y="2425"/>
                  </a:lnTo>
                  <a:lnTo>
                    <a:pt x="4559" y="2425"/>
                  </a:lnTo>
                  <a:lnTo>
                    <a:pt x="4561" y="2426"/>
                  </a:lnTo>
                  <a:lnTo>
                    <a:pt x="4562" y="2427"/>
                  </a:lnTo>
                  <a:lnTo>
                    <a:pt x="4564" y="2428"/>
                  </a:lnTo>
                  <a:lnTo>
                    <a:pt x="4566" y="2429"/>
                  </a:lnTo>
                  <a:lnTo>
                    <a:pt x="4567" y="2429"/>
                  </a:lnTo>
                  <a:lnTo>
                    <a:pt x="4568" y="2430"/>
                  </a:lnTo>
                  <a:lnTo>
                    <a:pt x="4570" y="2431"/>
                  </a:lnTo>
                  <a:lnTo>
                    <a:pt x="4571" y="2432"/>
                  </a:lnTo>
                  <a:lnTo>
                    <a:pt x="4573" y="2433"/>
                  </a:lnTo>
                  <a:lnTo>
                    <a:pt x="4574" y="2433"/>
                  </a:lnTo>
                  <a:lnTo>
                    <a:pt x="4576" y="2434"/>
                  </a:lnTo>
                  <a:lnTo>
                    <a:pt x="4578" y="2435"/>
                  </a:lnTo>
                  <a:lnTo>
                    <a:pt x="4579" y="2436"/>
                  </a:lnTo>
                  <a:lnTo>
                    <a:pt x="4580" y="2436"/>
                  </a:lnTo>
                  <a:lnTo>
                    <a:pt x="4582" y="2437"/>
                  </a:lnTo>
                  <a:lnTo>
                    <a:pt x="4583" y="2438"/>
                  </a:lnTo>
                  <a:lnTo>
                    <a:pt x="4585" y="2439"/>
                  </a:lnTo>
                  <a:lnTo>
                    <a:pt x="4586" y="2439"/>
                  </a:lnTo>
                  <a:lnTo>
                    <a:pt x="4588" y="2440"/>
                  </a:lnTo>
                  <a:lnTo>
                    <a:pt x="4589" y="2441"/>
                  </a:lnTo>
                  <a:lnTo>
                    <a:pt x="4591" y="2442"/>
                  </a:lnTo>
                  <a:lnTo>
                    <a:pt x="4592" y="2443"/>
                  </a:lnTo>
                  <a:lnTo>
                    <a:pt x="4594" y="2443"/>
                  </a:lnTo>
                  <a:lnTo>
                    <a:pt x="4595" y="2444"/>
                  </a:lnTo>
                  <a:lnTo>
                    <a:pt x="4597" y="2445"/>
                  </a:lnTo>
                  <a:lnTo>
                    <a:pt x="4598" y="2446"/>
                  </a:lnTo>
                  <a:lnTo>
                    <a:pt x="4600" y="2446"/>
                  </a:lnTo>
                  <a:lnTo>
                    <a:pt x="4601" y="2447"/>
                  </a:lnTo>
                  <a:lnTo>
                    <a:pt x="4603" y="2448"/>
                  </a:lnTo>
                  <a:lnTo>
                    <a:pt x="4604" y="2448"/>
                  </a:lnTo>
                  <a:lnTo>
                    <a:pt x="4606" y="2449"/>
                  </a:lnTo>
                  <a:lnTo>
                    <a:pt x="4607" y="2450"/>
                  </a:lnTo>
                  <a:lnTo>
                    <a:pt x="4609" y="2451"/>
                  </a:lnTo>
                  <a:lnTo>
                    <a:pt x="4610" y="2451"/>
                  </a:lnTo>
                  <a:lnTo>
                    <a:pt x="4611" y="2452"/>
                  </a:lnTo>
                  <a:lnTo>
                    <a:pt x="4613" y="2453"/>
                  </a:lnTo>
                  <a:lnTo>
                    <a:pt x="4615" y="2454"/>
                  </a:lnTo>
                  <a:lnTo>
                    <a:pt x="4616" y="2454"/>
                  </a:lnTo>
                  <a:lnTo>
                    <a:pt x="4618" y="2455"/>
                  </a:lnTo>
                  <a:lnTo>
                    <a:pt x="4619" y="2456"/>
                  </a:lnTo>
                  <a:lnTo>
                    <a:pt x="4621" y="2457"/>
                  </a:lnTo>
                  <a:lnTo>
                    <a:pt x="4622" y="2457"/>
                  </a:lnTo>
                  <a:lnTo>
                    <a:pt x="4623" y="2458"/>
                  </a:lnTo>
                  <a:lnTo>
                    <a:pt x="4625" y="2458"/>
                  </a:lnTo>
                  <a:lnTo>
                    <a:pt x="4627" y="2459"/>
                  </a:lnTo>
                  <a:lnTo>
                    <a:pt x="4628" y="2460"/>
                  </a:lnTo>
                  <a:lnTo>
                    <a:pt x="4630" y="2461"/>
                  </a:lnTo>
                  <a:lnTo>
                    <a:pt x="4631" y="2461"/>
                  </a:lnTo>
                  <a:lnTo>
                    <a:pt x="4632" y="2462"/>
                  </a:lnTo>
                  <a:lnTo>
                    <a:pt x="4634" y="2463"/>
                  </a:lnTo>
                  <a:lnTo>
                    <a:pt x="4635" y="2463"/>
                  </a:lnTo>
                  <a:lnTo>
                    <a:pt x="4637" y="2464"/>
                  </a:lnTo>
                  <a:lnTo>
                    <a:pt x="4639" y="2465"/>
                  </a:lnTo>
                  <a:lnTo>
                    <a:pt x="4640" y="2466"/>
                  </a:lnTo>
                  <a:lnTo>
                    <a:pt x="4641" y="2466"/>
                  </a:lnTo>
                  <a:lnTo>
                    <a:pt x="4643" y="2467"/>
                  </a:lnTo>
                  <a:lnTo>
                    <a:pt x="4644" y="2468"/>
                  </a:lnTo>
                  <a:lnTo>
                    <a:pt x="4646" y="2468"/>
                  </a:lnTo>
                  <a:lnTo>
                    <a:pt x="4647" y="2469"/>
                  </a:lnTo>
                  <a:lnTo>
                    <a:pt x="4649" y="2469"/>
                  </a:lnTo>
                  <a:lnTo>
                    <a:pt x="4650" y="2470"/>
                  </a:lnTo>
                  <a:lnTo>
                    <a:pt x="4652" y="2471"/>
                  </a:lnTo>
                  <a:lnTo>
                    <a:pt x="4653" y="2471"/>
                  </a:lnTo>
                  <a:lnTo>
                    <a:pt x="4655" y="2472"/>
                  </a:lnTo>
                  <a:lnTo>
                    <a:pt x="4656" y="2473"/>
                  </a:lnTo>
                  <a:lnTo>
                    <a:pt x="4658" y="2473"/>
                  </a:lnTo>
                  <a:lnTo>
                    <a:pt x="4659" y="2474"/>
                  </a:lnTo>
                  <a:lnTo>
                    <a:pt x="4661" y="2475"/>
                  </a:lnTo>
                  <a:lnTo>
                    <a:pt x="4662" y="2476"/>
                  </a:lnTo>
                  <a:lnTo>
                    <a:pt x="4664" y="2476"/>
                  </a:lnTo>
                  <a:lnTo>
                    <a:pt x="4665" y="2477"/>
                  </a:lnTo>
                  <a:lnTo>
                    <a:pt x="4667" y="2478"/>
                  </a:lnTo>
                  <a:lnTo>
                    <a:pt x="4668" y="2478"/>
                  </a:lnTo>
                  <a:lnTo>
                    <a:pt x="4670" y="2479"/>
                  </a:lnTo>
                  <a:lnTo>
                    <a:pt x="4671" y="2479"/>
                  </a:lnTo>
                  <a:lnTo>
                    <a:pt x="4673" y="2480"/>
                  </a:lnTo>
                  <a:lnTo>
                    <a:pt x="4674" y="2480"/>
                  </a:lnTo>
                  <a:lnTo>
                    <a:pt x="4676" y="2481"/>
                  </a:lnTo>
                  <a:lnTo>
                    <a:pt x="4677" y="2482"/>
                  </a:lnTo>
                  <a:lnTo>
                    <a:pt x="4679" y="2482"/>
                  </a:lnTo>
                  <a:lnTo>
                    <a:pt x="4680" y="2483"/>
                  </a:lnTo>
                  <a:lnTo>
                    <a:pt x="4682" y="2484"/>
                  </a:lnTo>
                  <a:lnTo>
                    <a:pt x="4683" y="2484"/>
                  </a:lnTo>
                  <a:lnTo>
                    <a:pt x="4684" y="2485"/>
                  </a:lnTo>
                  <a:lnTo>
                    <a:pt x="4686" y="2485"/>
                  </a:lnTo>
                  <a:lnTo>
                    <a:pt x="4687" y="2486"/>
                  </a:lnTo>
                  <a:lnTo>
                    <a:pt x="4689" y="2487"/>
                  </a:lnTo>
                  <a:lnTo>
                    <a:pt x="4691" y="2487"/>
                  </a:lnTo>
                  <a:lnTo>
                    <a:pt x="4692" y="2488"/>
                  </a:lnTo>
                  <a:lnTo>
                    <a:pt x="4694" y="2489"/>
                  </a:lnTo>
                  <a:lnTo>
                    <a:pt x="4695" y="2489"/>
                  </a:lnTo>
                  <a:lnTo>
                    <a:pt x="4696" y="2490"/>
                  </a:lnTo>
                  <a:lnTo>
                    <a:pt x="4698" y="2490"/>
                  </a:lnTo>
                  <a:lnTo>
                    <a:pt x="4699" y="2491"/>
                  </a:lnTo>
                  <a:lnTo>
                    <a:pt x="4701" y="2491"/>
                  </a:lnTo>
                  <a:lnTo>
                    <a:pt x="4703" y="2492"/>
                  </a:lnTo>
                  <a:lnTo>
                    <a:pt x="4704" y="2492"/>
                  </a:lnTo>
                  <a:lnTo>
                    <a:pt x="4705" y="2493"/>
                  </a:lnTo>
                  <a:lnTo>
                    <a:pt x="4707" y="2494"/>
                  </a:lnTo>
                  <a:lnTo>
                    <a:pt x="4708" y="2494"/>
                  </a:lnTo>
                  <a:lnTo>
                    <a:pt x="4710" y="2495"/>
                  </a:lnTo>
                  <a:lnTo>
                    <a:pt x="4711" y="2495"/>
                  </a:lnTo>
                  <a:lnTo>
                    <a:pt x="4713" y="2496"/>
                  </a:lnTo>
                  <a:lnTo>
                    <a:pt x="4715" y="2497"/>
                  </a:lnTo>
                  <a:lnTo>
                    <a:pt x="4716" y="2497"/>
                  </a:lnTo>
                  <a:lnTo>
                    <a:pt x="4717" y="2498"/>
                  </a:lnTo>
                  <a:lnTo>
                    <a:pt x="4719" y="2498"/>
                  </a:lnTo>
                  <a:lnTo>
                    <a:pt x="4720" y="2499"/>
                  </a:lnTo>
                  <a:lnTo>
                    <a:pt x="4722" y="2500"/>
                  </a:lnTo>
                  <a:lnTo>
                    <a:pt x="4723" y="2500"/>
                  </a:lnTo>
                  <a:lnTo>
                    <a:pt x="4725" y="2501"/>
                  </a:lnTo>
                  <a:lnTo>
                    <a:pt x="4726" y="2501"/>
                  </a:lnTo>
                  <a:lnTo>
                    <a:pt x="4728" y="2501"/>
                  </a:lnTo>
                  <a:lnTo>
                    <a:pt x="4729" y="2502"/>
                  </a:lnTo>
                  <a:lnTo>
                    <a:pt x="4731" y="2503"/>
                  </a:lnTo>
                  <a:lnTo>
                    <a:pt x="4732" y="2503"/>
                  </a:lnTo>
                  <a:lnTo>
                    <a:pt x="4734" y="2504"/>
                  </a:lnTo>
                  <a:lnTo>
                    <a:pt x="4735" y="2504"/>
                  </a:lnTo>
                  <a:lnTo>
                    <a:pt x="4736" y="2505"/>
                  </a:lnTo>
                  <a:lnTo>
                    <a:pt x="4738" y="2505"/>
                  </a:lnTo>
                  <a:lnTo>
                    <a:pt x="4740" y="2506"/>
                  </a:lnTo>
                  <a:lnTo>
                    <a:pt x="4741" y="2507"/>
                  </a:lnTo>
                  <a:lnTo>
                    <a:pt x="4743" y="2507"/>
                  </a:lnTo>
                  <a:lnTo>
                    <a:pt x="4744" y="2508"/>
                  </a:lnTo>
                  <a:lnTo>
                    <a:pt x="4746" y="2508"/>
                  </a:lnTo>
                  <a:lnTo>
                    <a:pt x="4747" y="2509"/>
                  </a:lnTo>
                  <a:lnTo>
                    <a:pt x="4748" y="2509"/>
                  </a:lnTo>
                  <a:lnTo>
                    <a:pt x="4750" y="2510"/>
                  </a:lnTo>
                  <a:lnTo>
                    <a:pt x="4752" y="2510"/>
                  </a:lnTo>
                  <a:lnTo>
                    <a:pt x="4753" y="2511"/>
                  </a:lnTo>
                  <a:lnTo>
                    <a:pt x="4755" y="2511"/>
                  </a:lnTo>
                  <a:lnTo>
                    <a:pt x="4756" y="2512"/>
                  </a:lnTo>
                  <a:lnTo>
                    <a:pt x="4757" y="2512"/>
                  </a:lnTo>
                  <a:lnTo>
                    <a:pt x="4759" y="2513"/>
                  </a:lnTo>
                  <a:lnTo>
                    <a:pt x="4760" y="2513"/>
                  </a:lnTo>
                  <a:lnTo>
                    <a:pt x="4762" y="2514"/>
                  </a:lnTo>
                  <a:lnTo>
                    <a:pt x="4764" y="2514"/>
                  </a:lnTo>
                  <a:lnTo>
                    <a:pt x="4765" y="2515"/>
                  </a:lnTo>
                  <a:lnTo>
                    <a:pt x="4767" y="2515"/>
                  </a:lnTo>
                  <a:lnTo>
                    <a:pt x="4768" y="2516"/>
                  </a:lnTo>
                  <a:lnTo>
                    <a:pt x="4769" y="2516"/>
                  </a:lnTo>
                  <a:lnTo>
                    <a:pt x="4771" y="2517"/>
                  </a:lnTo>
                  <a:lnTo>
                    <a:pt x="4772" y="2517"/>
                  </a:lnTo>
                  <a:lnTo>
                    <a:pt x="4774" y="2518"/>
                  </a:lnTo>
                  <a:lnTo>
                    <a:pt x="4776" y="2518"/>
                  </a:lnTo>
                  <a:lnTo>
                    <a:pt x="4777" y="2519"/>
                  </a:lnTo>
                  <a:lnTo>
                    <a:pt x="4778" y="2519"/>
                  </a:lnTo>
                  <a:lnTo>
                    <a:pt x="4780" y="2520"/>
                  </a:lnTo>
                  <a:lnTo>
                    <a:pt x="4781" y="2520"/>
                  </a:lnTo>
                  <a:lnTo>
                    <a:pt x="4783" y="2521"/>
                  </a:lnTo>
                  <a:lnTo>
                    <a:pt x="4784" y="2521"/>
                  </a:lnTo>
                  <a:lnTo>
                    <a:pt x="4786" y="2522"/>
                  </a:lnTo>
                  <a:lnTo>
                    <a:pt x="4788" y="2522"/>
                  </a:lnTo>
                  <a:lnTo>
                    <a:pt x="4789" y="2522"/>
                  </a:lnTo>
                  <a:lnTo>
                    <a:pt x="4790" y="2523"/>
                  </a:lnTo>
                  <a:lnTo>
                    <a:pt x="4792" y="2523"/>
                  </a:lnTo>
                  <a:lnTo>
                    <a:pt x="4793" y="2524"/>
                  </a:lnTo>
                  <a:lnTo>
                    <a:pt x="4795" y="2524"/>
                  </a:lnTo>
                  <a:lnTo>
                    <a:pt x="4796" y="2525"/>
                  </a:lnTo>
                  <a:lnTo>
                    <a:pt x="4798" y="2525"/>
                  </a:lnTo>
                  <a:lnTo>
                    <a:pt x="4799" y="2526"/>
                  </a:lnTo>
                  <a:lnTo>
                    <a:pt x="4801" y="2526"/>
                  </a:lnTo>
                  <a:lnTo>
                    <a:pt x="4802" y="2527"/>
                  </a:lnTo>
                  <a:lnTo>
                    <a:pt x="4804" y="2527"/>
                  </a:lnTo>
                  <a:lnTo>
                    <a:pt x="4805" y="2528"/>
                  </a:lnTo>
                  <a:lnTo>
                    <a:pt x="4807" y="2528"/>
                  </a:lnTo>
                  <a:lnTo>
                    <a:pt x="4808" y="2529"/>
                  </a:lnTo>
                  <a:lnTo>
                    <a:pt x="4809" y="2529"/>
                  </a:lnTo>
                  <a:lnTo>
                    <a:pt x="4811" y="2530"/>
                  </a:lnTo>
                  <a:lnTo>
                    <a:pt x="4813" y="2530"/>
                  </a:lnTo>
                  <a:lnTo>
                    <a:pt x="4814" y="2530"/>
                  </a:lnTo>
                  <a:lnTo>
                    <a:pt x="4816" y="2531"/>
                  </a:lnTo>
                  <a:lnTo>
                    <a:pt x="4817" y="2531"/>
                  </a:lnTo>
                  <a:lnTo>
                    <a:pt x="4819" y="2532"/>
                  </a:lnTo>
                  <a:lnTo>
                    <a:pt x="4820" y="2532"/>
                  </a:lnTo>
                  <a:lnTo>
                    <a:pt x="4821" y="2533"/>
                  </a:lnTo>
                  <a:lnTo>
                    <a:pt x="4823" y="2533"/>
                  </a:lnTo>
                  <a:lnTo>
                    <a:pt x="4825" y="2533"/>
                  </a:lnTo>
                  <a:lnTo>
                    <a:pt x="4826" y="2534"/>
                  </a:lnTo>
                  <a:lnTo>
                    <a:pt x="4828" y="2534"/>
                  </a:lnTo>
                  <a:lnTo>
                    <a:pt x="4829" y="2534"/>
                  </a:lnTo>
                  <a:lnTo>
                    <a:pt x="4830" y="2535"/>
                  </a:lnTo>
                  <a:lnTo>
                    <a:pt x="4832" y="2535"/>
                  </a:lnTo>
                  <a:lnTo>
                    <a:pt x="4833" y="2536"/>
                  </a:lnTo>
                  <a:lnTo>
                    <a:pt x="4835" y="2536"/>
                  </a:lnTo>
                  <a:lnTo>
                    <a:pt x="4836" y="2537"/>
                  </a:lnTo>
                  <a:lnTo>
                    <a:pt x="4838" y="2537"/>
                  </a:lnTo>
                  <a:lnTo>
                    <a:pt x="4840" y="2538"/>
                  </a:lnTo>
                  <a:lnTo>
                    <a:pt x="4841" y="2538"/>
                  </a:lnTo>
                  <a:lnTo>
                    <a:pt x="4842" y="2538"/>
                  </a:lnTo>
                  <a:lnTo>
                    <a:pt x="4844" y="2539"/>
                  </a:lnTo>
                  <a:lnTo>
                    <a:pt x="4845" y="2539"/>
                  </a:lnTo>
                  <a:lnTo>
                    <a:pt x="4847" y="2540"/>
                  </a:lnTo>
                  <a:lnTo>
                    <a:pt x="4848" y="2540"/>
                  </a:lnTo>
                  <a:lnTo>
                    <a:pt x="4850" y="2541"/>
                  </a:lnTo>
                  <a:lnTo>
                    <a:pt x="4851" y="2541"/>
                  </a:lnTo>
                  <a:lnTo>
                    <a:pt x="4853" y="2541"/>
                  </a:lnTo>
                  <a:lnTo>
                    <a:pt x="4854" y="2542"/>
                  </a:lnTo>
                  <a:lnTo>
                    <a:pt x="4856" y="2542"/>
                  </a:lnTo>
                  <a:lnTo>
                    <a:pt x="4857" y="2543"/>
                  </a:lnTo>
                  <a:lnTo>
                    <a:pt x="4859" y="2543"/>
                  </a:lnTo>
                  <a:lnTo>
                    <a:pt x="4860" y="2543"/>
                  </a:lnTo>
                  <a:lnTo>
                    <a:pt x="4862" y="2544"/>
                  </a:lnTo>
                  <a:lnTo>
                    <a:pt x="4863" y="2544"/>
                  </a:lnTo>
                  <a:lnTo>
                    <a:pt x="4865" y="2544"/>
                  </a:lnTo>
                  <a:lnTo>
                    <a:pt x="4866" y="2545"/>
                  </a:lnTo>
                  <a:lnTo>
                    <a:pt x="4868" y="2545"/>
                  </a:lnTo>
                  <a:lnTo>
                    <a:pt x="4869" y="2545"/>
                  </a:lnTo>
                  <a:lnTo>
                    <a:pt x="4871" y="2546"/>
                  </a:lnTo>
                  <a:lnTo>
                    <a:pt x="4872" y="2546"/>
                  </a:lnTo>
                  <a:lnTo>
                    <a:pt x="4873" y="2547"/>
                  </a:lnTo>
                  <a:lnTo>
                    <a:pt x="4875" y="2547"/>
                  </a:lnTo>
                  <a:lnTo>
                    <a:pt x="4877" y="2547"/>
                  </a:lnTo>
                  <a:lnTo>
                    <a:pt x="4878" y="2548"/>
                  </a:lnTo>
                  <a:lnTo>
                    <a:pt x="4880" y="2548"/>
                  </a:lnTo>
                  <a:lnTo>
                    <a:pt x="4881" y="2548"/>
                  </a:lnTo>
                  <a:lnTo>
                    <a:pt x="4882" y="2549"/>
                  </a:lnTo>
                  <a:lnTo>
                    <a:pt x="4884" y="2549"/>
                  </a:lnTo>
                  <a:lnTo>
                    <a:pt x="4885" y="2550"/>
                  </a:lnTo>
                  <a:lnTo>
                    <a:pt x="4887" y="2550"/>
                  </a:lnTo>
                  <a:lnTo>
                    <a:pt x="4889" y="2550"/>
                  </a:lnTo>
                  <a:lnTo>
                    <a:pt x="4890" y="2551"/>
                  </a:lnTo>
                  <a:lnTo>
                    <a:pt x="4892" y="2551"/>
                  </a:lnTo>
                  <a:lnTo>
                    <a:pt x="4893" y="2551"/>
                  </a:lnTo>
                  <a:lnTo>
                    <a:pt x="4894" y="2552"/>
                  </a:lnTo>
                  <a:lnTo>
                    <a:pt x="4896" y="2552"/>
                  </a:lnTo>
                  <a:lnTo>
                    <a:pt x="4897" y="2553"/>
                  </a:lnTo>
                  <a:lnTo>
                    <a:pt x="4899" y="2553"/>
                  </a:lnTo>
                  <a:lnTo>
                    <a:pt x="4901" y="2553"/>
                  </a:lnTo>
                  <a:lnTo>
                    <a:pt x="4902" y="2554"/>
                  </a:lnTo>
                  <a:lnTo>
                    <a:pt x="4903" y="2554"/>
                  </a:lnTo>
                  <a:lnTo>
                    <a:pt x="4905" y="2554"/>
                  </a:lnTo>
                  <a:lnTo>
                    <a:pt x="4906" y="2555"/>
                  </a:lnTo>
                  <a:lnTo>
                    <a:pt x="4908" y="2555"/>
                  </a:lnTo>
                  <a:lnTo>
                    <a:pt x="4909" y="2555"/>
                  </a:lnTo>
                  <a:lnTo>
                    <a:pt x="4911" y="2555"/>
                  </a:lnTo>
                  <a:lnTo>
                    <a:pt x="4913" y="2556"/>
                  </a:lnTo>
                  <a:lnTo>
                    <a:pt x="4914" y="2556"/>
                  </a:lnTo>
                  <a:lnTo>
                    <a:pt x="4915" y="2556"/>
                  </a:lnTo>
                  <a:lnTo>
                    <a:pt x="4917" y="2557"/>
                  </a:lnTo>
                  <a:lnTo>
                    <a:pt x="4918" y="2557"/>
                  </a:lnTo>
                  <a:lnTo>
                    <a:pt x="4920" y="2557"/>
                  </a:lnTo>
                  <a:lnTo>
                    <a:pt x="4921" y="2558"/>
                  </a:lnTo>
                  <a:lnTo>
                    <a:pt x="4923" y="2558"/>
                  </a:lnTo>
                  <a:lnTo>
                    <a:pt x="4924" y="2558"/>
                  </a:lnTo>
                  <a:lnTo>
                    <a:pt x="4926" y="2559"/>
                  </a:lnTo>
                  <a:lnTo>
                    <a:pt x="4927" y="2559"/>
                  </a:lnTo>
                  <a:lnTo>
                    <a:pt x="4929" y="2559"/>
                  </a:lnTo>
                  <a:lnTo>
                    <a:pt x="4930" y="2560"/>
                  </a:lnTo>
                  <a:lnTo>
                    <a:pt x="4932" y="2560"/>
                  </a:lnTo>
                  <a:lnTo>
                    <a:pt x="4933" y="2560"/>
                  </a:lnTo>
                  <a:lnTo>
                    <a:pt x="4934" y="2561"/>
                  </a:lnTo>
                  <a:lnTo>
                    <a:pt x="4936" y="2561"/>
                  </a:lnTo>
                  <a:lnTo>
                    <a:pt x="4938" y="2561"/>
                  </a:lnTo>
                  <a:lnTo>
                    <a:pt x="4939" y="2562"/>
                  </a:lnTo>
                  <a:lnTo>
                    <a:pt x="4941" y="2562"/>
                  </a:lnTo>
                  <a:lnTo>
                    <a:pt x="4942" y="2562"/>
                  </a:lnTo>
                  <a:lnTo>
                    <a:pt x="4944" y="2563"/>
                  </a:lnTo>
                  <a:lnTo>
                    <a:pt x="4945" y="2563"/>
                  </a:lnTo>
                  <a:lnTo>
                    <a:pt x="4946" y="2563"/>
                  </a:lnTo>
                  <a:lnTo>
                    <a:pt x="4948" y="2564"/>
                  </a:lnTo>
                  <a:lnTo>
                    <a:pt x="4950" y="2564"/>
                  </a:lnTo>
                  <a:lnTo>
                    <a:pt x="4951" y="2564"/>
                  </a:lnTo>
                  <a:lnTo>
                    <a:pt x="4953" y="2565"/>
                  </a:lnTo>
                  <a:lnTo>
                    <a:pt x="4954" y="2565"/>
                  </a:lnTo>
                  <a:lnTo>
                    <a:pt x="4955" y="2565"/>
                  </a:lnTo>
                  <a:lnTo>
                    <a:pt x="4957" y="2565"/>
                  </a:lnTo>
                  <a:lnTo>
                    <a:pt x="4958" y="2565"/>
                  </a:lnTo>
                  <a:lnTo>
                    <a:pt x="4960" y="2566"/>
                  </a:lnTo>
                  <a:lnTo>
                    <a:pt x="4962" y="2566"/>
                  </a:lnTo>
                  <a:lnTo>
                    <a:pt x="4963" y="2566"/>
                  </a:lnTo>
                  <a:lnTo>
                    <a:pt x="4965" y="2567"/>
                  </a:lnTo>
                  <a:lnTo>
                    <a:pt x="4966" y="2567"/>
                  </a:lnTo>
                  <a:lnTo>
                    <a:pt x="4967" y="2567"/>
                  </a:lnTo>
                  <a:lnTo>
                    <a:pt x="4969" y="2568"/>
                  </a:lnTo>
                  <a:lnTo>
                    <a:pt x="4970" y="2568"/>
                  </a:lnTo>
                  <a:lnTo>
                    <a:pt x="4972" y="2568"/>
                  </a:lnTo>
                  <a:lnTo>
                    <a:pt x="4974" y="2568"/>
                  </a:lnTo>
                  <a:lnTo>
                    <a:pt x="4975" y="2569"/>
                  </a:lnTo>
                  <a:lnTo>
                    <a:pt x="4976" y="2569"/>
                  </a:lnTo>
                  <a:lnTo>
                    <a:pt x="4978" y="2569"/>
                  </a:lnTo>
                  <a:lnTo>
                    <a:pt x="4979" y="2570"/>
                  </a:lnTo>
                  <a:lnTo>
                    <a:pt x="4981" y="2570"/>
                  </a:lnTo>
                  <a:lnTo>
                    <a:pt x="4982" y="2570"/>
                  </a:lnTo>
                  <a:lnTo>
                    <a:pt x="4984" y="2570"/>
                  </a:lnTo>
                  <a:lnTo>
                    <a:pt x="4985" y="2571"/>
                  </a:lnTo>
                  <a:lnTo>
                    <a:pt x="4987" y="2571"/>
                  </a:lnTo>
                  <a:lnTo>
                    <a:pt x="4988" y="2571"/>
                  </a:lnTo>
                  <a:lnTo>
                    <a:pt x="4990" y="2572"/>
                  </a:lnTo>
                  <a:lnTo>
                    <a:pt x="4991" y="2572"/>
                  </a:lnTo>
                  <a:lnTo>
                    <a:pt x="4993" y="2572"/>
                  </a:lnTo>
                  <a:lnTo>
                    <a:pt x="4994" y="2572"/>
                  </a:lnTo>
                  <a:lnTo>
                    <a:pt x="4996" y="2573"/>
                  </a:lnTo>
                  <a:lnTo>
                    <a:pt x="4997" y="2573"/>
                  </a:lnTo>
                  <a:lnTo>
                    <a:pt x="4999" y="2573"/>
                  </a:lnTo>
                  <a:lnTo>
                    <a:pt x="5000" y="2574"/>
                  </a:lnTo>
                  <a:lnTo>
                    <a:pt x="5002" y="2574"/>
                  </a:lnTo>
                  <a:lnTo>
                    <a:pt x="5003" y="2574"/>
                  </a:lnTo>
                  <a:lnTo>
                    <a:pt x="5005" y="2574"/>
                  </a:lnTo>
                  <a:lnTo>
                    <a:pt x="5006" y="2575"/>
                  </a:lnTo>
                  <a:lnTo>
                    <a:pt x="5007" y="2575"/>
                  </a:lnTo>
                  <a:lnTo>
                    <a:pt x="5009" y="2575"/>
                  </a:lnTo>
                  <a:lnTo>
                    <a:pt x="5011" y="2575"/>
                  </a:lnTo>
                  <a:lnTo>
                    <a:pt x="5012" y="2576"/>
                  </a:lnTo>
                  <a:lnTo>
                    <a:pt x="5014" y="2576"/>
                  </a:lnTo>
                  <a:lnTo>
                    <a:pt x="5015" y="2576"/>
                  </a:lnTo>
                  <a:lnTo>
                    <a:pt x="5017" y="2576"/>
                  </a:lnTo>
                  <a:lnTo>
                    <a:pt x="5018" y="2576"/>
                  </a:lnTo>
                  <a:lnTo>
                    <a:pt x="5019" y="2576"/>
                  </a:lnTo>
                  <a:lnTo>
                    <a:pt x="5021" y="2577"/>
                  </a:lnTo>
                  <a:lnTo>
                    <a:pt x="5022" y="2577"/>
                  </a:lnTo>
                  <a:lnTo>
                    <a:pt x="5024" y="2577"/>
                  </a:lnTo>
                  <a:lnTo>
                    <a:pt x="5026" y="2577"/>
                  </a:lnTo>
                  <a:lnTo>
                    <a:pt x="5027" y="2578"/>
                  </a:lnTo>
                  <a:lnTo>
                    <a:pt x="5028" y="2578"/>
                  </a:lnTo>
                  <a:lnTo>
                    <a:pt x="5030" y="2578"/>
                  </a:lnTo>
                  <a:lnTo>
                    <a:pt x="5031" y="2578"/>
                  </a:lnTo>
                  <a:lnTo>
                    <a:pt x="5033" y="2579"/>
                  </a:lnTo>
                  <a:lnTo>
                    <a:pt x="5034" y="2579"/>
                  </a:lnTo>
                  <a:lnTo>
                    <a:pt x="5036" y="2579"/>
                  </a:lnTo>
                  <a:lnTo>
                    <a:pt x="5038" y="2579"/>
                  </a:lnTo>
                  <a:lnTo>
                    <a:pt x="5039" y="2580"/>
                  </a:lnTo>
                  <a:lnTo>
                    <a:pt x="5040" y="2580"/>
                  </a:lnTo>
                  <a:lnTo>
                    <a:pt x="5042" y="2580"/>
                  </a:lnTo>
                  <a:lnTo>
                    <a:pt x="5043" y="2580"/>
                  </a:lnTo>
                  <a:lnTo>
                    <a:pt x="5045" y="2581"/>
                  </a:lnTo>
                  <a:lnTo>
                    <a:pt x="5046" y="2581"/>
                  </a:lnTo>
                  <a:lnTo>
                    <a:pt x="5048" y="2581"/>
                  </a:lnTo>
                  <a:lnTo>
                    <a:pt x="5049" y="2581"/>
                  </a:lnTo>
                  <a:lnTo>
                    <a:pt x="5051" y="2582"/>
                  </a:lnTo>
                  <a:lnTo>
                    <a:pt x="5052" y="2582"/>
                  </a:lnTo>
                  <a:lnTo>
                    <a:pt x="5054" y="2582"/>
                  </a:lnTo>
                  <a:lnTo>
                    <a:pt x="5055" y="2582"/>
                  </a:lnTo>
                  <a:lnTo>
                    <a:pt x="5057" y="2583"/>
                  </a:lnTo>
                  <a:lnTo>
                    <a:pt x="5058" y="2583"/>
                  </a:lnTo>
                  <a:lnTo>
                    <a:pt x="5059" y="2583"/>
                  </a:lnTo>
                  <a:lnTo>
                    <a:pt x="5061" y="2583"/>
                  </a:lnTo>
                  <a:lnTo>
                    <a:pt x="5063" y="2583"/>
                  </a:lnTo>
                  <a:lnTo>
                    <a:pt x="5064" y="2584"/>
                  </a:lnTo>
                  <a:lnTo>
                    <a:pt x="5066" y="2584"/>
                  </a:lnTo>
                  <a:lnTo>
                    <a:pt x="5067" y="2584"/>
                  </a:lnTo>
                  <a:lnTo>
                    <a:pt x="5069" y="2584"/>
                  </a:lnTo>
                  <a:lnTo>
                    <a:pt x="5070" y="2585"/>
                  </a:lnTo>
                  <a:lnTo>
                    <a:pt x="5071" y="2585"/>
                  </a:lnTo>
                  <a:lnTo>
                    <a:pt x="5073" y="2585"/>
                  </a:lnTo>
                  <a:lnTo>
                    <a:pt x="5075" y="2585"/>
                  </a:lnTo>
                  <a:lnTo>
                    <a:pt x="5076" y="2585"/>
                  </a:lnTo>
                  <a:lnTo>
                    <a:pt x="5078" y="2586"/>
                  </a:lnTo>
                  <a:lnTo>
                    <a:pt x="5079" y="2586"/>
                  </a:lnTo>
                  <a:lnTo>
                    <a:pt x="5080" y="2586"/>
                  </a:lnTo>
                  <a:lnTo>
                    <a:pt x="5082" y="2586"/>
                  </a:lnTo>
                  <a:lnTo>
                    <a:pt x="5083" y="2586"/>
                  </a:lnTo>
                  <a:lnTo>
                    <a:pt x="5085" y="2587"/>
                  </a:lnTo>
                  <a:lnTo>
                    <a:pt x="5087" y="2587"/>
                  </a:lnTo>
                  <a:lnTo>
                    <a:pt x="5088" y="2587"/>
                  </a:lnTo>
                  <a:lnTo>
                    <a:pt x="5090" y="2587"/>
                  </a:lnTo>
                  <a:lnTo>
                    <a:pt x="5091" y="2587"/>
                  </a:lnTo>
                  <a:lnTo>
                    <a:pt x="5092" y="2587"/>
                  </a:lnTo>
                  <a:lnTo>
                    <a:pt x="5094" y="2587"/>
                  </a:lnTo>
                  <a:lnTo>
                    <a:pt x="5095" y="2588"/>
                  </a:lnTo>
                  <a:lnTo>
                    <a:pt x="5097" y="2588"/>
                  </a:lnTo>
                  <a:lnTo>
                    <a:pt x="5099" y="2588"/>
                  </a:lnTo>
                  <a:lnTo>
                    <a:pt x="5100" y="2588"/>
                  </a:lnTo>
                  <a:lnTo>
                    <a:pt x="5101" y="2588"/>
                  </a:lnTo>
                  <a:lnTo>
                    <a:pt x="5103" y="2589"/>
                  </a:lnTo>
                  <a:lnTo>
                    <a:pt x="5104" y="2589"/>
                  </a:lnTo>
                  <a:lnTo>
                    <a:pt x="5106" y="2589"/>
                  </a:lnTo>
                  <a:lnTo>
                    <a:pt x="5107" y="2589"/>
                  </a:lnTo>
                  <a:lnTo>
                    <a:pt x="5109" y="2589"/>
                  </a:lnTo>
                  <a:lnTo>
                    <a:pt x="5111" y="2590"/>
                  </a:lnTo>
                  <a:lnTo>
                    <a:pt x="5112" y="2590"/>
                  </a:lnTo>
                  <a:lnTo>
                    <a:pt x="5113" y="2590"/>
                  </a:lnTo>
                  <a:lnTo>
                    <a:pt x="5115" y="2590"/>
                  </a:lnTo>
                  <a:lnTo>
                    <a:pt x="5116" y="2590"/>
                  </a:lnTo>
                  <a:lnTo>
                    <a:pt x="5118" y="2591"/>
                  </a:lnTo>
                  <a:lnTo>
                    <a:pt x="5119" y="2591"/>
                  </a:lnTo>
                  <a:lnTo>
                    <a:pt x="5121" y="2591"/>
                  </a:lnTo>
                  <a:lnTo>
                    <a:pt x="5122" y="2591"/>
                  </a:lnTo>
                  <a:lnTo>
                    <a:pt x="5124" y="2591"/>
                  </a:lnTo>
                  <a:lnTo>
                    <a:pt x="5125" y="2591"/>
                  </a:lnTo>
                  <a:lnTo>
                    <a:pt x="5127" y="2592"/>
                  </a:lnTo>
                  <a:lnTo>
                    <a:pt x="5128" y="2592"/>
                  </a:lnTo>
                  <a:lnTo>
                    <a:pt x="5130" y="2592"/>
                  </a:lnTo>
                  <a:lnTo>
                    <a:pt x="5131" y="2592"/>
                  </a:lnTo>
                  <a:lnTo>
                    <a:pt x="5132" y="2592"/>
                  </a:lnTo>
                  <a:lnTo>
                    <a:pt x="5134" y="2593"/>
                  </a:lnTo>
                  <a:lnTo>
                    <a:pt x="5136" y="2593"/>
                  </a:lnTo>
                  <a:lnTo>
                    <a:pt x="5137" y="2593"/>
                  </a:lnTo>
                  <a:lnTo>
                    <a:pt x="5139" y="2593"/>
                  </a:lnTo>
                  <a:lnTo>
                    <a:pt x="5140" y="2593"/>
                  </a:lnTo>
                  <a:lnTo>
                    <a:pt x="5142" y="2593"/>
                  </a:lnTo>
                  <a:lnTo>
                    <a:pt x="5143" y="2594"/>
                  </a:lnTo>
                  <a:lnTo>
                    <a:pt x="5144" y="2594"/>
                  </a:lnTo>
                  <a:lnTo>
                    <a:pt x="5146" y="2594"/>
                  </a:lnTo>
                  <a:lnTo>
                    <a:pt x="5148" y="2594"/>
                  </a:lnTo>
                  <a:lnTo>
                    <a:pt x="5149" y="2594"/>
                  </a:lnTo>
                  <a:lnTo>
                    <a:pt x="5151" y="2594"/>
                  </a:lnTo>
                  <a:lnTo>
                    <a:pt x="5152" y="2595"/>
                  </a:lnTo>
                  <a:lnTo>
                    <a:pt x="5153" y="2595"/>
                  </a:lnTo>
                  <a:lnTo>
                    <a:pt x="5155" y="2595"/>
                  </a:lnTo>
                  <a:lnTo>
                    <a:pt x="5156" y="2595"/>
                  </a:lnTo>
                  <a:lnTo>
                    <a:pt x="5158" y="2595"/>
                  </a:lnTo>
                  <a:lnTo>
                    <a:pt x="5160" y="2595"/>
                  </a:lnTo>
                  <a:lnTo>
                    <a:pt x="5161" y="2596"/>
                  </a:lnTo>
                  <a:lnTo>
                    <a:pt x="5163" y="2596"/>
                  </a:lnTo>
                  <a:lnTo>
                    <a:pt x="5164" y="2596"/>
                  </a:lnTo>
                  <a:lnTo>
                    <a:pt x="5165" y="2596"/>
                  </a:lnTo>
                  <a:lnTo>
                    <a:pt x="5167" y="2596"/>
                  </a:lnTo>
                  <a:lnTo>
                    <a:pt x="5168" y="2596"/>
                  </a:lnTo>
                  <a:lnTo>
                    <a:pt x="5170" y="2597"/>
                  </a:lnTo>
                  <a:lnTo>
                    <a:pt x="5171" y="2597"/>
                  </a:lnTo>
                  <a:lnTo>
                    <a:pt x="5173" y="2597"/>
                  </a:lnTo>
                  <a:lnTo>
                    <a:pt x="5174" y="2597"/>
                  </a:lnTo>
                  <a:lnTo>
                    <a:pt x="5176" y="2597"/>
                  </a:lnTo>
                  <a:lnTo>
                    <a:pt x="5177" y="2597"/>
                  </a:lnTo>
                  <a:lnTo>
                    <a:pt x="5179" y="2598"/>
                  </a:lnTo>
                  <a:lnTo>
                    <a:pt x="5180" y="2598"/>
                  </a:lnTo>
                  <a:lnTo>
                    <a:pt x="5182" y="2598"/>
                  </a:lnTo>
                  <a:lnTo>
                    <a:pt x="5183" y="2598"/>
                  </a:lnTo>
                  <a:lnTo>
                    <a:pt x="5185" y="2598"/>
                  </a:lnTo>
                  <a:lnTo>
                    <a:pt x="5186" y="2598"/>
                  </a:lnTo>
                  <a:lnTo>
                    <a:pt x="5188" y="2598"/>
                  </a:lnTo>
                  <a:lnTo>
                    <a:pt x="5189" y="2598"/>
                  </a:lnTo>
                  <a:lnTo>
                    <a:pt x="5191" y="2598"/>
                  </a:lnTo>
                  <a:lnTo>
                    <a:pt x="5192" y="2598"/>
                  </a:lnTo>
                  <a:lnTo>
                    <a:pt x="5194" y="2599"/>
                  </a:lnTo>
                  <a:lnTo>
                    <a:pt x="5195" y="2599"/>
                  </a:lnTo>
                  <a:lnTo>
                    <a:pt x="5197" y="2599"/>
                  </a:lnTo>
                  <a:lnTo>
                    <a:pt x="5198" y="2599"/>
                  </a:lnTo>
                  <a:lnTo>
                    <a:pt x="5200" y="2599"/>
                  </a:lnTo>
                  <a:lnTo>
                    <a:pt x="5201" y="2599"/>
                  </a:lnTo>
                  <a:lnTo>
                    <a:pt x="5203" y="2599"/>
                  </a:lnTo>
                  <a:lnTo>
                    <a:pt x="5204" y="2600"/>
                  </a:lnTo>
                  <a:lnTo>
                    <a:pt x="5205" y="2600"/>
                  </a:lnTo>
                  <a:lnTo>
                    <a:pt x="5207" y="2600"/>
                  </a:lnTo>
                  <a:lnTo>
                    <a:pt x="5208" y="2600"/>
                  </a:lnTo>
                  <a:lnTo>
                    <a:pt x="5210" y="2600"/>
                  </a:lnTo>
                  <a:lnTo>
                    <a:pt x="5212" y="2600"/>
                  </a:lnTo>
                  <a:lnTo>
                    <a:pt x="5213" y="2600"/>
                  </a:lnTo>
                  <a:lnTo>
                    <a:pt x="5215" y="2600"/>
                  </a:lnTo>
                  <a:lnTo>
                    <a:pt x="5216" y="2601"/>
                  </a:lnTo>
                  <a:lnTo>
                    <a:pt x="5217" y="2601"/>
                  </a:lnTo>
                  <a:lnTo>
                    <a:pt x="5219" y="2601"/>
                  </a:lnTo>
                  <a:lnTo>
                    <a:pt x="5220" y="2601"/>
                  </a:lnTo>
                  <a:lnTo>
                    <a:pt x="5222" y="2601"/>
                  </a:lnTo>
                  <a:lnTo>
                    <a:pt x="5224" y="2601"/>
                  </a:lnTo>
                  <a:lnTo>
                    <a:pt x="5225" y="2601"/>
                  </a:lnTo>
                  <a:lnTo>
                    <a:pt x="5226" y="2602"/>
                  </a:lnTo>
                  <a:lnTo>
                    <a:pt x="5228" y="2602"/>
                  </a:lnTo>
                  <a:lnTo>
                    <a:pt x="5229" y="2602"/>
                  </a:lnTo>
                  <a:lnTo>
                    <a:pt x="5231" y="2602"/>
                  </a:lnTo>
                  <a:lnTo>
                    <a:pt x="5232" y="2602"/>
                  </a:lnTo>
                  <a:lnTo>
                    <a:pt x="5234" y="2602"/>
                  </a:lnTo>
                  <a:lnTo>
                    <a:pt x="5236" y="2602"/>
                  </a:lnTo>
                  <a:lnTo>
                    <a:pt x="5237" y="2602"/>
                  </a:lnTo>
                  <a:lnTo>
                    <a:pt x="5238" y="2603"/>
                  </a:lnTo>
                  <a:lnTo>
                    <a:pt x="5240" y="2603"/>
                  </a:lnTo>
                  <a:lnTo>
                    <a:pt x="5241" y="2603"/>
                  </a:lnTo>
                  <a:lnTo>
                    <a:pt x="5243" y="2603"/>
                  </a:lnTo>
                  <a:lnTo>
                    <a:pt x="5244" y="2603"/>
                  </a:lnTo>
                  <a:lnTo>
                    <a:pt x="5246" y="2603"/>
                  </a:lnTo>
                  <a:lnTo>
                    <a:pt x="5247" y="2603"/>
                  </a:lnTo>
                  <a:lnTo>
                    <a:pt x="5249" y="2603"/>
                  </a:lnTo>
                  <a:lnTo>
                    <a:pt x="5250" y="2604"/>
                  </a:lnTo>
                  <a:lnTo>
                    <a:pt x="5252" y="2604"/>
                  </a:lnTo>
                  <a:lnTo>
                    <a:pt x="5253" y="2604"/>
                  </a:lnTo>
                  <a:lnTo>
                    <a:pt x="5255" y="2604"/>
                  </a:lnTo>
                  <a:lnTo>
                    <a:pt x="5256" y="2604"/>
                  </a:lnTo>
                  <a:lnTo>
                    <a:pt x="5257" y="2604"/>
                  </a:lnTo>
                  <a:lnTo>
                    <a:pt x="5259" y="2604"/>
                  </a:lnTo>
                  <a:lnTo>
                    <a:pt x="5261" y="2604"/>
                  </a:lnTo>
                  <a:lnTo>
                    <a:pt x="5262" y="2605"/>
                  </a:lnTo>
                  <a:lnTo>
                    <a:pt x="5264" y="2605"/>
                  </a:lnTo>
                  <a:lnTo>
                    <a:pt x="5265" y="2605"/>
                  </a:lnTo>
                  <a:lnTo>
                    <a:pt x="5267" y="2605"/>
                  </a:lnTo>
                  <a:lnTo>
                    <a:pt x="5268" y="2605"/>
                  </a:lnTo>
                  <a:lnTo>
                    <a:pt x="5269" y="2605"/>
                  </a:lnTo>
                  <a:lnTo>
                    <a:pt x="5271" y="2605"/>
                  </a:lnTo>
                  <a:lnTo>
                    <a:pt x="5273" y="2605"/>
                  </a:lnTo>
                  <a:lnTo>
                    <a:pt x="5274" y="2605"/>
                  </a:lnTo>
                  <a:lnTo>
                    <a:pt x="5276" y="2606"/>
                  </a:lnTo>
                  <a:lnTo>
                    <a:pt x="5277" y="2606"/>
                  </a:lnTo>
                  <a:lnTo>
                    <a:pt x="5278" y="2606"/>
                  </a:lnTo>
                  <a:lnTo>
                    <a:pt x="5280" y="2606"/>
                  </a:lnTo>
                  <a:lnTo>
                    <a:pt x="5281" y="2606"/>
                  </a:lnTo>
                  <a:lnTo>
                    <a:pt x="5283" y="2606"/>
                  </a:lnTo>
                  <a:lnTo>
                    <a:pt x="5285" y="2606"/>
                  </a:lnTo>
                  <a:lnTo>
                    <a:pt x="5286" y="2606"/>
                  </a:lnTo>
                  <a:lnTo>
                    <a:pt x="5288" y="2606"/>
                  </a:lnTo>
                  <a:lnTo>
                    <a:pt x="5289" y="2606"/>
                  </a:lnTo>
                  <a:lnTo>
                    <a:pt x="5290" y="2607"/>
                  </a:lnTo>
                  <a:lnTo>
                    <a:pt x="5292" y="2607"/>
                  </a:lnTo>
                  <a:lnTo>
                    <a:pt x="5293" y="2607"/>
                  </a:lnTo>
                  <a:lnTo>
                    <a:pt x="5295" y="2607"/>
                  </a:lnTo>
                  <a:lnTo>
                    <a:pt x="5297" y="2607"/>
                  </a:lnTo>
                  <a:lnTo>
                    <a:pt x="5298" y="2607"/>
                  </a:lnTo>
                  <a:lnTo>
                    <a:pt x="5299" y="2607"/>
                  </a:lnTo>
                  <a:lnTo>
                    <a:pt x="5301" y="2607"/>
                  </a:lnTo>
                  <a:lnTo>
                    <a:pt x="5302" y="2607"/>
                  </a:lnTo>
                  <a:lnTo>
                    <a:pt x="5304" y="2608"/>
                  </a:lnTo>
                  <a:lnTo>
                    <a:pt x="5305" y="2608"/>
                  </a:lnTo>
                  <a:lnTo>
                    <a:pt x="5307" y="2608"/>
                  </a:lnTo>
                  <a:lnTo>
                    <a:pt x="5309" y="2608"/>
                  </a:lnTo>
                  <a:lnTo>
                    <a:pt x="5310" y="2608"/>
                  </a:lnTo>
                  <a:lnTo>
                    <a:pt x="5311" y="2608"/>
                  </a:lnTo>
                  <a:lnTo>
                    <a:pt x="5313" y="2608"/>
                  </a:lnTo>
                  <a:lnTo>
                    <a:pt x="5314" y="2608"/>
                  </a:lnTo>
                  <a:lnTo>
                    <a:pt x="5316" y="2608"/>
                  </a:lnTo>
                  <a:lnTo>
                    <a:pt x="5317" y="2608"/>
                  </a:lnTo>
                  <a:lnTo>
                    <a:pt x="5319" y="2608"/>
                  </a:lnTo>
                  <a:lnTo>
                    <a:pt x="5320" y="2609"/>
                  </a:lnTo>
                  <a:lnTo>
                    <a:pt x="5322" y="2609"/>
                  </a:lnTo>
                  <a:lnTo>
                    <a:pt x="5323" y="2609"/>
                  </a:lnTo>
                  <a:lnTo>
                    <a:pt x="5325" y="2609"/>
                  </a:lnTo>
                  <a:lnTo>
                    <a:pt x="5326" y="2609"/>
                  </a:lnTo>
                  <a:lnTo>
                    <a:pt x="5328" y="2609"/>
                  </a:lnTo>
                  <a:lnTo>
                    <a:pt x="5329" y="2609"/>
                  </a:lnTo>
                  <a:lnTo>
                    <a:pt x="5330" y="2609"/>
                  </a:lnTo>
                  <a:lnTo>
                    <a:pt x="5332" y="2609"/>
                  </a:lnTo>
                  <a:lnTo>
                    <a:pt x="5334" y="2609"/>
                  </a:lnTo>
                  <a:lnTo>
                    <a:pt x="5335" y="2609"/>
                  </a:lnTo>
                  <a:lnTo>
                    <a:pt x="5337" y="2609"/>
                  </a:lnTo>
                  <a:lnTo>
                    <a:pt x="5338" y="2609"/>
                  </a:lnTo>
                  <a:lnTo>
                    <a:pt x="5340" y="2609"/>
                  </a:lnTo>
                  <a:lnTo>
                    <a:pt x="5341" y="2609"/>
                  </a:lnTo>
                  <a:lnTo>
                    <a:pt x="5342" y="2609"/>
                  </a:lnTo>
                  <a:lnTo>
                    <a:pt x="5344" y="2609"/>
                  </a:lnTo>
                  <a:lnTo>
                    <a:pt x="5346" y="2610"/>
                  </a:lnTo>
                  <a:lnTo>
                    <a:pt x="5347" y="2610"/>
                  </a:lnTo>
                  <a:lnTo>
                    <a:pt x="5349" y="2610"/>
                  </a:lnTo>
                  <a:lnTo>
                    <a:pt x="5350" y="2610"/>
                  </a:lnTo>
                  <a:lnTo>
                    <a:pt x="5351" y="2610"/>
                  </a:lnTo>
                  <a:lnTo>
                    <a:pt x="5353" y="2610"/>
                  </a:lnTo>
                  <a:lnTo>
                    <a:pt x="5354" y="2610"/>
                  </a:lnTo>
                  <a:lnTo>
                    <a:pt x="5356" y="2610"/>
                  </a:lnTo>
                  <a:lnTo>
                    <a:pt x="5357" y="2610"/>
                  </a:lnTo>
                  <a:lnTo>
                    <a:pt x="5359" y="2610"/>
                  </a:lnTo>
                  <a:lnTo>
                    <a:pt x="5361" y="2610"/>
                  </a:lnTo>
                  <a:lnTo>
                    <a:pt x="5362" y="2610"/>
                  </a:lnTo>
                  <a:lnTo>
                    <a:pt x="5363" y="2611"/>
                  </a:lnTo>
                  <a:lnTo>
                    <a:pt x="5365" y="2611"/>
                  </a:lnTo>
                  <a:lnTo>
                    <a:pt x="5366" y="2611"/>
                  </a:lnTo>
                  <a:lnTo>
                    <a:pt x="5368" y="2611"/>
                  </a:lnTo>
                  <a:lnTo>
                    <a:pt x="5369" y="2611"/>
                  </a:lnTo>
                  <a:lnTo>
                    <a:pt x="5371" y="2611"/>
                  </a:lnTo>
                  <a:lnTo>
                    <a:pt x="5372" y="2611"/>
                  </a:lnTo>
                  <a:lnTo>
                    <a:pt x="5374" y="2611"/>
                  </a:lnTo>
                  <a:lnTo>
                    <a:pt x="5375" y="2611"/>
                  </a:lnTo>
                  <a:lnTo>
                    <a:pt x="5377" y="2611"/>
                  </a:lnTo>
                  <a:lnTo>
                    <a:pt x="5378" y="2611"/>
                  </a:lnTo>
                  <a:lnTo>
                    <a:pt x="5380" y="2611"/>
                  </a:lnTo>
                  <a:lnTo>
                    <a:pt x="5381" y="2612"/>
                  </a:lnTo>
                  <a:lnTo>
                    <a:pt x="5383" y="2612"/>
                  </a:lnTo>
                  <a:lnTo>
                    <a:pt x="5384" y="2612"/>
                  </a:lnTo>
                  <a:lnTo>
                    <a:pt x="5386" y="2612"/>
                  </a:lnTo>
                  <a:lnTo>
                    <a:pt x="5387" y="2612"/>
                  </a:lnTo>
                  <a:lnTo>
                    <a:pt x="5389" y="2612"/>
                  </a:lnTo>
                  <a:lnTo>
                    <a:pt x="5390" y="2612"/>
                  </a:lnTo>
                  <a:lnTo>
                    <a:pt x="5392" y="2612"/>
                  </a:lnTo>
                  <a:lnTo>
                    <a:pt x="5393" y="2612"/>
                  </a:lnTo>
                  <a:lnTo>
                    <a:pt x="5394" y="2612"/>
                  </a:lnTo>
                  <a:lnTo>
                    <a:pt x="5396" y="2612"/>
                  </a:lnTo>
                  <a:lnTo>
                    <a:pt x="5398" y="2612"/>
                  </a:lnTo>
                  <a:lnTo>
                    <a:pt x="5399" y="2612"/>
                  </a:lnTo>
                  <a:lnTo>
                    <a:pt x="5401" y="2612"/>
                  </a:lnTo>
                  <a:lnTo>
                    <a:pt x="5402" y="2613"/>
                  </a:lnTo>
                  <a:lnTo>
                    <a:pt x="5403" y="2613"/>
                  </a:lnTo>
                  <a:lnTo>
                    <a:pt x="5405" y="2613"/>
                  </a:lnTo>
                  <a:lnTo>
                    <a:pt x="5406" y="2613"/>
                  </a:lnTo>
                  <a:lnTo>
                    <a:pt x="5408" y="2613"/>
                  </a:lnTo>
                  <a:lnTo>
                    <a:pt x="5410" y="2613"/>
                  </a:lnTo>
                  <a:lnTo>
                    <a:pt x="5411" y="2613"/>
                  </a:lnTo>
                  <a:lnTo>
                    <a:pt x="5413" y="2613"/>
                  </a:lnTo>
                  <a:lnTo>
                    <a:pt x="5414" y="2613"/>
                  </a:lnTo>
                  <a:lnTo>
                    <a:pt x="5415" y="2613"/>
                  </a:lnTo>
                  <a:lnTo>
                    <a:pt x="5417" y="2613"/>
                  </a:lnTo>
                  <a:lnTo>
                    <a:pt x="5418" y="2613"/>
                  </a:lnTo>
                  <a:lnTo>
                    <a:pt x="5420" y="2613"/>
                  </a:lnTo>
                  <a:lnTo>
                    <a:pt x="5422" y="2613"/>
                  </a:lnTo>
                  <a:lnTo>
                    <a:pt x="5423" y="2613"/>
                  </a:lnTo>
                  <a:lnTo>
                    <a:pt x="5424" y="2613"/>
                  </a:lnTo>
                  <a:lnTo>
                    <a:pt x="5426" y="2614"/>
                  </a:lnTo>
                  <a:lnTo>
                    <a:pt x="5427" y="2614"/>
                  </a:lnTo>
                  <a:lnTo>
                    <a:pt x="5429" y="2614"/>
                  </a:lnTo>
                  <a:lnTo>
                    <a:pt x="5430" y="2614"/>
                  </a:lnTo>
                  <a:lnTo>
                    <a:pt x="5432" y="2614"/>
                  </a:lnTo>
                  <a:lnTo>
                    <a:pt x="5434" y="2614"/>
                  </a:lnTo>
                  <a:lnTo>
                    <a:pt x="5435" y="2614"/>
                  </a:lnTo>
                  <a:lnTo>
                    <a:pt x="5436" y="2614"/>
                  </a:lnTo>
                  <a:lnTo>
                    <a:pt x="5438" y="2614"/>
                  </a:lnTo>
                  <a:lnTo>
                    <a:pt x="5439" y="2614"/>
                  </a:lnTo>
                  <a:lnTo>
                    <a:pt x="5441" y="2614"/>
                  </a:lnTo>
                  <a:lnTo>
                    <a:pt x="5442" y="2614"/>
                  </a:lnTo>
                  <a:lnTo>
                    <a:pt x="5444" y="2614"/>
                  </a:lnTo>
                  <a:lnTo>
                    <a:pt x="5445" y="2614"/>
                  </a:lnTo>
                  <a:lnTo>
                    <a:pt x="5447" y="2614"/>
                  </a:lnTo>
                  <a:lnTo>
                    <a:pt x="5448" y="2614"/>
                  </a:lnTo>
                  <a:lnTo>
                    <a:pt x="5450" y="2615"/>
                  </a:lnTo>
                  <a:lnTo>
                    <a:pt x="5451" y="2615"/>
                  </a:lnTo>
                  <a:lnTo>
                    <a:pt x="5453" y="2615"/>
                  </a:lnTo>
                  <a:lnTo>
                    <a:pt x="5454" y="2615"/>
                  </a:lnTo>
                  <a:lnTo>
                    <a:pt x="5455" y="2615"/>
                  </a:lnTo>
                  <a:lnTo>
                    <a:pt x="5457" y="2615"/>
                  </a:lnTo>
                  <a:lnTo>
                    <a:pt x="5459" y="2615"/>
                  </a:lnTo>
                  <a:lnTo>
                    <a:pt x="5460" y="2615"/>
                  </a:lnTo>
                  <a:lnTo>
                    <a:pt x="5462" y="2615"/>
                  </a:lnTo>
                  <a:lnTo>
                    <a:pt x="5463" y="2615"/>
                  </a:lnTo>
                  <a:lnTo>
                    <a:pt x="5465" y="2615"/>
                  </a:lnTo>
                  <a:lnTo>
                    <a:pt x="5466" y="2615"/>
                  </a:lnTo>
                  <a:lnTo>
                    <a:pt x="5467" y="2615"/>
                  </a:lnTo>
                  <a:lnTo>
                    <a:pt x="5469" y="2615"/>
                  </a:lnTo>
                  <a:lnTo>
                    <a:pt x="5471" y="2615"/>
                  </a:lnTo>
                  <a:lnTo>
                    <a:pt x="5472" y="2615"/>
                  </a:lnTo>
                  <a:lnTo>
                    <a:pt x="5474" y="2615"/>
                  </a:lnTo>
                  <a:lnTo>
                    <a:pt x="5475" y="2615"/>
                  </a:lnTo>
                  <a:lnTo>
                    <a:pt x="5476" y="2616"/>
                  </a:lnTo>
                  <a:lnTo>
                    <a:pt x="5478" y="2616"/>
                  </a:lnTo>
                  <a:lnTo>
                    <a:pt x="5479" y="2616"/>
                  </a:lnTo>
                  <a:lnTo>
                    <a:pt x="5481" y="2616"/>
                  </a:lnTo>
                  <a:lnTo>
                    <a:pt x="5483" y="2616"/>
                  </a:lnTo>
                  <a:lnTo>
                    <a:pt x="5484" y="2616"/>
                  </a:lnTo>
                  <a:lnTo>
                    <a:pt x="5486" y="2616"/>
                  </a:lnTo>
                  <a:lnTo>
                    <a:pt x="5487" y="2616"/>
                  </a:lnTo>
                  <a:lnTo>
                    <a:pt x="5488" y="2616"/>
                  </a:lnTo>
                  <a:lnTo>
                    <a:pt x="5490" y="2616"/>
                  </a:lnTo>
                  <a:lnTo>
                    <a:pt x="5491" y="2616"/>
                  </a:lnTo>
                  <a:lnTo>
                    <a:pt x="5493" y="2616"/>
                  </a:lnTo>
                  <a:lnTo>
                    <a:pt x="5495" y="2616"/>
                  </a:lnTo>
                  <a:lnTo>
                    <a:pt x="5496" y="2616"/>
                  </a:lnTo>
                  <a:lnTo>
                    <a:pt x="5497" y="2616"/>
                  </a:lnTo>
                  <a:lnTo>
                    <a:pt x="5499" y="2616"/>
                  </a:lnTo>
                  <a:lnTo>
                    <a:pt x="5500" y="2616"/>
                  </a:lnTo>
                  <a:lnTo>
                    <a:pt x="5502" y="2616"/>
                  </a:lnTo>
                  <a:lnTo>
                    <a:pt x="5503" y="2616"/>
                  </a:lnTo>
                  <a:lnTo>
                    <a:pt x="5505" y="2616"/>
                  </a:lnTo>
                  <a:lnTo>
                    <a:pt x="5506" y="2616"/>
                  </a:lnTo>
                  <a:lnTo>
                    <a:pt x="5508" y="2617"/>
                  </a:lnTo>
                  <a:lnTo>
                    <a:pt x="5509" y="2617"/>
                  </a:lnTo>
                  <a:lnTo>
                    <a:pt x="5511" y="2617"/>
                  </a:lnTo>
                  <a:lnTo>
                    <a:pt x="5512" y="2617"/>
                  </a:lnTo>
                  <a:lnTo>
                    <a:pt x="5514" y="2617"/>
                  </a:lnTo>
                  <a:lnTo>
                    <a:pt x="5515" y="2617"/>
                  </a:lnTo>
                  <a:lnTo>
                    <a:pt x="5517" y="2617"/>
                  </a:lnTo>
                  <a:lnTo>
                    <a:pt x="5518" y="2617"/>
                  </a:lnTo>
                  <a:lnTo>
                    <a:pt x="5520" y="2617"/>
                  </a:lnTo>
                  <a:lnTo>
                    <a:pt x="5521" y="2617"/>
                  </a:lnTo>
                  <a:lnTo>
                    <a:pt x="5523" y="2617"/>
                  </a:lnTo>
                  <a:lnTo>
                    <a:pt x="5524" y="2617"/>
                  </a:lnTo>
                  <a:lnTo>
                    <a:pt x="5526" y="2617"/>
                  </a:lnTo>
                  <a:lnTo>
                    <a:pt x="5527" y="2617"/>
                  </a:lnTo>
                  <a:lnTo>
                    <a:pt x="5528" y="2617"/>
                  </a:lnTo>
                  <a:lnTo>
                    <a:pt x="5530" y="2617"/>
                  </a:lnTo>
                  <a:lnTo>
                    <a:pt x="5532" y="2617"/>
                  </a:lnTo>
                  <a:lnTo>
                    <a:pt x="5533" y="2617"/>
                  </a:lnTo>
                  <a:lnTo>
                    <a:pt x="5535" y="2617"/>
                  </a:lnTo>
                  <a:lnTo>
                    <a:pt x="5536" y="2617"/>
                  </a:lnTo>
                  <a:lnTo>
                    <a:pt x="5538" y="2617"/>
                  </a:lnTo>
                  <a:lnTo>
                    <a:pt x="5539" y="2617"/>
                  </a:lnTo>
                  <a:lnTo>
                    <a:pt x="5540" y="2617"/>
                  </a:lnTo>
                  <a:lnTo>
                    <a:pt x="5542" y="2618"/>
                  </a:lnTo>
                  <a:lnTo>
                    <a:pt x="5543" y="2618"/>
                  </a:lnTo>
                  <a:lnTo>
                    <a:pt x="5545" y="2618"/>
                  </a:lnTo>
                  <a:lnTo>
                    <a:pt x="5547" y="2618"/>
                  </a:lnTo>
                  <a:lnTo>
                    <a:pt x="5548" y="2618"/>
                  </a:lnTo>
                  <a:lnTo>
                    <a:pt x="5549" y="2618"/>
                  </a:lnTo>
                  <a:lnTo>
                    <a:pt x="5551" y="2618"/>
                  </a:lnTo>
                  <a:lnTo>
                    <a:pt x="5552" y="2618"/>
                  </a:lnTo>
                  <a:lnTo>
                    <a:pt x="5554" y="2618"/>
                  </a:lnTo>
                  <a:lnTo>
                    <a:pt x="5555" y="2618"/>
                  </a:lnTo>
                  <a:lnTo>
                    <a:pt x="5557" y="2618"/>
                  </a:lnTo>
                  <a:lnTo>
                    <a:pt x="5559" y="2618"/>
                  </a:lnTo>
                  <a:lnTo>
                    <a:pt x="5560" y="2618"/>
                  </a:lnTo>
                  <a:lnTo>
                    <a:pt x="5561" y="2618"/>
                  </a:lnTo>
                  <a:lnTo>
                    <a:pt x="5563" y="2618"/>
                  </a:lnTo>
                  <a:lnTo>
                    <a:pt x="5564" y="2618"/>
                  </a:lnTo>
                  <a:lnTo>
                    <a:pt x="5566" y="2618"/>
                  </a:lnTo>
                  <a:lnTo>
                    <a:pt x="5567" y="2618"/>
                  </a:lnTo>
                  <a:lnTo>
                    <a:pt x="5569" y="2618"/>
                  </a:lnTo>
                  <a:lnTo>
                    <a:pt x="5570" y="2618"/>
                  </a:lnTo>
                  <a:lnTo>
                    <a:pt x="5572" y="2618"/>
                  </a:lnTo>
                  <a:lnTo>
                    <a:pt x="5573" y="2618"/>
                  </a:lnTo>
                  <a:lnTo>
                    <a:pt x="5575" y="2618"/>
                  </a:lnTo>
                  <a:lnTo>
                    <a:pt x="5576" y="2618"/>
                  </a:lnTo>
                  <a:lnTo>
                    <a:pt x="5578" y="2618"/>
                  </a:lnTo>
                  <a:lnTo>
                    <a:pt x="5579" y="2618"/>
                  </a:lnTo>
                  <a:lnTo>
                    <a:pt x="5580" y="2618"/>
                  </a:lnTo>
                  <a:lnTo>
                    <a:pt x="5582" y="2618"/>
                  </a:lnTo>
                  <a:lnTo>
                    <a:pt x="5584" y="2619"/>
                  </a:lnTo>
                  <a:lnTo>
                    <a:pt x="5585" y="2619"/>
                  </a:lnTo>
                  <a:lnTo>
                    <a:pt x="5587" y="2619"/>
                  </a:lnTo>
                  <a:lnTo>
                    <a:pt x="5588" y="2619"/>
                  </a:lnTo>
                  <a:lnTo>
                    <a:pt x="5590" y="2619"/>
                  </a:lnTo>
                  <a:lnTo>
                    <a:pt x="5591" y="2619"/>
                  </a:lnTo>
                  <a:lnTo>
                    <a:pt x="5592" y="2619"/>
                  </a:lnTo>
                  <a:lnTo>
                    <a:pt x="5594" y="2619"/>
                  </a:lnTo>
                  <a:lnTo>
                    <a:pt x="5596" y="2619"/>
                  </a:lnTo>
                  <a:lnTo>
                    <a:pt x="5597" y="2619"/>
                  </a:lnTo>
                  <a:lnTo>
                    <a:pt x="5599" y="2619"/>
                  </a:lnTo>
                  <a:lnTo>
                    <a:pt x="5600" y="2619"/>
                  </a:lnTo>
                  <a:lnTo>
                    <a:pt x="5601" y="2619"/>
                  </a:lnTo>
                  <a:lnTo>
                    <a:pt x="5603" y="2619"/>
                  </a:lnTo>
                  <a:lnTo>
                    <a:pt x="5604" y="2619"/>
                  </a:lnTo>
                  <a:lnTo>
                    <a:pt x="5606" y="2619"/>
                  </a:lnTo>
                  <a:lnTo>
                    <a:pt x="5608" y="2619"/>
                  </a:lnTo>
                  <a:lnTo>
                    <a:pt x="5609" y="2619"/>
                  </a:lnTo>
                  <a:lnTo>
                    <a:pt x="5611" y="2619"/>
                  </a:lnTo>
                  <a:lnTo>
                    <a:pt x="5612" y="2619"/>
                  </a:lnTo>
                  <a:lnTo>
                    <a:pt x="5613" y="2619"/>
                  </a:lnTo>
                  <a:lnTo>
                    <a:pt x="5615" y="2619"/>
                  </a:lnTo>
                  <a:lnTo>
                    <a:pt x="5616" y="2619"/>
                  </a:lnTo>
                  <a:lnTo>
                    <a:pt x="5618" y="2619"/>
                  </a:lnTo>
                  <a:lnTo>
                    <a:pt x="5620" y="2619"/>
                  </a:lnTo>
                  <a:lnTo>
                    <a:pt x="5621" y="2619"/>
                  </a:lnTo>
                  <a:lnTo>
                    <a:pt x="5622" y="2619"/>
                  </a:lnTo>
                  <a:lnTo>
                    <a:pt x="5624" y="2619"/>
                  </a:lnTo>
                  <a:lnTo>
                    <a:pt x="5625" y="2619"/>
                  </a:lnTo>
                  <a:lnTo>
                    <a:pt x="5627" y="2619"/>
                  </a:lnTo>
                  <a:lnTo>
                    <a:pt x="5628" y="2619"/>
                  </a:lnTo>
                  <a:lnTo>
                    <a:pt x="5630" y="2619"/>
                  </a:lnTo>
                  <a:lnTo>
                    <a:pt x="5632" y="2619"/>
                  </a:lnTo>
                  <a:lnTo>
                    <a:pt x="5633" y="2620"/>
                  </a:lnTo>
                  <a:lnTo>
                    <a:pt x="5634" y="2620"/>
                  </a:lnTo>
                  <a:lnTo>
                    <a:pt x="5636" y="2620"/>
                  </a:lnTo>
                  <a:lnTo>
                    <a:pt x="5637" y="2620"/>
                  </a:lnTo>
                  <a:lnTo>
                    <a:pt x="5639" y="2620"/>
                  </a:lnTo>
                  <a:lnTo>
                    <a:pt x="5640" y="2620"/>
                  </a:lnTo>
                  <a:lnTo>
                    <a:pt x="5642" y="2620"/>
                  </a:lnTo>
                  <a:lnTo>
                    <a:pt x="5643" y="2620"/>
                  </a:lnTo>
                  <a:lnTo>
                    <a:pt x="5645" y="2620"/>
                  </a:lnTo>
                  <a:lnTo>
                    <a:pt x="5646" y="2620"/>
                  </a:lnTo>
                  <a:lnTo>
                    <a:pt x="5648" y="2620"/>
                  </a:lnTo>
                  <a:lnTo>
                    <a:pt x="5649" y="2620"/>
                  </a:lnTo>
                  <a:lnTo>
                    <a:pt x="5651" y="2620"/>
                  </a:lnTo>
                  <a:lnTo>
                    <a:pt x="5652" y="2620"/>
                  </a:lnTo>
                  <a:lnTo>
                    <a:pt x="5653" y="2620"/>
                  </a:lnTo>
                  <a:lnTo>
                    <a:pt x="5655" y="2620"/>
                  </a:lnTo>
                  <a:lnTo>
                    <a:pt x="5657" y="2620"/>
                  </a:lnTo>
                  <a:lnTo>
                    <a:pt x="5658" y="2620"/>
                  </a:lnTo>
                  <a:lnTo>
                    <a:pt x="5660" y="2620"/>
                  </a:lnTo>
                  <a:lnTo>
                    <a:pt x="5661" y="2620"/>
                  </a:lnTo>
                  <a:lnTo>
                    <a:pt x="5663" y="2620"/>
                  </a:lnTo>
                  <a:lnTo>
                    <a:pt x="5664" y="2620"/>
                  </a:lnTo>
                  <a:lnTo>
                    <a:pt x="5665" y="2620"/>
                  </a:lnTo>
                  <a:lnTo>
                    <a:pt x="5667" y="2620"/>
                  </a:lnTo>
                  <a:lnTo>
                    <a:pt x="5669" y="2620"/>
                  </a:lnTo>
                  <a:lnTo>
                    <a:pt x="5670" y="2620"/>
                  </a:lnTo>
                  <a:lnTo>
                    <a:pt x="5672" y="2620"/>
                  </a:lnTo>
                  <a:lnTo>
                    <a:pt x="5673" y="2620"/>
                  </a:lnTo>
                  <a:lnTo>
                    <a:pt x="5674" y="2620"/>
                  </a:lnTo>
                  <a:lnTo>
                    <a:pt x="5676" y="2620"/>
                  </a:lnTo>
                  <a:lnTo>
                    <a:pt x="5677" y="2620"/>
                  </a:lnTo>
                  <a:lnTo>
                    <a:pt x="5679" y="2620"/>
                  </a:lnTo>
                  <a:lnTo>
                    <a:pt x="5681" y="2620"/>
                  </a:lnTo>
                  <a:lnTo>
                    <a:pt x="5682" y="2620"/>
                  </a:lnTo>
                  <a:lnTo>
                    <a:pt x="5684" y="2620"/>
                  </a:lnTo>
                  <a:lnTo>
                    <a:pt x="5685" y="2620"/>
                  </a:lnTo>
                  <a:lnTo>
                    <a:pt x="5686" y="2620"/>
                  </a:lnTo>
                  <a:lnTo>
                    <a:pt x="5688" y="2620"/>
                  </a:lnTo>
                  <a:lnTo>
                    <a:pt x="5689" y="2620"/>
                  </a:lnTo>
                  <a:lnTo>
                    <a:pt x="5691" y="2620"/>
                  </a:lnTo>
                  <a:lnTo>
                    <a:pt x="5692" y="2620"/>
                  </a:lnTo>
                  <a:lnTo>
                    <a:pt x="5694" y="2620"/>
                  </a:lnTo>
                  <a:lnTo>
                    <a:pt x="5695" y="2620"/>
                  </a:lnTo>
                  <a:lnTo>
                    <a:pt x="5697" y="2620"/>
                  </a:lnTo>
                  <a:lnTo>
                    <a:pt x="5698" y="2620"/>
                  </a:lnTo>
                  <a:lnTo>
                    <a:pt x="5700" y="2620"/>
                  </a:lnTo>
                  <a:lnTo>
                    <a:pt x="5701" y="2620"/>
                  </a:lnTo>
                  <a:lnTo>
                    <a:pt x="5703" y="2620"/>
                  </a:lnTo>
                  <a:lnTo>
                    <a:pt x="5704" y="2620"/>
                  </a:lnTo>
                  <a:lnTo>
                    <a:pt x="5706" y="2620"/>
                  </a:lnTo>
                  <a:lnTo>
                    <a:pt x="5707" y="2620"/>
                  </a:lnTo>
                  <a:lnTo>
                    <a:pt x="5709" y="2620"/>
                  </a:lnTo>
                  <a:lnTo>
                    <a:pt x="5710" y="2620"/>
                  </a:lnTo>
                  <a:lnTo>
                    <a:pt x="5712" y="2620"/>
                  </a:lnTo>
                  <a:lnTo>
                    <a:pt x="5713" y="2620"/>
                  </a:lnTo>
                  <a:lnTo>
                    <a:pt x="5715" y="2620"/>
                  </a:lnTo>
                  <a:lnTo>
                    <a:pt x="5716" y="2620"/>
                  </a:lnTo>
                  <a:lnTo>
                    <a:pt x="5718" y="2620"/>
                  </a:lnTo>
                  <a:lnTo>
                    <a:pt x="5719" y="2620"/>
                  </a:lnTo>
                  <a:lnTo>
                    <a:pt x="5721" y="2620"/>
                  </a:lnTo>
                  <a:lnTo>
                    <a:pt x="5722" y="2620"/>
                  </a:lnTo>
                  <a:lnTo>
                    <a:pt x="5724" y="2620"/>
                  </a:lnTo>
                  <a:lnTo>
                    <a:pt x="5725" y="2620"/>
                  </a:lnTo>
                  <a:lnTo>
                    <a:pt x="5726" y="2620"/>
                  </a:lnTo>
                  <a:lnTo>
                    <a:pt x="5728" y="2620"/>
                  </a:lnTo>
                  <a:lnTo>
                    <a:pt x="5729" y="2620"/>
                  </a:lnTo>
                  <a:lnTo>
                    <a:pt x="5731" y="2620"/>
                  </a:lnTo>
                  <a:lnTo>
                    <a:pt x="5733" y="2621"/>
                  </a:lnTo>
                  <a:lnTo>
                    <a:pt x="5734" y="2621"/>
                  </a:lnTo>
                  <a:lnTo>
                    <a:pt x="5736" y="2621"/>
                  </a:lnTo>
                  <a:lnTo>
                    <a:pt x="5737" y="2621"/>
                  </a:lnTo>
                  <a:lnTo>
                    <a:pt x="5738" y="2621"/>
                  </a:lnTo>
                  <a:lnTo>
                    <a:pt x="5740" y="2621"/>
                  </a:lnTo>
                  <a:lnTo>
                    <a:pt x="5741" y="2621"/>
                  </a:lnTo>
                  <a:lnTo>
                    <a:pt x="5743" y="2621"/>
                  </a:lnTo>
                  <a:lnTo>
                    <a:pt x="5745" y="2621"/>
                  </a:lnTo>
                  <a:lnTo>
                    <a:pt x="5746" y="2621"/>
                  </a:lnTo>
                  <a:lnTo>
                    <a:pt x="5747" y="2621"/>
                  </a:lnTo>
                  <a:lnTo>
                    <a:pt x="5749" y="2621"/>
                  </a:lnTo>
                  <a:lnTo>
                    <a:pt x="5750" y="2621"/>
                  </a:lnTo>
                  <a:lnTo>
                    <a:pt x="5752" y="2621"/>
                  </a:lnTo>
                  <a:lnTo>
                    <a:pt x="5753" y="2621"/>
                  </a:lnTo>
                  <a:lnTo>
                    <a:pt x="5755" y="2621"/>
                  </a:lnTo>
                  <a:lnTo>
                    <a:pt x="5757" y="2621"/>
                  </a:lnTo>
                  <a:lnTo>
                    <a:pt x="5758" y="2621"/>
                  </a:lnTo>
                  <a:lnTo>
                    <a:pt x="5759" y="2621"/>
                  </a:lnTo>
                  <a:lnTo>
                    <a:pt x="5761" y="2621"/>
                  </a:lnTo>
                  <a:lnTo>
                    <a:pt x="5762" y="2621"/>
                  </a:lnTo>
                  <a:lnTo>
                    <a:pt x="5764" y="2621"/>
                  </a:lnTo>
                  <a:lnTo>
                    <a:pt x="5765" y="2621"/>
                  </a:lnTo>
                  <a:lnTo>
                    <a:pt x="5767" y="2621"/>
                  </a:lnTo>
                  <a:lnTo>
                    <a:pt x="5768" y="2621"/>
                  </a:lnTo>
                  <a:lnTo>
                    <a:pt x="5770" y="2621"/>
                  </a:lnTo>
                  <a:lnTo>
                    <a:pt x="5771" y="2621"/>
                  </a:lnTo>
                  <a:lnTo>
                    <a:pt x="5773" y="2621"/>
                  </a:lnTo>
                  <a:lnTo>
                    <a:pt x="5774" y="2621"/>
                  </a:lnTo>
                  <a:lnTo>
                    <a:pt x="5776" y="2621"/>
                  </a:lnTo>
                  <a:lnTo>
                    <a:pt x="5777" y="2621"/>
                  </a:lnTo>
                  <a:lnTo>
                    <a:pt x="5779" y="2621"/>
                  </a:lnTo>
                  <a:lnTo>
                    <a:pt x="5780" y="2621"/>
                  </a:lnTo>
                  <a:lnTo>
                    <a:pt x="5782" y="2621"/>
                  </a:lnTo>
                  <a:lnTo>
                    <a:pt x="5783" y="2621"/>
                  </a:lnTo>
                  <a:lnTo>
                    <a:pt x="5785" y="2621"/>
                  </a:lnTo>
                  <a:lnTo>
                    <a:pt x="5786" y="2621"/>
                  </a:lnTo>
                  <a:lnTo>
                    <a:pt x="5788" y="2621"/>
                  </a:lnTo>
                  <a:lnTo>
                    <a:pt x="5789" y="2621"/>
                  </a:lnTo>
                  <a:lnTo>
                    <a:pt x="5790" y="2621"/>
                  </a:lnTo>
                  <a:lnTo>
                    <a:pt x="5792" y="2621"/>
                  </a:lnTo>
                  <a:lnTo>
                    <a:pt x="5794" y="2621"/>
                  </a:lnTo>
                  <a:lnTo>
                    <a:pt x="5795" y="2621"/>
                  </a:lnTo>
                  <a:lnTo>
                    <a:pt x="5797" y="2621"/>
                  </a:lnTo>
                  <a:lnTo>
                    <a:pt x="5798" y="2621"/>
                  </a:lnTo>
                  <a:lnTo>
                    <a:pt x="5799" y="2621"/>
                  </a:lnTo>
                  <a:lnTo>
                    <a:pt x="5801" y="2621"/>
                  </a:lnTo>
                  <a:lnTo>
                    <a:pt x="5802" y="2621"/>
                  </a:lnTo>
                  <a:lnTo>
                    <a:pt x="5804" y="2621"/>
                  </a:lnTo>
                  <a:lnTo>
                    <a:pt x="5806" y="2621"/>
                  </a:lnTo>
                  <a:lnTo>
                    <a:pt x="5807" y="2621"/>
                  </a:lnTo>
                  <a:lnTo>
                    <a:pt x="5809" y="2621"/>
                  </a:lnTo>
                  <a:lnTo>
                    <a:pt x="5810" y="2621"/>
                  </a:lnTo>
                  <a:lnTo>
                    <a:pt x="5811" y="2621"/>
                  </a:lnTo>
                  <a:lnTo>
                    <a:pt x="5813" y="2621"/>
                  </a:lnTo>
                  <a:lnTo>
                    <a:pt x="5814" y="2621"/>
                  </a:lnTo>
                  <a:lnTo>
                    <a:pt x="5816" y="2621"/>
                  </a:lnTo>
                  <a:lnTo>
                    <a:pt x="5818" y="2621"/>
                  </a:lnTo>
                  <a:lnTo>
                    <a:pt x="5819" y="2621"/>
                  </a:lnTo>
                  <a:lnTo>
                    <a:pt x="5820" y="2621"/>
                  </a:lnTo>
                  <a:lnTo>
                    <a:pt x="5822" y="2621"/>
                  </a:lnTo>
                  <a:lnTo>
                    <a:pt x="5823" y="2621"/>
                  </a:lnTo>
                  <a:lnTo>
                    <a:pt x="5825" y="2621"/>
                  </a:lnTo>
                  <a:lnTo>
                    <a:pt x="5826" y="2621"/>
                  </a:lnTo>
                  <a:lnTo>
                    <a:pt x="5828" y="2621"/>
                  </a:lnTo>
                  <a:lnTo>
                    <a:pt x="5830" y="2621"/>
                  </a:lnTo>
                  <a:lnTo>
                    <a:pt x="5831" y="2621"/>
                  </a:lnTo>
                  <a:lnTo>
                    <a:pt x="5832" y="2621"/>
                  </a:lnTo>
                  <a:lnTo>
                    <a:pt x="5834" y="2621"/>
                  </a:lnTo>
                  <a:lnTo>
                    <a:pt x="5835" y="2621"/>
                  </a:lnTo>
                  <a:lnTo>
                    <a:pt x="5837" y="2621"/>
                  </a:lnTo>
                  <a:lnTo>
                    <a:pt x="5838" y="2622"/>
                  </a:lnTo>
                  <a:lnTo>
                    <a:pt x="5840" y="2622"/>
                  </a:lnTo>
                  <a:lnTo>
                    <a:pt x="5841" y="2622"/>
                  </a:lnTo>
                  <a:lnTo>
                    <a:pt x="5843" y="2622"/>
                  </a:lnTo>
                  <a:lnTo>
                    <a:pt x="5844" y="2622"/>
                  </a:lnTo>
                  <a:lnTo>
                    <a:pt x="5846" y="2622"/>
                  </a:lnTo>
                  <a:lnTo>
                    <a:pt x="5847" y="2622"/>
                  </a:lnTo>
                  <a:lnTo>
                    <a:pt x="5849" y="2622"/>
                  </a:lnTo>
                  <a:lnTo>
                    <a:pt x="5850" y="2622"/>
                  </a:lnTo>
                  <a:lnTo>
                    <a:pt x="5852" y="2622"/>
                  </a:lnTo>
                  <a:lnTo>
                    <a:pt x="5853" y="2622"/>
                  </a:lnTo>
                  <a:lnTo>
                    <a:pt x="5855" y="2622"/>
                  </a:lnTo>
                  <a:lnTo>
                    <a:pt x="5856" y="2622"/>
                  </a:lnTo>
                  <a:lnTo>
                    <a:pt x="5858" y="2622"/>
                  </a:lnTo>
                  <a:lnTo>
                    <a:pt x="5859" y="2622"/>
                  </a:lnTo>
                  <a:lnTo>
                    <a:pt x="5861" y="2622"/>
                  </a:lnTo>
                  <a:lnTo>
                    <a:pt x="5862" y="2622"/>
                  </a:lnTo>
                  <a:lnTo>
                    <a:pt x="5863" y="2622"/>
                  </a:lnTo>
                  <a:lnTo>
                    <a:pt x="5865" y="2622"/>
                  </a:lnTo>
                  <a:lnTo>
                    <a:pt x="5867" y="2622"/>
                  </a:lnTo>
                  <a:lnTo>
                    <a:pt x="5868" y="2622"/>
                  </a:lnTo>
                  <a:lnTo>
                    <a:pt x="5870" y="2622"/>
                  </a:lnTo>
                  <a:lnTo>
                    <a:pt x="5871" y="2622"/>
                  </a:lnTo>
                  <a:lnTo>
                    <a:pt x="5872" y="2622"/>
                  </a:lnTo>
                  <a:lnTo>
                    <a:pt x="5874" y="2622"/>
                  </a:lnTo>
                  <a:lnTo>
                    <a:pt x="5875" y="2622"/>
                  </a:lnTo>
                  <a:lnTo>
                    <a:pt x="5877" y="2622"/>
                  </a:lnTo>
                  <a:lnTo>
                    <a:pt x="5878" y="2622"/>
                  </a:lnTo>
                  <a:lnTo>
                    <a:pt x="5880" y="2622"/>
                  </a:lnTo>
                  <a:lnTo>
                    <a:pt x="5882" y="2622"/>
                  </a:lnTo>
                  <a:lnTo>
                    <a:pt x="5883" y="2622"/>
                  </a:lnTo>
                  <a:lnTo>
                    <a:pt x="5884" y="2622"/>
                  </a:lnTo>
                  <a:lnTo>
                    <a:pt x="5886" y="2622"/>
                  </a:lnTo>
                  <a:lnTo>
                    <a:pt x="5887" y="2622"/>
                  </a:lnTo>
                  <a:lnTo>
                    <a:pt x="5889" y="2622"/>
                  </a:lnTo>
                  <a:lnTo>
                    <a:pt x="5890" y="2622"/>
                  </a:lnTo>
                  <a:lnTo>
                    <a:pt x="5892" y="2622"/>
                  </a:lnTo>
                  <a:lnTo>
                    <a:pt x="5893" y="2622"/>
                  </a:lnTo>
                  <a:lnTo>
                    <a:pt x="5895" y="2622"/>
                  </a:lnTo>
                  <a:lnTo>
                    <a:pt x="5896" y="2622"/>
                  </a:lnTo>
                  <a:lnTo>
                    <a:pt x="5898" y="2622"/>
                  </a:lnTo>
                  <a:lnTo>
                    <a:pt x="5899" y="2622"/>
                  </a:lnTo>
                  <a:lnTo>
                    <a:pt x="5901" y="2622"/>
                  </a:lnTo>
                  <a:lnTo>
                    <a:pt x="5902" y="2622"/>
                  </a:lnTo>
                  <a:lnTo>
                    <a:pt x="5904" y="2622"/>
                  </a:lnTo>
                  <a:lnTo>
                    <a:pt x="5905" y="2622"/>
                  </a:lnTo>
                  <a:lnTo>
                    <a:pt x="5907" y="2622"/>
                  </a:lnTo>
                  <a:lnTo>
                    <a:pt x="5908" y="2622"/>
                  </a:lnTo>
                  <a:lnTo>
                    <a:pt x="5910" y="2622"/>
                  </a:lnTo>
                  <a:lnTo>
                    <a:pt x="5911" y="2622"/>
                  </a:lnTo>
                  <a:lnTo>
                    <a:pt x="5913" y="2622"/>
                  </a:lnTo>
                  <a:lnTo>
                    <a:pt x="5914" y="2622"/>
                  </a:lnTo>
                  <a:lnTo>
                    <a:pt x="5915" y="2622"/>
                  </a:lnTo>
                  <a:lnTo>
                    <a:pt x="5917" y="2622"/>
                  </a:lnTo>
                  <a:lnTo>
                    <a:pt x="5919" y="2622"/>
                  </a:lnTo>
                  <a:lnTo>
                    <a:pt x="5920" y="2622"/>
                  </a:lnTo>
                  <a:lnTo>
                    <a:pt x="5922" y="2622"/>
                  </a:lnTo>
                  <a:lnTo>
                    <a:pt x="5923" y="2622"/>
                  </a:lnTo>
                  <a:lnTo>
                    <a:pt x="5925" y="2622"/>
                  </a:lnTo>
                  <a:lnTo>
                    <a:pt x="5926" y="2622"/>
                  </a:lnTo>
                  <a:lnTo>
                    <a:pt x="5927" y="2622"/>
                  </a:lnTo>
                  <a:lnTo>
                    <a:pt x="5929" y="2622"/>
                  </a:lnTo>
                  <a:lnTo>
                    <a:pt x="5931" y="2622"/>
                  </a:lnTo>
                  <a:lnTo>
                    <a:pt x="5932" y="2622"/>
                  </a:lnTo>
                  <a:lnTo>
                    <a:pt x="5934" y="2622"/>
                  </a:lnTo>
                  <a:lnTo>
                    <a:pt x="5935" y="2622"/>
                  </a:lnTo>
                  <a:lnTo>
                    <a:pt x="5936" y="2622"/>
                  </a:lnTo>
                  <a:lnTo>
                    <a:pt x="5938" y="2622"/>
                  </a:lnTo>
                  <a:lnTo>
                    <a:pt x="5939" y="2622"/>
                  </a:lnTo>
                  <a:lnTo>
                    <a:pt x="5941" y="2622"/>
                  </a:lnTo>
                  <a:lnTo>
                    <a:pt x="5943" y="2622"/>
                  </a:lnTo>
                  <a:lnTo>
                    <a:pt x="5944" y="2622"/>
                  </a:lnTo>
                  <a:lnTo>
                    <a:pt x="5945" y="2622"/>
                  </a:lnTo>
                  <a:lnTo>
                    <a:pt x="5947" y="2622"/>
                  </a:lnTo>
                  <a:lnTo>
                    <a:pt x="5948" y="2622"/>
                  </a:lnTo>
                  <a:lnTo>
                    <a:pt x="5950" y="2622"/>
                  </a:lnTo>
                  <a:lnTo>
                    <a:pt x="5951" y="2622"/>
                  </a:lnTo>
                  <a:lnTo>
                    <a:pt x="5953" y="2622"/>
                  </a:lnTo>
                </a:path>
              </a:pathLst>
            </a:custGeom>
            <a:noFill/>
            <a:ln w="19050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1EA4318-0950-4C9F-BDE7-3C43C16812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575" r="47100"/>
            <a:stretch/>
          </p:blipFill>
          <p:spPr>
            <a:xfrm>
              <a:off x="1635423" y="2978140"/>
              <a:ext cx="113480" cy="829728"/>
            </a:xfrm>
            <a:prstGeom prst="rect">
              <a:avLst/>
            </a:prstGeom>
          </p:spPr>
        </p:pic>
      </p:grpSp>
      <p:pic>
        <p:nvPicPr>
          <p:cNvPr id="26" name="Picture 25" descr="C:\Users\nsawruk\Documents\OSA Paris 2013\SSL29316.JPG">
            <a:extLst>
              <a:ext uri="{FF2B5EF4-FFF2-40B4-BE49-F238E27FC236}">
                <a16:creationId xmlns:a16="http://schemas.microsoft.com/office/drawing/2014/main" id="{A55ADC3D-1643-4DA6-8986-1452E583FBD0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57942" y="1142219"/>
            <a:ext cx="1786290" cy="14065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FB0D73DB-362E-4ADB-BDBF-253DEF432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33661" y="1110615"/>
            <a:ext cx="1904937" cy="1629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7" descr="A11495_044">
            <a:extLst>
              <a:ext uri="{FF2B5EF4-FFF2-40B4-BE49-F238E27FC236}">
                <a16:creationId xmlns:a16="http://schemas.microsoft.com/office/drawing/2014/main" id="{D48CBA03-4D14-4CF9-AC79-0D487C7B333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654" y="2698910"/>
            <a:ext cx="1777990" cy="1962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297825D6-F8B7-4DB2-A777-085B04CCD8D0}"/>
              </a:ext>
            </a:extLst>
          </p:cNvPr>
          <p:cNvGrpSpPr/>
          <p:nvPr/>
        </p:nvGrpSpPr>
        <p:grpSpPr>
          <a:xfrm>
            <a:off x="10343616" y="2825945"/>
            <a:ext cx="1716387" cy="1835524"/>
            <a:chOff x="10343616" y="2814657"/>
            <a:chExt cx="1716387" cy="1835524"/>
          </a:xfrm>
        </p:grpSpPr>
        <p:pic>
          <p:nvPicPr>
            <p:cNvPr id="30" name="Picture 29" descr="\\orgs.aero.ball.com\DavWWWRoot\sbu\cst\cstbizdev\Opportunities\Earth Venture Instrument - 2\EVI-2 OAWL\Proposal Development\Art to Pubs folder\lidar views\two_iss_w_beams_3.png">
              <a:extLst>
                <a:ext uri="{FF2B5EF4-FFF2-40B4-BE49-F238E27FC236}">
                  <a16:creationId xmlns:a16="http://schemas.microsoft.com/office/drawing/2014/main" id="{64A86FF4-75AA-4766-9912-E89ED4FEAA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3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30" t="30758" r="14231" b="4530"/>
            <a:stretch/>
          </p:blipFill>
          <p:spPr bwMode="auto">
            <a:xfrm>
              <a:off x="10343616" y="2814657"/>
              <a:ext cx="1716387" cy="1835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F4E69202-B191-4092-8C65-C2E34C1DCA11}"/>
                </a:ext>
              </a:extLst>
            </p:cNvPr>
            <p:cNvCxnSpPr/>
            <p:nvPr/>
          </p:nvCxnSpPr>
          <p:spPr>
            <a:xfrm>
              <a:off x="11106306" y="3249894"/>
              <a:ext cx="612562" cy="51368"/>
            </a:xfrm>
            <a:prstGeom prst="straightConnector1">
              <a:avLst/>
            </a:prstGeom>
            <a:ln w="19050">
              <a:noFill/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14">
              <a:extLst>
                <a:ext uri="{FF2B5EF4-FFF2-40B4-BE49-F238E27FC236}">
                  <a16:creationId xmlns:a16="http://schemas.microsoft.com/office/drawing/2014/main" id="{B89B070D-9D53-423C-933D-932DDBB38358}"/>
                </a:ext>
              </a:extLst>
            </p:cNvPr>
            <p:cNvSpPr txBox="1"/>
            <p:nvPr/>
          </p:nvSpPr>
          <p:spPr>
            <a:xfrm>
              <a:off x="10719839" y="2975382"/>
              <a:ext cx="1071127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585216" rtl="0" eaLnBrk="1" latinLnBrk="0" hangingPunct="1"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85216" algn="l" defTabSz="585216" rtl="0" eaLnBrk="1" latinLnBrk="0" hangingPunct="1"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70432" algn="l" defTabSz="585216" rtl="0" eaLnBrk="1" latinLnBrk="0" hangingPunct="1"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55648" algn="l" defTabSz="585216" rtl="0" eaLnBrk="1" latinLnBrk="0" hangingPunct="1"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40864" algn="l" defTabSz="585216" rtl="0" eaLnBrk="1" latinLnBrk="0" hangingPunct="1"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926080" algn="l" defTabSz="585216" rtl="0" eaLnBrk="1" latinLnBrk="0" hangingPunct="1"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511296" algn="l" defTabSz="585216" rtl="0" eaLnBrk="1" latinLnBrk="0" hangingPunct="1"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96512" algn="l" defTabSz="585216" rtl="0" eaLnBrk="1" latinLnBrk="0" hangingPunct="1"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81728" algn="l" defTabSz="585216" rtl="0" eaLnBrk="1" latinLnBrk="0" hangingPunct="1"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sz="1100" dirty="0">
                  <a:solidFill>
                    <a:srgbClr val="FFFFFF"/>
                  </a:solidFill>
                  <a:latin typeface="Arial"/>
                </a:rPr>
                <a:t>RAM direction</a:t>
              </a:r>
            </a:p>
          </p:txBody>
        </p:sp>
        <p:sp>
          <p:nvSpPr>
            <p:cNvPr id="33" name="TextBox 15">
              <a:extLst>
                <a:ext uri="{FF2B5EF4-FFF2-40B4-BE49-F238E27FC236}">
                  <a16:creationId xmlns:a16="http://schemas.microsoft.com/office/drawing/2014/main" id="{1766A03F-779F-410C-A8AE-101D52CCD097}"/>
                </a:ext>
              </a:extLst>
            </p:cNvPr>
            <p:cNvSpPr txBox="1"/>
            <p:nvPr/>
          </p:nvSpPr>
          <p:spPr>
            <a:xfrm>
              <a:off x="11149289" y="3740487"/>
              <a:ext cx="654345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585216" rtl="0" eaLnBrk="1" latinLnBrk="0" hangingPunct="1"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85216" algn="l" defTabSz="585216" rtl="0" eaLnBrk="1" latinLnBrk="0" hangingPunct="1"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70432" algn="l" defTabSz="585216" rtl="0" eaLnBrk="1" latinLnBrk="0" hangingPunct="1"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55648" algn="l" defTabSz="585216" rtl="0" eaLnBrk="1" latinLnBrk="0" hangingPunct="1"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40864" algn="l" defTabSz="585216" rtl="0" eaLnBrk="1" latinLnBrk="0" hangingPunct="1"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926080" algn="l" defTabSz="585216" rtl="0" eaLnBrk="1" latinLnBrk="0" hangingPunct="1"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511296" algn="l" defTabSz="585216" rtl="0" eaLnBrk="1" latinLnBrk="0" hangingPunct="1"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96512" algn="l" defTabSz="585216" rtl="0" eaLnBrk="1" latinLnBrk="0" hangingPunct="1"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81728" algn="l" defTabSz="585216" rtl="0" eaLnBrk="1" latinLnBrk="0" hangingPunct="1"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100" dirty="0">
                  <a:solidFill>
                    <a:srgbClr val="FFFFFF"/>
                  </a:solidFill>
                  <a:latin typeface="Arial"/>
                </a:rPr>
                <a:t>Ground</a:t>
              </a:r>
            </a:p>
            <a:p>
              <a:pPr algn="ctr">
                <a:defRPr/>
              </a:pPr>
              <a:r>
                <a:rPr lang="en-US" sz="1100" dirty="0">
                  <a:solidFill>
                    <a:srgbClr val="FFFFFF"/>
                  </a:solidFill>
                  <a:latin typeface="Arial"/>
                </a:rPr>
                <a:t>Track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73580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41963C0-DD66-45A0-8ED7-3F8FC0353E82}"/>
              </a:ext>
            </a:extLst>
          </p:cNvPr>
          <p:cNvCxnSpPr>
            <a:cxnSpLocks/>
          </p:cNvCxnSpPr>
          <p:nvPr/>
        </p:nvCxnSpPr>
        <p:spPr>
          <a:xfrm flipH="1">
            <a:off x="6080761" y="863739"/>
            <a:ext cx="2220" cy="6012504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F31C513-4D74-43F3-BA59-682944397217}"/>
              </a:ext>
            </a:extLst>
          </p:cNvPr>
          <p:cNvGrpSpPr/>
          <p:nvPr/>
        </p:nvGrpSpPr>
        <p:grpSpPr>
          <a:xfrm>
            <a:off x="2341147" y="2100113"/>
            <a:ext cx="2330953" cy="5536912"/>
            <a:chOff x="6502275" y="829961"/>
            <a:chExt cx="1705174" cy="3128954"/>
          </a:xfrm>
        </p:grpSpPr>
        <p:pic>
          <p:nvPicPr>
            <p:cNvPr id="57" name="Picture 4" descr="International Space Station as of April 27, 2012">
              <a:extLst>
                <a:ext uri="{FF2B5EF4-FFF2-40B4-BE49-F238E27FC236}">
                  <a16:creationId xmlns:a16="http://schemas.microsoft.com/office/drawing/2014/main" id="{B48A174E-104A-4BFF-AFEB-65CA5F2DFC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92931">
              <a:off x="7330706" y="831074"/>
              <a:ext cx="531005" cy="467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BA4CE34C-8453-416C-8E6F-0145DF1BBBF8}"/>
                </a:ext>
              </a:extLst>
            </p:cNvPr>
            <p:cNvGrpSpPr/>
            <p:nvPr/>
          </p:nvGrpSpPr>
          <p:grpSpPr>
            <a:xfrm>
              <a:off x="6502275" y="829961"/>
              <a:ext cx="1705174" cy="3128954"/>
              <a:chOff x="6502275" y="829961"/>
              <a:chExt cx="1705174" cy="3128954"/>
            </a:xfrm>
          </p:grpSpPr>
          <p:sp>
            <p:nvSpPr>
              <p:cNvPr id="59" name="Trapezoid 58">
                <a:extLst>
                  <a:ext uri="{FF2B5EF4-FFF2-40B4-BE49-F238E27FC236}">
                    <a16:creationId xmlns:a16="http://schemas.microsoft.com/office/drawing/2014/main" id="{BC039B4F-13C2-49B5-8887-859AD75F21FE}"/>
                  </a:ext>
                </a:extLst>
              </p:cNvPr>
              <p:cNvSpPr/>
              <p:nvPr/>
            </p:nvSpPr>
            <p:spPr>
              <a:xfrm rot="1937366">
                <a:off x="6502275" y="829961"/>
                <a:ext cx="198834" cy="3128954"/>
              </a:xfrm>
              <a:prstGeom prst="trapezoid">
                <a:avLst>
                  <a:gd name="adj" fmla="val 48479"/>
                </a:avLst>
              </a:prstGeom>
              <a:gradFill>
                <a:gsLst>
                  <a:gs pos="0">
                    <a:srgbClr val="00B050"/>
                  </a:gs>
                  <a:gs pos="23000">
                    <a:srgbClr val="00B050">
                      <a:alpha val="43000"/>
                    </a:srgbClr>
                  </a:gs>
                  <a:gs pos="100000">
                    <a:srgbClr val="00B050">
                      <a:alpha val="0"/>
                    </a:srgb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400">
                  <a:solidFill>
                    <a:schemeClr val="bg1">
                      <a:lumMod val="95000"/>
                    </a:schemeClr>
                  </a:solidFill>
                  <a:latin typeface="Lato-Light"/>
                </a:endParaRPr>
              </a:p>
            </p:txBody>
          </p:sp>
          <p:sp>
            <p:nvSpPr>
              <p:cNvPr id="60" name="Trapezoid 59">
                <a:extLst>
                  <a:ext uri="{FF2B5EF4-FFF2-40B4-BE49-F238E27FC236}">
                    <a16:creationId xmlns:a16="http://schemas.microsoft.com/office/drawing/2014/main" id="{2249C883-9342-41A3-8779-ABFD09E11E08}"/>
                  </a:ext>
                </a:extLst>
              </p:cNvPr>
              <p:cNvSpPr/>
              <p:nvPr/>
            </p:nvSpPr>
            <p:spPr>
              <a:xfrm rot="20520000" flipH="1">
                <a:off x="8073413" y="996326"/>
                <a:ext cx="134036" cy="2695496"/>
              </a:xfrm>
              <a:prstGeom prst="trapezoid">
                <a:avLst>
                  <a:gd name="adj" fmla="val 48372"/>
                </a:avLst>
              </a:prstGeom>
              <a:gradFill>
                <a:gsLst>
                  <a:gs pos="0">
                    <a:srgbClr val="00B050"/>
                  </a:gs>
                  <a:gs pos="26000">
                    <a:srgbClr val="00B050">
                      <a:alpha val="51000"/>
                    </a:srgbClr>
                  </a:gs>
                  <a:gs pos="100000">
                    <a:srgbClr val="00B050">
                      <a:alpha val="0"/>
                    </a:srgb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400">
                  <a:solidFill>
                    <a:schemeClr val="bg1">
                      <a:lumMod val="95000"/>
                    </a:schemeClr>
                  </a:solidFill>
                  <a:latin typeface="Lato-Light"/>
                </a:endParaRPr>
              </a:p>
            </p:txBody>
          </p: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BBAFF48-EA32-4AF5-BDA9-13B287AFEB07}"/>
              </a:ext>
            </a:extLst>
          </p:cNvPr>
          <p:cNvGrpSpPr/>
          <p:nvPr/>
        </p:nvGrpSpPr>
        <p:grpSpPr>
          <a:xfrm>
            <a:off x="3066693" y="3186588"/>
            <a:ext cx="1624813" cy="1784460"/>
            <a:chOff x="7451951" y="4141314"/>
            <a:chExt cx="1666444" cy="1908938"/>
          </a:xfrm>
        </p:grpSpPr>
        <p:pic>
          <p:nvPicPr>
            <p:cNvPr id="64" name="Picture 2">
              <a:extLst>
                <a:ext uri="{FF2B5EF4-FFF2-40B4-BE49-F238E27FC236}">
                  <a16:creationId xmlns:a16="http://schemas.microsoft.com/office/drawing/2014/main" id="{E445B4C6-3093-41D7-93B8-6F34BE95FC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31751" t="9919" r="37183" b="20261"/>
            <a:stretch/>
          </p:blipFill>
          <p:spPr bwMode="auto">
            <a:xfrm>
              <a:off x="7451951" y="4141314"/>
              <a:ext cx="1666444" cy="19089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5" name="Picture 2" descr="http://74211.com/wallpaper/picture_big/Aeroplane-Show-Paris-NASA-Martin-WB-57F-in-Flight-.jpg">
              <a:extLst>
                <a:ext uri="{FF2B5EF4-FFF2-40B4-BE49-F238E27FC236}">
                  <a16:creationId xmlns:a16="http://schemas.microsoft.com/office/drawing/2014/main" id="{9BBDDEF8-226D-43CD-BF99-9D52DAF864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70" b="89881" l="2400" r="90000">
                          <a14:foregroundMark x1="73400" y1="51637" x2="73400" y2="51637"/>
                          <a14:backgroundMark x1="20100" y1="79613" x2="20100" y2="79613"/>
                        </a14:backgroundRemoval>
                      </a14:imgEffect>
                      <a14:imgEffect>
                        <a14:brightnessContrast bright="-35000" contras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811853" y="4598414"/>
              <a:ext cx="1196527" cy="615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101D457E-CA97-4D98-B503-C54D2384A4EB}"/>
              </a:ext>
            </a:extLst>
          </p:cNvPr>
          <p:cNvSpPr/>
          <p:nvPr/>
        </p:nvSpPr>
        <p:spPr>
          <a:xfrm rot="20225159">
            <a:off x="-769467" y="3877737"/>
            <a:ext cx="13736904" cy="43008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Lato-Light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FFDD6B8-0F49-4206-9FF9-E2BD60F7B0E0}"/>
              </a:ext>
            </a:extLst>
          </p:cNvPr>
          <p:cNvGraphicFramePr>
            <a:graphicFrameLocks noGrp="1"/>
          </p:cNvGraphicFramePr>
          <p:nvPr/>
        </p:nvGraphicFramePr>
        <p:xfrm>
          <a:off x="-26437" y="1386826"/>
          <a:ext cx="12231692" cy="5381517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555986">
                  <a:extLst>
                    <a:ext uri="{9D8B030D-6E8A-4147-A177-3AD203B41FA5}">
                      <a16:colId xmlns:a16="http://schemas.microsoft.com/office/drawing/2014/main" val="4245280324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1730518567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3724538124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3755278166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235484298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2112141635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806916769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3028285518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2870806206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1661428457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1458163570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2710918404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1147039662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3654460077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2735711711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34248826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1350685226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2226058023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1310553824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2634070667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4062999627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3751788620"/>
                    </a:ext>
                  </a:extLst>
                </a:gridCol>
              </a:tblGrid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‘30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5174323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‘29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6297966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‘28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1943735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‘27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525403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‘26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870746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’25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5481248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‘24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2050837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‘23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0077263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‘22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9913827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‘21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8579426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‘20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8732394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‘19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6719394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‘18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479257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‘17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3051957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‘16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0440701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‘15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5774724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‘14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8345230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’13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3819267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‘12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91302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’11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0135857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’10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8479144"/>
                  </a:ext>
                </a:extLst>
              </a:tr>
              <a:tr h="233979"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’09</a:t>
                      </a:r>
                    </a:p>
                  </a:txBody>
                  <a:tcPr marL="92354" marR="923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9555569"/>
                  </a:ext>
                </a:extLst>
              </a:tr>
              <a:tr h="233979"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1831016"/>
                  </a:ext>
                </a:extLst>
              </a:tr>
            </a:tbl>
          </a:graphicData>
        </a:graphic>
      </p:graphicFrame>
      <p:pic>
        <p:nvPicPr>
          <p:cNvPr id="51" name="Picture 4">
            <a:extLst>
              <a:ext uri="{FF2B5EF4-FFF2-40B4-BE49-F238E27FC236}">
                <a16:creationId xmlns:a16="http://schemas.microsoft.com/office/drawing/2014/main" id="{A8A95B56-1FF4-4D7A-AB72-D952AA1136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60" b="52651"/>
          <a:stretch/>
        </p:blipFill>
        <p:spPr bwMode="auto">
          <a:xfrm>
            <a:off x="1011331" y="5972656"/>
            <a:ext cx="1606288" cy="819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203031-6E1C-4D06-8540-E9085AC163D9}"/>
              </a:ext>
            </a:extLst>
          </p:cNvPr>
          <p:cNvSpPr txBox="1"/>
          <p:nvPr/>
        </p:nvSpPr>
        <p:spPr>
          <a:xfrm>
            <a:off x="6502400" y="-9754"/>
            <a:ext cx="5691878" cy="1035100"/>
          </a:xfrm>
          <a:prstGeom prst="rect">
            <a:avLst/>
          </a:prstGeom>
          <a:solidFill>
            <a:schemeClr val="accent1"/>
          </a:solidFill>
        </p:spPr>
        <p:txBody>
          <a:bodyPr wrap="square" rIns="274320" rtlCol="0" anchor="ctr" anchorCtr="0">
            <a:noAutofit/>
          </a:bodyPr>
          <a:lstStyle/>
          <a:p>
            <a:pPr algn="r"/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Lato-Light"/>
              </a:rPr>
              <a:t>Ball Aerospace’s Optical Autocovariance </a:t>
            </a:r>
            <a:br>
              <a:rPr lang="en-US" sz="1800" b="1" dirty="0">
                <a:solidFill>
                  <a:schemeClr val="bg1">
                    <a:lumMod val="95000"/>
                  </a:schemeClr>
                </a:solidFill>
                <a:latin typeface="Lato-Light"/>
              </a:rPr>
            </a:br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Lato-Light"/>
              </a:rPr>
              <a:t>Wind Lidar (OAWL) - Aerosol &amp; Molecular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F79C89F5-73FB-4503-AE90-CD0C0A845ED4}"/>
              </a:ext>
            </a:extLst>
          </p:cNvPr>
          <p:cNvCxnSpPr>
            <a:cxnSpLocks/>
          </p:cNvCxnSpPr>
          <p:nvPr/>
        </p:nvCxnSpPr>
        <p:spPr>
          <a:xfrm flipH="1">
            <a:off x="-303594" y="5708641"/>
            <a:ext cx="695412" cy="6672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63B80384-0989-46A4-8543-496030685648}"/>
              </a:ext>
            </a:extLst>
          </p:cNvPr>
          <p:cNvCxnSpPr>
            <a:cxnSpLocks/>
            <a:stCxn id="140" idx="2"/>
          </p:cNvCxnSpPr>
          <p:nvPr/>
        </p:nvCxnSpPr>
        <p:spPr>
          <a:xfrm flipH="1">
            <a:off x="2113138" y="3913052"/>
            <a:ext cx="492559" cy="16650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286504C-902F-4D5E-8D51-7F13819648AA}"/>
              </a:ext>
            </a:extLst>
          </p:cNvPr>
          <p:cNvCxnSpPr>
            <a:cxnSpLocks/>
          </p:cNvCxnSpPr>
          <p:nvPr/>
        </p:nvCxnSpPr>
        <p:spPr>
          <a:xfrm>
            <a:off x="6212691" y="4278489"/>
            <a:ext cx="173603" cy="6925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2887DCF-2AFC-4DD1-AFFA-2CF1778763CD}"/>
              </a:ext>
            </a:extLst>
          </p:cNvPr>
          <p:cNvCxnSpPr>
            <a:cxnSpLocks/>
          </p:cNvCxnSpPr>
          <p:nvPr/>
        </p:nvCxnSpPr>
        <p:spPr>
          <a:xfrm flipH="1" flipV="1">
            <a:off x="5258465" y="3933932"/>
            <a:ext cx="53039" cy="2747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7" name="Picture 8" descr="Image result for gv aircraft">
            <a:extLst>
              <a:ext uri="{FF2B5EF4-FFF2-40B4-BE49-F238E27FC236}">
                <a16:creationId xmlns:a16="http://schemas.microsoft.com/office/drawing/2014/main" id="{0468B545-C606-4202-A109-C19720CA37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920" b="70943" l="5269" r="94835">
                        <a14:foregroundMark x1="87810" y1="42658" x2="89566" y2="51005"/>
                        <a14:foregroundMark x1="94835" y1="50077" x2="94835" y2="50077"/>
                        <a14:foregroundMark x1="6818" y1="66461" x2="6818" y2="66461"/>
                        <a14:foregroundMark x1="11157" y1="69088" x2="11157" y2="69088"/>
                        <a14:foregroundMark x1="12087" y1="70015" x2="12087" y2="70015"/>
                        <a14:foregroundMark x1="11054" y1="70015" x2="11054" y2="70015"/>
                        <a14:foregroundMark x1="10124" y1="70170" x2="10124" y2="70170"/>
                        <a14:foregroundMark x1="9401" y1="70170" x2="9401" y2="70170"/>
                        <a14:foregroundMark x1="10124" y1="70170" x2="10124" y2="70170"/>
                        <a14:foregroundMark x1="6198" y1="34776" x2="6198" y2="34776"/>
                        <a14:foregroundMark x1="5269" y1="35549" x2="5269" y2="35549"/>
                        <a14:foregroundMark x1="38533" y1="46213" x2="38533" y2="46213"/>
                        <a14:foregroundMark x1="41942" y1="49614" x2="41942" y2="49614"/>
                        <a14:foregroundMark x1="41012" y1="53014" x2="41012" y2="53014"/>
                        <a14:foregroundMark x1="38843" y1="51159" x2="38843" y2="51159"/>
                        <a14:foregroundMark x1="38120" y1="51468" x2="38120" y2="51468"/>
                        <a14:foregroundMark x1="23347" y1="32303" x2="23347" y2="32303"/>
                        <a14:foregroundMark x1="23450" y1="36631" x2="23450" y2="36631"/>
                        <a14:foregroundMark x1="69008" y1="55023" x2="69008" y2="55023"/>
                        <a14:foregroundMark x1="89566" y1="44668" x2="89566" y2="44668"/>
                        <a14:foregroundMark x1="90599" y1="44977" x2="90599" y2="44977"/>
                        <a14:foregroundMark x1="69318" y1="44513" x2="69318" y2="44513"/>
                        <a14:foregroundMark x1="69421" y1="45131" x2="69421" y2="45131"/>
                        <a14:foregroundMark x1="69628" y1="44513" x2="69628" y2="44513"/>
                        <a14:foregroundMark x1="23037" y1="40804" x2="23037" y2="40804"/>
                      </a14:backgroundRemoval>
                    </a14:imgEffect>
                    <a14:imgEffect>
                      <a14:sharpenSoften amount="100000"/>
                    </a14:imgEffect>
                    <a14:imgEffect>
                      <a14:saturation sat="400000"/>
                    </a14:imgEffect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9197" b="22066"/>
          <a:stretch/>
        </p:blipFill>
        <p:spPr bwMode="auto">
          <a:xfrm>
            <a:off x="5504244" y="1787140"/>
            <a:ext cx="1987493" cy="88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2D799C4-D473-4688-B86E-F7A2F2E78276}"/>
              </a:ext>
            </a:extLst>
          </p:cNvPr>
          <p:cNvSpPr txBox="1"/>
          <p:nvPr/>
        </p:nvSpPr>
        <p:spPr>
          <a:xfrm>
            <a:off x="5787293" y="4922617"/>
            <a:ext cx="1740779" cy="962255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Lato-Light"/>
              </a:rPr>
              <a:t>Nested OAWL </a:t>
            </a:r>
            <a:br>
              <a:rPr lang="en-US" sz="1800" dirty="0">
                <a:solidFill>
                  <a:srgbClr val="000000"/>
                </a:solidFill>
                <a:latin typeface="Lato-Light"/>
              </a:rPr>
            </a:br>
            <a:r>
              <a:rPr lang="en-US" sz="1800" dirty="0">
                <a:solidFill>
                  <a:srgbClr val="000000"/>
                </a:solidFill>
                <a:latin typeface="Lato-Light"/>
              </a:rPr>
              <a:t>full troposphere </a:t>
            </a:r>
          </a:p>
          <a:p>
            <a:pPr algn="ctr"/>
            <a:r>
              <a:rPr lang="en-US" sz="1800" dirty="0">
                <a:solidFill>
                  <a:srgbClr val="000000"/>
                </a:solidFill>
                <a:latin typeface="Lato-Light"/>
              </a:rPr>
              <a:t>demonstration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1705171" y="3165657"/>
            <a:ext cx="1801051" cy="747395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Lato-Light"/>
              </a:rPr>
              <a:t>OAWL Mission </a:t>
            </a:r>
            <a:br>
              <a:rPr lang="en-US" sz="1800" dirty="0">
                <a:solidFill>
                  <a:srgbClr val="000000"/>
                </a:solidFill>
                <a:latin typeface="Lato-Light"/>
              </a:rPr>
            </a:br>
            <a:r>
              <a:rPr lang="en-US" sz="1800" dirty="0">
                <a:solidFill>
                  <a:srgbClr val="000000"/>
                </a:solidFill>
                <a:latin typeface="Lato-Light"/>
              </a:rPr>
              <a:t>concepts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61E6BBB4-E257-4674-8AD6-C38D91139AFD}"/>
              </a:ext>
            </a:extLst>
          </p:cNvPr>
          <p:cNvSpPr/>
          <p:nvPr/>
        </p:nvSpPr>
        <p:spPr>
          <a:xfrm>
            <a:off x="1864643" y="1726298"/>
            <a:ext cx="3584284" cy="663785"/>
          </a:xfrm>
          <a:prstGeom prst="rect">
            <a:avLst/>
          </a:prstGeom>
          <a:noFill/>
        </p:spPr>
        <p:txBody>
          <a:bodyPr wrap="square" tIns="0" bIns="0" anchor="ctr">
            <a:normAutofit fontScale="92500" lnSpcReduction="20000"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Lato-Light"/>
              </a:rPr>
              <a:t>EVI-4 </a:t>
            </a:r>
            <a:r>
              <a:rPr lang="en-US" sz="1800" b="1" dirty="0">
                <a:solidFill>
                  <a:srgbClr val="000000"/>
                </a:solidFill>
                <a:latin typeface="Lato-Light"/>
              </a:rPr>
              <a:t>ATHENA-OAWL </a:t>
            </a:r>
            <a:r>
              <a:rPr lang="en-US" sz="1800" dirty="0">
                <a:solidFill>
                  <a:srgbClr val="000000"/>
                </a:solidFill>
                <a:latin typeface="Lato-Light"/>
              </a:rPr>
              <a:t>532 nm Aerosol winds ISS Mission concept (</a:t>
            </a:r>
            <a:r>
              <a:rPr lang="en-US" sz="1800" dirty="0">
                <a:solidFill>
                  <a:srgbClr val="000000"/>
                </a:solidFill>
                <a:highlight>
                  <a:srgbClr val="FFFF00"/>
                </a:highlight>
                <a:latin typeface="Lato-Light"/>
              </a:rPr>
              <a:t>TMCO rated Selectable</a:t>
            </a:r>
            <a:r>
              <a:rPr lang="en-US" sz="1800" dirty="0">
                <a:solidFill>
                  <a:srgbClr val="000000"/>
                </a:solidFill>
                <a:latin typeface="Lato-Light"/>
              </a:rPr>
              <a:t>)</a:t>
            </a:r>
          </a:p>
        </p:txBody>
      </p:sp>
      <p:pic>
        <p:nvPicPr>
          <p:cNvPr id="50" name="Picture 2">
            <a:extLst>
              <a:ext uri="{FF2B5EF4-FFF2-40B4-BE49-F238E27FC236}">
                <a16:creationId xmlns:a16="http://schemas.microsoft.com/office/drawing/2014/main" id="{B64D21A5-C134-4A48-8BDE-37C458FA6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103" y="4428734"/>
            <a:ext cx="1840356" cy="1291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3A37305-7A1A-4C2D-B69E-C1B45D55A37F}"/>
              </a:ext>
            </a:extLst>
          </p:cNvPr>
          <p:cNvSpPr txBox="1"/>
          <p:nvPr/>
        </p:nvSpPr>
        <p:spPr>
          <a:xfrm>
            <a:off x="5496311" y="2540095"/>
            <a:ext cx="2582119" cy="66964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Lato-Light"/>
              </a:rPr>
              <a:t>Operational Airborne mission development</a:t>
            </a:r>
          </a:p>
        </p:txBody>
      </p:sp>
      <p:pic>
        <p:nvPicPr>
          <p:cNvPr id="49" name="Picture 11" descr="\\orgs.aero.ball.com\DavWWWRoot\sbu\cst\cstbizdev\Opportunities\Earth Venture Instrument - 2\EVI-2 OAWL\Proposal Development\Art to Pubs folder\A12282_084.png">
            <a:extLst>
              <a:ext uri="{FF2B5EF4-FFF2-40B4-BE49-F238E27FC236}">
                <a16:creationId xmlns:a16="http://schemas.microsoft.com/office/drawing/2014/main" id="{254E5672-6515-4024-B8C0-240919AE3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6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6648" y="4601612"/>
            <a:ext cx="2152816" cy="118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55A0CAB-54AD-4306-9AA5-714801218DD7}"/>
              </a:ext>
            </a:extLst>
          </p:cNvPr>
          <p:cNvSpPr/>
          <p:nvPr/>
        </p:nvSpPr>
        <p:spPr>
          <a:xfrm>
            <a:off x="6212691" y="3956886"/>
            <a:ext cx="2990823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Lato-Light"/>
              </a:rPr>
              <a:t>Operational Space Demonstration Flight build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C8FB284D-BB44-4487-90FD-9E52F9E0DC0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5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3161"/>
          <a:stretch/>
        </p:blipFill>
        <p:spPr>
          <a:xfrm>
            <a:off x="9546087" y="2826800"/>
            <a:ext cx="3043863" cy="3519239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EC4423B4-C17D-4E6F-98E5-8EE602B01400}"/>
              </a:ext>
            </a:extLst>
          </p:cNvPr>
          <p:cNvSpPr txBox="1"/>
          <p:nvPr/>
        </p:nvSpPr>
        <p:spPr>
          <a:xfrm>
            <a:off x="9546088" y="1967082"/>
            <a:ext cx="2594792" cy="109957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800" dirty="0">
                <a:solidFill>
                  <a:srgbClr val="000000"/>
                </a:solidFill>
                <a:latin typeface="Lato-Light"/>
              </a:rPr>
              <a:t>Full </a:t>
            </a:r>
            <a:br>
              <a:rPr lang="en-US" sz="1800" dirty="0">
                <a:solidFill>
                  <a:srgbClr val="000000"/>
                </a:solidFill>
                <a:latin typeface="Lato-Light"/>
              </a:rPr>
            </a:br>
            <a:r>
              <a:rPr lang="en-US" sz="1800" dirty="0">
                <a:solidFill>
                  <a:srgbClr val="000000"/>
                </a:solidFill>
                <a:latin typeface="Lato-Light"/>
              </a:rPr>
              <a:t>tropospheric operational wind lidar </a:t>
            </a:r>
          </a:p>
        </p:txBody>
      </p:sp>
      <p:sp>
        <p:nvSpPr>
          <p:cNvPr id="67" name="Rounded Rectangle 166">
            <a:extLst>
              <a:ext uri="{FF2B5EF4-FFF2-40B4-BE49-F238E27FC236}">
                <a16:creationId xmlns:a16="http://schemas.microsoft.com/office/drawing/2014/main" id="{F5D866AB-59D1-44CF-B410-55E9BD3C55C3}"/>
              </a:ext>
            </a:extLst>
          </p:cNvPr>
          <p:cNvSpPr/>
          <p:nvPr/>
        </p:nvSpPr>
        <p:spPr>
          <a:xfrm>
            <a:off x="8088843" y="3345937"/>
            <a:ext cx="2673084" cy="711024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Lato-Light"/>
              </a:rPr>
              <a:t>On-orbit Operational Demonstration:  dual lines of sight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C85510B-4BC0-4664-ACD2-BDE2F30F9D9D}"/>
              </a:ext>
            </a:extLst>
          </p:cNvPr>
          <p:cNvGrpSpPr/>
          <p:nvPr/>
        </p:nvGrpSpPr>
        <p:grpSpPr>
          <a:xfrm>
            <a:off x="0" y="-20940"/>
            <a:ext cx="7002586" cy="1049989"/>
            <a:chOff x="0" y="-20939"/>
            <a:chExt cx="7002586" cy="837932"/>
          </a:xfrm>
        </p:grpSpPr>
        <p:sp>
          <p:nvSpPr>
            <p:cNvPr id="68" name="Rounded Rectangle 150">
              <a:extLst>
                <a:ext uri="{FF2B5EF4-FFF2-40B4-BE49-F238E27FC236}">
                  <a16:creationId xmlns:a16="http://schemas.microsoft.com/office/drawing/2014/main" id="{AD9B81EB-0AB7-4081-9DD1-881D5A3EFA67}"/>
                </a:ext>
              </a:extLst>
            </p:cNvPr>
            <p:cNvSpPr/>
            <p:nvPr/>
          </p:nvSpPr>
          <p:spPr>
            <a:xfrm>
              <a:off x="0" y="-20939"/>
              <a:ext cx="7002586" cy="438918"/>
            </a:xfrm>
            <a:prstGeom prst="roundRect">
              <a:avLst>
                <a:gd name="adj" fmla="val 0"/>
              </a:avLst>
            </a:prstGeom>
            <a:gradFill>
              <a:gsLst>
                <a:gs pos="94000">
                  <a:srgbClr val="00642D"/>
                </a:gs>
                <a:gs pos="100000">
                  <a:srgbClr val="00642D">
                    <a:alpha val="0"/>
                  </a:srgbClr>
                </a:gs>
                <a:gs pos="0">
                  <a:srgbClr val="00642D"/>
                </a:gs>
                <a:gs pos="51000">
                  <a:srgbClr val="00642D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square" lIns="91440" tIns="0" rIns="0" bIns="0" rtlCol="0" anchor="ctr">
              <a:noAutofit/>
            </a:bodyPr>
            <a:lstStyle/>
            <a:p>
              <a:pPr algn="l"/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Lato-Light"/>
                </a:rPr>
                <a:t> GOING BEYOND:  NASA/Ball CALIPSO Lidar   &gt;13 Years on orbit!</a:t>
              </a:r>
            </a:p>
          </p:txBody>
        </p:sp>
        <p:sp>
          <p:nvSpPr>
            <p:cNvPr id="72" name="Rounded Rectangle 140">
              <a:extLst>
                <a:ext uri="{FF2B5EF4-FFF2-40B4-BE49-F238E27FC236}">
                  <a16:creationId xmlns:a16="http://schemas.microsoft.com/office/drawing/2014/main" id="{86E294EC-BDEE-4C23-9D82-198BB5AD8C14}"/>
                </a:ext>
              </a:extLst>
            </p:cNvPr>
            <p:cNvSpPr/>
            <p:nvPr/>
          </p:nvSpPr>
          <p:spPr>
            <a:xfrm>
              <a:off x="0" y="398890"/>
              <a:ext cx="7002586" cy="418103"/>
            </a:xfrm>
            <a:prstGeom prst="roundRect">
              <a:avLst>
                <a:gd name="adj" fmla="val 0"/>
              </a:avLst>
            </a:prstGeom>
            <a:gradFill>
              <a:gsLst>
                <a:gs pos="94000">
                  <a:srgbClr val="280373"/>
                </a:gs>
                <a:gs pos="100000">
                  <a:srgbClr val="280373">
                    <a:alpha val="0"/>
                  </a:srgbClr>
                </a:gs>
                <a:gs pos="0">
                  <a:srgbClr val="C5A9FD"/>
                </a:gs>
                <a:gs pos="51000">
                  <a:srgbClr val="280373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square" lIns="91440" tIns="0" rIns="0" bIns="0" rtlCol="0" anchor="ctr">
              <a:noAutofit/>
            </a:bodyPr>
            <a:lstStyle/>
            <a:p>
              <a:pPr algn="l"/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Lato-Light"/>
                </a:rPr>
                <a:t>       ESA’s ADM Aeolus (single look – 355 nm Aerosol &amp; Molecular)</a:t>
              </a: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55E7B8C4-74FB-4768-9680-6CD65488CECB}"/>
              </a:ext>
            </a:extLst>
          </p:cNvPr>
          <p:cNvSpPr txBox="1"/>
          <p:nvPr/>
        </p:nvSpPr>
        <p:spPr>
          <a:xfrm>
            <a:off x="10319886" y="694066"/>
            <a:ext cx="1899810" cy="109957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Lato-Light"/>
              </a:rPr>
              <a:t>Global 3D winds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C3B0C336-60E1-4B20-84FB-97E60C4D2218}"/>
              </a:ext>
            </a:extLst>
          </p:cNvPr>
          <p:cNvGrpSpPr/>
          <p:nvPr/>
        </p:nvGrpSpPr>
        <p:grpSpPr>
          <a:xfrm rot="5400000">
            <a:off x="5771330" y="5324936"/>
            <a:ext cx="698128" cy="1205511"/>
            <a:chOff x="5357913" y="1015236"/>
            <a:chExt cx="3168556" cy="4836931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1A8CBA11-67F9-41E5-A68C-A3D8C8CB78A1}"/>
                </a:ext>
              </a:extLst>
            </p:cNvPr>
            <p:cNvGrpSpPr/>
            <p:nvPr/>
          </p:nvGrpSpPr>
          <p:grpSpPr>
            <a:xfrm rot="16200000">
              <a:off x="5978171" y="2274430"/>
              <a:ext cx="3518687" cy="1000300"/>
              <a:chOff x="6570335" y="1796471"/>
              <a:chExt cx="3074915" cy="957819"/>
            </a:xfrm>
          </p:grpSpPr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60BFAB10-0873-49B3-BD68-9AAB3D1B3399}"/>
                  </a:ext>
                </a:extLst>
              </p:cNvPr>
              <p:cNvCxnSpPr>
                <a:cxnSpLocks/>
                <a:endCxn id="124" idx="3"/>
              </p:cNvCxnSpPr>
              <p:nvPr/>
            </p:nvCxnSpPr>
            <p:spPr>
              <a:xfrm>
                <a:off x="6570335" y="2526706"/>
                <a:ext cx="3022358" cy="2972"/>
              </a:xfrm>
              <a:prstGeom prst="line">
                <a:avLst/>
              </a:prstGeom>
              <a:ln w="19050">
                <a:solidFill>
                  <a:srgbClr val="00B050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84F249F6-E261-4C20-8CE7-04DE9554763D}"/>
                  </a:ext>
                </a:extLst>
              </p:cNvPr>
              <p:cNvCxnSpPr>
                <a:cxnSpLocks/>
                <a:stCxn id="123" idx="4"/>
              </p:cNvCxnSpPr>
              <p:nvPr/>
            </p:nvCxnSpPr>
            <p:spPr>
              <a:xfrm flipH="1" flipV="1">
                <a:off x="6987895" y="2043813"/>
                <a:ext cx="2599534" cy="2269"/>
              </a:xfrm>
              <a:prstGeom prst="line">
                <a:avLst/>
              </a:prstGeom>
              <a:ln w="19050">
                <a:solidFill>
                  <a:srgbClr val="00B050"/>
                </a:solidFill>
                <a:headEnd type="triangl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43329BB8-4D92-4F9D-AD39-1A66426DC815}"/>
                  </a:ext>
                </a:extLst>
              </p:cNvPr>
              <p:cNvCxnSpPr>
                <a:cxnSpLocks/>
                <a:stCxn id="119" idx="0"/>
                <a:endCxn id="123" idx="4"/>
              </p:cNvCxnSpPr>
              <p:nvPr/>
            </p:nvCxnSpPr>
            <p:spPr>
              <a:xfrm flipV="1">
                <a:off x="7079423" y="2046082"/>
                <a:ext cx="2508007" cy="231732"/>
              </a:xfrm>
              <a:prstGeom prst="line">
                <a:avLst/>
              </a:prstGeom>
              <a:ln w="19050">
                <a:solidFill>
                  <a:srgbClr val="00B050"/>
                </a:solidFill>
                <a:headEnd type="triangl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B87AE7F0-6AF2-4EC0-B1A3-6324A01FC36D}"/>
                  </a:ext>
                </a:extLst>
              </p:cNvPr>
              <p:cNvSpPr/>
              <p:nvPr/>
            </p:nvSpPr>
            <p:spPr>
              <a:xfrm rot="16200000" flipV="1">
                <a:off x="7027242" y="2267031"/>
                <a:ext cx="82796" cy="21564"/>
              </a:xfrm>
              <a:prstGeom prst="rect">
                <a:avLst/>
              </a:prstGeom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solidFill>
                    <a:srgbClr val="000000"/>
                  </a:solidFill>
                  <a:latin typeface="Lato-Light"/>
                </a:endParaRPr>
              </a:p>
            </p:txBody>
          </p: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88025F9E-A44C-49DA-A8BC-4CAC04744A30}"/>
                  </a:ext>
                </a:extLst>
              </p:cNvPr>
              <p:cNvCxnSpPr>
                <a:cxnSpLocks/>
                <a:stCxn id="124" idx="3"/>
                <a:endCxn id="119" idx="0"/>
              </p:cNvCxnSpPr>
              <p:nvPr/>
            </p:nvCxnSpPr>
            <p:spPr>
              <a:xfrm flipH="1" flipV="1">
                <a:off x="7079423" y="2277814"/>
                <a:ext cx="2513270" cy="251863"/>
              </a:xfrm>
              <a:prstGeom prst="line">
                <a:avLst/>
              </a:prstGeom>
              <a:ln w="19050">
                <a:solidFill>
                  <a:srgbClr val="00B050"/>
                </a:solidFill>
                <a:headEnd type="triangl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1" name="Group 70">
                <a:extLst>
                  <a:ext uri="{FF2B5EF4-FFF2-40B4-BE49-F238E27FC236}">
                    <a16:creationId xmlns:a16="http://schemas.microsoft.com/office/drawing/2014/main" id="{2604AC72-F212-4D11-B3B7-C6EA7975CFBE}"/>
                  </a:ext>
                </a:extLst>
              </p:cNvPr>
              <p:cNvGrpSpPr/>
              <p:nvPr/>
            </p:nvGrpSpPr>
            <p:grpSpPr>
              <a:xfrm>
                <a:off x="9553416" y="1796471"/>
                <a:ext cx="91834" cy="957819"/>
                <a:chOff x="6563466" y="3233179"/>
                <a:chExt cx="194702" cy="1763004"/>
              </a:xfrm>
            </p:grpSpPr>
            <p:grpSp>
              <p:nvGrpSpPr>
                <p:cNvPr id="122" name="Group 110">
                  <a:extLst>
                    <a:ext uri="{FF2B5EF4-FFF2-40B4-BE49-F238E27FC236}">
                      <a16:creationId xmlns:a16="http://schemas.microsoft.com/office/drawing/2014/main" id="{B263B806-439A-4C1E-9998-7809899B2B0E}"/>
                    </a:ext>
                  </a:extLst>
                </p:cNvPr>
                <p:cNvGrpSpPr/>
                <p:nvPr/>
              </p:nvGrpSpPr>
              <p:grpSpPr>
                <a:xfrm rot="16200000" flipV="1">
                  <a:off x="5779315" y="4017330"/>
                  <a:ext cx="1763004" cy="194702"/>
                  <a:chOff x="5181600" y="-383280"/>
                  <a:chExt cx="1763004" cy="356852"/>
                </a:xfrm>
              </p:grpSpPr>
              <p:sp>
                <p:nvSpPr>
                  <p:cNvPr id="125" name="Flowchart: Stored Data 124">
                    <a:extLst>
                      <a:ext uri="{FF2B5EF4-FFF2-40B4-BE49-F238E27FC236}">
                        <a16:creationId xmlns:a16="http://schemas.microsoft.com/office/drawing/2014/main" id="{B6C0041B-6DF9-450A-9D30-6D2B403944F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901201" y="-1069831"/>
                    <a:ext cx="335397" cy="1751409"/>
                  </a:xfrm>
                  <a:prstGeom prst="flowChartOnlineStorag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>
                      <a:solidFill>
                        <a:srgbClr val="000000"/>
                      </a:solidFill>
                      <a:latin typeface="Lato-Light"/>
                    </a:endParaRPr>
                  </a:p>
                </p:txBody>
              </p:sp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DB01E20F-DC76-47B0-842D-8FC6AE79287F}"/>
                      </a:ext>
                    </a:extLst>
                  </p:cNvPr>
                  <p:cNvSpPr/>
                  <p:nvPr/>
                </p:nvSpPr>
                <p:spPr>
                  <a:xfrm>
                    <a:off x="5181600" y="-383280"/>
                    <a:ext cx="1751420" cy="121997"/>
                  </a:xfrm>
                  <a:prstGeom prst="rect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>
                      <a:solidFill>
                        <a:srgbClr val="000000"/>
                      </a:solidFill>
                      <a:latin typeface="Lato-Light"/>
                    </a:endParaRPr>
                  </a:p>
                </p:txBody>
              </p:sp>
            </p:grp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4ACF7E5C-5D2B-4B90-BC2D-C67F39F4DE95}"/>
                    </a:ext>
                  </a:extLst>
                </p:cNvPr>
                <p:cNvSpPr/>
                <p:nvPr/>
              </p:nvSpPr>
              <p:spPr>
                <a:xfrm rot="16200000" flipV="1">
                  <a:off x="6635545" y="3654524"/>
                  <a:ext cx="76201" cy="76198"/>
                </a:xfrm>
                <a:prstGeom prst="ellips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>
                    <a:solidFill>
                      <a:srgbClr val="000000"/>
                    </a:solidFill>
                    <a:latin typeface="Lato-Light"/>
                  </a:endParaRPr>
                </a:p>
              </p:txBody>
            </p:sp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D498C080-E802-4F9D-876E-418B0A3B8CFD}"/>
                    </a:ext>
                  </a:extLst>
                </p:cNvPr>
                <p:cNvSpPr/>
                <p:nvPr/>
              </p:nvSpPr>
              <p:spPr>
                <a:xfrm rot="16200000" flipV="1">
                  <a:off x="6635545" y="4517708"/>
                  <a:ext cx="76201" cy="76198"/>
                </a:xfrm>
                <a:prstGeom prst="ellips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>
                    <a:solidFill>
                      <a:srgbClr val="000000"/>
                    </a:solidFill>
                    <a:latin typeface="Lato-Light"/>
                  </a:endParaRPr>
                </a:p>
              </p:txBody>
            </p:sp>
          </p:grpSp>
        </p:grp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DFE9393-7145-41D5-8498-23B6629CE3B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843159" y="5208589"/>
              <a:ext cx="1285615" cy="1542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76AECC8D-1846-4800-A5DC-8B2EE57E62C4}"/>
                </a:ext>
              </a:extLst>
            </p:cNvPr>
            <p:cNvCxnSpPr>
              <a:cxnSpLocks/>
              <a:stCxn id="94" idx="4"/>
              <a:endCxn id="103" idx="2"/>
            </p:cNvCxnSpPr>
            <p:nvPr/>
          </p:nvCxnSpPr>
          <p:spPr>
            <a:xfrm rot="16200000">
              <a:off x="6452793" y="3711824"/>
              <a:ext cx="1578" cy="2019056"/>
            </a:xfrm>
            <a:prstGeom prst="line">
              <a:avLst/>
            </a:prstGeom>
            <a:ln w="19050">
              <a:solidFill>
                <a:srgbClr val="0070C0"/>
              </a:solidFill>
              <a:headEnd type="triangl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75C6EB7C-1DD1-4634-B521-5320CDC04747}"/>
                </a:ext>
              </a:extLst>
            </p:cNvPr>
            <p:cNvCxnSpPr>
              <a:cxnSpLocks/>
              <a:stCxn id="92" idx="0"/>
              <a:endCxn id="94" idx="5"/>
            </p:cNvCxnSpPr>
            <p:nvPr/>
          </p:nvCxnSpPr>
          <p:spPr>
            <a:xfrm rot="16200000" flipV="1">
              <a:off x="5875148" y="4270175"/>
              <a:ext cx="248827" cy="1123678"/>
            </a:xfrm>
            <a:prstGeom prst="line">
              <a:avLst/>
            </a:prstGeom>
            <a:ln w="19050">
              <a:solidFill>
                <a:srgbClr val="0070C0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5AC429A0-09CF-48A4-B496-E243022FD4F2}"/>
                </a:ext>
              </a:extLst>
            </p:cNvPr>
            <p:cNvCxnSpPr>
              <a:cxnSpLocks/>
              <a:stCxn id="106" idx="0"/>
              <a:endCxn id="109" idx="3"/>
            </p:cNvCxnSpPr>
            <p:nvPr/>
          </p:nvCxnSpPr>
          <p:spPr>
            <a:xfrm rot="16200000">
              <a:off x="6873329" y="4041405"/>
              <a:ext cx="2252380" cy="3051"/>
            </a:xfrm>
            <a:prstGeom prst="line">
              <a:avLst/>
            </a:prstGeom>
            <a:ln w="19050">
              <a:solidFill>
                <a:srgbClr val="0070C0"/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6354799B-C7C4-493E-A189-427D4BF3145F}"/>
                </a:ext>
              </a:extLst>
            </p:cNvPr>
            <p:cNvCxnSpPr>
              <a:cxnSpLocks/>
              <a:stCxn id="95" idx="5"/>
              <a:endCxn id="106" idx="2"/>
            </p:cNvCxnSpPr>
            <p:nvPr/>
          </p:nvCxnSpPr>
          <p:spPr>
            <a:xfrm rot="16200000">
              <a:off x="6690681" y="3948235"/>
              <a:ext cx="20843" cy="2526760"/>
            </a:xfrm>
            <a:prstGeom prst="line">
              <a:avLst/>
            </a:prstGeom>
            <a:ln w="19050">
              <a:solidFill>
                <a:srgbClr val="0070C0"/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AB2AD86D-636C-4DAF-B12A-ADA23B743D3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250173" y="4942793"/>
              <a:ext cx="0" cy="481503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CC230215-BA57-43B6-B925-A61E8D4ACA4F}"/>
                </a:ext>
              </a:extLst>
            </p:cNvPr>
            <p:cNvCxnSpPr/>
            <p:nvPr/>
          </p:nvCxnSpPr>
          <p:spPr>
            <a:xfrm rot="10800000" flipV="1">
              <a:off x="8006330" y="5206242"/>
              <a:ext cx="0" cy="629387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1" name="Group 85">
              <a:extLst>
                <a:ext uri="{FF2B5EF4-FFF2-40B4-BE49-F238E27FC236}">
                  <a16:creationId xmlns:a16="http://schemas.microsoft.com/office/drawing/2014/main" id="{D3D14B5E-F742-40E9-9DE1-51AF8E743007}"/>
                </a:ext>
              </a:extLst>
            </p:cNvPr>
            <p:cNvGrpSpPr/>
            <p:nvPr/>
          </p:nvGrpSpPr>
          <p:grpSpPr>
            <a:xfrm rot="16200000">
              <a:off x="4937199" y="4909270"/>
              <a:ext cx="945297" cy="103870"/>
              <a:chOff x="4013280" y="-2144206"/>
              <a:chExt cx="1751408" cy="335512"/>
            </a:xfrm>
          </p:grpSpPr>
          <p:sp>
            <p:nvSpPr>
              <p:cNvPr id="112" name="Flowchart: Stored Data 111">
                <a:extLst>
                  <a:ext uri="{FF2B5EF4-FFF2-40B4-BE49-F238E27FC236}">
                    <a16:creationId xmlns:a16="http://schemas.microsoft.com/office/drawing/2014/main" id="{DC83B0A0-8CB3-4C23-A033-D9443EB88F5E}"/>
                  </a:ext>
                </a:extLst>
              </p:cNvPr>
              <p:cNvSpPr/>
              <p:nvPr/>
            </p:nvSpPr>
            <p:spPr>
              <a:xfrm rot="5400000">
                <a:off x="4721287" y="-2852090"/>
                <a:ext cx="335402" cy="1751390"/>
              </a:xfrm>
              <a:prstGeom prst="flowChartOnlineStorag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solidFill>
                    <a:srgbClr val="000000"/>
                  </a:solidFill>
                  <a:latin typeface="Lato-Light"/>
                </a:endParaRPr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D9D23ED7-6AEF-4E31-BDA5-E70EE12B6B2B}"/>
                  </a:ext>
                </a:extLst>
              </p:cNvPr>
              <p:cNvSpPr/>
              <p:nvPr/>
            </p:nvSpPr>
            <p:spPr>
              <a:xfrm>
                <a:off x="4013280" y="-2144206"/>
                <a:ext cx="1751408" cy="121991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solidFill>
                    <a:srgbClr val="000000"/>
                  </a:solidFill>
                  <a:latin typeface="Lato-Light"/>
                </a:endParaRPr>
              </a:p>
            </p:txBody>
          </p:sp>
        </p:grp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3E29EE3C-129A-4FC0-A65F-B819A5256E3A}"/>
                </a:ext>
              </a:extLst>
            </p:cNvPr>
            <p:cNvSpPr/>
            <p:nvPr/>
          </p:nvSpPr>
          <p:spPr>
            <a:xfrm rot="16200000">
              <a:off x="6533242" y="4943458"/>
              <a:ext cx="82255" cy="2594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srgbClr val="000000"/>
                </a:solidFill>
                <a:latin typeface="Lato-Light"/>
              </a:endParaRPr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8293E58A-38A3-4F54-AEB3-E1E65F9A7233}"/>
                </a:ext>
              </a:extLst>
            </p:cNvPr>
            <p:cNvCxnSpPr>
              <a:cxnSpLocks/>
              <a:stCxn id="95" idx="5"/>
              <a:endCxn id="92" idx="0"/>
            </p:cNvCxnSpPr>
            <p:nvPr/>
          </p:nvCxnSpPr>
          <p:spPr>
            <a:xfrm rot="16200000">
              <a:off x="5866756" y="4527393"/>
              <a:ext cx="265609" cy="1123678"/>
            </a:xfrm>
            <a:prstGeom prst="line">
              <a:avLst/>
            </a:prstGeom>
            <a:ln w="19050">
              <a:solidFill>
                <a:srgbClr val="0070C0"/>
              </a:solidFill>
              <a:headEnd type="triangl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50E966EB-5284-4171-96D1-FA24F562687A}"/>
                </a:ext>
              </a:extLst>
            </p:cNvPr>
            <p:cNvSpPr/>
            <p:nvPr/>
          </p:nvSpPr>
          <p:spPr>
            <a:xfrm rot="16200000">
              <a:off x="5401873" y="4700525"/>
              <a:ext cx="41128" cy="43234"/>
            </a:xfrm>
            <a:prstGeom prst="ellips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srgbClr val="000000"/>
                </a:solidFill>
                <a:latin typeface="Lato-Light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49F92C43-F81A-4388-B7DF-E8F2FB6AB620}"/>
                </a:ext>
              </a:extLst>
            </p:cNvPr>
            <p:cNvSpPr/>
            <p:nvPr/>
          </p:nvSpPr>
          <p:spPr>
            <a:xfrm rot="16200000">
              <a:off x="5401873" y="5214961"/>
              <a:ext cx="41128" cy="43234"/>
            </a:xfrm>
            <a:prstGeom prst="ellips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srgbClr val="000000"/>
                </a:solidFill>
                <a:latin typeface="Lato-Light"/>
              </a:endParaRPr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9CCAFC12-7CA2-40E9-A2CB-4C6E9ED4C4CA}"/>
                </a:ext>
              </a:extLst>
            </p:cNvPr>
            <p:cNvCxnSpPr>
              <a:cxnSpLocks/>
              <a:stCxn id="108" idx="4"/>
              <a:endCxn id="103" idx="0"/>
            </p:cNvCxnSpPr>
            <p:nvPr/>
          </p:nvCxnSpPr>
          <p:spPr>
            <a:xfrm rot="16200000" flipH="1" flipV="1">
              <a:off x="6610576" y="3805856"/>
              <a:ext cx="1768552" cy="2343"/>
            </a:xfrm>
            <a:prstGeom prst="line">
              <a:avLst/>
            </a:prstGeom>
            <a:ln w="19050">
              <a:solidFill>
                <a:srgbClr val="0070C0"/>
              </a:solidFill>
              <a:headEnd type="triangl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A058728A-C4F3-472F-B38C-DDF8CC8B091B}"/>
                </a:ext>
              </a:extLst>
            </p:cNvPr>
            <p:cNvCxnSpPr>
              <a:cxnSpLocks/>
              <a:stCxn id="100" idx="0"/>
              <a:endCxn id="108" idx="4"/>
            </p:cNvCxnSpPr>
            <p:nvPr/>
          </p:nvCxnSpPr>
          <p:spPr>
            <a:xfrm rot="16200000" flipV="1">
              <a:off x="7043748" y="3375027"/>
              <a:ext cx="1146583" cy="242030"/>
            </a:xfrm>
            <a:prstGeom prst="line">
              <a:avLst/>
            </a:prstGeom>
            <a:ln w="19050">
              <a:solidFill>
                <a:srgbClr val="0070C0"/>
              </a:solidFill>
              <a:headEnd type="triangl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34D6B08C-345B-4138-A79F-95BBE5B652AF}"/>
                </a:ext>
              </a:extLst>
            </p:cNvPr>
            <p:cNvSpPr/>
            <p:nvPr/>
          </p:nvSpPr>
          <p:spPr>
            <a:xfrm rot="10800000" flipV="1">
              <a:off x="7694820" y="4069334"/>
              <a:ext cx="86468" cy="24676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srgbClr val="000000"/>
                </a:solidFill>
                <a:latin typeface="Lato-Light"/>
              </a:endParaRPr>
            </a:p>
          </p:txBody>
        </p: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2A4BA4EF-5D75-4A7A-AD34-F34C83258DFE}"/>
                </a:ext>
              </a:extLst>
            </p:cNvPr>
            <p:cNvCxnSpPr>
              <a:cxnSpLocks/>
              <a:stCxn id="109" idx="3"/>
              <a:endCxn id="100" idx="0"/>
            </p:cNvCxnSpPr>
            <p:nvPr/>
          </p:nvCxnSpPr>
          <p:spPr>
            <a:xfrm rot="16200000" flipH="1" flipV="1">
              <a:off x="7293252" y="3361542"/>
              <a:ext cx="1152594" cy="262989"/>
            </a:xfrm>
            <a:prstGeom prst="line">
              <a:avLst/>
            </a:prstGeom>
            <a:ln w="19050">
              <a:solidFill>
                <a:srgbClr val="0070C0"/>
              </a:solidFill>
              <a:headEnd type="triangl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2" name="Group 70">
              <a:extLst>
                <a:ext uri="{FF2B5EF4-FFF2-40B4-BE49-F238E27FC236}">
                  <a16:creationId xmlns:a16="http://schemas.microsoft.com/office/drawing/2014/main" id="{FFB48787-6A96-4BCB-9E27-175CDCE1503F}"/>
                </a:ext>
              </a:extLst>
            </p:cNvPr>
            <p:cNvGrpSpPr/>
            <p:nvPr/>
          </p:nvGrpSpPr>
          <p:grpSpPr>
            <a:xfrm rot="16200000">
              <a:off x="7685031" y="2397703"/>
              <a:ext cx="107477" cy="993714"/>
              <a:chOff x="4937176" y="3244779"/>
              <a:chExt cx="199132" cy="1751417"/>
            </a:xfrm>
          </p:grpSpPr>
          <p:grpSp>
            <p:nvGrpSpPr>
              <p:cNvPr id="107" name="Group 110">
                <a:extLst>
                  <a:ext uri="{FF2B5EF4-FFF2-40B4-BE49-F238E27FC236}">
                    <a16:creationId xmlns:a16="http://schemas.microsoft.com/office/drawing/2014/main" id="{0B63CE77-E62B-405C-BE81-3F31F760A3BB}"/>
                  </a:ext>
                </a:extLst>
              </p:cNvPr>
              <p:cNvGrpSpPr/>
              <p:nvPr/>
            </p:nvGrpSpPr>
            <p:grpSpPr>
              <a:xfrm rot="16200000" flipV="1">
                <a:off x="4161033" y="4020922"/>
                <a:ext cx="1751417" cy="199132"/>
                <a:chOff x="5181593" y="2589372"/>
                <a:chExt cx="1751407" cy="364962"/>
              </a:xfrm>
            </p:grpSpPr>
            <p:sp>
              <p:nvSpPr>
                <p:cNvPr id="110" name="Flowchart: Stored Data 109">
                  <a:extLst>
                    <a:ext uri="{FF2B5EF4-FFF2-40B4-BE49-F238E27FC236}">
                      <a16:creationId xmlns:a16="http://schemas.microsoft.com/office/drawing/2014/main" id="{6EC95F8D-8199-46AC-838C-EBC07861A6C9}"/>
                    </a:ext>
                  </a:extLst>
                </p:cNvPr>
                <p:cNvSpPr/>
                <p:nvPr/>
              </p:nvSpPr>
              <p:spPr>
                <a:xfrm rot="5400000">
                  <a:off x="5889604" y="1910938"/>
                  <a:ext cx="335389" cy="1751403"/>
                </a:xfrm>
                <a:prstGeom prst="flowChartOnlineStorag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>
                    <a:solidFill>
                      <a:srgbClr val="000000"/>
                    </a:solidFill>
                    <a:latin typeface="Lato-Light"/>
                  </a:endParaRPr>
                </a:p>
              </p:txBody>
            </p:sp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035D4BD6-E3B1-42B3-ABD0-93E1BC635322}"/>
                    </a:ext>
                  </a:extLst>
                </p:cNvPr>
                <p:cNvSpPr/>
                <p:nvPr/>
              </p:nvSpPr>
              <p:spPr>
                <a:xfrm>
                  <a:off x="5181593" y="2589372"/>
                  <a:ext cx="1751403" cy="121999"/>
                </a:xfrm>
                <a:prstGeom prst="rect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>
                    <a:solidFill>
                      <a:srgbClr val="000000"/>
                    </a:solidFill>
                    <a:latin typeface="Lato-Light"/>
                  </a:endParaRPr>
                </a:p>
              </p:txBody>
            </p:sp>
          </p:grp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601AE5BC-232F-46C6-9626-AA59F909263E}"/>
                  </a:ext>
                </a:extLst>
              </p:cNvPr>
              <p:cNvSpPr/>
              <p:nvPr/>
            </p:nvSpPr>
            <p:spPr>
              <a:xfrm rot="16200000" flipV="1">
                <a:off x="4984509" y="3654549"/>
                <a:ext cx="76200" cy="76202"/>
              </a:xfrm>
              <a:prstGeom prst="ellips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solidFill>
                    <a:srgbClr val="000000"/>
                  </a:solidFill>
                  <a:latin typeface="Lato-Light"/>
                </a:endParaRPr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5F437374-8D7A-48CD-92C6-B280C8A94AE0}"/>
                  </a:ext>
                </a:extLst>
              </p:cNvPr>
              <p:cNvSpPr/>
              <p:nvPr/>
            </p:nvSpPr>
            <p:spPr>
              <a:xfrm rot="16200000" flipV="1">
                <a:off x="4984487" y="4517704"/>
                <a:ext cx="76200" cy="76202"/>
              </a:xfrm>
              <a:prstGeom prst="ellips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solidFill>
                    <a:srgbClr val="000000"/>
                  </a:solidFill>
                  <a:latin typeface="Lato-Light"/>
                </a:endParaRPr>
              </a:p>
            </p:txBody>
          </p:sp>
        </p:grp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4486A9CB-4566-489F-8C9F-437304BCFE1E}"/>
                </a:ext>
              </a:extLst>
            </p:cNvPr>
            <p:cNvSpPr/>
            <p:nvPr/>
          </p:nvSpPr>
          <p:spPr>
            <a:xfrm rot="2700000">
              <a:off x="7169938" y="4684316"/>
              <a:ext cx="616915" cy="43234"/>
            </a:xfrm>
            <a:prstGeom prst="rect">
              <a:avLst/>
            </a:prstGeom>
            <a:solidFill>
              <a:srgbClr val="7030A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srgbClr val="000000"/>
                </a:solidFill>
                <a:latin typeface="Lato-Light"/>
              </a:endParaRPr>
            </a:p>
          </p:txBody>
        </p: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30A55304-E148-4CA8-8D0E-AD08948AF024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7673565" y="5523437"/>
              <a:ext cx="619615" cy="4769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8CDAD6B7-3D92-4484-8476-46C66CDF8B1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265868" y="4934686"/>
              <a:ext cx="9765" cy="511437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77EFFECC-3154-460A-986C-A94FDA5B5650}"/>
                </a:ext>
              </a:extLst>
            </p:cNvPr>
            <p:cNvSpPr/>
            <p:nvPr/>
          </p:nvSpPr>
          <p:spPr>
            <a:xfrm rot="2700000">
              <a:off x="7672780" y="5161460"/>
              <a:ext cx="616915" cy="47393"/>
            </a:xfrm>
            <a:prstGeom prst="rect">
              <a:avLst/>
            </a:prstGeom>
            <a:solidFill>
              <a:srgbClr val="7030A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srgbClr val="000000"/>
                </a:solidFill>
                <a:latin typeface="Lato-Light"/>
              </a:endParaRPr>
            </a:p>
          </p:txBody>
        </p:sp>
      </p:grpSp>
      <p:sp>
        <p:nvSpPr>
          <p:cNvPr id="162" name="TextBox 161"/>
          <p:cNvSpPr txBox="1"/>
          <p:nvPr/>
        </p:nvSpPr>
        <p:spPr>
          <a:xfrm>
            <a:off x="4549132" y="2817376"/>
            <a:ext cx="1095454" cy="1146489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Lato-Light"/>
              </a:rPr>
              <a:t>ESA’s </a:t>
            </a:r>
            <a:br>
              <a:rPr lang="en-US" sz="1800" dirty="0">
                <a:solidFill>
                  <a:srgbClr val="000000"/>
                </a:solidFill>
                <a:latin typeface="Lato-Light"/>
              </a:rPr>
            </a:br>
            <a:r>
              <a:rPr lang="en-US" sz="1800" dirty="0">
                <a:solidFill>
                  <a:srgbClr val="000000"/>
                </a:solidFill>
                <a:latin typeface="Lato-Light"/>
              </a:rPr>
              <a:t>Aeolus </a:t>
            </a:r>
            <a:br>
              <a:rPr lang="en-US" sz="1800" dirty="0">
                <a:solidFill>
                  <a:srgbClr val="000000"/>
                </a:solidFill>
                <a:latin typeface="Lato-Light"/>
              </a:rPr>
            </a:br>
            <a:r>
              <a:rPr lang="en-US" sz="1800" dirty="0">
                <a:solidFill>
                  <a:srgbClr val="000000"/>
                </a:solidFill>
                <a:latin typeface="Lato-Light"/>
              </a:rPr>
              <a:t>Launch</a:t>
            </a:r>
          </a:p>
          <a:p>
            <a:pPr algn="ctr"/>
            <a:r>
              <a:rPr lang="en-US" sz="1800" dirty="0">
                <a:solidFill>
                  <a:srgbClr val="000000"/>
                </a:solidFill>
                <a:latin typeface="Lato-Light"/>
              </a:rPr>
              <a:t>22/08/19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8A02DF2-7D47-4EEB-AD17-CC4E64E65996}"/>
              </a:ext>
            </a:extLst>
          </p:cNvPr>
          <p:cNvSpPr txBox="1"/>
          <p:nvPr/>
        </p:nvSpPr>
        <p:spPr>
          <a:xfrm>
            <a:off x="4136892" y="1080909"/>
            <a:ext cx="1563262" cy="499993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Lato-Light"/>
              </a:rPr>
              <a:t>NSOSA study</a:t>
            </a:r>
          </a:p>
          <a:p>
            <a:pPr algn="ctr"/>
            <a:r>
              <a:rPr lang="en-US" sz="1800" dirty="0">
                <a:solidFill>
                  <a:srgbClr val="000000"/>
                </a:solidFill>
                <a:latin typeface="Lato-Light"/>
              </a:rPr>
              <a:t>ESDS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A1E13F-4A46-4B26-9748-993C7C45C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STAR Seminar - 25 July 2019 - NCWCP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238E5-0A11-4328-B8F3-96A9F6D7A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CDDDCAFB-92E4-402A-8B14-BF1EFF95ECAC}"/>
              </a:ext>
            </a:extLst>
          </p:cNvPr>
          <p:cNvSpPr txBox="1"/>
          <p:nvPr/>
        </p:nvSpPr>
        <p:spPr>
          <a:xfrm>
            <a:off x="2503710" y="6107408"/>
            <a:ext cx="1436588" cy="609735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800" b="1" dirty="0">
                <a:solidFill>
                  <a:srgbClr val="0070C0"/>
                </a:solidFill>
                <a:latin typeface="Lato-Light"/>
              </a:rPr>
              <a:t>*OAWL-IIP</a:t>
            </a:r>
            <a:br>
              <a:rPr lang="en-US" sz="1800" b="1" dirty="0">
                <a:solidFill>
                  <a:srgbClr val="0070C0"/>
                </a:solidFill>
                <a:latin typeface="Lato-Light"/>
              </a:rPr>
            </a:br>
            <a:r>
              <a:rPr lang="en-US" sz="1800" b="1" dirty="0">
                <a:solidFill>
                  <a:srgbClr val="0070C0"/>
                </a:solidFill>
                <a:latin typeface="Lato-Light"/>
              </a:rPr>
              <a:t>2011 demo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116AF639-947C-4798-B8F4-CECAF7E0D22A}"/>
              </a:ext>
            </a:extLst>
          </p:cNvPr>
          <p:cNvSpPr txBox="1"/>
          <p:nvPr/>
        </p:nvSpPr>
        <p:spPr>
          <a:xfrm>
            <a:off x="2740031" y="5660842"/>
            <a:ext cx="1436588" cy="363821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800" b="1" dirty="0">
                <a:solidFill>
                  <a:srgbClr val="0070C0"/>
                </a:solidFill>
                <a:latin typeface="Lato-Light"/>
              </a:rPr>
              <a:t>*OAWL-ACTs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D22265D2-983A-4D1E-A207-AECDA804C593}"/>
              </a:ext>
            </a:extLst>
          </p:cNvPr>
          <p:cNvSpPr txBox="1"/>
          <p:nvPr/>
        </p:nvSpPr>
        <p:spPr>
          <a:xfrm>
            <a:off x="4036591" y="5098829"/>
            <a:ext cx="1436588" cy="609735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800" b="1" dirty="0">
                <a:solidFill>
                  <a:srgbClr val="0070C0"/>
                </a:solidFill>
                <a:latin typeface="Lato-Light"/>
              </a:rPr>
              <a:t>*</a:t>
            </a:r>
            <a:r>
              <a:rPr lang="en-US" sz="1800" b="1" dirty="0" err="1">
                <a:solidFill>
                  <a:srgbClr val="0070C0"/>
                </a:solidFill>
                <a:latin typeface="Lato-Light"/>
              </a:rPr>
              <a:t>GrOAWL</a:t>
            </a:r>
            <a:r>
              <a:rPr lang="en-US" sz="1800" b="1" dirty="0">
                <a:solidFill>
                  <a:srgbClr val="0070C0"/>
                </a:solidFill>
                <a:latin typeface="Lato-Light"/>
              </a:rPr>
              <a:t/>
            </a:r>
            <a:br>
              <a:rPr lang="en-US" sz="1800" b="1" dirty="0">
                <a:solidFill>
                  <a:srgbClr val="0070C0"/>
                </a:solidFill>
                <a:latin typeface="Lato-Light"/>
              </a:rPr>
            </a:br>
            <a:r>
              <a:rPr lang="en-US" sz="1800" b="1" dirty="0">
                <a:solidFill>
                  <a:srgbClr val="0070C0"/>
                </a:solidFill>
                <a:latin typeface="Lato-Light"/>
              </a:rPr>
              <a:t>2016 demo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B89E47E4-FE51-48E5-AFC9-07A603A5A58C}"/>
              </a:ext>
            </a:extLst>
          </p:cNvPr>
          <p:cNvSpPr txBox="1"/>
          <p:nvPr/>
        </p:nvSpPr>
        <p:spPr>
          <a:xfrm>
            <a:off x="89784" y="1076263"/>
            <a:ext cx="3187572" cy="567052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r>
              <a:rPr lang="en-US" sz="1400" b="1" dirty="0">
                <a:solidFill>
                  <a:srgbClr val="0070C0"/>
                </a:solidFill>
                <a:latin typeface="Lato-Light"/>
              </a:rPr>
              <a:t>*NASA ESTO funded grants</a:t>
            </a:r>
            <a:br>
              <a:rPr lang="en-US" sz="1400" b="1" dirty="0">
                <a:solidFill>
                  <a:srgbClr val="0070C0"/>
                </a:solidFill>
                <a:latin typeface="Lato-Light"/>
              </a:rPr>
            </a:br>
            <a:r>
              <a:rPr lang="en-US" sz="1400" b="1" dirty="0">
                <a:solidFill>
                  <a:srgbClr val="0070C0"/>
                </a:solidFill>
                <a:latin typeface="Lato-Light"/>
              </a:rPr>
              <a:t>(no profit)</a:t>
            </a:r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539ED151-BA58-4179-BE67-8AB75CBBB142}"/>
              </a:ext>
            </a:extLst>
          </p:cNvPr>
          <p:cNvGrpSpPr/>
          <p:nvPr/>
        </p:nvGrpSpPr>
        <p:grpSpPr>
          <a:xfrm>
            <a:off x="17640" y="1721327"/>
            <a:ext cx="1698046" cy="1384486"/>
            <a:chOff x="2642881" y="1673417"/>
            <a:chExt cx="1560906" cy="1331704"/>
          </a:xfrm>
        </p:grpSpPr>
        <p:pic>
          <p:nvPicPr>
            <p:cNvPr id="131" name="Picture 5" descr="\\asdfiler2\css\Active Sensing Initiative\Optical Autocovariance\HOAWL\modeling &amp; algorithms\images\07_11_2011_wind_and_AMR.png">
              <a:extLst>
                <a:ext uri="{FF2B5EF4-FFF2-40B4-BE49-F238E27FC236}">
                  <a16:creationId xmlns:a16="http://schemas.microsoft.com/office/drawing/2014/main" id="{F78E2A94-E455-4187-88C4-944E6DC1F4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002" t="6923" r="16965" b="11033"/>
            <a:stretch/>
          </p:blipFill>
          <p:spPr bwMode="auto">
            <a:xfrm>
              <a:off x="2642881" y="1673417"/>
              <a:ext cx="1560906" cy="1331704"/>
            </a:xfrm>
            <a:prstGeom prst="rect">
              <a:avLst/>
            </a:prstGeom>
            <a:noFill/>
          </p:spPr>
        </p:pic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6041B9F3-7F3F-42EE-AC0F-85224C6FA658}"/>
                </a:ext>
              </a:extLst>
            </p:cNvPr>
            <p:cNvSpPr txBox="1"/>
            <p:nvPr/>
          </p:nvSpPr>
          <p:spPr>
            <a:xfrm>
              <a:off x="3506302" y="1688377"/>
              <a:ext cx="583758" cy="2518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Calibri" panose="020F0502020204030204" pitchFamily="34" charset="0"/>
                </a:rPr>
                <a:t>aerosols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D9434421-C152-4093-BD80-B0A27DDD5268}"/>
                </a:ext>
              </a:extLst>
            </p:cNvPr>
            <p:cNvSpPr txBox="1"/>
            <p:nvPr/>
          </p:nvSpPr>
          <p:spPr>
            <a:xfrm>
              <a:off x="2981416" y="2402406"/>
              <a:ext cx="455995" cy="2518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 panose="020F0502020204030204" pitchFamily="34" charset="0"/>
                </a:rPr>
                <a:t>winds</a:t>
              </a:r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AD24EE75-5BE0-4F28-A545-5F76F248810E}"/>
              </a:ext>
            </a:extLst>
          </p:cNvPr>
          <p:cNvSpPr txBox="1"/>
          <p:nvPr/>
        </p:nvSpPr>
        <p:spPr>
          <a:xfrm>
            <a:off x="1927939" y="4469867"/>
            <a:ext cx="1977494" cy="609735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800" b="1" dirty="0">
                <a:solidFill>
                  <a:srgbClr val="0070C0"/>
                </a:solidFill>
                <a:latin typeface="Lato-Light"/>
              </a:rPr>
              <a:t>*HAWC-OAWL IIP</a:t>
            </a:r>
          </a:p>
        </p:txBody>
      </p:sp>
      <p:pic>
        <p:nvPicPr>
          <p:cNvPr id="98" name="Picture 97" descr="Ball_Color_HEX-1-1.png">
            <a:extLst>
              <a:ext uri="{FF2B5EF4-FFF2-40B4-BE49-F238E27FC236}">
                <a16:creationId xmlns:a16="http://schemas.microsoft.com/office/drawing/2014/main" id="{02DC1267-DD0C-43C9-B7C6-AFA89F6C45E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7264" y="6211675"/>
            <a:ext cx="546250" cy="537682"/>
          </a:xfrm>
          <a:prstGeom prst="rect">
            <a:avLst/>
          </a:prstGeom>
        </p:spPr>
      </p:pic>
      <p:sp>
        <p:nvSpPr>
          <p:cNvPr id="137" name="TextBox 136"/>
          <p:cNvSpPr txBox="1"/>
          <p:nvPr/>
        </p:nvSpPr>
        <p:spPr>
          <a:xfrm>
            <a:off x="41829" y="3185121"/>
            <a:ext cx="1551500" cy="1573503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Lato-Light"/>
              </a:rPr>
              <a:t>Quadrature </a:t>
            </a:r>
            <a:br>
              <a:rPr lang="en-US" sz="1800" dirty="0">
                <a:solidFill>
                  <a:srgbClr val="000000"/>
                </a:solidFill>
                <a:latin typeface="Lato-Light"/>
              </a:rPr>
            </a:br>
            <a:r>
              <a:rPr lang="en-US" sz="1800" dirty="0">
                <a:solidFill>
                  <a:srgbClr val="000000"/>
                </a:solidFill>
                <a:latin typeface="Lato-Light"/>
              </a:rPr>
              <a:t>Mach Zehnder </a:t>
            </a:r>
            <a:br>
              <a:rPr lang="en-US" sz="1800" dirty="0">
                <a:solidFill>
                  <a:srgbClr val="000000"/>
                </a:solidFill>
                <a:latin typeface="Lato-Light"/>
              </a:rPr>
            </a:br>
            <a:r>
              <a:rPr lang="en-US" sz="1800" dirty="0">
                <a:solidFill>
                  <a:srgbClr val="000000"/>
                </a:solidFill>
                <a:latin typeface="Lato-Light"/>
              </a:rPr>
              <a:t>Interferometer </a:t>
            </a:r>
          </a:p>
          <a:p>
            <a:pPr algn="ctr"/>
            <a:r>
              <a:rPr lang="en-US" sz="1800" dirty="0">
                <a:solidFill>
                  <a:srgbClr val="000000"/>
                </a:solidFill>
                <a:latin typeface="Lato-Light"/>
              </a:rPr>
              <a:t>Laboratory</a:t>
            </a:r>
            <a:br>
              <a:rPr lang="en-US" sz="1800" dirty="0">
                <a:solidFill>
                  <a:srgbClr val="000000"/>
                </a:solidFill>
                <a:latin typeface="Lato-Light"/>
              </a:rPr>
            </a:br>
            <a:r>
              <a:rPr lang="en-US" sz="1800" dirty="0">
                <a:solidFill>
                  <a:srgbClr val="000000"/>
                </a:solidFill>
                <a:latin typeface="Lato-Light"/>
              </a:rPr>
              <a:t>Prototype</a:t>
            </a:r>
          </a:p>
        </p:txBody>
      </p:sp>
    </p:spTree>
    <p:extLst>
      <p:ext uri="{BB962C8B-B14F-4D97-AF65-F5344CB8AC3E}">
        <p14:creationId xmlns:p14="http://schemas.microsoft.com/office/powerpoint/2010/main" val="15298720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Next Steps &amp; Questions for Discussion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396" y="2907249"/>
            <a:ext cx="10363117" cy="149993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BB995B-81C2-485B-B77B-C8CBA928C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STAR Seminar - 25 July 2019 - NCWCP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218E54-24FC-445A-B6F9-E6704CCC3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5784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2C6F4AF-5228-4C75-84EF-E6E3B2449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to Demonstration to Operations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7EA65A-E504-4E21-8CEA-6908A058B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954" y="1318122"/>
            <a:ext cx="10910713" cy="5105255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1200"/>
              </a:spcBef>
            </a:pPr>
            <a:r>
              <a:rPr lang="en-US" dirty="0"/>
              <a:t>ESA/ECMWF/KNMI/DLR/etc. 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invested a lot of time and funding to advocate and </a:t>
            </a:r>
            <a:br>
              <a:rPr lang="en-US" dirty="0"/>
            </a:br>
            <a:r>
              <a:rPr lang="en-US" dirty="0"/>
              <a:t>then prepare for Aeolus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instrument modeling, technical demonstrations, data </a:t>
            </a:r>
            <a:br>
              <a:rPr lang="en-US" dirty="0"/>
            </a:br>
            <a:r>
              <a:rPr lang="en-US" dirty="0"/>
              <a:t>processing, data assimilation, data dissemination, etc.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Aeolus airborne demonstrator (DLR’s A2D) for the </a:t>
            </a:r>
            <a:br>
              <a:rPr lang="en-US" dirty="0"/>
            </a:br>
            <a:r>
              <a:rPr lang="en-US" dirty="0"/>
              <a:t>mission – preparation and validation</a:t>
            </a:r>
          </a:p>
          <a:p>
            <a:pPr>
              <a:spcBef>
                <a:spcPts val="1200"/>
              </a:spcBef>
            </a:pPr>
            <a:r>
              <a:rPr lang="en-US" dirty="0"/>
              <a:t>What could we all be doing to better advocate and prepare for a US mission?</a:t>
            </a:r>
          </a:p>
          <a:p>
            <a:pPr>
              <a:spcBef>
                <a:spcPts val="1200"/>
              </a:spcBef>
            </a:pPr>
            <a:r>
              <a:rPr lang="en-US" dirty="0"/>
              <a:t>Current/Next steps 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STAR: continue working with Aeolus data to understand and maximize impact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Ball: demonstrate OAWL molecular channel to provide full tropospheric winds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Community</a:t>
            </a:r>
          </a:p>
          <a:p>
            <a:pPr lvl="2">
              <a:spcBef>
                <a:spcPts val="600"/>
              </a:spcBef>
            </a:pPr>
            <a:r>
              <a:rPr lang="en-US" sz="2200" dirty="0"/>
              <a:t>Study/understand/optimize roles for passive and active wind sensing; “Yes, AND…”</a:t>
            </a:r>
          </a:p>
          <a:p>
            <a:pPr lvl="2">
              <a:spcBef>
                <a:spcPts val="600"/>
              </a:spcBef>
            </a:pPr>
            <a:r>
              <a:rPr lang="en-US" sz="2200" dirty="0"/>
              <a:t>Start shaping the next generation wind lidar mission to meet NWP needs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Potential:  OAWL Aircraft integration and flight test hours for NOAA to demonstrate observations in space-like format and test optimal configurations and data types for future architectures.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88E2BCF-E45F-4E22-972A-342FA5DF7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STAR Seminar - 25 July 2019 - NCWCP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E587CF-D07D-4135-851B-DFCAA8ABE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7" name="Picture 2" descr="http://www.esa.int/var/esa/storage/images/esa_multimedia/images/2019/07/wind_measurements_from_aeolus_second_laser/19639378-2-eng-GB/Wind_measurements_from_Aeolus_second_laser_large.jpg">
            <a:extLst>
              <a:ext uri="{FF2B5EF4-FFF2-40B4-BE49-F238E27FC236}">
                <a16:creationId xmlns:a16="http://schemas.microsoft.com/office/drawing/2014/main" id="{BCAD3C94-9036-4E76-9F15-306BC97D7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75" y="1210878"/>
            <a:ext cx="4625458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3E871A-3EF9-440E-8206-60C0B950B0A1}"/>
              </a:ext>
            </a:extLst>
          </p:cNvPr>
          <p:cNvSpPr txBox="1"/>
          <p:nvPr/>
        </p:nvSpPr>
        <p:spPr>
          <a:xfrm>
            <a:off x="7607960" y="1055235"/>
            <a:ext cx="4156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Latest public Aeolus image from ESA: 23 Jul 2019</a:t>
            </a:r>
          </a:p>
        </p:txBody>
      </p:sp>
    </p:spTree>
    <p:extLst>
      <p:ext uri="{BB962C8B-B14F-4D97-AF65-F5344CB8AC3E}">
        <p14:creationId xmlns:p14="http://schemas.microsoft.com/office/powerpoint/2010/main" val="42319766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0E1FCE2-AE08-46A0-9043-960A783E8377}"/>
              </a:ext>
            </a:extLst>
          </p:cNvPr>
          <p:cNvGrpSpPr/>
          <p:nvPr/>
        </p:nvGrpSpPr>
        <p:grpSpPr>
          <a:xfrm>
            <a:off x="-3598" y="-66915"/>
            <a:ext cx="12281484" cy="6931841"/>
            <a:chOff x="-3598" y="-66915"/>
            <a:chExt cx="12281484" cy="693184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5BF6CC9-0A68-4569-99A0-C17FEA732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598" y="-66915"/>
              <a:ext cx="6224671" cy="692491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A50B8A9-9F3B-4A5F-A688-0881BA4B6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0" y="-59989"/>
              <a:ext cx="6181886" cy="6924915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EC62A1-E7AE-46A3-BC61-F5C64D78A422}"/>
              </a:ext>
            </a:extLst>
          </p:cNvPr>
          <p:cNvGrpSpPr/>
          <p:nvPr/>
        </p:nvGrpSpPr>
        <p:grpSpPr>
          <a:xfrm>
            <a:off x="6130545" y="-59989"/>
            <a:ext cx="6541227" cy="6858001"/>
            <a:chOff x="5139892" y="-59989"/>
            <a:chExt cx="6541227" cy="6858001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339A56F-8185-42E6-88D8-281CCE9900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97092" y="547688"/>
              <a:ext cx="5931627" cy="6231276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1F5B282E-AC8F-470E-9BC4-C9BE55E5C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49492" y="555065"/>
              <a:ext cx="5931627" cy="6231276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D1E5CE1-0A86-467E-AA7E-1F32DC21EF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39892" y="-59989"/>
              <a:ext cx="5931627" cy="6858001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9708A740-9703-434A-A7F2-0F4FDB5740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44692" y="554036"/>
              <a:ext cx="5931627" cy="6231276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97EF1FC-9527-4E5B-AEB2-E93CEC0971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92292" y="554036"/>
              <a:ext cx="5931627" cy="623127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F3CFCE0-11B3-4307-BB70-A796139E1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6" y="144909"/>
            <a:ext cx="9352870" cy="69099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To think about:  Shaping a future US wind lidar mission starts now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B09646-DFBE-4901-B679-D443EADEA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35</a:t>
            </a:fld>
            <a:endParaRPr lang="en-US"/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8EF7809E-4A91-4414-B45F-C51FB7794457}"/>
              </a:ext>
            </a:extLst>
          </p:cNvPr>
          <p:cNvSpPr txBox="1">
            <a:spLocks/>
          </p:cNvSpPr>
          <p:nvPr/>
        </p:nvSpPr>
        <p:spPr>
          <a:xfrm>
            <a:off x="354801" y="1012723"/>
            <a:ext cx="9352870" cy="547711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anchor="ctr">
            <a:normAutofit/>
          </a:bodyPr>
          <a:lstStyle>
            <a:lvl1pPr marL="357165" indent="-357165" algn="l" defTabSz="476220" rtl="0" eaLnBrk="1" latinLnBrk="0" hangingPunct="1">
              <a:spcBef>
                <a:spcPct val="20000"/>
              </a:spcBef>
              <a:buFont typeface="Wingdings" charset="2"/>
              <a:buChar char="§"/>
              <a:defRPr sz="27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3857" indent="-297637" algn="l" defTabSz="476220" rtl="0" eaLnBrk="1" latinLnBrk="0" hangingPunct="1">
              <a:spcBef>
                <a:spcPct val="20000"/>
              </a:spcBef>
              <a:buFont typeface="Arial"/>
              <a:buChar char="–"/>
              <a:defRPr sz="22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0549" indent="-238110" algn="l" defTabSz="476220" rtl="0" eaLnBrk="1" latinLnBrk="0" hangingPunct="1">
              <a:spcBef>
                <a:spcPct val="20000"/>
              </a:spcBef>
              <a:buFont typeface="Wingdings" charset="2"/>
              <a:buChar char="§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66768" indent="-238110" algn="l" defTabSz="476220" rtl="0" eaLnBrk="1" latinLnBrk="0" hangingPunct="1">
              <a:spcBef>
                <a:spcPct val="20000"/>
              </a:spcBef>
              <a:buFont typeface="Arial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42988" indent="-238110" algn="l" defTabSz="476220" rtl="0" eaLnBrk="1" latinLnBrk="0" hangingPunct="1">
              <a:spcBef>
                <a:spcPct val="20000"/>
              </a:spcBef>
              <a:buFont typeface="Wingdings" charset="2"/>
              <a:buChar char="§"/>
              <a:defRPr sz="14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19207" indent="-238110" algn="l" defTabSz="476220" rtl="0" eaLnBrk="1" latinLnBrk="0" hangingPunct="1">
              <a:spcBef>
                <a:spcPct val="20000"/>
              </a:spcBef>
              <a:buFont typeface="Arial"/>
              <a:buChar char="•"/>
              <a:defRPr sz="2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95427" indent="-238110" algn="l" defTabSz="476220" rtl="0" eaLnBrk="1" latinLnBrk="0" hangingPunct="1">
              <a:spcBef>
                <a:spcPct val="20000"/>
              </a:spcBef>
              <a:buFont typeface="Arial"/>
              <a:buChar char="•"/>
              <a:defRPr sz="2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71646" indent="-238110" algn="l" defTabSz="476220" rtl="0" eaLnBrk="1" latinLnBrk="0" hangingPunct="1">
              <a:spcBef>
                <a:spcPct val="20000"/>
              </a:spcBef>
              <a:buFont typeface="Arial"/>
              <a:buChar char="•"/>
              <a:defRPr sz="2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7866" indent="-238110" algn="l" defTabSz="476220" rtl="0" eaLnBrk="1" latinLnBrk="0" hangingPunct="1">
              <a:spcBef>
                <a:spcPct val="20000"/>
              </a:spcBef>
              <a:buFont typeface="Arial"/>
              <a:buChar char="•"/>
              <a:defRPr sz="2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0000"/>
                </a:solidFill>
              </a:rPr>
              <a:t>What does NOAA and, specifically, STAR &amp; the NWP community hope to get out of a winds mission?  </a:t>
            </a:r>
          </a:p>
          <a:p>
            <a:pPr lvl="1"/>
            <a:r>
              <a:rPr lang="en-US" sz="1584" dirty="0">
                <a:solidFill>
                  <a:srgbClr val="000000"/>
                </a:solidFill>
              </a:rPr>
              <a:t>Full troposphere vs. certain parts?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</a:rPr>
              <a:t>Large scale global winds from orbit?  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</a:rPr>
              <a:t>Detailed PBL studies (from aircraft/surface </a:t>
            </a:r>
            <a:r>
              <a:rPr lang="en-US" sz="1600" dirty="0" err="1">
                <a:solidFill>
                  <a:srgbClr val="000000"/>
                </a:solidFill>
              </a:rPr>
              <a:t>obs</a:t>
            </a:r>
            <a:r>
              <a:rPr lang="en-US" sz="1600" dirty="0">
                <a:solidFill>
                  <a:srgbClr val="000000"/>
                </a:solidFill>
              </a:rPr>
              <a:t>)?</a:t>
            </a:r>
          </a:p>
          <a:p>
            <a:r>
              <a:rPr lang="en-US" sz="2000" dirty="0">
                <a:solidFill>
                  <a:srgbClr val="000000"/>
                </a:solidFill>
              </a:rPr>
              <a:t>What is the maximum resolution (horizontal-along track, and vertical) that supports an operational demonstration?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</a:rPr>
              <a:t>Is Aeolus resolution &amp; performance good enough?  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</a:rPr>
              <a:t>What data/science improvements are desired over Aeolus?  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</a:rPr>
              <a:t>What are we willing to trade to keep costs down?  Resolution?  Duty cycle?  Vertical coverage?  Horizontal coverage?  </a:t>
            </a:r>
          </a:p>
          <a:p>
            <a:r>
              <a:rPr lang="en-US" sz="2000" dirty="0">
                <a:solidFill>
                  <a:srgbClr val="000000"/>
                </a:solidFill>
              </a:rPr>
              <a:t>How many look-angles or lines-of-sight?</a:t>
            </a:r>
            <a:endParaRPr lang="en-US" sz="1600" dirty="0">
              <a:solidFill>
                <a:srgbClr val="000000"/>
              </a:solidFill>
            </a:endParaRPr>
          </a:p>
          <a:p>
            <a:pPr lvl="1"/>
            <a:r>
              <a:rPr lang="en-US" sz="1600" dirty="0">
                <a:solidFill>
                  <a:srgbClr val="000000"/>
                </a:solidFill>
              </a:rPr>
              <a:t>Aeolus finding (</a:t>
            </a:r>
            <a:r>
              <a:rPr lang="en-US" sz="1600" dirty="0" err="1">
                <a:solidFill>
                  <a:srgbClr val="000000"/>
                </a:solidFill>
              </a:rPr>
              <a:t>Horanyi</a:t>
            </a:r>
            <a:r>
              <a:rPr lang="en-US" sz="1600" dirty="0">
                <a:solidFill>
                  <a:srgbClr val="000000"/>
                </a:solidFill>
              </a:rPr>
              <a:t> et al. 2014):  Single LOS provides 60%-70% the impact of dual-LOS on same satellite. 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</a:rPr>
              <a:t>Assimilation: LOS winds provides more impact than horizontal winds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</a:rPr>
              <a:t>Two looks on same satellite, or two smaller satellites for double coverage?</a:t>
            </a:r>
          </a:p>
          <a:p>
            <a:r>
              <a:rPr lang="en-US" sz="2000" dirty="0">
                <a:solidFill>
                  <a:srgbClr val="000000"/>
                </a:solidFill>
              </a:rPr>
              <a:t>How would you take advantage of variable/flexible sampling/processing?</a:t>
            </a:r>
          </a:p>
        </p:txBody>
      </p:sp>
    </p:spTree>
    <p:extLst>
      <p:ext uri="{BB962C8B-B14F-4D97-AF65-F5344CB8AC3E}">
        <p14:creationId xmlns:p14="http://schemas.microsoft.com/office/powerpoint/2010/main" val="15616850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D1AE9-0530-4774-AC80-24BEC266A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 Lidar Mission Trades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213B65-1C5C-46C4-8DE2-845CD649AB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8000" y="1261242"/>
            <a:ext cx="4001810" cy="2840858"/>
          </a:xfrm>
          <a:ln w="28575">
            <a:solidFill>
              <a:schemeClr val="accent1"/>
            </a:solidFill>
          </a:ln>
        </p:spPr>
        <p:txBody>
          <a:bodyPr anchor="ctr">
            <a:normAutofit fontScale="85000" lnSpcReduction="20000"/>
          </a:bodyPr>
          <a:lstStyle/>
          <a:p>
            <a:pPr marL="0" indent="0" algn="r">
              <a:spcBef>
                <a:spcPts val="1200"/>
              </a:spcBef>
              <a:buNone/>
            </a:pPr>
            <a:r>
              <a:rPr lang="en-US" sz="2400" dirty="0"/>
              <a:t>Wind Speed precision (uncertainty)</a:t>
            </a:r>
          </a:p>
          <a:p>
            <a:pPr marL="0" indent="0" algn="r">
              <a:spcBef>
                <a:spcPts val="1200"/>
              </a:spcBef>
              <a:buNone/>
            </a:pPr>
            <a:r>
              <a:rPr lang="en-US" sz="2400" dirty="0"/>
              <a:t>Wind Speed accuracy </a:t>
            </a:r>
            <a:br>
              <a:rPr lang="en-US" sz="2400" dirty="0"/>
            </a:br>
            <a:r>
              <a:rPr lang="en-US" sz="2400" dirty="0"/>
              <a:t>(bias)</a:t>
            </a:r>
          </a:p>
          <a:p>
            <a:pPr marL="0" indent="0" algn="r">
              <a:spcBef>
                <a:spcPts val="1200"/>
              </a:spcBef>
              <a:buNone/>
            </a:pPr>
            <a:r>
              <a:rPr lang="en-US" sz="2400" dirty="0"/>
              <a:t>Vertical coverage</a:t>
            </a:r>
          </a:p>
          <a:p>
            <a:pPr marL="0" indent="0" algn="r">
              <a:spcBef>
                <a:spcPts val="1200"/>
              </a:spcBef>
              <a:buNone/>
            </a:pPr>
            <a:r>
              <a:rPr lang="en-US" sz="2400" dirty="0"/>
              <a:t>Vertical resolution</a:t>
            </a:r>
          </a:p>
          <a:p>
            <a:pPr marL="0" indent="0" algn="r">
              <a:spcBef>
                <a:spcPts val="1200"/>
              </a:spcBef>
              <a:buNone/>
            </a:pPr>
            <a:r>
              <a:rPr lang="en-US" sz="2400" dirty="0"/>
              <a:t>Horizontal resolution</a:t>
            </a:r>
          </a:p>
          <a:p>
            <a:pPr marL="0" indent="0" algn="r">
              <a:spcBef>
                <a:spcPts val="1200"/>
              </a:spcBef>
              <a:buNone/>
            </a:pPr>
            <a:r>
              <a:rPr lang="en-US" sz="2400" dirty="0"/>
              <a:t>Total Coverage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D426D07-8F98-408A-A2AB-5593A5A5E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99809" y="1261242"/>
            <a:ext cx="4384191" cy="2840858"/>
          </a:xfrm>
          <a:ln w="28575">
            <a:solidFill>
              <a:schemeClr val="accent1"/>
            </a:solidFill>
          </a:ln>
        </p:spPr>
        <p:txBody>
          <a:bodyPr anchor="ctr">
            <a:normAutofit fontScale="85000" lnSpcReduction="20000"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2400" dirty="0"/>
              <a:t>Laser wavelength, power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/>
              <a:t>Telescope size, quality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/>
              <a:t>Type of Doppler shift </a:t>
            </a:r>
            <a:br>
              <a:rPr lang="en-US" sz="2400" dirty="0"/>
            </a:br>
            <a:r>
              <a:rPr lang="en-US" sz="2400" dirty="0"/>
              <a:t>frequency discriminator*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/>
              <a:t>Orbit inclination, altitude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/>
              <a:t>Aerosol distribution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/>
              <a:t>Risk tolerance/budget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C7F943-16E5-4A02-A15A-556AA348B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NOAA STAR Seminar - 25 July 2019 - NCWCP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73FE2A-E575-46E2-97E2-EF62DFE80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7BFB84CB-5EC8-4367-B7C0-3BFE83B950A5}"/>
              </a:ext>
            </a:extLst>
          </p:cNvPr>
          <p:cNvSpPr/>
          <p:nvPr/>
        </p:nvSpPr>
        <p:spPr>
          <a:xfrm>
            <a:off x="4492984" y="1261242"/>
            <a:ext cx="752532" cy="2840858"/>
          </a:xfrm>
          <a:prstGeom prst="rightBrace">
            <a:avLst>
              <a:gd name="adj1" fmla="val 88993"/>
              <a:gd name="adj2" fmla="val 50001"/>
            </a:avLst>
          </a:prstGeom>
          <a:solidFill>
            <a:schemeClr val="bg1"/>
          </a:solidFill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1BF3FBFE-07EB-4E0A-BC4B-9F6FCAC1CB7E}"/>
              </a:ext>
            </a:extLst>
          </p:cNvPr>
          <p:cNvSpPr/>
          <p:nvPr/>
        </p:nvSpPr>
        <p:spPr>
          <a:xfrm flipH="1">
            <a:off x="6537443" y="1255985"/>
            <a:ext cx="779191" cy="2840858"/>
          </a:xfrm>
          <a:prstGeom prst="rightBrace">
            <a:avLst>
              <a:gd name="adj1" fmla="val 88993"/>
              <a:gd name="adj2" fmla="val 50262"/>
            </a:avLst>
          </a:prstGeom>
          <a:solidFill>
            <a:schemeClr val="bg1"/>
          </a:solidFill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01C2BE-EC2D-41CE-981F-F005A12C9A3F}"/>
              </a:ext>
            </a:extLst>
          </p:cNvPr>
          <p:cNvSpPr txBox="1"/>
          <p:nvPr/>
        </p:nvSpPr>
        <p:spPr>
          <a:xfrm>
            <a:off x="4885707" y="2376395"/>
            <a:ext cx="2060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Systems Engineering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19E1C86-36B6-42D3-B572-4C7DBBB9EA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92" t="55512" r="6915" b="1962"/>
          <a:stretch/>
        </p:blipFill>
        <p:spPr>
          <a:xfrm>
            <a:off x="1892299" y="4337238"/>
            <a:ext cx="4587364" cy="21964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026F7A-13D8-42D7-B134-526FCA9F4E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70" t="55682" r="14936" b="1962"/>
          <a:stretch/>
        </p:blipFill>
        <p:spPr>
          <a:xfrm>
            <a:off x="6309240" y="4337238"/>
            <a:ext cx="4049672" cy="2187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B9CF67-E4B3-4A7A-A419-FA2A21E1EB3B}"/>
              </a:ext>
            </a:extLst>
          </p:cNvPr>
          <p:cNvSpPr txBox="1"/>
          <p:nvPr/>
        </p:nvSpPr>
        <p:spPr>
          <a:xfrm>
            <a:off x="0" y="4372792"/>
            <a:ext cx="18922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/>
              <a:t>1s processing Less vertical coverage, more uncertainty, more horizontal resolution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E3D96A-7E8A-4BE6-A1A0-29AD39E69890}"/>
              </a:ext>
            </a:extLst>
          </p:cNvPr>
          <p:cNvSpPr txBox="1"/>
          <p:nvPr/>
        </p:nvSpPr>
        <p:spPr>
          <a:xfrm>
            <a:off x="10299701" y="4338292"/>
            <a:ext cx="17949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10s processing More vertical coverage, less uncertainty, less horizontal resolution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ECD4006-76AA-4D04-9949-2EB45CCB58BA}"/>
              </a:ext>
            </a:extLst>
          </p:cNvPr>
          <p:cNvGrpSpPr/>
          <p:nvPr/>
        </p:nvGrpSpPr>
        <p:grpSpPr>
          <a:xfrm>
            <a:off x="709594" y="1768364"/>
            <a:ext cx="1134616" cy="1914636"/>
            <a:chOff x="404794" y="1768364"/>
            <a:chExt cx="1407856" cy="1914636"/>
          </a:xfrm>
        </p:grpSpPr>
        <p:sp>
          <p:nvSpPr>
            <p:cNvPr id="12" name="Arrow: Curved Right 11">
              <a:extLst>
                <a:ext uri="{FF2B5EF4-FFF2-40B4-BE49-F238E27FC236}">
                  <a16:creationId xmlns:a16="http://schemas.microsoft.com/office/drawing/2014/main" id="{0E625990-3668-4AF6-9D17-EA1A8A44E577}"/>
                </a:ext>
              </a:extLst>
            </p:cNvPr>
            <p:cNvSpPr/>
            <p:nvPr/>
          </p:nvSpPr>
          <p:spPr>
            <a:xfrm>
              <a:off x="404794" y="1841500"/>
              <a:ext cx="634420" cy="1841500"/>
            </a:xfrm>
            <a:prstGeom prst="curvedRightArrow">
              <a:avLst>
                <a:gd name="adj1" fmla="val 12795"/>
                <a:gd name="adj2" fmla="val 35875"/>
                <a:gd name="adj3" fmla="val 25000"/>
              </a:avLst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Arrow: Curved Right 15">
              <a:extLst>
                <a:ext uri="{FF2B5EF4-FFF2-40B4-BE49-F238E27FC236}">
                  <a16:creationId xmlns:a16="http://schemas.microsoft.com/office/drawing/2014/main" id="{BB7B6A66-278A-4700-9D64-4BEEF45CAEEB}"/>
                </a:ext>
              </a:extLst>
            </p:cNvPr>
            <p:cNvSpPr/>
            <p:nvPr/>
          </p:nvSpPr>
          <p:spPr>
            <a:xfrm rot="10800000">
              <a:off x="1178230" y="1768364"/>
              <a:ext cx="634420" cy="1841500"/>
            </a:xfrm>
            <a:prstGeom prst="curvedRightArrow">
              <a:avLst>
                <a:gd name="adj1" fmla="val 12795"/>
                <a:gd name="adj2" fmla="val 35875"/>
                <a:gd name="adj3" fmla="val 25000"/>
              </a:avLst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A29E045-F209-4CA2-A22C-A3F395133A17}"/>
              </a:ext>
            </a:extLst>
          </p:cNvPr>
          <p:cNvGrpSpPr/>
          <p:nvPr/>
        </p:nvGrpSpPr>
        <p:grpSpPr>
          <a:xfrm>
            <a:off x="10337800" y="1774492"/>
            <a:ext cx="1115756" cy="1914636"/>
            <a:chOff x="10426700" y="1672892"/>
            <a:chExt cx="1407856" cy="1914636"/>
          </a:xfrm>
        </p:grpSpPr>
        <p:sp>
          <p:nvSpPr>
            <p:cNvPr id="17" name="Arrow: Curved Right 16">
              <a:extLst>
                <a:ext uri="{FF2B5EF4-FFF2-40B4-BE49-F238E27FC236}">
                  <a16:creationId xmlns:a16="http://schemas.microsoft.com/office/drawing/2014/main" id="{7847B9D8-13D3-48CA-B134-016D3C86FF7A}"/>
                </a:ext>
              </a:extLst>
            </p:cNvPr>
            <p:cNvSpPr/>
            <p:nvPr/>
          </p:nvSpPr>
          <p:spPr>
            <a:xfrm>
              <a:off x="10426700" y="1746028"/>
              <a:ext cx="634420" cy="1841500"/>
            </a:xfrm>
            <a:prstGeom prst="curvedRightArrow">
              <a:avLst>
                <a:gd name="adj1" fmla="val 12795"/>
                <a:gd name="adj2" fmla="val 35875"/>
                <a:gd name="adj3" fmla="val 25000"/>
              </a:avLst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Arrow: Curved Right 17">
              <a:extLst>
                <a:ext uri="{FF2B5EF4-FFF2-40B4-BE49-F238E27FC236}">
                  <a16:creationId xmlns:a16="http://schemas.microsoft.com/office/drawing/2014/main" id="{9D0535BC-8A62-485A-83CC-97FC41411D36}"/>
                </a:ext>
              </a:extLst>
            </p:cNvPr>
            <p:cNvSpPr/>
            <p:nvPr/>
          </p:nvSpPr>
          <p:spPr>
            <a:xfrm rot="10800000">
              <a:off x="11200136" y="1672892"/>
              <a:ext cx="634420" cy="1841500"/>
            </a:xfrm>
            <a:prstGeom prst="curvedRightArrow">
              <a:avLst>
                <a:gd name="adj1" fmla="val 12795"/>
                <a:gd name="adj2" fmla="val 35875"/>
                <a:gd name="adj3" fmla="val 25000"/>
              </a:avLst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98698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30265-4263-4AA3-BFA2-4310005B4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62" y="274320"/>
            <a:ext cx="10123895" cy="717333"/>
          </a:xfrm>
        </p:spPr>
        <p:txBody>
          <a:bodyPr/>
          <a:lstStyle/>
          <a:p>
            <a:r>
              <a:rPr lang="en-US" dirty="0"/>
              <a:t>Summary – 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B7D190-BF6E-4ADF-9FA4-5BC58FAF5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9586" y="1164274"/>
            <a:ext cx="7585547" cy="5192646"/>
          </a:xfrm>
        </p:spPr>
        <p:txBody>
          <a:bodyPr>
            <a:normAutofit fontScale="62500" lnSpcReduction="20000"/>
          </a:bodyPr>
          <a:lstStyle/>
          <a:p>
            <a:pPr>
              <a:spcBef>
                <a:spcPts val="1200"/>
              </a:spcBef>
            </a:pPr>
            <a:r>
              <a:rPr lang="en-US" dirty="0"/>
              <a:t>Potential impact of full tropospheric wind measurements (including BL winds and UTLS) from lidar has been shown through OSSEs</a:t>
            </a:r>
          </a:p>
          <a:p>
            <a:pPr>
              <a:spcBef>
                <a:spcPts val="1200"/>
              </a:spcBef>
            </a:pPr>
            <a:r>
              <a:rPr lang="en-US" dirty="0"/>
              <a:t>ESA-Aeolus’ successes and lessons benefit the whole community 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Demonstrated we can measure winds from space - the technology is available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Aeolus data is already showing impact and ESA is providing NOAA with a fantastic resource to test wind lidar data assimilation &amp; impact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ESA/EUMETSAT are receptive to collaboration on a next generation winds mission.  Discussions are underway in Europe.  Perhaps NOAA could weigh in if interested.</a:t>
            </a:r>
          </a:p>
          <a:p>
            <a:pPr>
              <a:spcBef>
                <a:spcPts val="1200"/>
              </a:spcBef>
            </a:pPr>
            <a:r>
              <a:rPr lang="en-US" dirty="0"/>
              <a:t>For NWP, the community needs to advocate for a winds mission with full tropospheric coverage.  Current NASA wind lidar investments are focused on Decadal Survey based PBL studies (incubation for next DS).</a:t>
            </a:r>
          </a:p>
          <a:p>
            <a:pPr>
              <a:spcBef>
                <a:spcPts val="1200"/>
              </a:spcBef>
            </a:pPr>
            <a:r>
              <a:rPr lang="en-US" dirty="0"/>
              <a:t>The 2016 ATHENA-OAWL Earth Venture proposal, a design to cost approach focused on extra-tropical weather and tropical cyclone research, was rated </a:t>
            </a:r>
            <a:r>
              <a:rPr lang="en-US" i="1" u="sng" dirty="0"/>
              <a:t>selectable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/>
              <a:t>- another indication of readiness of the technology</a:t>
            </a:r>
          </a:p>
          <a:p>
            <a:pPr>
              <a:spcBef>
                <a:spcPts val="1200"/>
              </a:spcBef>
            </a:pPr>
            <a:r>
              <a:rPr lang="en-US" dirty="0"/>
              <a:t>The OAWL approach provides a high TRL, reduced risk, wind lidar mission, with options for full molecular channel (follow-on to Aeolus)</a:t>
            </a:r>
          </a:p>
          <a:p>
            <a:pPr>
              <a:spcBef>
                <a:spcPts val="1200"/>
              </a:spcBef>
            </a:pPr>
            <a:r>
              <a:rPr lang="en-US" dirty="0">
                <a:sym typeface="Wingdings" panose="05000000000000000000" pitchFamily="2" charset="2"/>
              </a:rPr>
              <a:t>Ball continues to invest in OAWL to enable wind observations through the full troposphere.</a:t>
            </a:r>
          </a:p>
          <a:p>
            <a:pPr>
              <a:spcBef>
                <a:spcPts val="1200"/>
              </a:spcBef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B13920-6CB8-4870-8FDC-F7403742E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STAR Seminar - 25 July 2019 - NCWCP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1A3E1E-3F2F-468F-84FC-8D42E6CC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6" name="Picture 2" descr="The 100 Greatest Owl Pictures Youâll Ever See">
            <a:extLst>
              <a:ext uri="{FF2B5EF4-FFF2-40B4-BE49-F238E27FC236}">
                <a16:creationId xmlns:a16="http://schemas.microsoft.com/office/drawing/2014/main" id="{DC1B6218-AEE9-4A91-B51D-788E23CA0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167" y="1008005"/>
            <a:ext cx="4010328" cy="534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3726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A47DBE-E7BD-4C0A-8FBD-145E6A4A7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BACKUP/EXTRAS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8F4FBE-05A0-4E6C-A764-2AEF185376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rgbClr val="FFFF00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C46154-85E6-4D09-A383-111479DC7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STAR Seminar - 25 July 2019 - NCWCP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EE1CF3-9A05-4851-BBED-3720A60AB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4448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ansport, satellite&#10;&#10;Description generated with very high confidence">
            <a:extLst>
              <a:ext uri="{FF2B5EF4-FFF2-40B4-BE49-F238E27FC236}">
                <a16:creationId xmlns:a16="http://schemas.microsoft.com/office/drawing/2014/main" id="{738DACBE-3021-41B0-BFCE-E05C5B0AED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228" y="0"/>
            <a:ext cx="11647470" cy="6858000"/>
          </a:xfrm>
          <a:prstGeom prst="rect">
            <a:avLst/>
          </a:prstGeom>
        </p:spPr>
      </p:pic>
      <p:pic>
        <p:nvPicPr>
          <p:cNvPr id="3" name="Picture 2" descr="Ball_Color_HEX-1-1.png">
            <a:extLst>
              <a:ext uri="{FF2B5EF4-FFF2-40B4-BE49-F238E27FC236}">
                <a16:creationId xmlns:a16="http://schemas.microsoft.com/office/drawing/2014/main" id="{7760C504-23C5-4148-990E-BDE8001AA7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6775" y="267115"/>
            <a:ext cx="641181" cy="64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224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FA1D693-CB74-4139-BA83-CDDD6EAD0CAE}"/>
              </a:ext>
            </a:extLst>
          </p:cNvPr>
          <p:cNvGrpSpPr/>
          <p:nvPr/>
        </p:nvGrpSpPr>
        <p:grpSpPr>
          <a:xfrm>
            <a:off x="1" y="1556563"/>
            <a:ext cx="6146800" cy="4533900"/>
            <a:chOff x="1" y="1556563"/>
            <a:chExt cx="6146800" cy="453390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7231B60-C5CF-4780-9D00-36637E4211BE}"/>
                </a:ext>
              </a:extLst>
            </p:cNvPr>
            <p:cNvSpPr txBox="1"/>
            <p:nvPr/>
          </p:nvSpPr>
          <p:spPr>
            <a:xfrm>
              <a:off x="1423970" y="4244422"/>
              <a:ext cx="1894518" cy="3357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Tropics, total impact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3FCC499-196C-4447-9191-199DAAF07FFE}"/>
                </a:ext>
              </a:extLst>
            </p:cNvPr>
            <p:cNvSpPr/>
            <p:nvPr/>
          </p:nvSpPr>
          <p:spPr>
            <a:xfrm>
              <a:off x="1" y="2110073"/>
              <a:ext cx="974089" cy="53208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5247305-9BF5-41B2-BB8E-2673FB907BDF}"/>
                </a:ext>
              </a:extLst>
            </p:cNvPr>
            <p:cNvSpPr/>
            <p:nvPr/>
          </p:nvSpPr>
          <p:spPr>
            <a:xfrm>
              <a:off x="1" y="3939668"/>
              <a:ext cx="974089" cy="72095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34A8A7D-2C81-4704-AE0A-BC439D2ED0BD}"/>
                </a:ext>
              </a:extLst>
            </p:cNvPr>
            <p:cNvSpPr/>
            <p:nvPr/>
          </p:nvSpPr>
          <p:spPr>
            <a:xfrm>
              <a:off x="1" y="4986655"/>
              <a:ext cx="974089" cy="14494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5246CF6-EA9D-4DCF-BB2C-C1BBC5D71C8D}"/>
                </a:ext>
              </a:extLst>
            </p:cNvPr>
            <p:cNvSpPr/>
            <p:nvPr/>
          </p:nvSpPr>
          <p:spPr>
            <a:xfrm>
              <a:off x="1" y="5312089"/>
              <a:ext cx="974089" cy="38460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925BFD4-D395-4F8F-A401-017F4ACC73ED}"/>
                </a:ext>
              </a:extLst>
            </p:cNvPr>
            <p:cNvSpPr/>
            <p:nvPr/>
          </p:nvSpPr>
          <p:spPr>
            <a:xfrm>
              <a:off x="1" y="4472389"/>
              <a:ext cx="974089" cy="32914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1618" name="Picture 2" descr="https://gmao.gsfc.nasa.gov/forecasts/systems/fp/obs_impact/plots/summary_all+year+tropics+impact_per_anl.png">
              <a:extLst>
                <a:ext uri="{FF2B5EF4-FFF2-40B4-BE49-F238E27FC236}">
                  <a16:creationId xmlns:a16="http://schemas.microsoft.com/office/drawing/2014/main" id="{928313F9-28D9-444F-9B2B-D18AE6A1D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556563"/>
              <a:ext cx="6146800" cy="4533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990FF2F6-6A92-4AF0-93F5-8D9D5723B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180" y="64894"/>
            <a:ext cx="9899123" cy="851187"/>
          </a:xfrm>
        </p:spPr>
        <p:txBody>
          <a:bodyPr>
            <a:normAutofit fontScale="90000"/>
          </a:bodyPr>
          <a:lstStyle/>
          <a:p>
            <a:r>
              <a:rPr lang="en-US" dirty="0"/>
              <a:t>Wind observations have strong impacts on forecast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57559C-82F8-46EC-9F8B-E35B613A0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5047" y="6142810"/>
            <a:ext cx="7398520" cy="460044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2800" b="1" dirty="0"/>
              <a:t>WMO:  The greatest unmet observational need is still winds</a:t>
            </a:r>
            <a:endParaRPr lang="en-US" sz="2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7B8D31-DD0E-4825-B11A-406492ED965B}"/>
              </a:ext>
            </a:extLst>
          </p:cNvPr>
          <p:cNvSpPr/>
          <p:nvPr/>
        </p:nvSpPr>
        <p:spPr>
          <a:xfrm>
            <a:off x="3604851" y="1175052"/>
            <a:ext cx="4982298" cy="30777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Observations that include winds (retrieved or measured)</a:t>
            </a:r>
            <a:endParaRPr lang="en-US" sz="14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F2A634-8FC6-43A7-8D5B-FCE654A5E1B5}"/>
              </a:ext>
            </a:extLst>
          </p:cNvPr>
          <p:cNvSpPr txBox="1"/>
          <p:nvPr/>
        </p:nvSpPr>
        <p:spPr>
          <a:xfrm>
            <a:off x="3360115" y="861501"/>
            <a:ext cx="55016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GEOS-5 Impact Summaries:  July 2018-July 2019, Tropics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70089-BE42-4534-8B54-F1482AC1E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STAR Seminar - 25 July 2019 - NCWCP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62C001-7536-41C2-96C1-415A9D939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92E7C61-C1D9-491F-868D-D563C68CE8A3}"/>
              </a:ext>
            </a:extLst>
          </p:cNvPr>
          <p:cNvGrpSpPr/>
          <p:nvPr/>
        </p:nvGrpSpPr>
        <p:grpSpPr>
          <a:xfrm>
            <a:off x="6096000" y="1569825"/>
            <a:ext cx="6096000" cy="4533900"/>
            <a:chOff x="6096000" y="1569825"/>
            <a:chExt cx="6096000" cy="4533900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41E83EB-63D7-4855-B5CA-00FA4A40AC84}"/>
                </a:ext>
              </a:extLst>
            </p:cNvPr>
            <p:cNvSpPr/>
            <p:nvPr/>
          </p:nvSpPr>
          <p:spPr>
            <a:xfrm>
              <a:off x="6171692" y="2961523"/>
              <a:ext cx="858896" cy="17942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9AE3F63-8816-4D22-92FF-4DBCEF79DE5B}"/>
                </a:ext>
              </a:extLst>
            </p:cNvPr>
            <p:cNvSpPr txBox="1"/>
            <p:nvPr/>
          </p:nvSpPr>
          <p:spPr>
            <a:xfrm>
              <a:off x="7134493" y="4312015"/>
              <a:ext cx="2128524" cy="5875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Tropics, </a:t>
              </a:r>
              <a:br>
                <a:rPr lang="en-US" sz="1800" dirty="0">
                  <a:solidFill>
                    <a:srgbClr val="FF0000"/>
                  </a:solidFill>
                </a:rPr>
              </a:br>
              <a:r>
                <a:rPr lang="en-US" sz="1800" dirty="0">
                  <a:solidFill>
                    <a:srgbClr val="FF0000"/>
                  </a:solidFill>
                </a:rPr>
                <a:t>impact per observation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D207B30-C194-4531-AD2C-7CD219256BA9}"/>
                </a:ext>
              </a:extLst>
            </p:cNvPr>
            <p:cNvSpPr/>
            <p:nvPr/>
          </p:nvSpPr>
          <p:spPr>
            <a:xfrm>
              <a:off x="6110965" y="4801796"/>
              <a:ext cx="945278" cy="1848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4235716-630D-4E83-B390-3F06EE3CECFB}"/>
                </a:ext>
              </a:extLst>
            </p:cNvPr>
            <p:cNvSpPr/>
            <p:nvPr/>
          </p:nvSpPr>
          <p:spPr>
            <a:xfrm>
              <a:off x="6197092" y="3304423"/>
              <a:ext cx="858896" cy="17942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B4E2581-CF7E-4A30-954C-8745F0C22FD2}"/>
                </a:ext>
              </a:extLst>
            </p:cNvPr>
            <p:cNvSpPr/>
            <p:nvPr/>
          </p:nvSpPr>
          <p:spPr>
            <a:xfrm>
              <a:off x="6171692" y="2127029"/>
              <a:ext cx="858896" cy="70478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99AD2A4-2ED5-4B6D-9EB8-63B95B6F0E27}"/>
                </a:ext>
              </a:extLst>
            </p:cNvPr>
            <p:cNvSpPr/>
            <p:nvPr/>
          </p:nvSpPr>
          <p:spPr>
            <a:xfrm>
              <a:off x="6195918" y="3840354"/>
              <a:ext cx="858896" cy="152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2B97367-0183-46A2-8B1A-1FAE261D3946}"/>
                </a:ext>
              </a:extLst>
            </p:cNvPr>
            <p:cNvSpPr/>
            <p:nvPr/>
          </p:nvSpPr>
          <p:spPr>
            <a:xfrm>
              <a:off x="6195915" y="4124890"/>
              <a:ext cx="858896" cy="36410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1620" name="Picture 4" descr="https://gmao.gsfc.nasa.gov/forecasts/systems/fp/obs_impact/plots/summary_all+year+tropics+impact_per_ob.png">
              <a:extLst>
                <a:ext uri="{FF2B5EF4-FFF2-40B4-BE49-F238E27FC236}">
                  <a16:creationId xmlns:a16="http://schemas.microsoft.com/office/drawing/2014/main" id="{7956F3B5-6F2D-4A12-B3F5-CAE71B7698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1569825"/>
              <a:ext cx="6096000" cy="4533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165894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atellite in space&#10;&#10;Description generated with high confidence">
            <a:extLst>
              <a:ext uri="{FF2B5EF4-FFF2-40B4-BE49-F238E27FC236}">
                <a16:creationId xmlns:a16="http://schemas.microsoft.com/office/drawing/2014/main" id="{D3207EA9-CB22-44D6-AB31-6CE0505F2D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101BB5D-94C9-4237-8307-1DCDD18C86E6}"/>
              </a:ext>
            </a:extLst>
          </p:cNvPr>
          <p:cNvGrpSpPr/>
          <p:nvPr/>
        </p:nvGrpSpPr>
        <p:grpSpPr>
          <a:xfrm>
            <a:off x="357600" y="1066081"/>
            <a:ext cx="1052185" cy="1058622"/>
            <a:chOff x="220316" y="223792"/>
            <a:chExt cx="1540503" cy="1549928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3F1C1AC-3440-4038-BE10-D47A9D6BD094}"/>
                </a:ext>
              </a:extLst>
            </p:cNvPr>
            <p:cNvSpPr/>
            <p:nvPr/>
          </p:nvSpPr>
          <p:spPr>
            <a:xfrm>
              <a:off x="220316" y="223792"/>
              <a:ext cx="1540503" cy="15499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61BA2892-A93F-4833-A1B3-B3E38831E7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098" y="266896"/>
              <a:ext cx="1479845" cy="14672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7702A1B-639D-4D17-97D7-28E978FBF476}"/>
              </a:ext>
            </a:extLst>
          </p:cNvPr>
          <p:cNvSpPr txBox="1"/>
          <p:nvPr/>
        </p:nvSpPr>
        <p:spPr>
          <a:xfrm>
            <a:off x="367621" y="5893556"/>
            <a:ext cx="4036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Based on NOAA’s Satellite Observing System Architecture (NSOSA) Study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BC8467C-1E7B-44C8-923D-DA51CEC8F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STAR Seminar - 25 July 2019 - NCWCP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B1FE300-C937-4381-B18E-96451E3AA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661E1D-C9FC-4438-9B26-A278AB4AC755}"/>
              </a:ext>
            </a:extLst>
          </p:cNvPr>
          <p:cNvSpPr txBox="1"/>
          <p:nvPr/>
        </p:nvSpPr>
        <p:spPr>
          <a:xfrm>
            <a:off x="157355" y="138666"/>
            <a:ext cx="4246817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cap="all" dirty="0">
                <a:solidFill>
                  <a:srgbClr val="000000"/>
                </a:solidFill>
                <a:latin typeface="Lato-Light"/>
              </a:rPr>
              <a:t>Next Generation Operational LEO Weather Architecture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975634E-0241-4BF8-9D5C-6467727EE5E8}"/>
              </a:ext>
            </a:extLst>
          </p:cNvPr>
          <p:cNvCxnSpPr>
            <a:cxnSpLocks/>
          </p:cNvCxnSpPr>
          <p:nvPr/>
        </p:nvCxnSpPr>
        <p:spPr>
          <a:xfrm>
            <a:off x="7966554" y="2185504"/>
            <a:ext cx="0" cy="60780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EADA3F-7A87-4882-B38E-D3A61028EA60}"/>
              </a:ext>
            </a:extLst>
          </p:cNvPr>
          <p:cNvCxnSpPr>
            <a:cxnSpLocks/>
          </p:cNvCxnSpPr>
          <p:nvPr/>
        </p:nvCxnSpPr>
        <p:spPr>
          <a:xfrm flipH="1">
            <a:off x="7816241" y="2195534"/>
            <a:ext cx="150313" cy="885869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85418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vertVar_and_Vel_20060907_2115-20060907_2130_021">
            <a:extLst>
              <a:ext uri="{FF2B5EF4-FFF2-40B4-BE49-F238E27FC236}">
                <a16:creationId xmlns:a16="http://schemas.microsoft.com/office/drawing/2014/main" id="{A0BBF8B2-1AEF-4BDD-A738-474F1A21E4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24" t="9725" r="58476" b="16782"/>
          <a:stretch/>
        </p:blipFill>
        <p:spPr bwMode="auto">
          <a:xfrm>
            <a:off x="10189459" y="3553088"/>
            <a:ext cx="1548440" cy="195497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88EB40A4-A803-4825-B13A-3AC949DEB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665" y="178162"/>
            <a:ext cx="10492289" cy="81835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Mission motives – really-simplified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43FEB0C-B654-40C4-AC49-C3C57B1656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6669" y="2488019"/>
            <a:ext cx="5894581" cy="3637383"/>
          </a:xfrm>
        </p:spPr>
        <p:txBody>
          <a:bodyPr>
            <a:normAutofit/>
          </a:bodyPr>
          <a:lstStyle/>
          <a:p>
            <a:r>
              <a:rPr lang="en-US" sz="2400" dirty="0"/>
              <a:t>Global initialization of forecast models that use tested model physics</a:t>
            </a:r>
          </a:p>
          <a:p>
            <a:pPr lvl="1"/>
            <a:r>
              <a:rPr lang="en-US" sz="2000" dirty="0"/>
              <a:t>Global coverage</a:t>
            </a:r>
          </a:p>
          <a:p>
            <a:pPr lvl="1"/>
            <a:r>
              <a:rPr lang="en-US" sz="2000" dirty="0"/>
              <a:t>Variable scales</a:t>
            </a:r>
            <a:br>
              <a:rPr lang="en-US" sz="2000" dirty="0"/>
            </a:br>
            <a:r>
              <a:rPr lang="en-US" sz="2000" dirty="0"/>
              <a:t>(model grids)</a:t>
            </a:r>
          </a:p>
          <a:p>
            <a:r>
              <a:rPr lang="en-US" sz="2400" dirty="0"/>
              <a:t>Research on model </a:t>
            </a:r>
            <a:br>
              <a:rPr lang="en-US" sz="2400" dirty="0"/>
            </a:br>
            <a:r>
              <a:rPr lang="en-US" sz="2400" dirty="0"/>
              <a:t>physics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7C03D3E-9C95-4CD4-B8BD-3DECFDB1D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1834" y="2488019"/>
            <a:ext cx="5325739" cy="3637383"/>
          </a:xfrm>
        </p:spPr>
        <p:txBody>
          <a:bodyPr>
            <a:normAutofit/>
          </a:bodyPr>
          <a:lstStyle/>
          <a:p>
            <a:r>
              <a:rPr lang="en-US" sz="2400" dirty="0"/>
              <a:t>Research to update model physics</a:t>
            </a:r>
          </a:p>
          <a:p>
            <a:pPr lvl="1"/>
            <a:r>
              <a:rPr lang="en-US" sz="2000" dirty="0"/>
              <a:t>Focused coverage </a:t>
            </a:r>
          </a:p>
          <a:p>
            <a:pPr lvl="1"/>
            <a:r>
              <a:rPr lang="en-US" sz="2000" dirty="0"/>
              <a:t>Variable scales</a:t>
            </a:r>
          </a:p>
          <a:p>
            <a:pPr lvl="1"/>
            <a:r>
              <a:rPr lang="en-US" sz="2000" dirty="0"/>
              <a:t>PBL emphasis</a:t>
            </a:r>
          </a:p>
          <a:p>
            <a:pPr lvl="1"/>
            <a:r>
              <a:rPr lang="en-US" sz="2000" dirty="0"/>
              <a:t>ESDS driven science</a:t>
            </a:r>
          </a:p>
          <a:p>
            <a:pPr marL="476220" lvl="1" indent="0">
              <a:buNone/>
            </a:pPr>
            <a:endParaRPr lang="en-US" sz="20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A264F3-A2A5-493C-A1FD-4DCD55892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STAR Seminar - 25 July 2019 - NCWCP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217E9D-D81C-459D-9327-7E93E717F0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000005"/>
              </a:clrFrom>
              <a:clrTo>
                <a:srgbClr val="00000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630" y="3746435"/>
            <a:ext cx="2369916" cy="19865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A3ED16-A7DD-4B93-9D91-5555C6FAD215}"/>
              </a:ext>
            </a:extLst>
          </p:cNvPr>
          <p:cNvSpPr txBox="1"/>
          <p:nvPr/>
        </p:nvSpPr>
        <p:spPr>
          <a:xfrm>
            <a:off x="2059451" y="5777926"/>
            <a:ext cx="7939738" cy="4462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 well-planned mission can provide something for everyone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D3B0DB1-22F9-4ACB-AA28-A13AB20AFD75}"/>
              </a:ext>
            </a:extLst>
          </p:cNvPr>
          <p:cNvSpPr/>
          <p:nvPr/>
        </p:nvSpPr>
        <p:spPr>
          <a:xfrm>
            <a:off x="296665" y="1726064"/>
            <a:ext cx="5799335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NOAA Requirements: focus on improving NWP,  Protecting Lives and Property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51FB086-5CE6-47A0-ACD7-FAE6B4B66C24}"/>
              </a:ext>
            </a:extLst>
          </p:cNvPr>
          <p:cNvSpPr/>
          <p:nvPr/>
        </p:nvSpPr>
        <p:spPr>
          <a:xfrm>
            <a:off x="6481253" y="1726064"/>
            <a:ext cx="5407275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NASA Requirements:  Science. Processes, Modeling, Pre-operational</a:t>
            </a:r>
          </a:p>
        </p:txBody>
      </p:sp>
      <p:pic>
        <p:nvPicPr>
          <p:cNvPr id="18" name="Picture 58">
            <a:extLst>
              <a:ext uri="{FF2B5EF4-FFF2-40B4-BE49-F238E27FC236}">
                <a16:creationId xmlns:a16="http://schemas.microsoft.com/office/drawing/2014/main" id="{BF46A25D-D4DD-4510-9ACD-7A4EAEC48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6817" y="914181"/>
            <a:ext cx="1091648" cy="885038"/>
          </a:xfrm>
          <a:prstGeom prst="rect">
            <a:avLst/>
          </a:prstGeom>
          <a:noFill/>
        </p:spPr>
      </p:pic>
      <p:pic>
        <p:nvPicPr>
          <p:cNvPr id="19" name="Picture 2" descr="Image result for NOAA logo">
            <a:extLst>
              <a:ext uri="{FF2B5EF4-FFF2-40B4-BE49-F238E27FC236}">
                <a16:creationId xmlns:a16="http://schemas.microsoft.com/office/drawing/2014/main" id="{22EC06F8-07D6-4D0D-B33B-BEDDA01DC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007" y="799023"/>
            <a:ext cx="2189001" cy="114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010A9-BEAD-4AD8-8D2D-0F4C8460E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657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532D790-2722-4703-A24F-A7CF6BE39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Discussion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1DFCCEB-2686-4A38-A2D0-BF041568D4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Are NASA’s current technical investments aligned with NOAA’s priorities?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NASA Investments – no investment in molecular/upper tropospheric observations since 2015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Since 2017, all NASA focus is internal at Langley on heterodyne DAWN for PBL, with multiple successful Airborne demonstrations looking at lower tropospheric winds.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TRL (Technology Readiness Levels) – no heterodyne 2 micron laser system has flown in space.  Current lasers are in early developmental phase.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Potential for Earth Explorer – lessons learned from ATHENA-OAWL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908AE-34D3-486F-9806-85486F64E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STAR Seminar - 25 July 2019 - NCWCP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DF6CB0-AE66-46A9-BA1D-69B4BC051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7632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1F15170-B6F6-4CE8-AF15-6CF4DB6B947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161" y="0"/>
            <a:ext cx="4796164" cy="685800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BC37C6-D78E-4EA7-8C40-A27CE323D0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5836" y="0"/>
            <a:ext cx="4796164" cy="6858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2" name="Picture 11" descr="A picture containing indoor, table, coffee, cup&#10;&#10;Description generated with very high confidence">
            <a:extLst>
              <a:ext uri="{FF2B5EF4-FFF2-40B4-BE49-F238E27FC236}">
                <a16:creationId xmlns:a16="http://schemas.microsoft.com/office/drawing/2014/main" id="{3589B25E-82D4-45A0-A3E6-C498F8AFD3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051729" cy="687522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683CCD7-7693-4E70-B447-17A6CAC28D50}"/>
              </a:ext>
            </a:extLst>
          </p:cNvPr>
          <p:cNvSpPr txBox="1"/>
          <p:nvPr/>
        </p:nvSpPr>
        <p:spPr>
          <a:xfrm>
            <a:off x="7525253" y="680317"/>
            <a:ext cx="3097659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OAWL: Full tropospheric wind &amp; aerosol observations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39D4254-AC5E-42A9-AA76-A12CD7FE66B8}"/>
              </a:ext>
            </a:extLst>
          </p:cNvPr>
          <p:cNvSpPr txBox="1"/>
          <p:nvPr/>
        </p:nvSpPr>
        <p:spPr>
          <a:xfrm>
            <a:off x="105784" y="44876"/>
            <a:ext cx="156324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NASA/Ball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CALIPSO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Aerosol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Lidar</a:t>
            </a:r>
          </a:p>
          <a:p>
            <a:r>
              <a:rPr lang="en-US" dirty="0">
                <a:solidFill>
                  <a:schemeClr val="bg1"/>
                </a:solidFill>
              </a:rPr>
              <a:t>2006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A27FD0-3B07-49D2-94BC-6F4A2C6ADA4F}"/>
              </a:ext>
            </a:extLst>
          </p:cNvPr>
          <p:cNvSpPr txBox="1"/>
          <p:nvPr/>
        </p:nvSpPr>
        <p:spPr>
          <a:xfrm>
            <a:off x="4125566" y="42455"/>
            <a:ext cx="146475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ESA’s Aeolus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Wind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Lidar</a:t>
            </a:r>
          </a:p>
          <a:p>
            <a:r>
              <a:rPr lang="en-US" dirty="0">
                <a:solidFill>
                  <a:srgbClr val="000000"/>
                </a:solidFill>
              </a:rPr>
              <a:t>2018</a:t>
            </a:r>
          </a:p>
        </p:txBody>
      </p:sp>
      <p:pic>
        <p:nvPicPr>
          <p:cNvPr id="28" name="Picture 2" descr="https://www.ball.com/aerospace/getattachment/Programs/OAWL/finsished_OAWL_banner_6-13v2.jpg.aspx?width=1200&amp;height=399&amp;ext=.jpg">
            <a:extLst>
              <a:ext uri="{FF2B5EF4-FFF2-40B4-BE49-F238E27FC236}">
                <a16:creationId xmlns:a16="http://schemas.microsoft.com/office/drawing/2014/main" id="{13E2E7F8-94A7-432B-A1AF-1F479DCABB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0" r="68574"/>
          <a:stretch/>
        </p:blipFill>
        <p:spPr bwMode="auto">
          <a:xfrm>
            <a:off x="2372316" y="4287430"/>
            <a:ext cx="945863" cy="90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053098-E6AE-447A-8025-E68A866E0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8176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D5BF6CC9-0A68-4569-99A0-C17FEA732F0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98" y="-66915"/>
            <a:ext cx="6224671" cy="6924915"/>
          </a:xfrm>
          <a:prstGeom prst="rect">
            <a:avLst/>
          </a:prstGeom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A50B8A9-9F3B-4A5F-A688-0881BA4B65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-59989"/>
            <a:ext cx="6181886" cy="6924915"/>
          </a:xfrm>
          <a:prstGeom prst="rect">
            <a:avLst/>
          </a:prstGeom>
          <a:ln>
            <a:noFill/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339A56F-8185-42E6-88D8-281CCE9900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49" b="3161"/>
          <a:stretch/>
        </p:blipFill>
        <p:spPr>
          <a:xfrm>
            <a:off x="5597092" y="547688"/>
            <a:ext cx="5931627" cy="623127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F5B282E-AC8F-470E-9BC4-C9BE55E5CB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49" b="3161"/>
          <a:stretch/>
        </p:blipFill>
        <p:spPr>
          <a:xfrm>
            <a:off x="5749492" y="555065"/>
            <a:ext cx="5931627" cy="62312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1E5CE1-0A86-467E-AA7E-1F32DC21EF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161"/>
          <a:stretch/>
        </p:blipFill>
        <p:spPr>
          <a:xfrm>
            <a:off x="5139892" y="-59989"/>
            <a:ext cx="5931627" cy="685800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708A740-9703-434A-A7F2-0F4FDB5740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49" b="3161"/>
          <a:stretch/>
        </p:blipFill>
        <p:spPr>
          <a:xfrm>
            <a:off x="5444692" y="554036"/>
            <a:ext cx="5931627" cy="623127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97EF1FC-9527-4E5B-AEB2-E93CEC0971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49" b="3161"/>
          <a:stretch/>
        </p:blipFill>
        <p:spPr>
          <a:xfrm>
            <a:off x="5292292" y="554036"/>
            <a:ext cx="5931627" cy="62312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3CFCE0-11B3-4307-BB70-A796139E1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475" y="144909"/>
            <a:ext cx="6629400" cy="69099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Advantages of OAWL approach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27FA2C1-75AF-42AA-B2FD-8311AAAA8337}"/>
              </a:ext>
            </a:extLst>
          </p:cNvPr>
          <p:cNvSpPr/>
          <p:nvPr/>
        </p:nvSpPr>
        <p:spPr>
          <a:xfrm>
            <a:off x="466685" y="1027647"/>
            <a:ext cx="6698106" cy="852484"/>
          </a:xfrm>
          <a:prstGeom prst="roundRect">
            <a:avLst>
              <a:gd name="adj" fmla="val 4085"/>
            </a:avLst>
          </a:prstGeom>
          <a:solidFill>
            <a:srgbClr val="FFFFFF">
              <a:alpha val="77647"/>
            </a:srgb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 algn="ctr">
              <a:spcBef>
                <a:spcPts val="1200"/>
              </a:spcBef>
            </a:pPr>
            <a:r>
              <a:rPr lang="en-US" sz="2000" b="1" dirty="0">
                <a:solidFill>
                  <a:srgbClr val="000000"/>
                </a:solidFill>
              </a:rPr>
              <a:t>Like Aeolus, OAWL offers a path to </a:t>
            </a:r>
            <a:r>
              <a:rPr lang="en-US" sz="2000" b="1" i="1" dirty="0">
                <a:solidFill>
                  <a:srgbClr val="000000"/>
                </a:solidFill>
              </a:rPr>
              <a:t>full </a:t>
            </a:r>
            <a:r>
              <a:rPr lang="en-US" sz="2000" b="1" dirty="0">
                <a:solidFill>
                  <a:srgbClr val="000000"/>
                </a:solidFill>
              </a:rPr>
              <a:t>atmospheric lidar wind profiles – and adds a second look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CB4D322-51E9-44A9-ADDF-07241CAEB15D}"/>
              </a:ext>
            </a:extLst>
          </p:cNvPr>
          <p:cNvSpPr txBox="1"/>
          <p:nvPr/>
        </p:nvSpPr>
        <p:spPr>
          <a:xfrm>
            <a:off x="3648892" y="4215776"/>
            <a:ext cx="3092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</a:rPr>
              <a:t>Wide field of view receiver provides overlap margin (like on CALIOP)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B26F383-16B0-40FB-AD2D-5FF3EFA184BB}"/>
              </a:ext>
            </a:extLst>
          </p:cNvPr>
          <p:cNvGrpSpPr/>
          <p:nvPr/>
        </p:nvGrpSpPr>
        <p:grpSpPr>
          <a:xfrm>
            <a:off x="4924823" y="6589915"/>
            <a:ext cx="617753" cy="68630"/>
            <a:chOff x="4794620" y="6589915"/>
            <a:chExt cx="617753" cy="6863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F3C4012-7474-4544-8003-32E50A62519A}"/>
                </a:ext>
              </a:extLst>
            </p:cNvPr>
            <p:cNvSpPr/>
            <p:nvPr/>
          </p:nvSpPr>
          <p:spPr>
            <a:xfrm>
              <a:off x="4794620" y="6589915"/>
              <a:ext cx="617753" cy="6863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348C51C-F0E9-455D-A4E9-9EA2C014D30C}"/>
                </a:ext>
              </a:extLst>
            </p:cNvPr>
            <p:cNvSpPr/>
            <p:nvPr/>
          </p:nvSpPr>
          <p:spPr>
            <a:xfrm>
              <a:off x="5080421" y="6608832"/>
              <a:ext cx="62717" cy="3201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C7B3180-2CF5-4275-8273-BE968DACBEF3}"/>
              </a:ext>
            </a:extLst>
          </p:cNvPr>
          <p:cNvSpPr txBox="1"/>
          <p:nvPr/>
        </p:nvSpPr>
        <p:spPr>
          <a:xfrm>
            <a:off x="7773908" y="3442878"/>
            <a:ext cx="2485267" cy="14773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</a:rPr>
              <a:t>Nested OAWL provides aerosol &amp; molecular channels (no cross calibration required)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E5C2A6-B2E7-4EAD-9FC4-E990B81DA661}"/>
              </a:ext>
            </a:extLst>
          </p:cNvPr>
          <p:cNvSpPr txBox="1"/>
          <p:nvPr/>
        </p:nvSpPr>
        <p:spPr>
          <a:xfrm>
            <a:off x="1601939" y="5632813"/>
            <a:ext cx="294408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</a:rPr>
              <a:t>Aircraft Demonstrations/Validation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12B2E99-B57E-433A-A95C-45EC1B4E23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38" t="-9660" r="1538" b="20197"/>
          <a:stretch/>
        </p:blipFill>
        <p:spPr>
          <a:xfrm>
            <a:off x="4146843" y="5278573"/>
            <a:ext cx="1184011" cy="1366902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B09646-DFBE-4901-B679-D443EADEA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44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3744F2-56DA-423C-91D0-9D5D55DFE027}"/>
              </a:ext>
            </a:extLst>
          </p:cNvPr>
          <p:cNvSpPr txBox="1"/>
          <p:nvPr/>
        </p:nvSpPr>
        <p:spPr>
          <a:xfrm>
            <a:off x="6982300" y="5217819"/>
            <a:ext cx="294408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</a:rPr>
              <a:t>The MZ Interferometer’s high throughput efficiency </a:t>
            </a:r>
            <a:r>
              <a:rPr lang="en-US" sz="1800" dirty="0">
                <a:solidFill>
                  <a:srgbClr val="000000"/>
                </a:solidFill>
                <a:sym typeface="Wingdings" panose="05000000000000000000" pitchFamily="2" charset="2"/>
              </a:rPr>
              <a:t> enables two lines of sight</a:t>
            </a:r>
            <a:endParaRPr lang="en-US" sz="1800" dirty="0">
              <a:solidFill>
                <a:srgbClr val="000000"/>
              </a:solidFill>
            </a:endParaRPr>
          </a:p>
        </p:txBody>
      </p:sp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76AA08B0-324C-4EEA-8017-DED5DF8334F7}"/>
              </a:ext>
            </a:extLst>
          </p:cNvPr>
          <p:cNvCxnSpPr>
            <a:cxnSpLocks/>
          </p:cNvCxnSpPr>
          <p:nvPr/>
        </p:nvCxnSpPr>
        <p:spPr>
          <a:xfrm>
            <a:off x="6430173" y="4595618"/>
            <a:ext cx="288152" cy="103382"/>
          </a:xfrm>
          <a:prstGeom prst="curvedConnector3">
            <a:avLst>
              <a:gd name="adj1" fmla="val 74241"/>
            </a:avLst>
          </a:prstGeom>
          <a:ln>
            <a:solidFill>
              <a:schemeClr val="accent3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3B7DC9F-77FC-4752-ADAB-F4CC5BCA6CA0}"/>
              </a:ext>
            </a:extLst>
          </p:cNvPr>
          <p:cNvSpPr txBox="1"/>
          <p:nvPr/>
        </p:nvSpPr>
        <p:spPr>
          <a:xfrm>
            <a:off x="1989511" y="2072087"/>
            <a:ext cx="52488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</a:rPr>
              <a:t>FPGA-based pulse/sample accumulation enables pulse-to-pulse phase referencing</a:t>
            </a:r>
            <a:r>
              <a:rPr lang="en-US" sz="1800" dirty="0">
                <a:solidFill>
                  <a:srgbClr val="000000"/>
                </a:solidFill>
                <a:sym typeface="Wingdings" panose="05000000000000000000" pitchFamily="2" charset="2"/>
              </a:rPr>
              <a:t> relaxed laser frequency and pointing stabilization requirements</a:t>
            </a:r>
            <a:endParaRPr lang="en-US" sz="1800" dirty="0">
              <a:solidFill>
                <a:srgbClr val="000000"/>
              </a:solidFill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5E40C7D-8362-4C48-BB25-5C267EEB49E6}"/>
              </a:ext>
            </a:extLst>
          </p:cNvPr>
          <p:cNvCxnSpPr>
            <a:cxnSpLocks/>
            <a:endCxn id="39" idx="1"/>
          </p:cNvCxnSpPr>
          <p:nvPr/>
        </p:nvCxnSpPr>
        <p:spPr>
          <a:xfrm flipV="1">
            <a:off x="7172437" y="2437876"/>
            <a:ext cx="1239258" cy="447056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Left Brace 38">
            <a:extLst>
              <a:ext uri="{FF2B5EF4-FFF2-40B4-BE49-F238E27FC236}">
                <a16:creationId xmlns:a16="http://schemas.microsoft.com/office/drawing/2014/main" id="{AB56BE2C-691B-403C-90E1-FD5E454D934D}"/>
              </a:ext>
            </a:extLst>
          </p:cNvPr>
          <p:cNvSpPr/>
          <p:nvPr/>
        </p:nvSpPr>
        <p:spPr>
          <a:xfrm rot="16266833">
            <a:off x="8256670" y="1855600"/>
            <a:ext cx="316197" cy="848414"/>
          </a:xfrm>
          <a:prstGeom prst="leftBrac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D5E6BA9-DF45-4640-A897-45B85BBE3170}"/>
              </a:ext>
            </a:extLst>
          </p:cNvPr>
          <p:cNvCxnSpPr>
            <a:cxnSpLocks/>
          </p:cNvCxnSpPr>
          <p:nvPr/>
        </p:nvCxnSpPr>
        <p:spPr>
          <a:xfrm flipV="1">
            <a:off x="9637197" y="5198352"/>
            <a:ext cx="1322724" cy="431406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4E8BED0-8101-4480-8061-B2421981B184}"/>
              </a:ext>
            </a:extLst>
          </p:cNvPr>
          <p:cNvCxnSpPr>
            <a:cxnSpLocks/>
          </p:cNvCxnSpPr>
          <p:nvPr/>
        </p:nvCxnSpPr>
        <p:spPr>
          <a:xfrm flipH="1" flipV="1">
            <a:off x="6775674" y="5430584"/>
            <a:ext cx="559951" cy="199174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0C296A0-749B-4D2B-82C6-D5F2F58E9929}"/>
              </a:ext>
            </a:extLst>
          </p:cNvPr>
          <p:cNvCxnSpPr>
            <a:cxnSpLocks/>
          </p:cNvCxnSpPr>
          <p:nvPr/>
        </p:nvCxnSpPr>
        <p:spPr>
          <a:xfrm flipV="1">
            <a:off x="9360739" y="3019127"/>
            <a:ext cx="565641" cy="408755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30FEA86-9051-4BFD-B803-40C6786589AB}"/>
              </a:ext>
            </a:extLst>
          </p:cNvPr>
          <p:cNvCxnSpPr>
            <a:cxnSpLocks/>
          </p:cNvCxnSpPr>
          <p:nvPr/>
        </p:nvCxnSpPr>
        <p:spPr>
          <a:xfrm>
            <a:off x="9637198" y="4613006"/>
            <a:ext cx="926777" cy="41307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D5E5977D-6E37-4645-A1B4-EF2F03BA17A9}"/>
              </a:ext>
            </a:extLst>
          </p:cNvPr>
          <p:cNvCxnSpPr>
            <a:cxnSpLocks/>
          </p:cNvCxnSpPr>
          <p:nvPr/>
        </p:nvCxnSpPr>
        <p:spPr>
          <a:xfrm flipH="1" flipV="1">
            <a:off x="9435046" y="382572"/>
            <a:ext cx="824129" cy="332416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9E8CF9F1-7888-4AA4-BFE5-2371BC9D88A2}"/>
              </a:ext>
            </a:extLst>
          </p:cNvPr>
          <p:cNvSpPr txBox="1"/>
          <p:nvPr/>
        </p:nvSpPr>
        <p:spPr>
          <a:xfrm>
            <a:off x="9963976" y="714988"/>
            <a:ext cx="21365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</a:rPr>
              <a:t>Wrapping fringes for removal of platform-motion-induced Doppler offsets in processing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D5C9C64-E70D-4BFC-8E10-3983789569C7}"/>
              </a:ext>
            </a:extLst>
          </p:cNvPr>
          <p:cNvSpPr txBox="1"/>
          <p:nvPr/>
        </p:nvSpPr>
        <p:spPr>
          <a:xfrm>
            <a:off x="196053" y="3920922"/>
            <a:ext cx="33910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</a:rPr>
              <a:t>No atmospheric linewidth calibrations required for OAWL Doppler measurements,</a:t>
            </a:r>
          </a:p>
          <a:p>
            <a:pPr algn="ctr"/>
            <a:r>
              <a:rPr lang="en-US" sz="1800" dirty="0">
                <a:solidFill>
                  <a:srgbClr val="000000"/>
                </a:solidFill>
              </a:rPr>
              <a:t>No aerosol “contamination” of molecular signal</a:t>
            </a:r>
          </a:p>
        </p:txBody>
      </p: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4CAE32A1-4E28-471B-A419-BDFB79383DBC}"/>
              </a:ext>
            </a:extLst>
          </p:cNvPr>
          <p:cNvGrpSpPr/>
          <p:nvPr/>
        </p:nvGrpSpPr>
        <p:grpSpPr>
          <a:xfrm>
            <a:off x="681767" y="3008620"/>
            <a:ext cx="2057370" cy="829728"/>
            <a:chOff x="788447" y="2978140"/>
            <a:chExt cx="2057370" cy="829728"/>
          </a:xfrm>
        </p:grpSpPr>
        <p:sp>
          <p:nvSpPr>
            <p:cNvPr id="143" name="Line 62">
              <a:extLst>
                <a:ext uri="{FF2B5EF4-FFF2-40B4-BE49-F238E27FC236}">
                  <a16:creationId xmlns:a16="http://schemas.microsoft.com/office/drawing/2014/main" id="{4CC1252A-7A9A-4B16-82B5-58CD1F6A53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8447" y="3802281"/>
              <a:ext cx="2057370" cy="0"/>
            </a:xfrm>
            <a:prstGeom prst="line">
              <a:avLst/>
            </a:prstGeom>
            <a:noFill/>
            <a:ln w="381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Line 64">
              <a:extLst>
                <a:ext uri="{FF2B5EF4-FFF2-40B4-BE49-F238E27FC236}">
                  <a16:creationId xmlns:a16="http://schemas.microsoft.com/office/drawing/2014/main" id="{D1EA9166-6907-4AAA-8BE1-A28403B677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88447" y="3783750"/>
              <a:ext cx="0" cy="18531"/>
            </a:xfrm>
            <a:prstGeom prst="line">
              <a:avLst/>
            </a:prstGeom>
            <a:noFill/>
            <a:ln w="381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Line 65">
              <a:extLst>
                <a:ext uri="{FF2B5EF4-FFF2-40B4-BE49-F238E27FC236}">
                  <a16:creationId xmlns:a16="http://schemas.microsoft.com/office/drawing/2014/main" id="{D8C474B1-2726-48DA-B350-AA10767726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94357" y="3783750"/>
              <a:ext cx="0" cy="18531"/>
            </a:xfrm>
            <a:prstGeom prst="line">
              <a:avLst/>
            </a:prstGeom>
            <a:noFill/>
            <a:ln w="381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Line 66">
              <a:extLst>
                <a:ext uri="{FF2B5EF4-FFF2-40B4-BE49-F238E27FC236}">
                  <a16:creationId xmlns:a16="http://schemas.microsoft.com/office/drawing/2014/main" id="{5742821C-ED1D-4817-9241-EC515950C1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99921" y="3783750"/>
              <a:ext cx="0" cy="18531"/>
            </a:xfrm>
            <a:prstGeom prst="line">
              <a:avLst/>
            </a:prstGeom>
            <a:noFill/>
            <a:ln w="381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Line 67">
              <a:extLst>
                <a:ext uri="{FF2B5EF4-FFF2-40B4-BE49-F238E27FC236}">
                  <a16:creationId xmlns:a16="http://schemas.microsoft.com/office/drawing/2014/main" id="{774DCEEB-8109-4F36-8FE3-AD85DDB312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05485" y="3783750"/>
              <a:ext cx="0" cy="18531"/>
            </a:xfrm>
            <a:prstGeom prst="line">
              <a:avLst/>
            </a:prstGeom>
            <a:noFill/>
            <a:ln w="381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Line 68">
              <a:extLst>
                <a:ext uri="{FF2B5EF4-FFF2-40B4-BE49-F238E27FC236}">
                  <a16:creationId xmlns:a16="http://schemas.microsoft.com/office/drawing/2014/main" id="{12060F32-F242-4FE1-9F1B-C650C288C6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11395" y="3783750"/>
              <a:ext cx="0" cy="18531"/>
            </a:xfrm>
            <a:prstGeom prst="line">
              <a:avLst/>
            </a:prstGeom>
            <a:noFill/>
            <a:ln w="381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Line 69">
              <a:extLst>
                <a:ext uri="{FF2B5EF4-FFF2-40B4-BE49-F238E27FC236}">
                  <a16:creationId xmlns:a16="http://schemas.microsoft.com/office/drawing/2014/main" id="{DAF8DD75-E519-4C47-B15E-991016D8C7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16959" y="3783750"/>
              <a:ext cx="0" cy="18531"/>
            </a:xfrm>
            <a:prstGeom prst="line">
              <a:avLst/>
            </a:prstGeom>
            <a:noFill/>
            <a:ln w="381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Line 70">
              <a:extLst>
                <a:ext uri="{FF2B5EF4-FFF2-40B4-BE49-F238E27FC236}">
                  <a16:creationId xmlns:a16="http://schemas.microsoft.com/office/drawing/2014/main" id="{677CF9AE-202B-4A2E-8A82-BDE6C4F6E0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22869" y="3783750"/>
              <a:ext cx="0" cy="18531"/>
            </a:xfrm>
            <a:prstGeom prst="line">
              <a:avLst/>
            </a:prstGeom>
            <a:noFill/>
            <a:ln w="381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Line 71">
              <a:extLst>
                <a:ext uri="{FF2B5EF4-FFF2-40B4-BE49-F238E27FC236}">
                  <a16:creationId xmlns:a16="http://schemas.microsoft.com/office/drawing/2014/main" id="{5CBD7669-E011-48C5-92B6-8925AB5859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28433" y="3783750"/>
              <a:ext cx="0" cy="18531"/>
            </a:xfrm>
            <a:prstGeom prst="line">
              <a:avLst/>
            </a:prstGeom>
            <a:noFill/>
            <a:ln w="381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Line 72">
              <a:extLst>
                <a:ext uri="{FF2B5EF4-FFF2-40B4-BE49-F238E27FC236}">
                  <a16:creationId xmlns:a16="http://schemas.microsoft.com/office/drawing/2014/main" id="{7C533ACC-510E-44FE-AA40-D4148576E5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34343" y="3783750"/>
              <a:ext cx="0" cy="18531"/>
            </a:xfrm>
            <a:prstGeom prst="line">
              <a:avLst/>
            </a:prstGeom>
            <a:noFill/>
            <a:ln w="381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Line 73">
              <a:extLst>
                <a:ext uri="{FF2B5EF4-FFF2-40B4-BE49-F238E27FC236}">
                  <a16:creationId xmlns:a16="http://schemas.microsoft.com/office/drawing/2014/main" id="{19E430BE-4A70-485A-AF86-20BBBF9AAC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39907" y="3783750"/>
              <a:ext cx="0" cy="18531"/>
            </a:xfrm>
            <a:prstGeom prst="line">
              <a:avLst/>
            </a:prstGeom>
            <a:noFill/>
            <a:ln w="381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Line 74">
              <a:extLst>
                <a:ext uri="{FF2B5EF4-FFF2-40B4-BE49-F238E27FC236}">
                  <a16:creationId xmlns:a16="http://schemas.microsoft.com/office/drawing/2014/main" id="{2AAFD0FB-1123-42C5-9FA4-57C4A5886D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45817" y="3783750"/>
              <a:ext cx="0" cy="18531"/>
            </a:xfrm>
            <a:prstGeom prst="line">
              <a:avLst/>
            </a:prstGeom>
            <a:noFill/>
            <a:ln w="381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Line 88">
              <a:extLst>
                <a:ext uri="{FF2B5EF4-FFF2-40B4-BE49-F238E27FC236}">
                  <a16:creationId xmlns:a16="http://schemas.microsoft.com/office/drawing/2014/main" id="{D2485E34-FDA3-4176-97D7-FF593321CE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8447" y="3802281"/>
              <a:ext cx="20729" cy="0"/>
            </a:xfrm>
            <a:prstGeom prst="line">
              <a:avLst/>
            </a:prstGeom>
            <a:noFill/>
            <a:ln w="381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Line 92">
              <a:extLst>
                <a:ext uri="{FF2B5EF4-FFF2-40B4-BE49-F238E27FC236}">
                  <a16:creationId xmlns:a16="http://schemas.microsoft.com/office/drawing/2014/main" id="{E06CA218-751B-4887-821F-610E92F208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25088" y="3802281"/>
              <a:ext cx="20729" cy="0"/>
            </a:xfrm>
            <a:prstGeom prst="line">
              <a:avLst/>
            </a:prstGeom>
            <a:noFill/>
            <a:ln w="381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96">
              <a:extLst>
                <a:ext uri="{FF2B5EF4-FFF2-40B4-BE49-F238E27FC236}">
                  <a16:creationId xmlns:a16="http://schemas.microsoft.com/office/drawing/2014/main" id="{EF98EE2A-444F-47CE-AEBA-6CB52F240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138" y="3253272"/>
              <a:ext cx="2056679" cy="548695"/>
            </a:xfrm>
            <a:custGeom>
              <a:avLst/>
              <a:gdLst>
                <a:gd name="T0" fmla="*/ 92 w 5953"/>
                <a:gd name="T1" fmla="*/ 1747 h 1747"/>
                <a:gd name="T2" fmla="*/ 186 w 5953"/>
                <a:gd name="T3" fmla="*/ 1746 h 1747"/>
                <a:gd name="T4" fmla="*/ 280 w 5953"/>
                <a:gd name="T5" fmla="*/ 1745 h 1747"/>
                <a:gd name="T6" fmla="*/ 374 w 5953"/>
                <a:gd name="T7" fmla="*/ 1743 h 1747"/>
                <a:gd name="T8" fmla="*/ 467 w 5953"/>
                <a:gd name="T9" fmla="*/ 1741 h 1747"/>
                <a:gd name="T10" fmla="*/ 561 w 5953"/>
                <a:gd name="T11" fmla="*/ 1737 h 1747"/>
                <a:gd name="T12" fmla="*/ 655 w 5953"/>
                <a:gd name="T13" fmla="*/ 1732 h 1747"/>
                <a:gd name="T14" fmla="*/ 749 w 5953"/>
                <a:gd name="T15" fmla="*/ 1724 h 1747"/>
                <a:gd name="T16" fmla="*/ 843 w 5953"/>
                <a:gd name="T17" fmla="*/ 1714 h 1747"/>
                <a:gd name="T18" fmla="*/ 936 w 5953"/>
                <a:gd name="T19" fmla="*/ 1701 h 1747"/>
                <a:gd name="T20" fmla="*/ 1030 w 5953"/>
                <a:gd name="T21" fmla="*/ 1683 h 1747"/>
                <a:gd name="T22" fmla="*/ 1124 w 5953"/>
                <a:gd name="T23" fmla="*/ 1659 h 1747"/>
                <a:gd name="T24" fmla="*/ 1218 w 5953"/>
                <a:gd name="T25" fmla="*/ 1629 h 1747"/>
                <a:gd name="T26" fmla="*/ 1311 w 5953"/>
                <a:gd name="T27" fmla="*/ 1591 h 1747"/>
                <a:gd name="T28" fmla="*/ 1405 w 5953"/>
                <a:gd name="T29" fmla="*/ 1543 h 1747"/>
                <a:gd name="T30" fmla="*/ 1499 w 5953"/>
                <a:gd name="T31" fmla="*/ 1485 h 1747"/>
                <a:gd name="T32" fmla="*/ 1593 w 5953"/>
                <a:gd name="T33" fmla="*/ 1416 h 1747"/>
                <a:gd name="T34" fmla="*/ 1687 w 5953"/>
                <a:gd name="T35" fmla="*/ 1335 h 1747"/>
                <a:gd name="T36" fmla="*/ 1780 w 5953"/>
                <a:gd name="T37" fmla="*/ 1243 h 1747"/>
                <a:gd name="T38" fmla="*/ 1874 w 5953"/>
                <a:gd name="T39" fmla="*/ 1139 h 1747"/>
                <a:gd name="T40" fmla="*/ 1968 w 5953"/>
                <a:gd name="T41" fmla="*/ 1025 h 1747"/>
                <a:gd name="T42" fmla="*/ 2062 w 5953"/>
                <a:gd name="T43" fmla="*/ 902 h 1747"/>
                <a:gd name="T44" fmla="*/ 2155 w 5953"/>
                <a:gd name="T45" fmla="*/ 773 h 1747"/>
                <a:gd name="T46" fmla="*/ 2249 w 5953"/>
                <a:gd name="T47" fmla="*/ 642 h 1747"/>
                <a:gd name="T48" fmla="*/ 2343 w 5953"/>
                <a:gd name="T49" fmla="*/ 513 h 1747"/>
                <a:gd name="T50" fmla="*/ 2437 w 5953"/>
                <a:gd name="T51" fmla="*/ 390 h 1747"/>
                <a:gd name="T52" fmla="*/ 2531 w 5953"/>
                <a:gd name="T53" fmla="*/ 276 h 1747"/>
                <a:gd name="T54" fmla="*/ 2624 w 5953"/>
                <a:gd name="T55" fmla="*/ 177 h 1747"/>
                <a:gd name="T56" fmla="*/ 2718 w 5953"/>
                <a:gd name="T57" fmla="*/ 98 h 1747"/>
                <a:gd name="T58" fmla="*/ 2812 w 5953"/>
                <a:gd name="T59" fmla="*/ 40 h 1747"/>
                <a:gd name="T60" fmla="*/ 2906 w 5953"/>
                <a:gd name="T61" fmla="*/ 7 h 1747"/>
                <a:gd name="T62" fmla="*/ 2999 w 5953"/>
                <a:gd name="T63" fmla="*/ 1 h 1747"/>
                <a:gd name="T64" fmla="*/ 3093 w 5953"/>
                <a:gd name="T65" fmla="*/ 21 h 1747"/>
                <a:gd name="T66" fmla="*/ 3187 w 5953"/>
                <a:gd name="T67" fmla="*/ 66 h 1747"/>
                <a:gd name="T68" fmla="*/ 3281 w 5953"/>
                <a:gd name="T69" fmla="*/ 135 h 1747"/>
                <a:gd name="T70" fmla="*/ 3375 w 5953"/>
                <a:gd name="T71" fmla="*/ 225 h 1747"/>
                <a:gd name="T72" fmla="*/ 3468 w 5953"/>
                <a:gd name="T73" fmla="*/ 332 h 1747"/>
                <a:gd name="T74" fmla="*/ 3562 w 5953"/>
                <a:gd name="T75" fmla="*/ 451 h 1747"/>
                <a:gd name="T76" fmla="*/ 3656 w 5953"/>
                <a:gd name="T77" fmla="*/ 578 h 1747"/>
                <a:gd name="T78" fmla="*/ 3750 w 5953"/>
                <a:gd name="T79" fmla="*/ 709 h 1747"/>
                <a:gd name="T80" fmla="*/ 3843 w 5953"/>
                <a:gd name="T81" fmla="*/ 839 h 1747"/>
                <a:gd name="T82" fmla="*/ 3937 w 5953"/>
                <a:gd name="T83" fmla="*/ 965 h 1747"/>
                <a:gd name="T84" fmla="*/ 4031 w 5953"/>
                <a:gd name="T85" fmla="*/ 1084 h 1747"/>
                <a:gd name="T86" fmla="*/ 4125 w 5953"/>
                <a:gd name="T87" fmla="*/ 1193 h 1747"/>
                <a:gd name="T88" fmla="*/ 4219 w 5953"/>
                <a:gd name="T89" fmla="*/ 1291 h 1747"/>
                <a:gd name="T90" fmla="*/ 4312 w 5953"/>
                <a:gd name="T91" fmla="*/ 1378 h 1747"/>
                <a:gd name="T92" fmla="*/ 4406 w 5953"/>
                <a:gd name="T93" fmla="*/ 1452 h 1747"/>
                <a:gd name="T94" fmla="*/ 4500 w 5953"/>
                <a:gd name="T95" fmla="*/ 1516 h 1747"/>
                <a:gd name="T96" fmla="*/ 4594 w 5953"/>
                <a:gd name="T97" fmla="*/ 1568 h 1747"/>
                <a:gd name="T98" fmla="*/ 4687 w 5953"/>
                <a:gd name="T99" fmla="*/ 1611 h 1747"/>
                <a:gd name="T100" fmla="*/ 4781 w 5953"/>
                <a:gd name="T101" fmla="*/ 1645 h 1747"/>
                <a:gd name="T102" fmla="*/ 4875 w 5953"/>
                <a:gd name="T103" fmla="*/ 1672 h 1747"/>
                <a:gd name="T104" fmla="*/ 4969 w 5953"/>
                <a:gd name="T105" fmla="*/ 1693 h 1747"/>
                <a:gd name="T106" fmla="*/ 5063 w 5953"/>
                <a:gd name="T107" fmla="*/ 1708 h 1747"/>
                <a:gd name="T108" fmla="*/ 5156 w 5953"/>
                <a:gd name="T109" fmla="*/ 1720 h 1747"/>
                <a:gd name="T110" fmla="*/ 5250 w 5953"/>
                <a:gd name="T111" fmla="*/ 1729 h 1747"/>
                <a:gd name="T112" fmla="*/ 5344 w 5953"/>
                <a:gd name="T113" fmla="*/ 1734 h 1747"/>
                <a:gd name="T114" fmla="*/ 5438 w 5953"/>
                <a:gd name="T115" fmla="*/ 1739 h 1747"/>
                <a:gd name="T116" fmla="*/ 5532 w 5953"/>
                <a:gd name="T117" fmla="*/ 1742 h 1747"/>
                <a:gd name="T118" fmla="*/ 5625 w 5953"/>
                <a:gd name="T119" fmla="*/ 1744 h 1747"/>
                <a:gd name="T120" fmla="*/ 5719 w 5953"/>
                <a:gd name="T121" fmla="*/ 1745 h 1747"/>
                <a:gd name="T122" fmla="*/ 5813 w 5953"/>
                <a:gd name="T123" fmla="*/ 1746 h 1747"/>
                <a:gd name="T124" fmla="*/ 5907 w 5953"/>
                <a:gd name="T125" fmla="*/ 1747 h 1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953" h="1747">
                  <a:moveTo>
                    <a:pt x="0" y="1747"/>
                  </a:moveTo>
                  <a:lnTo>
                    <a:pt x="1" y="1747"/>
                  </a:lnTo>
                  <a:lnTo>
                    <a:pt x="3" y="1747"/>
                  </a:lnTo>
                  <a:lnTo>
                    <a:pt x="4" y="1747"/>
                  </a:lnTo>
                  <a:lnTo>
                    <a:pt x="6" y="1747"/>
                  </a:lnTo>
                  <a:lnTo>
                    <a:pt x="7" y="1747"/>
                  </a:lnTo>
                  <a:lnTo>
                    <a:pt x="9" y="1747"/>
                  </a:lnTo>
                  <a:lnTo>
                    <a:pt x="10" y="1747"/>
                  </a:lnTo>
                  <a:lnTo>
                    <a:pt x="12" y="1747"/>
                  </a:lnTo>
                  <a:lnTo>
                    <a:pt x="13" y="1747"/>
                  </a:lnTo>
                  <a:lnTo>
                    <a:pt x="15" y="1747"/>
                  </a:lnTo>
                  <a:lnTo>
                    <a:pt x="16" y="1747"/>
                  </a:lnTo>
                  <a:lnTo>
                    <a:pt x="18" y="1747"/>
                  </a:lnTo>
                  <a:lnTo>
                    <a:pt x="19" y="1747"/>
                  </a:lnTo>
                  <a:lnTo>
                    <a:pt x="20" y="1747"/>
                  </a:lnTo>
                  <a:lnTo>
                    <a:pt x="22" y="1747"/>
                  </a:lnTo>
                  <a:lnTo>
                    <a:pt x="24" y="1747"/>
                  </a:lnTo>
                  <a:lnTo>
                    <a:pt x="25" y="1747"/>
                  </a:lnTo>
                  <a:lnTo>
                    <a:pt x="27" y="1747"/>
                  </a:lnTo>
                  <a:lnTo>
                    <a:pt x="28" y="1747"/>
                  </a:lnTo>
                  <a:lnTo>
                    <a:pt x="30" y="1747"/>
                  </a:lnTo>
                  <a:lnTo>
                    <a:pt x="31" y="1747"/>
                  </a:lnTo>
                  <a:lnTo>
                    <a:pt x="32" y="1747"/>
                  </a:lnTo>
                  <a:lnTo>
                    <a:pt x="34" y="1747"/>
                  </a:lnTo>
                  <a:lnTo>
                    <a:pt x="35" y="1747"/>
                  </a:lnTo>
                  <a:lnTo>
                    <a:pt x="37" y="1747"/>
                  </a:lnTo>
                  <a:lnTo>
                    <a:pt x="39" y="1747"/>
                  </a:lnTo>
                  <a:lnTo>
                    <a:pt x="40" y="1747"/>
                  </a:lnTo>
                  <a:lnTo>
                    <a:pt x="41" y="1747"/>
                  </a:lnTo>
                  <a:lnTo>
                    <a:pt x="43" y="1747"/>
                  </a:lnTo>
                  <a:lnTo>
                    <a:pt x="44" y="1747"/>
                  </a:lnTo>
                  <a:lnTo>
                    <a:pt x="46" y="1747"/>
                  </a:lnTo>
                  <a:lnTo>
                    <a:pt x="47" y="1747"/>
                  </a:lnTo>
                  <a:lnTo>
                    <a:pt x="49" y="1747"/>
                  </a:lnTo>
                  <a:lnTo>
                    <a:pt x="51" y="1747"/>
                  </a:lnTo>
                  <a:lnTo>
                    <a:pt x="52" y="1747"/>
                  </a:lnTo>
                  <a:lnTo>
                    <a:pt x="53" y="1747"/>
                  </a:lnTo>
                  <a:lnTo>
                    <a:pt x="55" y="1747"/>
                  </a:lnTo>
                  <a:lnTo>
                    <a:pt x="56" y="1747"/>
                  </a:lnTo>
                  <a:lnTo>
                    <a:pt x="58" y="1747"/>
                  </a:lnTo>
                  <a:lnTo>
                    <a:pt x="59" y="1747"/>
                  </a:lnTo>
                  <a:lnTo>
                    <a:pt x="61" y="1747"/>
                  </a:lnTo>
                  <a:lnTo>
                    <a:pt x="62" y="1747"/>
                  </a:lnTo>
                  <a:lnTo>
                    <a:pt x="64" y="1747"/>
                  </a:lnTo>
                  <a:lnTo>
                    <a:pt x="65" y="1747"/>
                  </a:lnTo>
                  <a:lnTo>
                    <a:pt x="67" y="1747"/>
                  </a:lnTo>
                  <a:lnTo>
                    <a:pt x="68" y="1747"/>
                  </a:lnTo>
                  <a:lnTo>
                    <a:pt x="70" y="1747"/>
                  </a:lnTo>
                  <a:lnTo>
                    <a:pt x="71" y="1747"/>
                  </a:lnTo>
                  <a:lnTo>
                    <a:pt x="72" y="1747"/>
                  </a:lnTo>
                  <a:lnTo>
                    <a:pt x="74" y="1747"/>
                  </a:lnTo>
                  <a:lnTo>
                    <a:pt x="76" y="1747"/>
                  </a:lnTo>
                  <a:lnTo>
                    <a:pt x="77" y="1747"/>
                  </a:lnTo>
                  <a:lnTo>
                    <a:pt x="79" y="1747"/>
                  </a:lnTo>
                  <a:lnTo>
                    <a:pt x="80" y="1747"/>
                  </a:lnTo>
                  <a:lnTo>
                    <a:pt x="82" y="1747"/>
                  </a:lnTo>
                  <a:lnTo>
                    <a:pt x="83" y="1747"/>
                  </a:lnTo>
                  <a:lnTo>
                    <a:pt x="84" y="1747"/>
                  </a:lnTo>
                  <a:lnTo>
                    <a:pt x="86" y="1747"/>
                  </a:lnTo>
                  <a:lnTo>
                    <a:pt x="88" y="1747"/>
                  </a:lnTo>
                  <a:lnTo>
                    <a:pt x="89" y="1747"/>
                  </a:lnTo>
                  <a:lnTo>
                    <a:pt x="91" y="1747"/>
                  </a:lnTo>
                  <a:lnTo>
                    <a:pt x="92" y="1747"/>
                  </a:lnTo>
                  <a:lnTo>
                    <a:pt x="93" y="1747"/>
                  </a:lnTo>
                  <a:lnTo>
                    <a:pt x="95" y="1747"/>
                  </a:lnTo>
                  <a:lnTo>
                    <a:pt x="96" y="1747"/>
                  </a:lnTo>
                  <a:lnTo>
                    <a:pt x="98" y="1747"/>
                  </a:lnTo>
                  <a:lnTo>
                    <a:pt x="100" y="1747"/>
                  </a:lnTo>
                  <a:lnTo>
                    <a:pt x="101" y="1747"/>
                  </a:lnTo>
                  <a:lnTo>
                    <a:pt x="103" y="1747"/>
                  </a:lnTo>
                  <a:lnTo>
                    <a:pt x="104" y="1747"/>
                  </a:lnTo>
                  <a:lnTo>
                    <a:pt x="105" y="1747"/>
                  </a:lnTo>
                  <a:lnTo>
                    <a:pt x="107" y="1747"/>
                  </a:lnTo>
                  <a:lnTo>
                    <a:pt x="108" y="1747"/>
                  </a:lnTo>
                  <a:lnTo>
                    <a:pt x="110" y="1747"/>
                  </a:lnTo>
                  <a:lnTo>
                    <a:pt x="112" y="1747"/>
                  </a:lnTo>
                  <a:lnTo>
                    <a:pt x="113" y="1747"/>
                  </a:lnTo>
                  <a:lnTo>
                    <a:pt x="114" y="1746"/>
                  </a:lnTo>
                  <a:lnTo>
                    <a:pt x="116" y="1746"/>
                  </a:lnTo>
                  <a:lnTo>
                    <a:pt x="117" y="1746"/>
                  </a:lnTo>
                  <a:lnTo>
                    <a:pt x="119" y="1746"/>
                  </a:lnTo>
                  <a:lnTo>
                    <a:pt x="120" y="1746"/>
                  </a:lnTo>
                  <a:lnTo>
                    <a:pt x="122" y="1746"/>
                  </a:lnTo>
                  <a:lnTo>
                    <a:pt x="124" y="1746"/>
                  </a:lnTo>
                  <a:lnTo>
                    <a:pt x="125" y="1746"/>
                  </a:lnTo>
                  <a:lnTo>
                    <a:pt x="126" y="1746"/>
                  </a:lnTo>
                  <a:lnTo>
                    <a:pt x="128" y="1746"/>
                  </a:lnTo>
                  <a:lnTo>
                    <a:pt x="129" y="1746"/>
                  </a:lnTo>
                  <a:lnTo>
                    <a:pt x="131" y="1746"/>
                  </a:lnTo>
                  <a:lnTo>
                    <a:pt x="132" y="1746"/>
                  </a:lnTo>
                  <a:lnTo>
                    <a:pt x="134" y="1746"/>
                  </a:lnTo>
                  <a:lnTo>
                    <a:pt x="135" y="1746"/>
                  </a:lnTo>
                  <a:lnTo>
                    <a:pt x="137" y="1746"/>
                  </a:lnTo>
                  <a:lnTo>
                    <a:pt x="138" y="1746"/>
                  </a:lnTo>
                  <a:lnTo>
                    <a:pt x="140" y="1746"/>
                  </a:lnTo>
                  <a:lnTo>
                    <a:pt x="141" y="1746"/>
                  </a:lnTo>
                  <a:lnTo>
                    <a:pt x="143" y="1746"/>
                  </a:lnTo>
                  <a:lnTo>
                    <a:pt x="144" y="1746"/>
                  </a:lnTo>
                  <a:lnTo>
                    <a:pt x="145" y="1746"/>
                  </a:lnTo>
                  <a:lnTo>
                    <a:pt x="147" y="1746"/>
                  </a:lnTo>
                  <a:lnTo>
                    <a:pt x="149" y="1746"/>
                  </a:lnTo>
                  <a:lnTo>
                    <a:pt x="150" y="1746"/>
                  </a:lnTo>
                  <a:lnTo>
                    <a:pt x="152" y="1746"/>
                  </a:lnTo>
                  <a:lnTo>
                    <a:pt x="153" y="1746"/>
                  </a:lnTo>
                  <a:lnTo>
                    <a:pt x="155" y="1746"/>
                  </a:lnTo>
                  <a:lnTo>
                    <a:pt x="156" y="1746"/>
                  </a:lnTo>
                  <a:lnTo>
                    <a:pt x="157" y="1746"/>
                  </a:lnTo>
                  <a:lnTo>
                    <a:pt x="159" y="1746"/>
                  </a:lnTo>
                  <a:lnTo>
                    <a:pt x="161" y="1746"/>
                  </a:lnTo>
                  <a:lnTo>
                    <a:pt x="162" y="1746"/>
                  </a:lnTo>
                  <a:lnTo>
                    <a:pt x="164" y="1746"/>
                  </a:lnTo>
                  <a:lnTo>
                    <a:pt x="165" y="1746"/>
                  </a:lnTo>
                  <a:lnTo>
                    <a:pt x="166" y="1746"/>
                  </a:lnTo>
                  <a:lnTo>
                    <a:pt x="168" y="1746"/>
                  </a:lnTo>
                  <a:lnTo>
                    <a:pt x="169" y="1746"/>
                  </a:lnTo>
                  <a:lnTo>
                    <a:pt x="171" y="1746"/>
                  </a:lnTo>
                  <a:lnTo>
                    <a:pt x="173" y="1746"/>
                  </a:lnTo>
                  <a:lnTo>
                    <a:pt x="174" y="1746"/>
                  </a:lnTo>
                  <a:lnTo>
                    <a:pt x="176" y="1746"/>
                  </a:lnTo>
                  <a:lnTo>
                    <a:pt x="177" y="1746"/>
                  </a:lnTo>
                  <a:lnTo>
                    <a:pt x="178" y="1746"/>
                  </a:lnTo>
                  <a:lnTo>
                    <a:pt x="180" y="1746"/>
                  </a:lnTo>
                  <a:lnTo>
                    <a:pt x="181" y="1746"/>
                  </a:lnTo>
                  <a:lnTo>
                    <a:pt x="183" y="1746"/>
                  </a:lnTo>
                  <a:lnTo>
                    <a:pt x="184" y="1746"/>
                  </a:lnTo>
                  <a:lnTo>
                    <a:pt x="186" y="1746"/>
                  </a:lnTo>
                  <a:lnTo>
                    <a:pt x="187" y="1746"/>
                  </a:lnTo>
                  <a:lnTo>
                    <a:pt x="189" y="1746"/>
                  </a:lnTo>
                  <a:lnTo>
                    <a:pt x="190" y="1746"/>
                  </a:lnTo>
                  <a:lnTo>
                    <a:pt x="192" y="1746"/>
                  </a:lnTo>
                  <a:lnTo>
                    <a:pt x="193" y="1746"/>
                  </a:lnTo>
                  <a:lnTo>
                    <a:pt x="195" y="1746"/>
                  </a:lnTo>
                  <a:lnTo>
                    <a:pt x="196" y="1746"/>
                  </a:lnTo>
                  <a:lnTo>
                    <a:pt x="198" y="1746"/>
                  </a:lnTo>
                  <a:lnTo>
                    <a:pt x="199" y="1746"/>
                  </a:lnTo>
                  <a:lnTo>
                    <a:pt x="201" y="1746"/>
                  </a:lnTo>
                  <a:lnTo>
                    <a:pt x="202" y="1746"/>
                  </a:lnTo>
                  <a:lnTo>
                    <a:pt x="204" y="1746"/>
                  </a:lnTo>
                  <a:lnTo>
                    <a:pt x="205" y="1746"/>
                  </a:lnTo>
                  <a:lnTo>
                    <a:pt x="207" y="1746"/>
                  </a:lnTo>
                  <a:lnTo>
                    <a:pt x="208" y="1746"/>
                  </a:lnTo>
                  <a:lnTo>
                    <a:pt x="210" y="1746"/>
                  </a:lnTo>
                  <a:lnTo>
                    <a:pt x="211" y="1746"/>
                  </a:lnTo>
                  <a:lnTo>
                    <a:pt x="213" y="1746"/>
                  </a:lnTo>
                  <a:lnTo>
                    <a:pt x="214" y="1746"/>
                  </a:lnTo>
                  <a:lnTo>
                    <a:pt x="216" y="1746"/>
                  </a:lnTo>
                  <a:lnTo>
                    <a:pt x="217" y="1746"/>
                  </a:lnTo>
                  <a:lnTo>
                    <a:pt x="218" y="1746"/>
                  </a:lnTo>
                  <a:lnTo>
                    <a:pt x="220" y="1745"/>
                  </a:lnTo>
                  <a:lnTo>
                    <a:pt x="221" y="1745"/>
                  </a:lnTo>
                  <a:lnTo>
                    <a:pt x="223" y="1745"/>
                  </a:lnTo>
                  <a:lnTo>
                    <a:pt x="225" y="1745"/>
                  </a:lnTo>
                  <a:lnTo>
                    <a:pt x="226" y="1745"/>
                  </a:lnTo>
                  <a:lnTo>
                    <a:pt x="228" y="1745"/>
                  </a:lnTo>
                  <a:lnTo>
                    <a:pt x="229" y="1745"/>
                  </a:lnTo>
                  <a:lnTo>
                    <a:pt x="230" y="1745"/>
                  </a:lnTo>
                  <a:lnTo>
                    <a:pt x="232" y="1745"/>
                  </a:lnTo>
                  <a:lnTo>
                    <a:pt x="233" y="1745"/>
                  </a:lnTo>
                  <a:lnTo>
                    <a:pt x="235" y="1745"/>
                  </a:lnTo>
                  <a:lnTo>
                    <a:pt x="237" y="1745"/>
                  </a:lnTo>
                  <a:lnTo>
                    <a:pt x="238" y="1745"/>
                  </a:lnTo>
                  <a:lnTo>
                    <a:pt x="239" y="1745"/>
                  </a:lnTo>
                  <a:lnTo>
                    <a:pt x="241" y="1745"/>
                  </a:lnTo>
                  <a:lnTo>
                    <a:pt x="242" y="1745"/>
                  </a:lnTo>
                  <a:lnTo>
                    <a:pt x="244" y="1745"/>
                  </a:lnTo>
                  <a:lnTo>
                    <a:pt x="245" y="1745"/>
                  </a:lnTo>
                  <a:lnTo>
                    <a:pt x="247" y="1745"/>
                  </a:lnTo>
                  <a:lnTo>
                    <a:pt x="249" y="1745"/>
                  </a:lnTo>
                  <a:lnTo>
                    <a:pt x="250" y="1745"/>
                  </a:lnTo>
                  <a:lnTo>
                    <a:pt x="251" y="1745"/>
                  </a:lnTo>
                  <a:lnTo>
                    <a:pt x="253" y="1745"/>
                  </a:lnTo>
                  <a:lnTo>
                    <a:pt x="254" y="1745"/>
                  </a:lnTo>
                  <a:lnTo>
                    <a:pt x="256" y="1745"/>
                  </a:lnTo>
                  <a:lnTo>
                    <a:pt x="257" y="1745"/>
                  </a:lnTo>
                  <a:lnTo>
                    <a:pt x="259" y="1745"/>
                  </a:lnTo>
                  <a:lnTo>
                    <a:pt x="260" y="1745"/>
                  </a:lnTo>
                  <a:lnTo>
                    <a:pt x="262" y="1745"/>
                  </a:lnTo>
                  <a:lnTo>
                    <a:pt x="263" y="1745"/>
                  </a:lnTo>
                  <a:lnTo>
                    <a:pt x="265" y="1745"/>
                  </a:lnTo>
                  <a:lnTo>
                    <a:pt x="266" y="1745"/>
                  </a:lnTo>
                  <a:lnTo>
                    <a:pt x="268" y="1745"/>
                  </a:lnTo>
                  <a:lnTo>
                    <a:pt x="269" y="1745"/>
                  </a:lnTo>
                  <a:lnTo>
                    <a:pt x="271" y="1745"/>
                  </a:lnTo>
                  <a:lnTo>
                    <a:pt x="272" y="1745"/>
                  </a:lnTo>
                  <a:lnTo>
                    <a:pt x="274" y="1745"/>
                  </a:lnTo>
                  <a:lnTo>
                    <a:pt x="275" y="1745"/>
                  </a:lnTo>
                  <a:lnTo>
                    <a:pt x="277" y="1745"/>
                  </a:lnTo>
                  <a:lnTo>
                    <a:pt x="278" y="1745"/>
                  </a:lnTo>
                  <a:lnTo>
                    <a:pt x="280" y="1745"/>
                  </a:lnTo>
                  <a:lnTo>
                    <a:pt x="281" y="1745"/>
                  </a:lnTo>
                  <a:lnTo>
                    <a:pt x="282" y="1745"/>
                  </a:lnTo>
                  <a:lnTo>
                    <a:pt x="284" y="1745"/>
                  </a:lnTo>
                  <a:lnTo>
                    <a:pt x="286" y="1745"/>
                  </a:lnTo>
                  <a:lnTo>
                    <a:pt x="287" y="1745"/>
                  </a:lnTo>
                  <a:lnTo>
                    <a:pt x="289" y="1745"/>
                  </a:lnTo>
                  <a:lnTo>
                    <a:pt x="290" y="1745"/>
                  </a:lnTo>
                  <a:lnTo>
                    <a:pt x="292" y="1745"/>
                  </a:lnTo>
                  <a:lnTo>
                    <a:pt x="293" y="1745"/>
                  </a:lnTo>
                  <a:lnTo>
                    <a:pt x="294" y="1745"/>
                  </a:lnTo>
                  <a:lnTo>
                    <a:pt x="296" y="1745"/>
                  </a:lnTo>
                  <a:lnTo>
                    <a:pt x="298" y="1745"/>
                  </a:lnTo>
                  <a:lnTo>
                    <a:pt x="299" y="1745"/>
                  </a:lnTo>
                  <a:lnTo>
                    <a:pt x="301" y="1745"/>
                  </a:lnTo>
                  <a:lnTo>
                    <a:pt x="302" y="1745"/>
                  </a:lnTo>
                  <a:lnTo>
                    <a:pt x="303" y="1745"/>
                  </a:lnTo>
                  <a:lnTo>
                    <a:pt x="305" y="1745"/>
                  </a:lnTo>
                  <a:lnTo>
                    <a:pt x="306" y="1745"/>
                  </a:lnTo>
                  <a:lnTo>
                    <a:pt x="308" y="1745"/>
                  </a:lnTo>
                  <a:lnTo>
                    <a:pt x="310" y="1745"/>
                  </a:lnTo>
                  <a:lnTo>
                    <a:pt x="311" y="1745"/>
                  </a:lnTo>
                  <a:lnTo>
                    <a:pt x="312" y="1745"/>
                  </a:lnTo>
                  <a:lnTo>
                    <a:pt x="314" y="1745"/>
                  </a:lnTo>
                  <a:lnTo>
                    <a:pt x="315" y="1745"/>
                  </a:lnTo>
                  <a:lnTo>
                    <a:pt x="317" y="1745"/>
                  </a:lnTo>
                  <a:lnTo>
                    <a:pt x="318" y="1745"/>
                  </a:lnTo>
                  <a:lnTo>
                    <a:pt x="320" y="1744"/>
                  </a:lnTo>
                  <a:lnTo>
                    <a:pt x="322" y="1744"/>
                  </a:lnTo>
                  <a:lnTo>
                    <a:pt x="323" y="1744"/>
                  </a:lnTo>
                  <a:lnTo>
                    <a:pt x="324" y="1744"/>
                  </a:lnTo>
                  <a:lnTo>
                    <a:pt x="326" y="1744"/>
                  </a:lnTo>
                  <a:lnTo>
                    <a:pt x="327" y="1744"/>
                  </a:lnTo>
                  <a:lnTo>
                    <a:pt x="329" y="1744"/>
                  </a:lnTo>
                  <a:lnTo>
                    <a:pt x="330" y="1744"/>
                  </a:lnTo>
                  <a:lnTo>
                    <a:pt x="332" y="1744"/>
                  </a:lnTo>
                  <a:lnTo>
                    <a:pt x="333" y="1744"/>
                  </a:lnTo>
                  <a:lnTo>
                    <a:pt x="335" y="1744"/>
                  </a:lnTo>
                  <a:lnTo>
                    <a:pt x="336" y="1744"/>
                  </a:lnTo>
                  <a:lnTo>
                    <a:pt x="338" y="1744"/>
                  </a:lnTo>
                  <a:lnTo>
                    <a:pt x="339" y="1744"/>
                  </a:lnTo>
                  <a:lnTo>
                    <a:pt x="341" y="1744"/>
                  </a:lnTo>
                  <a:lnTo>
                    <a:pt x="342" y="1744"/>
                  </a:lnTo>
                  <a:lnTo>
                    <a:pt x="344" y="1744"/>
                  </a:lnTo>
                  <a:lnTo>
                    <a:pt x="345" y="1744"/>
                  </a:lnTo>
                  <a:lnTo>
                    <a:pt x="347" y="1744"/>
                  </a:lnTo>
                  <a:lnTo>
                    <a:pt x="348" y="1744"/>
                  </a:lnTo>
                  <a:lnTo>
                    <a:pt x="350" y="1744"/>
                  </a:lnTo>
                  <a:lnTo>
                    <a:pt x="351" y="1744"/>
                  </a:lnTo>
                  <a:lnTo>
                    <a:pt x="353" y="1744"/>
                  </a:lnTo>
                  <a:lnTo>
                    <a:pt x="354" y="1744"/>
                  </a:lnTo>
                  <a:lnTo>
                    <a:pt x="355" y="1744"/>
                  </a:lnTo>
                  <a:lnTo>
                    <a:pt x="357" y="1744"/>
                  </a:lnTo>
                  <a:lnTo>
                    <a:pt x="359" y="1744"/>
                  </a:lnTo>
                  <a:lnTo>
                    <a:pt x="360" y="1744"/>
                  </a:lnTo>
                  <a:lnTo>
                    <a:pt x="362" y="1744"/>
                  </a:lnTo>
                  <a:lnTo>
                    <a:pt x="363" y="1744"/>
                  </a:lnTo>
                  <a:lnTo>
                    <a:pt x="365" y="1744"/>
                  </a:lnTo>
                  <a:lnTo>
                    <a:pt x="366" y="1744"/>
                  </a:lnTo>
                  <a:lnTo>
                    <a:pt x="367" y="1744"/>
                  </a:lnTo>
                  <a:lnTo>
                    <a:pt x="369" y="1743"/>
                  </a:lnTo>
                  <a:lnTo>
                    <a:pt x="370" y="1743"/>
                  </a:lnTo>
                  <a:lnTo>
                    <a:pt x="372" y="1743"/>
                  </a:lnTo>
                  <a:lnTo>
                    <a:pt x="374" y="1743"/>
                  </a:lnTo>
                  <a:lnTo>
                    <a:pt x="375" y="1743"/>
                  </a:lnTo>
                  <a:lnTo>
                    <a:pt x="376" y="1743"/>
                  </a:lnTo>
                  <a:lnTo>
                    <a:pt x="378" y="1743"/>
                  </a:lnTo>
                  <a:lnTo>
                    <a:pt x="379" y="1743"/>
                  </a:lnTo>
                  <a:lnTo>
                    <a:pt x="381" y="1743"/>
                  </a:lnTo>
                  <a:lnTo>
                    <a:pt x="382" y="1743"/>
                  </a:lnTo>
                  <a:lnTo>
                    <a:pt x="384" y="1743"/>
                  </a:lnTo>
                  <a:lnTo>
                    <a:pt x="385" y="1743"/>
                  </a:lnTo>
                  <a:lnTo>
                    <a:pt x="387" y="1743"/>
                  </a:lnTo>
                  <a:lnTo>
                    <a:pt x="388" y="1743"/>
                  </a:lnTo>
                  <a:lnTo>
                    <a:pt x="390" y="1743"/>
                  </a:lnTo>
                  <a:lnTo>
                    <a:pt x="391" y="1743"/>
                  </a:lnTo>
                  <a:lnTo>
                    <a:pt x="393" y="1743"/>
                  </a:lnTo>
                  <a:lnTo>
                    <a:pt x="394" y="1743"/>
                  </a:lnTo>
                  <a:lnTo>
                    <a:pt x="396" y="1743"/>
                  </a:lnTo>
                  <a:lnTo>
                    <a:pt x="397" y="1743"/>
                  </a:lnTo>
                  <a:lnTo>
                    <a:pt x="399" y="1743"/>
                  </a:lnTo>
                  <a:lnTo>
                    <a:pt x="400" y="1743"/>
                  </a:lnTo>
                  <a:lnTo>
                    <a:pt x="402" y="1743"/>
                  </a:lnTo>
                  <a:lnTo>
                    <a:pt x="403" y="1743"/>
                  </a:lnTo>
                  <a:lnTo>
                    <a:pt x="405" y="1743"/>
                  </a:lnTo>
                  <a:lnTo>
                    <a:pt x="406" y="1743"/>
                  </a:lnTo>
                  <a:lnTo>
                    <a:pt x="407" y="1743"/>
                  </a:lnTo>
                  <a:lnTo>
                    <a:pt x="409" y="1743"/>
                  </a:lnTo>
                  <a:lnTo>
                    <a:pt x="411" y="1742"/>
                  </a:lnTo>
                  <a:lnTo>
                    <a:pt x="412" y="1742"/>
                  </a:lnTo>
                  <a:lnTo>
                    <a:pt x="414" y="1742"/>
                  </a:lnTo>
                  <a:lnTo>
                    <a:pt x="415" y="1742"/>
                  </a:lnTo>
                  <a:lnTo>
                    <a:pt x="417" y="1742"/>
                  </a:lnTo>
                  <a:lnTo>
                    <a:pt x="418" y="1742"/>
                  </a:lnTo>
                  <a:lnTo>
                    <a:pt x="419" y="1742"/>
                  </a:lnTo>
                  <a:lnTo>
                    <a:pt x="421" y="1742"/>
                  </a:lnTo>
                  <a:lnTo>
                    <a:pt x="423" y="1742"/>
                  </a:lnTo>
                  <a:lnTo>
                    <a:pt x="424" y="1742"/>
                  </a:lnTo>
                  <a:lnTo>
                    <a:pt x="426" y="1742"/>
                  </a:lnTo>
                  <a:lnTo>
                    <a:pt x="427" y="1742"/>
                  </a:lnTo>
                  <a:lnTo>
                    <a:pt x="428" y="1742"/>
                  </a:lnTo>
                  <a:lnTo>
                    <a:pt x="430" y="1742"/>
                  </a:lnTo>
                  <a:lnTo>
                    <a:pt x="431" y="1742"/>
                  </a:lnTo>
                  <a:lnTo>
                    <a:pt x="433" y="1742"/>
                  </a:lnTo>
                  <a:lnTo>
                    <a:pt x="435" y="1742"/>
                  </a:lnTo>
                  <a:lnTo>
                    <a:pt x="436" y="1742"/>
                  </a:lnTo>
                  <a:lnTo>
                    <a:pt x="438" y="1742"/>
                  </a:lnTo>
                  <a:lnTo>
                    <a:pt x="439" y="1742"/>
                  </a:lnTo>
                  <a:lnTo>
                    <a:pt x="440" y="1742"/>
                  </a:lnTo>
                  <a:lnTo>
                    <a:pt x="442" y="1742"/>
                  </a:lnTo>
                  <a:lnTo>
                    <a:pt x="443" y="1742"/>
                  </a:lnTo>
                  <a:lnTo>
                    <a:pt x="445" y="1741"/>
                  </a:lnTo>
                  <a:lnTo>
                    <a:pt x="447" y="1741"/>
                  </a:lnTo>
                  <a:lnTo>
                    <a:pt x="448" y="1741"/>
                  </a:lnTo>
                  <a:lnTo>
                    <a:pt x="449" y="1741"/>
                  </a:lnTo>
                  <a:lnTo>
                    <a:pt x="451" y="1741"/>
                  </a:lnTo>
                  <a:lnTo>
                    <a:pt x="452" y="1741"/>
                  </a:lnTo>
                  <a:lnTo>
                    <a:pt x="454" y="1741"/>
                  </a:lnTo>
                  <a:lnTo>
                    <a:pt x="455" y="1741"/>
                  </a:lnTo>
                  <a:lnTo>
                    <a:pt x="457" y="1741"/>
                  </a:lnTo>
                  <a:lnTo>
                    <a:pt x="458" y="1741"/>
                  </a:lnTo>
                  <a:lnTo>
                    <a:pt x="460" y="1741"/>
                  </a:lnTo>
                  <a:lnTo>
                    <a:pt x="461" y="1741"/>
                  </a:lnTo>
                  <a:lnTo>
                    <a:pt x="463" y="1741"/>
                  </a:lnTo>
                  <a:lnTo>
                    <a:pt x="464" y="1741"/>
                  </a:lnTo>
                  <a:lnTo>
                    <a:pt x="466" y="1741"/>
                  </a:lnTo>
                  <a:lnTo>
                    <a:pt x="467" y="1741"/>
                  </a:lnTo>
                  <a:lnTo>
                    <a:pt x="469" y="1741"/>
                  </a:lnTo>
                  <a:lnTo>
                    <a:pt x="470" y="1741"/>
                  </a:lnTo>
                  <a:lnTo>
                    <a:pt x="472" y="1741"/>
                  </a:lnTo>
                  <a:lnTo>
                    <a:pt x="473" y="1741"/>
                  </a:lnTo>
                  <a:lnTo>
                    <a:pt x="475" y="1741"/>
                  </a:lnTo>
                  <a:lnTo>
                    <a:pt x="476" y="1740"/>
                  </a:lnTo>
                  <a:lnTo>
                    <a:pt x="478" y="1740"/>
                  </a:lnTo>
                  <a:lnTo>
                    <a:pt x="479" y="1740"/>
                  </a:lnTo>
                  <a:lnTo>
                    <a:pt x="480" y="1740"/>
                  </a:lnTo>
                  <a:lnTo>
                    <a:pt x="482" y="1740"/>
                  </a:lnTo>
                  <a:lnTo>
                    <a:pt x="484" y="1740"/>
                  </a:lnTo>
                  <a:lnTo>
                    <a:pt x="485" y="1740"/>
                  </a:lnTo>
                  <a:lnTo>
                    <a:pt x="487" y="1740"/>
                  </a:lnTo>
                  <a:lnTo>
                    <a:pt x="488" y="1740"/>
                  </a:lnTo>
                  <a:lnTo>
                    <a:pt x="490" y="1740"/>
                  </a:lnTo>
                  <a:lnTo>
                    <a:pt x="491" y="1740"/>
                  </a:lnTo>
                  <a:lnTo>
                    <a:pt x="492" y="1740"/>
                  </a:lnTo>
                  <a:lnTo>
                    <a:pt x="494" y="1740"/>
                  </a:lnTo>
                  <a:lnTo>
                    <a:pt x="496" y="1740"/>
                  </a:lnTo>
                  <a:lnTo>
                    <a:pt x="497" y="1740"/>
                  </a:lnTo>
                  <a:lnTo>
                    <a:pt x="499" y="1740"/>
                  </a:lnTo>
                  <a:lnTo>
                    <a:pt x="500" y="1740"/>
                  </a:lnTo>
                  <a:lnTo>
                    <a:pt x="501" y="1740"/>
                  </a:lnTo>
                  <a:lnTo>
                    <a:pt x="503" y="1739"/>
                  </a:lnTo>
                  <a:lnTo>
                    <a:pt x="504" y="1739"/>
                  </a:lnTo>
                  <a:lnTo>
                    <a:pt x="506" y="1739"/>
                  </a:lnTo>
                  <a:lnTo>
                    <a:pt x="508" y="1739"/>
                  </a:lnTo>
                  <a:lnTo>
                    <a:pt x="509" y="1739"/>
                  </a:lnTo>
                  <a:lnTo>
                    <a:pt x="511" y="1739"/>
                  </a:lnTo>
                  <a:lnTo>
                    <a:pt x="512" y="1739"/>
                  </a:lnTo>
                  <a:lnTo>
                    <a:pt x="513" y="1739"/>
                  </a:lnTo>
                  <a:lnTo>
                    <a:pt x="515" y="1739"/>
                  </a:lnTo>
                  <a:lnTo>
                    <a:pt x="516" y="1739"/>
                  </a:lnTo>
                  <a:lnTo>
                    <a:pt x="518" y="1739"/>
                  </a:lnTo>
                  <a:lnTo>
                    <a:pt x="519" y="1739"/>
                  </a:lnTo>
                  <a:lnTo>
                    <a:pt x="521" y="1739"/>
                  </a:lnTo>
                  <a:lnTo>
                    <a:pt x="522" y="1739"/>
                  </a:lnTo>
                  <a:lnTo>
                    <a:pt x="524" y="1739"/>
                  </a:lnTo>
                  <a:lnTo>
                    <a:pt x="525" y="1739"/>
                  </a:lnTo>
                  <a:lnTo>
                    <a:pt x="527" y="1738"/>
                  </a:lnTo>
                  <a:lnTo>
                    <a:pt x="528" y="1738"/>
                  </a:lnTo>
                  <a:lnTo>
                    <a:pt x="530" y="1738"/>
                  </a:lnTo>
                  <a:lnTo>
                    <a:pt x="531" y="1738"/>
                  </a:lnTo>
                  <a:lnTo>
                    <a:pt x="533" y="1738"/>
                  </a:lnTo>
                  <a:lnTo>
                    <a:pt x="534" y="1738"/>
                  </a:lnTo>
                  <a:lnTo>
                    <a:pt x="536" y="1738"/>
                  </a:lnTo>
                  <a:lnTo>
                    <a:pt x="537" y="1738"/>
                  </a:lnTo>
                  <a:lnTo>
                    <a:pt x="539" y="1738"/>
                  </a:lnTo>
                  <a:lnTo>
                    <a:pt x="540" y="1738"/>
                  </a:lnTo>
                  <a:lnTo>
                    <a:pt x="542" y="1738"/>
                  </a:lnTo>
                  <a:lnTo>
                    <a:pt x="543" y="1738"/>
                  </a:lnTo>
                  <a:lnTo>
                    <a:pt x="545" y="1738"/>
                  </a:lnTo>
                  <a:lnTo>
                    <a:pt x="546" y="1738"/>
                  </a:lnTo>
                  <a:lnTo>
                    <a:pt x="548" y="1738"/>
                  </a:lnTo>
                  <a:lnTo>
                    <a:pt x="549" y="1738"/>
                  </a:lnTo>
                  <a:lnTo>
                    <a:pt x="551" y="1737"/>
                  </a:lnTo>
                  <a:lnTo>
                    <a:pt x="552" y="1737"/>
                  </a:lnTo>
                  <a:lnTo>
                    <a:pt x="553" y="1737"/>
                  </a:lnTo>
                  <a:lnTo>
                    <a:pt x="555" y="1737"/>
                  </a:lnTo>
                  <a:lnTo>
                    <a:pt x="556" y="1737"/>
                  </a:lnTo>
                  <a:lnTo>
                    <a:pt x="558" y="1737"/>
                  </a:lnTo>
                  <a:lnTo>
                    <a:pt x="560" y="1737"/>
                  </a:lnTo>
                  <a:lnTo>
                    <a:pt x="561" y="1737"/>
                  </a:lnTo>
                  <a:lnTo>
                    <a:pt x="563" y="1737"/>
                  </a:lnTo>
                  <a:lnTo>
                    <a:pt x="564" y="1737"/>
                  </a:lnTo>
                  <a:lnTo>
                    <a:pt x="565" y="1737"/>
                  </a:lnTo>
                  <a:lnTo>
                    <a:pt x="567" y="1737"/>
                  </a:lnTo>
                  <a:lnTo>
                    <a:pt x="568" y="1737"/>
                  </a:lnTo>
                  <a:lnTo>
                    <a:pt x="570" y="1737"/>
                  </a:lnTo>
                  <a:lnTo>
                    <a:pt x="572" y="1736"/>
                  </a:lnTo>
                  <a:lnTo>
                    <a:pt x="573" y="1736"/>
                  </a:lnTo>
                  <a:lnTo>
                    <a:pt x="574" y="1736"/>
                  </a:lnTo>
                  <a:lnTo>
                    <a:pt x="576" y="1736"/>
                  </a:lnTo>
                  <a:lnTo>
                    <a:pt x="577" y="1736"/>
                  </a:lnTo>
                  <a:lnTo>
                    <a:pt x="579" y="1736"/>
                  </a:lnTo>
                  <a:lnTo>
                    <a:pt x="580" y="1736"/>
                  </a:lnTo>
                  <a:lnTo>
                    <a:pt x="582" y="1736"/>
                  </a:lnTo>
                  <a:lnTo>
                    <a:pt x="584" y="1736"/>
                  </a:lnTo>
                  <a:lnTo>
                    <a:pt x="585" y="1736"/>
                  </a:lnTo>
                  <a:lnTo>
                    <a:pt x="586" y="1736"/>
                  </a:lnTo>
                  <a:lnTo>
                    <a:pt x="588" y="1736"/>
                  </a:lnTo>
                  <a:lnTo>
                    <a:pt x="589" y="1735"/>
                  </a:lnTo>
                  <a:lnTo>
                    <a:pt x="591" y="1735"/>
                  </a:lnTo>
                  <a:lnTo>
                    <a:pt x="592" y="1735"/>
                  </a:lnTo>
                  <a:lnTo>
                    <a:pt x="594" y="1735"/>
                  </a:lnTo>
                  <a:lnTo>
                    <a:pt x="595" y="1735"/>
                  </a:lnTo>
                  <a:lnTo>
                    <a:pt x="597" y="1735"/>
                  </a:lnTo>
                  <a:lnTo>
                    <a:pt x="598" y="1735"/>
                  </a:lnTo>
                  <a:lnTo>
                    <a:pt x="600" y="1735"/>
                  </a:lnTo>
                  <a:lnTo>
                    <a:pt x="601" y="1735"/>
                  </a:lnTo>
                  <a:lnTo>
                    <a:pt x="603" y="1735"/>
                  </a:lnTo>
                  <a:lnTo>
                    <a:pt x="604" y="1735"/>
                  </a:lnTo>
                  <a:lnTo>
                    <a:pt x="605" y="1735"/>
                  </a:lnTo>
                  <a:lnTo>
                    <a:pt x="607" y="1734"/>
                  </a:lnTo>
                  <a:lnTo>
                    <a:pt x="609" y="1734"/>
                  </a:lnTo>
                  <a:lnTo>
                    <a:pt x="610" y="1734"/>
                  </a:lnTo>
                  <a:lnTo>
                    <a:pt x="612" y="1734"/>
                  </a:lnTo>
                  <a:lnTo>
                    <a:pt x="613" y="1734"/>
                  </a:lnTo>
                  <a:lnTo>
                    <a:pt x="615" y="1734"/>
                  </a:lnTo>
                  <a:lnTo>
                    <a:pt x="616" y="1734"/>
                  </a:lnTo>
                  <a:lnTo>
                    <a:pt x="617" y="1734"/>
                  </a:lnTo>
                  <a:lnTo>
                    <a:pt x="619" y="1734"/>
                  </a:lnTo>
                  <a:lnTo>
                    <a:pt x="621" y="1734"/>
                  </a:lnTo>
                  <a:lnTo>
                    <a:pt x="622" y="1734"/>
                  </a:lnTo>
                  <a:lnTo>
                    <a:pt x="624" y="1734"/>
                  </a:lnTo>
                  <a:lnTo>
                    <a:pt x="625" y="1734"/>
                  </a:lnTo>
                  <a:lnTo>
                    <a:pt x="626" y="1734"/>
                  </a:lnTo>
                  <a:lnTo>
                    <a:pt x="628" y="1734"/>
                  </a:lnTo>
                  <a:lnTo>
                    <a:pt x="629" y="1734"/>
                  </a:lnTo>
                  <a:lnTo>
                    <a:pt x="631" y="1734"/>
                  </a:lnTo>
                  <a:lnTo>
                    <a:pt x="633" y="1733"/>
                  </a:lnTo>
                  <a:lnTo>
                    <a:pt x="634" y="1733"/>
                  </a:lnTo>
                  <a:lnTo>
                    <a:pt x="636" y="1733"/>
                  </a:lnTo>
                  <a:lnTo>
                    <a:pt x="637" y="1733"/>
                  </a:lnTo>
                  <a:lnTo>
                    <a:pt x="638" y="1733"/>
                  </a:lnTo>
                  <a:lnTo>
                    <a:pt x="640" y="1733"/>
                  </a:lnTo>
                  <a:lnTo>
                    <a:pt x="641" y="1733"/>
                  </a:lnTo>
                  <a:lnTo>
                    <a:pt x="643" y="1733"/>
                  </a:lnTo>
                  <a:lnTo>
                    <a:pt x="645" y="1733"/>
                  </a:lnTo>
                  <a:lnTo>
                    <a:pt x="646" y="1733"/>
                  </a:lnTo>
                  <a:lnTo>
                    <a:pt x="647" y="1733"/>
                  </a:lnTo>
                  <a:lnTo>
                    <a:pt x="649" y="1732"/>
                  </a:lnTo>
                  <a:lnTo>
                    <a:pt x="650" y="1732"/>
                  </a:lnTo>
                  <a:lnTo>
                    <a:pt x="652" y="1732"/>
                  </a:lnTo>
                  <a:lnTo>
                    <a:pt x="653" y="1732"/>
                  </a:lnTo>
                  <a:lnTo>
                    <a:pt x="655" y="1732"/>
                  </a:lnTo>
                  <a:lnTo>
                    <a:pt x="657" y="1732"/>
                  </a:lnTo>
                  <a:lnTo>
                    <a:pt x="658" y="1732"/>
                  </a:lnTo>
                  <a:lnTo>
                    <a:pt x="659" y="1732"/>
                  </a:lnTo>
                  <a:lnTo>
                    <a:pt x="661" y="1732"/>
                  </a:lnTo>
                  <a:lnTo>
                    <a:pt x="662" y="1731"/>
                  </a:lnTo>
                  <a:lnTo>
                    <a:pt x="664" y="1731"/>
                  </a:lnTo>
                  <a:lnTo>
                    <a:pt x="665" y="1731"/>
                  </a:lnTo>
                  <a:lnTo>
                    <a:pt x="667" y="1731"/>
                  </a:lnTo>
                  <a:lnTo>
                    <a:pt x="668" y="1731"/>
                  </a:lnTo>
                  <a:lnTo>
                    <a:pt x="670" y="1731"/>
                  </a:lnTo>
                  <a:lnTo>
                    <a:pt x="671" y="1731"/>
                  </a:lnTo>
                  <a:lnTo>
                    <a:pt x="673" y="1731"/>
                  </a:lnTo>
                  <a:lnTo>
                    <a:pt x="674" y="1731"/>
                  </a:lnTo>
                  <a:lnTo>
                    <a:pt x="676" y="1731"/>
                  </a:lnTo>
                  <a:lnTo>
                    <a:pt x="677" y="1730"/>
                  </a:lnTo>
                  <a:lnTo>
                    <a:pt x="678" y="1730"/>
                  </a:lnTo>
                  <a:lnTo>
                    <a:pt x="680" y="1730"/>
                  </a:lnTo>
                  <a:lnTo>
                    <a:pt x="682" y="1730"/>
                  </a:lnTo>
                  <a:lnTo>
                    <a:pt x="683" y="1730"/>
                  </a:lnTo>
                  <a:lnTo>
                    <a:pt x="685" y="1730"/>
                  </a:lnTo>
                  <a:lnTo>
                    <a:pt x="686" y="1730"/>
                  </a:lnTo>
                  <a:lnTo>
                    <a:pt x="688" y="1730"/>
                  </a:lnTo>
                  <a:lnTo>
                    <a:pt x="689" y="1730"/>
                  </a:lnTo>
                  <a:lnTo>
                    <a:pt x="690" y="1729"/>
                  </a:lnTo>
                  <a:lnTo>
                    <a:pt x="692" y="1729"/>
                  </a:lnTo>
                  <a:lnTo>
                    <a:pt x="694" y="1729"/>
                  </a:lnTo>
                  <a:lnTo>
                    <a:pt x="695" y="1729"/>
                  </a:lnTo>
                  <a:lnTo>
                    <a:pt x="697" y="1729"/>
                  </a:lnTo>
                  <a:lnTo>
                    <a:pt x="698" y="1729"/>
                  </a:lnTo>
                  <a:lnTo>
                    <a:pt x="699" y="1729"/>
                  </a:lnTo>
                  <a:lnTo>
                    <a:pt x="701" y="1729"/>
                  </a:lnTo>
                  <a:lnTo>
                    <a:pt x="702" y="1728"/>
                  </a:lnTo>
                  <a:lnTo>
                    <a:pt x="704" y="1728"/>
                  </a:lnTo>
                  <a:lnTo>
                    <a:pt x="705" y="1728"/>
                  </a:lnTo>
                  <a:lnTo>
                    <a:pt x="707" y="1728"/>
                  </a:lnTo>
                  <a:lnTo>
                    <a:pt x="709" y="1728"/>
                  </a:lnTo>
                  <a:lnTo>
                    <a:pt x="710" y="1728"/>
                  </a:lnTo>
                  <a:lnTo>
                    <a:pt x="711" y="1728"/>
                  </a:lnTo>
                  <a:lnTo>
                    <a:pt x="713" y="1728"/>
                  </a:lnTo>
                  <a:lnTo>
                    <a:pt x="714" y="1727"/>
                  </a:lnTo>
                  <a:lnTo>
                    <a:pt x="716" y="1727"/>
                  </a:lnTo>
                  <a:lnTo>
                    <a:pt x="717" y="1727"/>
                  </a:lnTo>
                  <a:lnTo>
                    <a:pt x="719" y="1727"/>
                  </a:lnTo>
                  <a:lnTo>
                    <a:pt x="720" y="1727"/>
                  </a:lnTo>
                  <a:lnTo>
                    <a:pt x="722" y="1727"/>
                  </a:lnTo>
                  <a:lnTo>
                    <a:pt x="723" y="1727"/>
                  </a:lnTo>
                  <a:lnTo>
                    <a:pt x="725" y="1727"/>
                  </a:lnTo>
                  <a:lnTo>
                    <a:pt x="726" y="1726"/>
                  </a:lnTo>
                  <a:lnTo>
                    <a:pt x="728" y="1726"/>
                  </a:lnTo>
                  <a:lnTo>
                    <a:pt x="729" y="1726"/>
                  </a:lnTo>
                  <a:lnTo>
                    <a:pt x="731" y="1726"/>
                  </a:lnTo>
                  <a:lnTo>
                    <a:pt x="732" y="1726"/>
                  </a:lnTo>
                  <a:lnTo>
                    <a:pt x="734" y="1726"/>
                  </a:lnTo>
                  <a:lnTo>
                    <a:pt x="735" y="1726"/>
                  </a:lnTo>
                  <a:lnTo>
                    <a:pt x="737" y="1725"/>
                  </a:lnTo>
                  <a:lnTo>
                    <a:pt x="738" y="1725"/>
                  </a:lnTo>
                  <a:lnTo>
                    <a:pt x="740" y="1725"/>
                  </a:lnTo>
                  <a:lnTo>
                    <a:pt x="741" y="1725"/>
                  </a:lnTo>
                  <a:lnTo>
                    <a:pt x="742" y="1725"/>
                  </a:lnTo>
                  <a:lnTo>
                    <a:pt x="744" y="1725"/>
                  </a:lnTo>
                  <a:lnTo>
                    <a:pt x="746" y="1725"/>
                  </a:lnTo>
                  <a:lnTo>
                    <a:pt x="747" y="1725"/>
                  </a:lnTo>
                  <a:lnTo>
                    <a:pt x="749" y="1724"/>
                  </a:lnTo>
                  <a:lnTo>
                    <a:pt x="750" y="1724"/>
                  </a:lnTo>
                  <a:lnTo>
                    <a:pt x="751" y="1724"/>
                  </a:lnTo>
                  <a:lnTo>
                    <a:pt x="753" y="1724"/>
                  </a:lnTo>
                  <a:lnTo>
                    <a:pt x="754" y="1724"/>
                  </a:lnTo>
                  <a:lnTo>
                    <a:pt x="756" y="1724"/>
                  </a:lnTo>
                  <a:lnTo>
                    <a:pt x="758" y="1724"/>
                  </a:lnTo>
                  <a:lnTo>
                    <a:pt x="759" y="1723"/>
                  </a:lnTo>
                  <a:lnTo>
                    <a:pt x="761" y="1723"/>
                  </a:lnTo>
                  <a:lnTo>
                    <a:pt x="762" y="1723"/>
                  </a:lnTo>
                  <a:lnTo>
                    <a:pt x="763" y="1723"/>
                  </a:lnTo>
                  <a:lnTo>
                    <a:pt x="765" y="1723"/>
                  </a:lnTo>
                  <a:lnTo>
                    <a:pt x="766" y="1723"/>
                  </a:lnTo>
                  <a:lnTo>
                    <a:pt x="768" y="1723"/>
                  </a:lnTo>
                  <a:lnTo>
                    <a:pt x="770" y="1723"/>
                  </a:lnTo>
                  <a:lnTo>
                    <a:pt x="771" y="1723"/>
                  </a:lnTo>
                  <a:lnTo>
                    <a:pt x="772" y="1723"/>
                  </a:lnTo>
                  <a:lnTo>
                    <a:pt x="774" y="1722"/>
                  </a:lnTo>
                  <a:lnTo>
                    <a:pt x="775" y="1722"/>
                  </a:lnTo>
                  <a:lnTo>
                    <a:pt x="777" y="1722"/>
                  </a:lnTo>
                  <a:lnTo>
                    <a:pt x="778" y="1722"/>
                  </a:lnTo>
                  <a:lnTo>
                    <a:pt x="780" y="1722"/>
                  </a:lnTo>
                  <a:lnTo>
                    <a:pt x="782" y="1722"/>
                  </a:lnTo>
                  <a:lnTo>
                    <a:pt x="783" y="1721"/>
                  </a:lnTo>
                  <a:lnTo>
                    <a:pt x="784" y="1721"/>
                  </a:lnTo>
                  <a:lnTo>
                    <a:pt x="786" y="1721"/>
                  </a:lnTo>
                  <a:lnTo>
                    <a:pt x="787" y="1721"/>
                  </a:lnTo>
                  <a:lnTo>
                    <a:pt x="789" y="1721"/>
                  </a:lnTo>
                  <a:lnTo>
                    <a:pt x="790" y="1721"/>
                  </a:lnTo>
                  <a:lnTo>
                    <a:pt x="792" y="1720"/>
                  </a:lnTo>
                  <a:lnTo>
                    <a:pt x="793" y="1720"/>
                  </a:lnTo>
                  <a:lnTo>
                    <a:pt x="795" y="1720"/>
                  </a:lnTo>
                  <a:lnTo>
                    <a:pt x="796" y="1720"/>
                  </a:lnTo>
                  <a:lnTo>
                    <a:pt x="798" y="1720"/>
                  </a:lnTo>
                  <a:lnTo>
                    <a:pt x="799" y="1720"/>
                  </a:lnTo>
                  <a:lnTo>
                    <a:pt x="801" y="1719"/>
                  </a:lnTo>
                  <a:lnTo>
                    <a:pt x="802" y="1719"/>
                  </a:lnTo>
                  <a:lnTo>
                    <a:pt x="803" y="1719"/>
                  </a:lnTo>
                  <a:lnTo>
                    <a:pt x="805" y="1719"/>
                  </a:lnTo>
                  <a:lnTo>
                    <a:pt x="807" y="1719"/>
                  </a:lnTo>
                  <a:lnTo>
                    <a:pt x="808" y="1719"/>
                  </a:lnTo>
                  <a:lnTo>
                    <a:pt x="810" y="1718"/>
                  </a:lnTo>
                  <a:lnTo>
                    <a:pt x="811" y="1718"/>
                  </a:lnTo>
                  <a:lnTo>
                    <a:pt x="813" y="1718"/>
                  </a:lnTo>
                  <a:lnTo>
                    <a:pt x="814" y="1718"/>
                  </a:lnTo>
                  <a:lnTo>
                    <a:pt x="815" y="1718"/>
                  </a:lnTo>
                  <a:lnTo>
                    <a:pt x="817" y="1718"/>
                  </a:lnTo>
                  <a:lnTo>
                    <a:pt x="819" y="1717"/>
                  </a:lnTo>
                  <a:lnTo>
                    <a:pt x="820" y="1717"/>
                  </a:lnTo>
                  <a:lnTo>
                    <a:pt x="822" y="1717"/>
                  </a:lnTo>
                  <a:lnTo>
                    <a:pt x="823" y="1717"/>
                  </a:lnTo>
                  <a:lnTo>
                    <a:pt x="824" y="1717"/>
                  </a:lnTo>
                  <a:lnTo>
                    <a:pt x="826" y="1716"/>
                  </a:lnTo>
                  <a:lnTo>
                    <a:pt x="827" y="1716"/>
                  </a:lnTo>
                  <a:lnTo>
                    <a:pt x="829" y="1716"/>
                  </a:lnTo>
                  <a:lnTo>
                    <a:pt x="831" y="1716"/>
                  </a:lnTo>
                  <a:lnTo>
                    <a:pt x="832" y="1716"/>
                  </a:lnTo>
                  <a:lnTo>
                    <a:pt x="834" y="1716"/>
                  </a:lnTo>
                  <a:lnTo>
                    <a:pt x="835" y="1715"/>
                  </a:lnTo>
                  <a:lnTo>
                    <a:pt x="836" y="1715"/>
                  </a:lnTo>
                  <a:lnTo>
                    <a:pt x="838" y="1715"/>
                  </a:lnTo>
                  <a:lnTo>
                    <a:pt x="839" y="1715"/>
                  </a:lnTo>
                  <a:lnTo>
                    <a:pt x="841" y="1715"/>
                  </a:lnTo>
                  <a:lnTo>
                    <a:pt x="843" y="1714"/>
                  </a:lnTo>
                  <a:lnTo>
                    <a:pt x="844" y="1714"/>
                  </a:lnTo>
                  <a:lnTo>
                    <a:pt x="845" y="1714"/>
                  </a:lnTo>
                  <a:lnTo>
                    <a:pt x="847" y="1714"/>
                  </a:lnTo>
                  <a:lnTo>
                    <a:pt x="848" y="1714"/>
                  </a:lnTo>
                  <a:lnTo>
                    <a:pt x="850" y="1713"/>
                  </a:lnTo>
                  <a:lnTo>
                    <a:pt x="851" y="1713"/>
                  </a:lnTo>
                  <a:lnTo>
                    <a:pt x="853" y="1713"/>
                  </a:lnTo>
                  <a:lnTo>
                    <a:pt x="854" y="1713"/>
                  </a:lnTo>
                  <a:lnTo>
                    <a:pt x="856" y="1713"/>
                  </a:lnTo>
                  <a:lnTo>
                    <a:pt x="857" y="1712"/>
                  </a:lnTo>
                  <a:lnTo>
                    <a:pt x="859" y="1712"/>
                  </a:lnTo>
                  <a:lnTo>
                    <a:pt x="860" y="1712"/>
                  </a:lnTo>
                  <a:lnTo>
                    <a:pt x="862" y="1712"/>
                  </a:lnTo>
                  <a:lnTo>
                    <a:pt x="863" y="1712"/>
                  </a:lnTo>
                  <a:lnTo>
                    <a:pt x="865" y="1712"/>
                  </a:lnTo>
                  <a:lnTo>
                    <a:pt x="866" y="1712"/>
                  </a:lnTo>
                  <a:lnTo>
                    <a:pt x="868" y="1711"/>
                  </a:lnTo>
                  <a:lnTo>
                    <a:pt x="869" y="1711"/>
                  </a:lnTo>
                  <a:lnTo>
                    <a:pt x="871" y="1711"/>
                  </a:lnTo>
                  <a:lnTo>
                    <a:pt x="872" y="1711"/>
                  </a:lnTo>
                  <a:lnTo>
                    <a:pt x="874" y="1711"/>
                  </a:lnTo>
                  <a:lnTo>
                    <a:pt x="875" y="1710"/>
                  </a:lnTo>
                  <a:lnTo>
                    <a:pt x="876" y="1710"/>
                  </a:lnTo>
                  <a:lnTo>
                    <a:pt x="878" y="1710"/>
                  </a:lnTo>
                  <a:lnTo>
                    <a:pt x="880" y="1710"/>
                  </a:lnTo>
                  <a:lnTo>
                    <a:pt x="881" y="1710"/>
                  </a:lnTo>
                  <a:lnTo>
                    <a:pt x="883" y="1709"/>
                  </a:lnTo>
                  <a:lnTo>
                    <a:pt x="884" y="1709"/>
                  </a:lnTo>
                  <a:lnTo>
                    <a:pt x="886" y="1709"/>
                  </a:lnTo>
                  <a:lnTo>
                    <a:pt x="887" y="1709"/>
                  </a:lnTo>
                  <a:lnTo>
                    <a:pt x="888" y="1708"/>
                  </a:lnTo>
                  <a:lnTo>
                    <a:pt x="890" y="1708"/>
                  </a:lnTo>
                  <a:lnTo>
                    <a:pt x="891" y="1708"/>
                  </a:lnTo>
                  <a:lnTo>
                    <a:pt x="893" y="1708"/>
                  </a:lnTo>
                  <a:lnTo>
                    <a:pt x="895" y="1708"/>
                  </a:lnTo>
                  <a:lnTo>
                    <a:pt x="896" y="1707"/>
                  </a:lnTo>
                  <a:lnTo>
                    <a:pt x="897" y="1707"/>
                  </a:lnTo>
                  <a:lnTo>
                    <a:pt x="899" y="1707"/>
                  </a:lnTo>
                  <a:lnTo>
                    <a:pt x="900" y="1707"/>
                  </a:lnTo>
                  <a:lnTo>
                    <a:pt x="902" y="1706"/>
                  </a:lnTo>
                  <a:lnTo>
                    <a:pt x="903" y="1706"/>
                  </a:lnTo>
                  <a:lnTo>
                    <a:pt x="905" y="1706"/>
                  </a:lnTo>
                  <a:lnTo>
                    <a:pt x="907" y="1706"/>
                  </a:lnTo>
                  <a:lnTo>
                    <a:pt x="908" y="1705"/>
                  </a:lnTo>
                  <a:lnTo>
                    <a:pt x="909" y="1705"/>
                  </a:lnTo>
                  <a:lnTo>
                    <a:pt x="911" y="1705"/>
                  </a:lnTo>
                  <a:lnTo>
                    <a:pt x="912" y="1705"/>
                  </a:lnTo>
                  <a:lnTo>
                    <a:pt x="914" y="1704"/>
                  </a:lnTo>
                  <a:lnTo>
                    <a:pt x="915" y="1704"/>
                  </a:lnTo>
                  <a:lnTo>
                    <a:pt x="917" y="1704"/>
                  </a:lnTo>
                  <a:lnTo>
                    <a:pt x="918" y="1704"/>
                  </a:lnTo>
                  <a:lnTo>
                    <a:pt x="920" y="1703"/>
                  </a:lnTo>
                  <a:lnTo>
                    <a:pt x="921" y="1703"/>
                  </a:lnTo>
                  <a:lnTo>
                    <a:pt x="923" y="1703"/>
                  </a:lnTo>
                  <a:lnTo>
                    <a:pt x="924" y="1703"/>
                  </a:lnTo>
                  <a:lnTo>
                    <a:pt x="926" y="1702"/>
                  </a:lnTo>
                  <a:lnTo>
                    <a:pt x="927" y="1702"/>
                  </a:lnTo>
                  <a:lnTo>
                    <a:pt x="928" y="1702"/>
                  </a:lnTo>
                  <a:lnTo>
                    <a:pt x="930" y="1702"/>
                  </a:lnTo>
                  <a:lnTo>
                    <a:pt x="932" y="1701"/>
                  </a:lnTo>
                  <a:lnTo>
                    <a:pt x="933" y="1701"/>
                  </a:lnTo>
                  <a:lnTo>
                    <a:pt x="935" y="1701"/>
                  </a:lnTo>
                  <a:lnTo>
                    <a:pt x="936" y="1701"/>
                  </a:lnTo>
                  <a:lnTo>
                    <a:pt x="938" y="1701"/>
                  </a:lnTo>
                  <a:lnTo>
                    <a:pt x="939" y="1701"/>
                  </a:lnTo>
                  <a:lnTo>
                    <a:pt x="940" y="1700"/>
                  </a:lnTo>
                  <a:lnTo>
                    <a:pt x="942" y="1700"/>
                  </a:lnTo>
                  <a:lnTo>
                    <a:pt x="944" y="1700"/>
                  </a:lnTo>
                  <a:lnTo>
                    <a:pt x="945" y="1700"/>
                  </a:lnTo>
                  <a:lnTo>
                    <a:pt x="947" y="1699"/>
                  </a:lnTo>
                  <a:lnTo>
                    <a:pt x="948" y="1699"/>
                  </a:lnTo>
                  <a:lnTo>
                    <a:pt x="949" y="1699"/>
                  </a:lnTo>
                  <a:lnTo>
                    <a:pt x="951" y="1699"/>
                  </a:lnTo>
                  <a:lnTo>
                    <a:pt x="952" y="1698"/>
                  </a:lnTo>
                  <a:lnTo>
                    <a:pt x="954" y="1698"/>
                  </a:lnTo>
                  <a:lnTo>
                    <a:pt x="956" y="1698"/>
                  </a:lnTo>
                  <a:lnTo>
                    <a:pt x="957" y="1697"/>
                  </a:lnTo>
                  <a:lnTo>
                    <a:pt x="959" y="1697"/>
                  </a:lnTo>
                  <a:lnTo>
                    <a:pt x="960" y="1697"/>
                  </a:lnTo>
                  <a:lnTo>
                    <a:pt x="961" y="1697"/>
                  </a:lnTo>
                  <a:lnTo>
                    <a:pt x="963" y="1696"/>
                  </a:lnTo>
                  <a:lnTo>
                    <a:pt x="964" y="1696"/>
                  </a:lnTo>
                  <a:lnTo>
                    <a:pt x="966" y="1696"/>
                  </a:lnTo>
                  <a:lnTo>
                    <a:pt x="968" y="1695"/>
                  </a:lnTo>
                  <a:lnTo>
                    <a:pt x="969" y="1695"/>
                  </a:lnTo>
                  <a:lnTo>
                    <a:pt x="970" y="1695"/>
                  </a:lnTo>
                  <a:lnTo>
                    <a:pt x="972" y="1695"/>
                  </a:lnTo>
                  <a:lnTo>
                    <a:pt x="973" y="1694"/>
                  </a:lnTo>
                  <a:lnTo>
                    <a:pt x="975" y="1694"/>
                  </a:lnTo>
                  <a:lnTo>
                    <a:pt x="976" y="1694"/>
                  </a:lnTo>
                  <a:lnTo>
                    <a:pt x="978" y="1693"/>
                  </a:lnTo>
                  <a:lnTo>
                    <a:pt x="980" y="1693"/>
                  </a:lnTo>
                  <a:lnTo>
                    <a:pt x="981" y="1693"/>
                  </a:lnTo>
                  <a:lnTo>
                    <a:pt x="982" y="1693"/>
                  </a:lnTo>
                  <a:lnTo>
                    <a:pt x="984" y="1692"/>
                  </a:lnTo>
                  <a:lnTo>
                    <a:pt x="985" y="1692"/>
                  </a:lnTo>
                  <a:lnTo>
                    <a:pt x="987" y="1692"/>
                  </a:lnTo>
                  <a:lnTo>
                    <a:pt x="988" y="1691"/>
                  </a:lnTo>
                  <a:lnTo>
                    <a:pt x="990" y="1691"/>
                  </a:lnTo>
                  <a:lnTo>
                    <a:pt x="991" y="1691"/>
                  </a:lnTo>
                  <a:lnTo>
                    <a:pt x="993" y="1690"/>
                  </a:lnTo>
                  <a:lnTo>
                    <a:pt x="994" y="1690"/>
                  </a:lnTo>
                  <a:lnTo>
                    <a:pt x="996" y="1690"/>
                  </a:lnTo>
                  <a:lnTo>
                    <a:pt x="997" y="1690"/>
                  </a:lnTo>
                  <a:lnTo>
                    <a:pt x="999" y="1690"/>
                  </a:lnTo>
                  <a:lnTo>
                    <a:pt x="1000" y="1689"/>
                  </a:lnTo>
                  <a:lnTo>
                    <a:pt x="1001" y="1689"/>
                  </a:lnTo>
                  <a:lnTo>
                    <a:pt x="1003" y="1689"/>
                  </a:lnTo>
                  <a:lnTo>
                    <a:pt x="1005" y="1688"/>
                  </a:lnTo>
                  <a:lnTo>
                    <a:pt x="1006" y="1688"/>
                  </a:lnTo>
                  <a:lnTo>
                    <a:pt x="1008" y="1688"/>
                  </a:lnTo>
                  <a:lnTo>
                    <a:pt x="1009" y="1687"/>
                  </a:lnTo>
                  <a:lnTo>
                    <a:pt x="1011" y="1687"/>
                  </a:lnTo>
                  <a:lnTo>
                    <a:pt x="1012" y="1687"/>
                  </a:lnTo>
                  <a:lnTo>
                    <a:pt x="1013" y="1686"/>
                  </a:lnTo>
                  <a:lnTo>
                    <a:pt x="1015" y="1686"/>
                  </a:lnTo>
                  <a:lnTo>
                    <a:pt x="1017" y="1686"/>
                  </a:lnTo>
                  <a:lnTo>
                    <a:pt x="1018" y="1685"/>
                  </a:lnTo>
                  <a:lnTo>
                    <a:pt x="1020" y="1685"/>
                  </a:lnTo>
                  <a:lnTo>
                    <a:pt x="1021" y="1685"/>
                  </a:lnTo>
                  <a:lnTo>
                    <a:pt x="1022" y="1684"/>
                  </a:lnTo>
                  <a:lnTo>
                    <a:pt x="1024" y="1684"/>
                  </a:lnTo>
                  <a:lnTo>
                    <a:pt x="1025" y="1684"/>
                  </a:lnTo>
                  <a:lnTo>
                    <a:pt x="1027" y="1683"/>
                  </a:lnTo>
                  <a:lnTo>
                    <a:pt x="1029" y="1683"/>
                  </a:lnTo>
                  <a:lnTo>
                    <a:pt x="1030" y="1683"/>
                  </a:lnTo>
                  <a:lnTo>
                    <a:pt x="1032" y="1682"/>
                  </a:lnTo>
                  <a:lnTo>
                    <a:pt x="1033" y="1682"/>
                  </a:lnTo>
                  <a:lnTo>
                    <a:pt x="1034" y="1682"/>
                  </a:lnTo>
                  <a:lnTo>
                    <a:pt x="1036" y="1681"/>
                  </a:lnTo>
                  <a:lnTo>
                    <a:pt x="1037" y="1681"/>
                  </a:lnTo>
                  <a:lnTo>
                    <a:pt x="1039" y="1681"/>
                  </a:lnTo>
                  <a:lnTo>
                    <a:pt x="1040" y="1680"/>
                  </a:lnTo>
                  <a:lnTo>
                    <a:pt x="1042" y="1680"/>
                  </a:lnTo>
                  <a:lnTo>
                    <a:pt x="1043" y="1680"/>
                  </a:lnTo>
                  <a:lnTo>
                    <a:pt x="1045" y="1680"/>
                  </a:lnTo>
                  <a:lnTo>
                    <a:pt x="1046" y="1679"/>
                  </a:lnTo>
                  <a:lnTo>
                    <a:pt x="1048" y="1679"/>
                  </a:lnTo>
                  <a:lnTo>
                    <a:pt x="1049" y="1679"/>
                  </a:lnTo>
                  <a:lnTo>
                    <a:pt x="1051" y="1678"/>
                  </a:lnTo>
                  <a:lnTo>
                    <a:pt x="1052" y="1678"/>
                  </a:lnTo>
                  <a:lnTo>
                    <a:pt x="1054" y="1678"/>
                  </a:lnTo>
                  <a:lnTo>
                    <a:pt x="1055" y="1677"/>
                  </a:lnTo>
                  <a:lnTo>
                    <a:pt x="1057" y="1677"/>
                  </a:lnTo>
                  <a:lnTo>
                    <a:pt x="1058" y="1676"/>
                  </a:lnTo>
                  <a:lnTo>
                    <a:pt x="1060" y="1676"/>
                  </a:lnTo>
                  <a:lnTo>
                    <a:pt x="1061" y="1676"/>
                  </a:lnTo>
                  <a:lnTo>
                    <a:pt x="1063" y="1675"/>
                  </a:lnTo>
                  <a:lnTo>
                    <a:pt x="1064" y="1675"/>
                  </a:lnTo>
                  <a:lnTo>
                    <a:pt x="1066" y="1675"/>
                  </a:lnTo>
                  <a:lnTo>
                    <a:pt x="1067" y="1674"/>
                  </a:lnTo>
                  <a:lnTo>
                    <a:pt x="1069" y="1674"/>
                  </a:lnTo>
                  <a:lnTo>
                    <a:pt x="1070" y="1673"/>
                  </a:lnTo>
                  <a:lnTo>
                    <a:pt x="1072" y="1673"/>
                  </a:lnTo>
                  <a:lnTo>
                    <a:pt x="1073" y="1673"/>
                  </a:lnTo>
                  <a:lnTo>
                    <a:pt x="1074" y="1672"/>
                  </a:lnTo>
                  <a:lnTo>
                    <a:pt x="1076" y="1672"/>
                  </a:lnTo>
                  <a:lnTo>
                    <a:pt x="1077" y="1672"/>
                  </a:lnTo>
                  <a:lnTo>
                    <a:pt x="1079" y="1671"/>
                  </a:lnTo>
                  <a:lnTo>
                    <a:pt x="1081" y="1671"/>
                  </a:lnTo>
                  <a:lnTo>
                    <a:pt x="1082" y="1670"/>
                  </a:lnTo>
                  <a:lnTo>
                    <a:pt x="1084" y="1670"/>
                  </a:lnTo>
                  <a:lnTo>
                    <a:pt x="1085" y="1670"/>
                  </a:lnTo>
                  <a:lnTo>
                    <a:pt x="1086" y="1669"/>
                  </a:lnTo>
                  <a:lnTo>
                    <a:pt x="1088" y="1669"/>
                  </a:lnTo>
                  <a:lnTo>
                    <a:pt x="1089" y="1669"/>
                  </a:lnTo>
                  <a:lnTo>
                    <a:pt x="1091" y="1668"/>
                  </a:lnTo>
                  <a:lnTo>
                    <a:pt x="1093" y="1668"/>
                  </a:lnTo>
                  <a:lnTo>
                    <a:pt x="1094" y="1668"/>
                  </a:lnTo>
                  <a:lnTo>
                    <a:pt x="1095" y="1667"/>
                  </a:lnTo>
                  <a:lnTo>
                    <a:pt x="1097" y="1667"/>
                  </a:lnTo>
                  <a:lnTo>
                    <a:pt x="1098" y="1666"/>
                  </a:lnTo>
                  <a:lnTo>
                    <a:pt x="1100" y="1666"/>
                  </a:lnTo>
                  <a:lnTo>
                    <a:pt x="1101" y="1666"/>
                  </a:lnTo>
                  <a:lnTo>
                    <a:pt x="1103" y="1665"/>
                  </a:lnTo>
                  <a:lnTo>
                    <a:pt x="1105" y="1665"/>
                  </a:lnTo>
                  <a:lnTo>
                    <a:pt x="1106" y="1664"/>
                  </a:lnTo>
                  <a:lnTo>
                    <a:pt x="1107" y="1664"/>
                  </a:lnTo>
                  <a:lnTo>
                    <a:pt x="1109" y="1663"/>
                  </a:lnTo>
                  <a:lnTo>
                    <a:pt x="1110" y="1663"/>
                  </a:lnTo>
                  <a:lnTo>
                    <a:pt x="1112" y="1663"/>
                  </a:lnTo>
                  <a:lnTo>
                    <a:pt x="1113" y="1662"/>
                  </a:lnTo>
                  <a:lnTo>
                    <a:pt x="1115" y="1662"/>
                  </a:lnTo>
                  <a:lnTo>
                    <a:pt x="1116" y="1661"/>
                  </a:lnTo>
                  <a:lnTo>
                    <a:pt x="1118" y="1661"/>
                  </a:lnTo>
                  <a:lnTo>
                    <a:pt x="1119" y="1660"/>
                  </a:lnTo>
                  <a:lnTo>
                    <a:pt x="1121" y="1660"/>
                  </a:lnTo>
                  <a:lnTo>
                    <a:pt x="1122" y="1659"/>
                  </a:lnTo>
                  <a:lnTo>
                    <a:pt x="1124" y="1659"/>
                  </a:lnTo>
                  <a:lnTo>
                    <a:pt x="1125" y="1659"/>
                  </a:lnTo>
                  <a:lnTo>
                    <a:pt x="1126" y="1658"/>
                  </a:lnTo>
                  <a:lnTo>
                    <a:pt x="1128" y="1658"/>
                  </a:lnTo>
                  <a:lnTo>
                    <a:pt x="1130" y="1658"/>
                  </a:lnTo>
                  <a:lnTo>
                    <a:pt x="1131" y="1657"/>
                  </a:lnTo>
                  <a:lnTo>
                    <a:pt x="1133" y="1657"/>
                  </a:lnTo>
                  <a:lnTo>
                    <a:pt x="1134" y="1656"/>
                  </a:lnTo>
                  <a:lnTo>
                    <a:pt x="1136" y="1656"/>
                  </a:lnTo>
                  <a:lnTo>
                    <a:pt x="1137" y="1655"/>
                  </a:lnTo>
                  <a:lnTo>
                    <a:pt x="1138" y="1655"/>
                  </a:lnTo>
                  <a:lnTo>
                    <a:pt x="1140" y="1655"/>
                  </a:lnTo>
                  <a:lnTo>
                    <a:pt x="1142" y="1654"/>
                  </a:lnTo>
                  <a:lnTo>
                    <a:pt x="1143" y="1654"/>
                  </a:lnTo>
                  <a:lnTo>
                    <a:pt x="1145" y="1653"/>
                  </a:lnTo>
                  <a:lnTo>
                    <a:pt x="1146" y="1653"/>
                  </a:lnTo>
                  <a:lnTo>
                    <a:pt x="1147" y="1652"/>
                  </a:lnTo>
                  <a:lnTo>
                    <a:pt x="1149" y="1652"/>
                  </a:lnTo>
                  <a:lnTo>
                    <a:pt x="1150" y="1651"/>
                  </a:lnTo>
                  <a:lnTo>
                    <a:pt x="1152" y="1651"/>
                  </a:lnTo>
                  <a:lnTo>
                    <a:pt x="1154" y="1650"/>
                  </a:lnTo>
                  <a:lnTo>
                    <a:pt x="1155" y="1650"/>
                  </a:lnTo>
                  <a:lnTo>
                    <a:pt x="1157" y="1649"/>
                  </a:lnTo>
                  <a:lnTo>
                    <a:pt x="1158" y="1649"/>
                  </a:lnTo>
                  <a:lnTo>
                    <a:pt x="1159" y="1648"/>
                  </a:lnTo>
                  <a:lnTo>
                    <a:pt x="1161" y="1648"/>
                  </a:lnTo>
                  <a:lnTo>
                    <a:pt x="1162" y="1647"/>
                  </a:lnTo>
                  <a:lnTo>
                    <a:pt x="1164" y="1647"/>
                  </a:lnTo>
                  <a:lnTo>
                    <a:pt x="1166" y="1647"/>
                  </a:lnTo>
                  <a:lnTo>
                    <a:pt x="1167" y="1646"/>
                  </a:lnTo>
                  <a:lnTo>
                    <a:pt x="1168" y="1646"/>
                  </a:lnTo>
                  <a:lnTo>
                    <a:pt x="1170" y="1645"/>
                  </a:lnTo>
                  <a:lnTo>
                    <a:pt x="1171" y="1645"/>
                  </a:lnTo>
                  <a:lnTo>
                    <a:pt x="1173" y="1644"/>
                  </a:lnTo>
                  <a:lnTo>
                    <a:pt x="1174" y="1644"/>
                  </a:lnTo>
                  <a:lnTo>
                    <a:pt x="1176" y="1643"/>
                  </a:lnTo>
                  <a:lnTo>
                    <a:pt x="1178" y="1643"/>
                  </a:lnTo>
                  <a:lnTo>
                    <a:pt x="1179" y="1642"/>
                  </a:lnTo>
                  <a:lnTo>
                    <a:pt x="1180" y="1642"/>
                  </a:lnTo>
                  <a:lnTo>
                    <a:pt x="1182" y="1641"/>
                  </a:lnTo>
                  <a:lnTo>
                    <a:pt x="1183" y="1641"/>
                  </a:lnTo>
                  <a:lnTo>
                    <a:pt x="1185" y="1640"/>
                  </a:lnTo>
                  <a:lnTo>
                    <a:pt x="1186" y="1640"/>
                  </a:lnTo>
                  <a:lnTo>
                    <a:pt x="1188" y="1639"/>
                  </a:lnTo>
                  <a:lnTo>
                    <a:pt x="1189" y="1639"/>
                  </a:lnTo>
                  <a:lnTo>
                    <a:pt x="1191" y="1638"/>
                  </a:lnTo>
                  <a:lnTo>
                    <a:pt x="1192" y="1638"/>
                  </a:lnTo>
                  <a:lnTo>
                    <a:pt x="1194" y="1637"/>
                  </a:lnTo>
                  <a:lnTo>
                    <a:pt x="1195" y="1637"/>
                  </a:lnTo>
                  <a:lnTo>
                    <a:pt x="1197" y="1636"/>
                  </a:lnTo>
                  <a:lnTo>
                    <a:pt x="1198" y="1636"/>
                  </a:lnTo>
                  <a:lnTo>
                    <a:pt x="1199" y="1635"/>
                  </a:lnTo>
                  <a:lnTo>
                    <a:pt x="1201" y="1635"/>
                  </a:lnTo>
                  <a:lnTo>
                    <a:pt x="1203" y="1634"/>
                  </a:lnTo>
                  <a:lnTo>
                    <a:pt x="1204" y="1634"/>
                  </a:lnTo>
                  <a:lnTo>
                    <a:pt x="1206" y="1633"/>
                  </a:lnTo>
                  <a:lnTo>
                    <a:pt x="1207" y="1633"/>
                  </a:lnTo>
                  <a:lnTo>
                    <a:pt x="1209" y="1632"/>
                  </a:lnTo>
                  <a:lnTo>
                    <a:pt x="1210" y="1632"/>
                  </a:lnTo>
                  <a:lnTo>
                    <a:pt x="1211" y="1631"/>
                  </a:lnTo>
                  <a:lnTo>
                    <a:pt x="1213" y="1630"/>
                  </a:lnTo>
                  <a:lnTo>
                    <a:pt x="1215" y="1630"/>
                  </a:lnTo>
                  <a:lnTo>
                    <a:pt x="1216" y="1629"/>
                  </a:lnTo>
                  <a:lnTo>
                    <a:pt x="1218" y="1629"/>
                  </a:lnTo>
                  <a:lnTo>
                    <a:pt x="1219" y="1628"/>
                  </a:lnTo>
                  <a:lnTo>
                    <a:pt x="1220" y="1628"/>
                  </a:lnTo>
                  <a:lnTo>
                    <a:pt x="1222" y="1627"/>
                  </a:lnTo>
                  <a:lnTo>
                    <a:pt x="1223" y="1626"/>
                  </a:lnTo>
                  <a:lnTo>
                    <a:pt x="1225" y="1626"/>
                  </a:lnTo>
                  <a:lnTo>
                    <a:pt x="1226" y="1626"/>
                  </a:lnTo>
                  <a:lnTo>
                    <a:pt x="1228" y="1625"/>
                  </a:lnTo>
                  <a:lnTo>
                    <a:pt x="1230" y="1625"/>
                  </a:lnTo>
                  <a:lnTo>
                    <a:pt x="1231" y="1624"/>
                  </a:lnTo>
                  <a:lnTo>
                    <a:pt x="1232" y="1623"/>
                  </a:lnTo>
                  <a:lnTo>
                    <a:pt x="1234" y="1623"/>
                  </a:lnTo>
                  <a:lnTo>
                    <a:pt x="1235" y="1622"/>
                  </a:lnTo>
                  <a:lnTo>
                    <a:pt x="1237" y="1622"/>
                  </a:lnTo>
                  <a:lnTo>
                    <a:pt x="1238" y="1621"/>
                  </a:lnTo>
                  <a:lnTo>
                    <a:pt x="1240" y="1620"/>
                  </a:lnTo>
                  <a:lnTo>
                    <a:pt x="1241" y="1620"/>
                  </a:lnTo>
                  <a:lnTo>
                    <a:pt x="1243" y="1619"/>
                  </a:lnTo>
                  <a:lnTo>
                    <a:pt x="1244" y="1619"/>
                  </a:lnTo>
                  <a:lnTo>
                    <a:pt x="1246" y="1618"/>
                  </a:lnTo>
                  <a:lnTo>
                    <a:pt x="1247" y="1617"/>
                  </a:lnTo>
                  <a:lnTo>
                    <a:pt x="1249" y="1617"/>
                  </a:lnTo>
                  <a:lnTo>
                    <a:pt x="1250" y="1616"/>
                  </a:lnTo>
                  <a:lnTo>
                    <a:pt x="1252" y="1616"/>
                  </a:lnTo>
                  <a:lnTo>
                    <a:pt x="1253" y="1615"/>
                  </a:lnTo>
                  <a:lnTo>
                    <a:pt x="1255" y="1615"/>
                  </a:lnTo>
                  <a:lnTo>
                    <a:pt x="1256" y="1614"/>
                  </a:lnTo>
                  <a:lnTo>
                    <a:pt x="1258" y="1614"/>
                  </a:lnTo>
                  <a:lnTo>
                    <a:pt x="1259" y="1613"/>
                  </a:lnTo>
                  <a:lnTo>
                    <a:pt x="1261" y="1612"/>
                  </a:lnTo>
                  <a:lnTo>
                    <a:pt x="1262" y="1612"/>
                  </a:lnTo>
                  <a:lnTo>
                    <a:pt x="1263" y="1611"/>
                  </a:lnTo>
                  <a:lnTo>
                    <a:pt x="1265" y="1610"/>
                  </a:lnTo>
                  <a:lnTo>
                    <a:pt x="1267" y="1610"/>
                  </a:lnTo>
                  <a:lnTo>
                    <a:pt x="1268" y="1609"/>
                  </a:lnTo>
                  <a:lnTo>
                    <a:pt x="1270" y="1609"/>
                  </a:lnTo>
                  <a:lnTo>
                    <a:pt x="1271" y="1608"/>
                  </a:lnTo>
                  <a:lnTo>
                    <a:pt x="1272" y="1607"/>
                  </a:lnTo>
                  <a:lnTo>
                    <a:pt x="1274" y="1607"/>
                  </a:lnTo>
                  <a:lnTo>
                    <a:pt x="1275" y="1606"/>
                  </a:lnTo>
                  <a:lnTo>
                    <a:pt x="1277" y="1605"/>
                  </a:lnTo>
                  <a:lnTo>
                    <a:pt x="1279" y="1605"/>
                  </a:lnTo>
                  <a:lnTo>
                    <a:pt x="1280" y="1604"/>
                  </a:lnTo>
                  <a:lnTo>
                    <a:pt x="1282" y="1604"/>
                  </a:lnTo>
                  <a:lnTo>
                    <a:pt x="1283" y="1603"/>
                  </a:lnTo>
                  <a:lnTo>
                    <a:pt x="1284" y="1603"/>
                  </a:lnTo>
                  <a:lnTo>
                    <a:pt x="1286" y="1602"/>
                  </a:lnTo>
                  <a:lnTo>
                    <a:pt x="1287" y="1601"/>
                  </a:lnTo>
                  <a:lnTo>
                    <a:pt x="1289" y="1601"/>
                  </a:lnTo>
                  <a:lnTo>
                    <a:pt x="1291" y="1600"/>
                  </a:lnTo>
                  <a:lnTo>
                    <a:pt x="1292" y="1599"/>
                  </a:lnTo>
                  <a:lnTo>
                    <a:pt x="1293" y="1598"/>
                  </a:lnTo>
                  <a:lnTo>
                    <a:pt x="1295" y="1598"/>
                  </a:lnTo>
                  <a:lnTo>
                    <a:pt x="1296" y="1597"/>
                  </a:lnTo>
                  <a:lnTo>
                    <a:pt x="1298" y="1596"/>
                  </a:lnTo>
                  <a:lnTo>
                    <a:pt x="1299" y="1596"/>
                  </a:lnTo>
                  <a:lnTo>
                    <a:pt x="1301" y="1595"/>
                  </a:lnTo>
                  <a:lnTo>
                    <a:pt x="1303" y="1594"/>
                  </a:lnTo>
                  <a:lnTo>
                    <a:pt x="1304" y="1594"/>
                  </a:lnTo>
                  <a:lnTo>
                    <a:pt x="1305" y="1593"/>
                  </a:lnTo>
                  <a:lnTo>
                    <a:pt x="1307" y="1593"/>
                  </a:lnTo>
                  <a:lnTo>
                    <a:pt x="1308" y="1592"/>
                  </a:lnTo>
                  <a:lnTo>
                    <a:pt x="1310" y="1591"/>
                  </a:lnTo>
                  <a:lnTo>
                    <a:pt x="1311" y="1591"/>
                  </a:lnTo>
                  <a:lnTo>
                    <a:pt x="1313" y="1590"/>
                  </a:lnTo>
                  <a:lnTo>
                    <a:pt x="1314" y="1589"/>
                  </a:lnTo>
                  <a:lnTo>
                    <a:pt x="1316" y="1588"/>
                  </a:lnTo>
                  <a:lnTo>
                    <a:pt x="1317" y="1588"/>
                  </a:lnTo>
                  <a:lnTo>
                    <a:pt x="1319" y="1587"/>
                  </a:lnTo>
                  <a:lnTo>
                    <a:pt x="1320" y="1586"/>
                  </a:lnTo>
                  <a:lnTo>
                    <a:pt x="1322" y="1586"/>
                  </a:lnTo>
                  <a:lnTo>
                    <a:pt x="1323" y="1585"/>
                  </a:lnTo>
                  <a:lnTo>
                    <a:pt x="1324" y="1584"/>
                  </a:lnTo>
                  <a:lnTo>
                    <a:pt x="1326" y="1583"/>
                  </a:lnTo>
                  <a:lnTo>
                    <a:pt x="1328" y="1583"/>
                  </a:lnTo>
                  <a:lnTo>
                    <a:pt x="1329" y="1582"/>
                  </a:lnTo>
                  <a:lnTo>
                    <a:pt x="1331" y="1582"/>
                  </a:lnTo>
                  <a:lnTo>
                    <a:pt x="1332" y="1581"/>
                  </a:lnTo>
                  <a:lnTo>
                    <a:pt x="1334" y="1580"/>
                  </a:lnTo>
                  <a:lnTo>
                    <a:pt x="1335" y="1579"/>
                  </a:lnTo>
                  <a:lnTo>
                    <a:pt x="1336" y="1579"/>
                  </a:lnTo>
                  <a:lnTo>
                    <a:pt x="1338" y="1578"/>
                  </a:lnTo>
                  <a:lnTo>
                    <a:pt x="1340" y="1577"/>
                  </a:lnTo>
                  <a:lnTo>
                    <a:pt x="1341" y="1576"/>
                  </a:lnTo>
                  <a:lnTo>
                    <a:pt x="1343" y="1576"/>
                  </a:lnTo>
                  <a:lnTo>
                    <a:pt x="1344" y="1575"/>
                  </a:lnTo>
                  <a:lnTo>
                    <a:pt x="1345" y="1574"/>
                  </a:lnTo>
                  <a:lnTo>
                    <a:pt x="1347" y="1573"/>
                  </a:lnTo>
                  <a:lnTo>
                    <a:pt x="1348" y="1573"/>
                  </a:lnTo>
                  <a:lnTo>
                    <a:pt x="1350" y="1572"/>
                  </a:lnTo>
                  <a:lnTo>
                    <a:pt x="1352" y="1571"/>
                  </a:lnTo>
                  <a:lnTo>
                    <a:pt x="1353" y="1571"/>
                  </a:lnTo>
                  <a:lnTo>
                    <a:pt x="1355" y="1570"/>
                  </a:lnTo>
                  <a:lnTo>
                    <a:pt x="1356" y="1569"/>
                  </a:lnTo>
                  <a:lnTo>
                    <a:pt x="1357" y="1568"/>
                  </a:lnTo>
                  <a:lnTo>
                    <a:pt x="1359" y="1568"/>
                  </a:lnTo>
                  <a:lnTo>
                    <a:pt x="1360" y="1567"/>
                  </a:lnTo>
                  <a:lnTo>
                    <a:pt x="1362" y="1566"/>
                  </a:lnTo>
                  <a:lnTo>
                    <a:pt x="1364" y="1565"/>
                  </a:lnTo>
                  <a:lnTo>
                    <a:pt x="1365" y="1564"/>
                  </a:lnTo>
                  <a:lnTo>
                    <a:pt x="1366" y="1564"/>
                  </a:lnTo>
                  <a:lnTo>
                    <a:pt x="1368" y="1563"/>
                  </a:lnTo>
                  <a:lnTo>
                    <a:pt x="1369" y="1562"/>
                  </a:lnTo>
                  <a:lnTo>
                    <a:pt x="1371" y="1561"/>
                  </a:lnTo>
                  <a:lnTo>
                    <a:pt x="1372" y="1561"/>
                  </a:lnTo>
                  <a:lnTo>
                    <a:pt x="1374" y="1560"/>
                  </a:lnTo>
                  <a:lnTo>
                    <a:pt x="1375" y="1559"/>
                  </a:lnTo>
                  <a:lnTo>
                    <a:pt x="1377" y="1558"/>
                  </a:lnTo>
                  <a:lnTo>
                    <a:pt x="1378" y="1558"/>
                  </a:lnTo>
                  <a:lnTo>
                    <a:pt x="1380" y="1557"/>
                  </a:lnTo>
                  <a:lnTo>
                    <a:pt x="1381" y="1556"/>
                  </a:lnTo>
                  <a:lnTo>
                    <a:pt x="1383" y="1555"/>
                  </a:lnTo>
                  <a:lnTo>
                    <a:pt x="1384" y="1554"/>
                  </a:lnTo>
                  <a:lnTo>
                    <a:pt x="1386" y="1554"/>
                  </a:lnTo>
                  <a:lnTo>
                    <a:pt x="1387" y="1553"/>
                  </a:lnTo>
                  <a:lnTo>
                    <a:pt x="1389" y="1552"/>
                  </a:lnTo>
                  <a:lnTo>
                    <a:pt x="1390" y="1551"/>
                  </a:lnTo>
                  <a:lnTo>
                    <a:pt x="1392" y="1550"/>
                  </a:lnTo>
                  <a:lnTo>
                    <a:pt x="1393" y="1550"/>
                  </a:lnTo>
                  <a:lnTo>
                    <a:pt x="1395" y="1549"/>
                  </a:lnTo>
                  <a:lnTo>
                    <a:pt x="1396" y="1548"/>
                  </a:lnTo>
                  <a:lnTo>
                    <a:pt x="1397" y="1547"/>
                  </a:lnTo>
                  <a:lnTo>
                    <a:pt x="1399" y="1546"/>
                  </a:lnTo>
                  <a:lnTo>
                    <a:pt x="1401" y="1546"/>
                  </a:lnTo>
                  <a:lnTo>
                    <a:pt x="1402" y="1545"/>
                  </a:lnTo>
                  <a:lnTo>
                    <a:pt x="1404" y="1544"/>
                  </a:lnTo>
                  <a:lnTo>
                    <a:pt x="1405" y="1543"/>
                  </a:lnTo>
                  <a:lnTo>
                    <a:pt x="1407" y="1542"/>
                  </a:lnTo>
                  <a:lnTo>
                    <a:pt x="1408" y="1541"/>
                  </a:lnTo>
                  <a:lnTo>
                    <a:pt x="1409" y="1540"/>
                  </a:lnTo>
                  <a:lnTo>
                    <a:pt x="1411" y="1539"/>
                  </a:lnTo>
                  <a:lnTo>
                    <a:pt x="1412" y="1539"/>
                  </a:lnTo>
                  <a:lnTo>
                    <a:pt x="1414" y="1538"/>
                  </a:lnTo>
                  <a:lnTo>
                    <a:pt x="1416" y="1537"/>
                  </a:lnTo>
                  <a:lnTo>
                    <a:pt x="1417" y="1536"/>
                  </a:lnTo>
                  <a:lnTo>
                    <a:pt x="1418" y="1535"/>
                  </a:lnTo>
                  <a:lnTo>
                    <a:pt x="1420" y="1535"/>
                  </a:lnTo>
                  <a:lnTo>
                    <a:pt x="1421" y="1534"/>
                  </a:lnTo>
                  <a:lnTo>
                    <a:pt x="1423" y="1533"/>
                  </a:lnTo>
                  <a:lnTo>
                    <a:pt x="1424" y="1532"/>
                  </a:lnTo>
                  <a:lnTo>
                    <a:pt x="1426" y="1531"/>
                  </a:lnTo>
                  <a:lnTo>
                    <a:pt x="1428" y="1530"/>
                  </a:lnTo>
                  <a:lnTo>
                    <a:pt x="1429" y="1529"/>
                  </a:lnTo>
                  <a:lnTo>
                    <a:pt x="1430" y="1528"/>
                  </a:lnTo>
                  <a:lnTo>
                    <a:pt x="1432" y="1528"/>
                  </a:lnTo>
                  <a:lnTo>
                    <a:pt x="1433" y="1527"/>
                  </a:lnTo>
                  <a:lnTo>
                    <a:pt x="1435" y="1526"/>
                  </a:lnTo>
                  <a:lnTo>
                    <a:pt x="1436" y="1525"/>
                  </a:lnTo>
                  <a:lnTo>
                    <a:pt x="1438" y="1524"/>
                  </a:lnTo>
                  <a:lnTo>
                    <a:pt x="1439" y="1523"/>
                  </a:lnTo>
                  <a:lnTo>
                    <a:pt x="1441" y="1522"/>
                  </a:lnTo>
                  <a:lnTo>
                    <a:pt x="1442" y="1521"/>
                  </a:lnTo>
                  <a:lnTo>
                    <a:pt x="1444" y="1520"/>
                  </a:lnTo>
                  <a:lnTo>
                    <a:pt x="1445" y="1519"/>
                  </a:lnTo>
                  <a:lnTo>
                    <a:pt x="1447" y="1518"/>
                  </a:lnTo>
                  <a:lnTo>
                    <a:pt x="1448" y="1517"/>
                  </a:lnTo>
                  <a:lnTo>
                    <a:pt x="1449" y="1517"/>
                  </a:lnTo>
                  <a:lnTo>
                    <a:pt x="1451" y="1516"/>
                  </a:lnTo>
                  <a:lnTo>
                    <a:pt x="1453" y="1515"/>
                  </a:lnTo>
                  <a:lnTo>
                    <a:pt x="1454" y="1514"/>
                  </a:lnTo>
                  <a:lnTo>
                    <a:pt x="1456" y="1513"/>
                  </a:lnTo>
                  <a:lnTo>
                    <a:pt x="1457" y="1512"/>
                  </a:lnTo>
                  <a:lnTo>
                    <a:pt x="1459" y="1511"/>
                  </a:lnTo>
                  <a:lnTo>
                    <a:pt x="1460" y="1510"/>
                  </a:lnTo>
                  <a:lnTo>
                    <a:pt x="1461" y="1509"/>
                  </a:lnTo>
                  <a:lnTo>
                    <a:pt x="1463" y="1508"/>
                  </a:lnTo>
                  <a:lnTo>
                    <a:pt x="1465" y="1507"/>
                  </a:lnTo>
                  <a:lnTo>
                    <a:pt x="1466" y="1506"/>
                  </a:lnTo>
                  <a:lnTo>
                    <a:pt x="1468" y="1506"/>
                  </a:lnTo>
                  <a:lnTo>
                    <a:pt x="1469" y="1505"/>
                  </a:lnTo>
                  <a:lnTo>
                    <a:pt x="1470" y="1504"/>
                  </a:lnTo>
                  <a:lnTo>
                    <a:pt x="1472" y="1503"/>
                  </a:lnTo>
                  <a:lnTo>
                    <a:pt x="1473" y="1502"/>
                  </a:lnTo>
                  <a:lnTo>
                    <a:pt x="1475" y="1501"/>
                  </a:lnTo>
                  <a:lnTo>
                    <a:pt x="1477" y="1500"/>
                  </a:lnTo>
                  <a:lnTo>
                    <a:pt x="1478" y="1499"/>
                  </a:lnTo>
                  <a:lnTo>
                    <a:pt x="1480" y="1498"/>
                  </a:lnTo>
                  <a:lnTo>
                    <a:pt x="1481" y="1497"/>
                  </a:lnTo>
                  <a:lnTo>
                    <a:pt x="1482" y="1496"/>
                  </a:lnTo>
                  <a:lnTo>
                    <a:pt x="1484" y="1495"/>
                  </a:lnTo>
                  <a:lnTo>
                    <a:pt x="1485" y="1494"/>
                  </a:lnTo>
                  <a:lnTo>
                    <a:pt x="1487" y="1493"/>
                  </a:lnTo>
                  <a:lnTo>
                    <a:pt x="1489" y="1492"/>
                  </a:lnTo>
                  <a:lnTo>
                    <a:pt x="1490" y="1491"/>
                  </a:lnTo>
                  <a:lnTo>
                    <a:pt x="1491" y="1490"/>
                  </a:lnTo>
                  <a:lnTo>
                    <a:pt x="1493" y="1489"/>
                  </a:lnTo>
                  <a:lnTo>
                    <a:pt x="1494" y="1488"/>
                  </a:lnTo>
                  <a:lnTo>
                    <a:pt x="1496" y="1487"/>
                  </a:lnTo>
                  <a:lnTo>
                    <a:pt x="1497" y="1486"/>
                  </a:lnTo>
                  <a:lnTo>
                    <a:pt x="1499" y="1485"/>
                  </a:lnTo>
                  <a:lnTo>
                    <a:pt x="1501" y="1484"/>
                  </a:lnTo>
                  <a:lnTo>
                    <a:pt x="1502" y="1483"/>
                  </a:lnTo>
                  <a:lnTo>
                    <a:pt x="1503" y="1482"/>
                  </a:lnTo>
                  <a:lnTo>
                    <a:pt x="1505" y="1481"/>
                  </a:lnTo>
                  <a:lnTo>
                    <a:pt x="1506" y="1480"/>
                  </a:lnTo>
                  <a:lnTo>
                    <a:pt x="1508" y="1479"/>
                  </a:lnTo>
                  <a:lnTo>
                    <a:pt x="1509" y="1478"/>
                  </a:lnTo>
                  <a:lnTo>
                    <a:pt x="1511" y="1477"/>
                  </a:lnTo>
                  <a:lnTo>
                    <a:pt x="1512" y="1476"/>
                  </a:lnTo>
                  <a:lnTo>
                    <a:pt x="1514" y="1475"/>
                  </a:lnTo>
                  <a:lnTo>
                    <a:pt x="1515" y="1474"/>
                  </a:lnTo>
                  <a:lnTo>
                    <a:pt x="1517" y="1473"/>
                  </a:lnTo>
                  <a:lnTo>
                    <a:pt x="1518" y="1472"/>
                  </a:lnTo>
                  <a:lnTo>
                    <a:pt x="1520" y="1471"/>
                  </a:lnTo>
                  <a:lnTo>
                    <a:pt x="1521" y="1470"/>
                  </a:lnTo>
                  <a:lnTo>
                    <a:pt x="1522" y="1469"/>
                  </a:lnTo>
                  <a:lnTo>
                    <a:pt x="1524" y="1468"/>
                  </a:lnTo>
                  <a:lnTo>
                    <a:pt x="1526" y="1467"/>
                  </a:lnTo>
                  <a:lnTo>
                    <a:pt x="1527" y="1465"/>
                  </a:lnTo>
                  <a:lnTo>
                    <a:pt x="1529" y="1464"/>
                  </a:lnTo>
                  <a:lnTo>
                    <a:pt x="1530" y="1463"/>
                  </a:lnTo>
                  <a:lnTo>
                    <a:pt x="1532" y="1463"/>
                  </a:lnTo>
                  <a:lnTo>
                    <a:pt x="1533" y="1461"/>
                  </a:lnTo>
                  <a:lnTo>
                    <a:pt x="1534" y="1460"/>
                  </a:lnTo>
                  <a:lnTo>
                    <a:pt x="1536" y="1459"/>
                  </a:lnTo>
                  <a:lnTo>
                    <a:pt x="1538" y="1458"/>
                  </a:lnTo>
                  <a:lnTo>
                    <a:pt x="1539" y="1457"/>
                  </a:lnTo>
                  <a:lnTo>
                    <a:pt x="1541" y="1456"/>
                  </a:lnTo>
                  <a:lnTo>
                    <a:pt x="1542" y="1455"/>
                  </a:lnTo>
                  <a:lnTo>
                    <a:pt x="1543" y="1454"/>
                  </a:lnTo>
                  <a:lnTo>
                    <a:pt x="1545" y="1452"/>
                  </a:lnTo>
                  <a:lnTo>
                    <a:pt x="1546" y="1452"/>
                  </a:lnTo>
                  <a:lnTo>
                    <a:pt x="1548" y="1451"/>
                  </a:lnTo>
                  <a:lnTo>
                    <a:pt x="1550" y="1449"/>
                  </a:lnTo>
                  <a:lnTo>
                    <a:pt x="1551" y="1448"/>
                  </a:lnTo>
                  <a:lnTo>
                    <a:pt x="1553" y="1447"/>
                  </a:lnTo>
                  <a:lnTo>
                    <a:pt x="1554" y="1446"/>
                  </a:lnTo>
                  <a:lnTo>
                    <a:pt x="1555" y="1445"/>
                  </a:lnTo>
                  <a:lnTo>
                    <a:pt x="1557" y="1444"/>
                  </a:lnTo>
                  <a:lnTo>
                    <a:pt x="1558" y="1443"/>
                  </a:lnTo>
                  <a:lnTo>
                    <a:pt x="1560" y="1442"/>
                  </a:lnTo>
                  <a:lnTo>
                    <a:pt x="1561" y="1441"/>
                  </a:lnTo>
                  <a:lnTo>
                    <a:pt x="1563" y="1439"/>
                  </a:lnTo>
                  <a:lnTo>
                    <a:pt x="1564" y="1438"/>
                  </a:lnTo>
                  <a:lnTo>
                    <a:pt x="1566" y="1437"/>
                  </a:lnTo>
                  <a:lnTo>
                    <a:pt x="1567" y="1436"/>
                  </a:lnTo>
                  <a:lnTo>
                    <a:pt x="1569" y="1435"/>
                  </a:lnTo>
                  <a:lnTo>
                    <a:pt x="1570" y="1434"/>
                  </a:lnTo>
                  <a:lnTo>
                    <a:pt x="1572" y="1432"/>
                  </a:lnTo>
                  <a:lnTo>
                    <a:pt x="1573" y="1431"/>
                  </a:lnTo>
                  <a:lnTo>
                    <a:pt x="1575" y="1430"/>
                  </a:lnTo>
                  <a:lnTo>
                    <a:pt x="1576" y="1429"/>
                  </a:lnTo>
                  <a:lnTo>
                    <a:pt x="1578" y="1428"/>
                  </a:lnTo>
                  <a:lnTo>
                    <a:pt x="1579" y="1427"/>
                  </a:lnTo>
                  <a:lnTo>
                    <a:pt x="1581" y="1426"/>
                  </a:lnTo>
                  <a:lnTo>
                    <a:pt x="1582" y="1424"/>
                  </a:lnTo>
                  <a:lnTo>
                    <a:pt x="1584" y="1423"/>
                  </a:lnTo>
                  <a:lnTo>
                    <a:pt x="1585" y="1422"/>
                  </a:lnTo>
                  <a:lnTo>
                    <a:pt x="1587" y="1421"/>
                  </a:lnTo>
                  <a:lnTo>
                    <a:pt x="1588" y="1420"/>
                  </a:lnTo>
                  <a:lnTo>
                    <a:pt x="1590" y="1419"/>
                  </a:lnTo>
                  <a:lnTo>
                    <a:pt x="1591" y="1417"/>
                  </a:lnTo>
                  <a:lnTo>
                    <a:pt x="1593" y="1416"/>
                  </a:lnTo>
                  <a:lnTo>
                    <a:pt x="1594" y="1415"/>
                  </a:lnTo>
                  <a:lnTo>
                    <a:pt x="1595" y="1414"/>
                  </a:lnTo>
                  <a:lnTo>
                    <a:pt x="1597" y="1413"/>
                  </a:lnTo>
                  <a:lnTo>
                    <a:pt x="1598" y="1411"/>
                  </a:lnTo>
                  <a:lnTo>
                    <a:pt x="1600" y="1410"/>
                  </a:lnTo>
                  <a:lnTo>
                    <a:pt x="1602" y="1409"/>
                  </a:lnTo>
                  <a:lnTo>
                    <a:pt x="1603" y="1408"/>
                  </a:lnTo>
                  <a:lnTo>
                    <a:pt x="1605" y="1407"/>
                  </a:lnTo>
                  <a:lnTo>
                    <a:pt x="1606" y="1405"/>
                  </a:lnTo>
                  <a:lnTo>
                    <a:pt x="1607" y="1404"/>
                  </a:lnTo>
                  <a:lnTo>
                    <a:pt x="1609" y="1403"/>
                  </a:lnTo>
                  <a:lnTo>
                    <a:pt x="1610" y="1402"/>
                  </a:lnTo>
                  <a:lnTo>
                    <a:pt x="1612" y="1400"/>
                  </a:lnTo>
                  <a:lnTo>
                    <a:pt x="1614" y="1399"/>
                  </a:lnTo>
                  <a:lnTo>
                    <a:pt x="1615" y="1398"/>
                  </a:lnTo>
                  <a:lnTo>
                    <a:pt x="1616" y="1397"/>
                  </a:lnTo>
                  <a:lnTo>
                    <a:pt x="1618" y="1396"/>
                  </a:lnTo>
                  <a:lnTo>
                    <a:pt x="1619" y="1394"/>
                  </a:lnTo>
                  <a:lnTo>
                    <a:pt x="1621" y="1393"/>
                  </a:lnTo>
                  <a:lnTo>
                    <a:pt x="1622" y="1392"/>
                  </a:lnTo>
                  <a:lnTo>
                    <a:pt x="1624" y="1390"/>
                  </a:lnTo>
                  <a:lnTo>
                    <a:pt x="1626" y="1389"/>
                  </a:lnTo>
                  <a:lnTo>
                    <a:pt x="1627" y="1388"/>
                  </a:lnTo>
                  <a:lnTo>
                    <a:pt x="1628" y="1387"/>
                  </a:lnTo>
                  <a:lnTo>
                    <a:pt x="1630" y="1386"/>
                  </a:lnTo>
                  <a:lnTo>
                    <a:pt x="1631" y="1384"/>
                  </a:lnTo>
                  <a:lnTo>
                    <a:pt x="1633" y="1383"/>
                  </a:lnTo>
                  <a:lnTo>
                    <a:pt x="1634" y="1382"/>
                  </a:lnTo>
                  <a:lnTo>
                    <a:pt x="1636" y="1380"/>
                  </a:lnTo>
                  <a:lnTo>
                    <a:pt x="1637" y="1379"/>
                  </a:lnTo>
                  <a:lnTo>
                    <a:pt x="1639" y="1378"/>
                  </a:lnTo>
                  <a:lnTo>
                    <a:pt x="1640" y="1377"/>
                  </a:lnTo>
                  <a:lnTo>
                    <a:pt x="1642" y="1376"/>
                  </a:lnTo>
                  <a:lnTo>
                    <a:pt x="1643" y="1374"/>
                  </a:lnTo>
                  <a:lnTo>
                    <a:pt x="1645" y="1373"/>
                  </a:lnTo>
                  <a:lnTo>
                    <a:pt x="1646" y="1372"/>
                  </a:lnTo>
                  <a:lnTo>
                    <a:pt x="1648" y="1370"/>
                  </a:lnTo>
                  <a:lnTo>
                    <a:pt x="1649" y="1369"/>
                  </a:lnTo>
                  <a:lnTo>
                    <a:pt x="1651" y="1367"/>
                  </a:lnTo>
                  <a:lnTo>
                    <a:pt x="1652" y="1366"/>
                  </a:lnTo>
                  <a:lnTo>
                    <a:pt x="1654" y="1365"/>
                  </a:lnTo>
                  <a:lnTo>
                    <a:pt x="1655" y="1364"/>
                  </a:lnTo>
                  <a:lnTo>
                    <a:pt x="1657" y="1362"/>
                  </a:lnTo>
                  <a:lnTo>
                    <a:pt x="1658" y="1361"/>
                  </a:lnTo>
                  <a:lnTo>
                    <a:pt x="1659" y="1360"/>
                  </a:lnTo>
                  <a:lnTo>
                    <a:pt x="1661" y="1358"/>
                  </a:lnTo>
                  <a:lnTo>
                    <a:pt x="1663" y="1357"/>
                  </a:lnTo>
                  <a:lnTo>
                    <a:pt x="1664" y="1356"/>
                  </a:lnTo>
                  <a:lnTo>
                    <a:pt x="1666" y="1355"/>
                  </a:lnTo>
                  <a:lnTo>
                    <a:pt x="1667" y="1353"/>
                  </a:lnTo>
                  <a:lnTo>
                    <a:pt x="1668" y="1352"/>
                  </a:lnTo>
                  <a:lnTo>
                    <a:pt x="1670" y="1350"/>
                  </a:lnTo>
                  <a:lnTo>
                    <a:pt x="1671" y="1349"/>
                  </a:lnTo>
                  <a:lnTo>
                    <a:pt x="1673" y="1348"/>
                  </a:lnTo>
                  <a:lnTo>
                    <a:pt x="1675" y="1346"/>
                  </a:lnTo>
                  <a:lnTo>
                    <a:pt x="1676" y="1345"/>
                  </a:lnTo>
                  <a:lnTo>
                    <a:pt x="1678" y="1344"/>
                  </a:lnTo>
                  <a:lnTo>
                    <a:pt x="1679" y="1342"/>
                  </a:lnTo>
                  <a:lnTo>
                    <a:pt x="1680" y="1341"/>
                  </a:lnTo>
                  <a:lnTo>
                    <a:pt x="1682" y="1340"/>
                  </a:lnTo>
                  <a:lnTo>
                    <a:pt x="1683" y="1338"/>
                  </a:lnTo>
                  <a:lnTo>
                    <a:pt x="1685" y="1337"/>
                  </a:lnTo>
                  <a:lnTo>
                    <a:pt x="1687" y="1335"/>
                  </a:lnTo>
                  <a:lnTo>
                    <a:pt x="1688" y="1334"/>
                  </a:lnTo>
                  <a:lnTo>
                    <a:pt x="1689" y="1333"/>
                  </a:lnTo>
                  <a:lnTo>
                    <a:pt x="1691" y="1331"/>
                  </a:lnTo>
                  <a:lnTo>
                    <a:pt x="1692" y="1330"/>
                  </a:lnTo>
                  <a:lnTo>
                    <a:pt x="1694" y="1329"/>
                  </a:lnTo>
                  <a:lnTo>
                    <a:pt x="1695" y="1327"/>
                  </a:lnTo>
                  <a:lnTo>
                    <a:pt x="1697" y="1326"/>
                  </a:lnTo>
                  <a:lnTo>
                    <a:pt x="1699" y="1324"/>
                  </a:lnTo>
                  <a:lnTo>
                    <a:pt x="1700" y="1323"/>
                  </a:lnTo>
                  <a:lnTo>
                    <a:pt x="1701" y="1322"/>
                  </a:lnTo>
                  <a:lnTo>
                    <a:pt x="1703" y="1320"/>
                  </a:lnTo>
                  <a:lnTo>
                    <a:pt x="1704" y="1319"/>
                  </a:lnTo>
                  <a:lnTo>
                    <a:pt x="1706" y="1317"/>
                  </a:lnTo>
                  <a:lnTo>
                    <a:pt x="1707" y="1316"/>
                  </a:lnTo>
                  <a:lnTo>
                    <a:pt x="1709" y="1314"/>
                  </a:lnTo>
                  <a:lnTo>
                    <a:pt x="1710" y="1313"/>
                  </a:lnTo>
                  <a:lnTo>
                    <a:pt x="1712" y="1312"/>
                  </a:lnTo>
                  <a:lnTo>
                    <a:pt x="1713" y="1310"/>
                  </a:lnTo>
                  <a:lnTo>
                    <a:pt x="1715" y="1309"/>
                  </a:lnTo>
                  <a:lnTo>
                    <a:pt x="1716" y="1307"/>
                  </a:lnTo>
                  <a:lnTo>
                    <a:pt x="1718" y="1306"/>
                  </a:lnTo>
                  <a:lnTo>
                    <a:pt x="1719" y="1304"/>
                  </a:lnTo>
                  <a:lnTo>
                    <a:pt x="1721" y="1303"/>
                  </a:lnTo>
                  <a:lnTo>
                    <a:pt x="1722" y="1301"/>
                  </a:lnTo>
                  <a:lnTo>
                    <a:pt x="1724" y="1300"/>
                  </a:lnTo>
                  <a:lnTo>
                    <a:pt x="1725" y="1299"/>
                  </a:lnTo>
                  <a:lnTo>
                    <a:pt x="1727" y="1297"/>
                  </a:lnTo>
                  <a:lnTo>
                    <a:pt x="1728" y="1296"/>
                  </a:lnTo>
                  <a:lnTo>
                    <a:pt x="1730" y="1294"/>
                  </a:lnTo>
                  <a:lnTo>
                    <a:pt x="1731" y="1293"/>
                  </a:lnTo>
                  <a:lnTo>
                    <a:pt x="1732" y="1291"/>
                  </a:lnTo>
                  <a:lnTo>
                    <a:pt x="1734" y="1290"/>
                  </a:lnTo>
                  <a:lnTo>
                    <a:pt x="1736" y="1289"/>
                  </a:lnTo>
                  <a:lnTo>
                    <a:pt x="1737" y="1287"/>
                  </a:lnTo>
                  <a:lnTo>
                    <a:pt x="1739" y="1285"/>
                  </a:lnTo>
                  <a:lnTo>
                    <a:pt x="1740" y="1284"/>
                  </a:lnTo>
                  <a:lnTo>
                    <a:pt x="1742" y="1282"/>
                  </a:lnTo>
                  <a:lnTo>
                    <a:pt x="1743" y="1281"/>
                  </a:lnTo>
                  <a:lnTo>
                    <a:pt x="1744" y="1279"/>
                  </a:lnTo>
                  <a:lnTo>
                    <a:pt x="1746" y="1278"/>
                  </a:lnTo>
                  <a:lnTo>
                    <a:pt x="1747" y="1277"/>
                  </a:lnTo>
                  <a:lnTo>
                    <a:pt x="1749" y="1275"/>
                  </a:lnTo>
                  <a:lnTo>
                    <a:pt x="1751" y="1273"/>
                  </a:lnTo>
                  <a:lnTo>
                    <a:pt x="1752" y="1272"/>
                  </a:lnTo>
                  <a:lnTo>
                    <a:pt x="1753" y="1270"/>
                  </a:lnTo>
                  <a:lnTo>
                    <a:pt x="1755" y="1269"/>
                  </a:lnTo>
                  <a:lnTo>
                    <a:pt x="1756" y="1268"/>
                  </a:lnTo>
                  <a:lnTo>
                    <a:pt x="1758" y="1266"/>
                  </a:lnTo>
                  <a:lnTo>
                    <a:pt x="1759" y="1264"/>
                  </a:lnTo>
                  <a:lnTo>
                    <a:pt x="1761" y="1263"/>
                  </a:lnTo>
                  <a:lnTo>
                    <a:pt x="1762" y="1261"/>
                  </a:lnTo>
                  <a:lnTo>
                    <a:pt x="1764" y="1260"/>
                  </a:lnTo>
                  <a:lnTo>
                    <a:pt x="1765" y="1258"/>
                  </a:lnTo>
                  <a:lnTo>
                    <a:pt x="1767" y="1257"/>
                  </a:lnTo>
                  <a:lnTo>
                    <a:pt x="1768" y="1255"/>
                  </a:lnTo>
                  <a:lnTo>
                    <a:pt x="1770" y="1254"/>
                  </a:lnTo>
                  <a:lnTo>
                    <a:pt x="1771" y="1252"/>
                  </a:lnTo>
                  <a:lnTo>
                    <a:pt x="1773" y="1251"/>
                  </a:lnTo>
                  <a:lnTo>
                    <a:pt x="1774" y="1249"/>
                  </a:lnTo>
                  <a:lnTo>
                    <a:pt x="1776" y="1247"/>
                  </a:lnTo>
                  <a:lnTo>
                    <a:pt x="1777" y="1246"/>
                  </a:lnTo>
                  <a:lnTo>
                    <a:pt x="1779" y="1245"/>
                  </a:lnTo>
                  <a:lnTo>
                    <a:pt x="1780" y="1243"/>
                  </a:lnTo>
                  <a:lnTo>
                    <a:pt x="1782" y="1241"/>
                  </a:lnTo>
                  <a:lnTo>
                    <a:pt x="1783" y="1240"/>
                  </a:lnTo>
                  <a:lnTo>
                    <a:pt x="1784" y="1238"/>
                  </a:lnTo>
                  <a:lnTo>
                    <a:pt x="1786" y="1236"/>
                  </a:lnTo>
                  <a:lnTo>
                    <a:pt x="1788" y="1235"/>
                  </a:lnTo>
                  <a:lnTo>
                    <a:pt x="1789" y="1234"/>
                  </a:lnTo>
                  <a:lnTo>
                    <a:pt x="1791" y="1232"/>
                  </a:lnTo>
                  <a:lnTo>
                    <a:pt x="1792" y="1230"/>
                  </a:lnTo>
                  <a:lnTo>
                    <a:pt x="1794" y="1229"/>
                  </a:lnTo>
                  <a:lnTo>
                    <a:pt x="1795" y="1227"/>
                  </a:lnTo>
                  <a:lnTo>
                    <a:pt x="1796" y="1225"/>
                  </a:lnTo>
                  <a:lnTo>
                    <a:pt x="1798" y="1224"/>
                  </a:lnTo>
                  <a:lnTo>
                    <a:pt x="1800" y="1222"/>
                  </a:lnTo>
                  <a:lnTo>
                    <a:pt x="1801" y="1221"/>
                  </a:lnTo>
                  <a:lnTo>
                    <a:pt x="1803" y="1219"/>
                  </a:lnTo>
                  <a:lnTo>
                    <a:pt x="1804" y="1217"/>
                  </a:lnTo>
                  <a:lnTo>
                    <a:pt x="1805" y="1216"/>
                  </a:lnTo>
                  <a:lnTo>
                    <a:pt x="1807" y="1214"/>
                  </a:lnTo>
                  <a:lnTo>
                    <a:pt x="1808" y="1213"/>
                  </a:lnTo>
                  <a:lnTo>
                    <a:pt x="1810" y="1211"/>
                  </a:lnTo>
                  <a:lnTo>
                    <a:pt x="1812" y="1209"/>
                  </a:lnTo>
                  <a:lnTo>
                    <a:pt x="1813" y="1208"/>
                  </a:lnTo>
                  <a:lnTo>
                    <a:pt x="1815" y="1206"/>
                  </a:lnTo>
                  <a:lnTo>
                    <a:pt x="1816" y="1204"/>
                  </a:lnTo>
                  <a:lnTo>
                    <a:pt x="1817" y="1203"/>
                  </a:lnTo>
                  <a:lnTo>
                    <a:pt x="1819" y="1201"/>
                  </a:lnTo>
                  <a:lnTo>
                    <a:pt x="1820" y="1200"/>
                  </a:lnTo>
                  <a:lnTo>
                    <a:pt x="1822" y="1198"/>
                  </a:lnTo>
                  <a:lnTo>
                    <a:pt x="1824" y="1196"/>
                  </a:lnTo>
                  <a:lnTo>
                    <a:pt x="1825" y="1195"/>
                  </a:lnTo>
                  <a:lnTo>
                    <a:pt x="1826" y="1193"/>
                  </a:lnTo>
                  <a:lnTo>
                    <a:pt x="1828" y="1192"/>
                  </a:lnTo>
                  <a:lnTo>
                    <a:pt x="1829" y="1190"/>
                  </a:lnTo>
                  <a:lnTo>
                    <a:pt x="1831" y="1188"/>
                  </a:lnTo>
                  <a:lnTo>
                    <a:pt x="1832" y="1186"/>
                  </a:lnTo>
                  <a:lnTo>
                    <a:pt x="1834" y="1185"/>
                  </a:lnTo>
                  <a:lnTo>
                    <a:pt x="1835" y="1183"/>
                  </a:lnTo>
                  <a:lnTo>
                    <a:pt x="1837" y="1182"/>
                  </a:lnTo>
                  <a:lnTo>
                    <a:pt x="1838" y="1180"/>
                  </a:lnTo>
                  <a:lnTo>
                    <a:pt x="1840" y="1178"/>
                  </a:lnTo>
                  <a:lnTo>
                    <a:pt x="1841" y="1176"/>
                  </a:lnTo>
                  <a:lnTo>
                    <a:pt x="1843" y="1175"/>
                  </a:lnTo>
                  <a:lnTo>
                    <a:pt x="1844" y="1173"/>
                  </a:lnTo>
                  <a:lnTo>
                    <a:pt x="1846" y="1171"/>
                  </a:lnTo>
                  <a:lnTo>
                    <a:pt x="1847" y="1170"/>
                  </a:lnTo>
                  <a:lnTo>
                    <a:pt x="1849" y="1168"/>
                  </a:lnTo>
                  <a:lnTo>
                    <a:pt x="1850" y="1166"/>
                  </a:lnTo>
                  <a:lnTo>
                    <a:pt x="1852" y="1165"/>
                  </a:lnTo>
                  <a:lnTo>
                    <a:pt x="1853" y="1163"/>
                  </a:lnTo>
                  <a:lnTo>
                    <a:pt x="1855" y="1161"/>
                  </a:lnTo>
                  <a:lnTo>
                    <a:pt x="1856" y="1160"/>
                  </a:lnTo>
                  <a:lnTo>
                    <a:pt x="1857" y="1158"/>
                  </a:lnTo>
                  <a:lnTo>
                    <a:pt x="1859" y="1156"/>
                  </a:lnTo>
                  <a:lnTo>
                    <a:pt x="1861" y="1154"/>
                  </a:lnTo>
                  <a:lnTo>
                    <a:pt x="1862" y="1153"/>
                  </a:lnTo>
                  <a:lnTo>
                    <a:pt x="1864" y="1151"/>
                  </a:lnTo>
                  <a:lnTo>
                    <a:pt x="1865" y="1149"/>
                  </a:lnTo>
                  <a:lnTo>
                    <a:pt x="1867" y="1148"/>
                  </a:lnTo>
                  <a:lnTo>
                    <a:pt x="1868" y="1146"/>
                  </a:lnTo>
                  <a:lnTo>
                    <a:pt x="1869" y="1144"/>
                  </a:lnTo>
                  <a:lnTo>
                    <a:pt x="1871" y="1142"/>
                  </a:lnTo>
                  <a:lnTo>
                    <a:pt x="1873" y="1140"/>
                  </a:lnTo>
                  <a:lnTo>
                    <a:pt x="1874" y="1139"/>
                  </a:lnTo>
                  <a:lnTo>
                    <a:pt x="1876" y="1137"/>
                  </a:lnTo>
                  <a:lnTo>
                    <a:pt x="1877" y="1135"/>
                  </a:lnTo>
                  <a:lnTo>
                    <a:pt x="1878" y="1134"/>
                  </a:lnTo>
                  <a:lnTo>
                    <a:pt x="1880" y="1132"/>
                  </a:lnTo>
                  <a:lnTo>
                    <a:pt x="1881" y="1130"/>
                  </a:lnTo>
                  <a:lnTo>
                    <a:pt x="1883" y="1128"/>
                  </a:lnTo>
                  <a:lnTo>
                    <a:pt x="1885" y="1127"/>
                  </a:lnTo>
                  <a:lnTo>
                    <a:pt x="1886" y="1125"/>
                  </a:lnTo>
                  <a:lnTo>
                    <a:pt x="1888" y="1123"/>
                  </a:lnTo>
                  <a:lnTo>
                    <a:pt x="1889" y="1121"/>
                  </a:lnTo>
                  <a:lnTo>
                    <a:pt x="1890" y="1119"/>
                  </a:lnTo>
                  <a:lnTo>
                    <a:pt x="1892" y="1118"/>
                  </a:lnTo>
                  <a:lnTo>
                    <a:pt x="1893" y="1116"/>
                  </a:lnTo>
                  <a:lnTo>
                    <a:pt x="1895" y="1114"/>
                  </a:lnTo>
                  <a:lnTo>
                    <a:pt x="1896" y="1113"/>
                  </a:lnTo>
                  <a:lnTo>
                    <a:pt x="1898" y="1111"/>
                  </a:lnTo>
                  <a:lnTo>
                    <a:pt x="1899" y="1109"/>
                  </a:lnTo>
                  <a:lnTo>
                    <a:pt x="1901" y="1107"/>
                  </a:lnTo>
                  <a:lnTo>
                    <a:pt x="1902" y="1106"/>
                  </a:lnTo>
                  <a:lnTo>
                    <a:pt x="1904" y="1104"/>
                  </a:lnTo>
                  <a:lnTo>
                    <a:pt x="1905" y="1102"/>
                  </a:lnTo>
                  <a:lnTo>
                    <a:pt x="1907" y="1100"/>
                  </a:lnTo>
                  <a:lnTo>
                    <a:pt x="1908" y="1098"/>
                  </a:lnTo>
                  <a:lnTo>
                    <a:pt x="1910" y="1096"/>
                  </a:lnTo>
                  <a:lnTo>
                    <a:pt x="1911" y="1095"/>
                  </a:lnTo>
                  <a:lnTo>
                    <a:pt x="1913" y="1093"/>
                  </a:lnTo>
                  <a:lnTo>
                    <a:pt x="1914" y="1091"/>
                  </a:lnTo>
                  <a:lnTo>
                    <a:pt x="1916" y="1089"/>
                  </a:lnTo>
                  <a:lnTo>
                    <a:pt x="1917" y="1087"/>
                  </a:lnTo>
                  <a:lnTo>
                    <a:pt x="1919" y="1085"/>
                  </a:lnTo>
                  <a:lnTo>
                    <a:pt x="1920" y="1084"/>
                  </a:lnTo>
                  <a:lnTo>
                    <a:pt x="1922" y="1082"/>
                  </a:lnTo>
                  <a:lnTo>
                    <a:pt x="1923" y="1080"/>
                  </a:lnTo>
                  <a:lnTo>
                    <a:pt x="1925" y="1078"/>
                  </a:lnTo>
                  <a:lnTo>
                    <a:pt x="1926" y="1076"/>
                  </a:lnTo>
                  <a:lnTo>
                    <a:pt x="1928" y="1075"/>
                  </a:lnTo>
                  <a:lnTo>
                    <a:pt x="1929" y="1073"/>
                  </a:lnTo>
                  <a:lnTo>
                    <a:pt x="1930" y="1071"/>
                  </a:lnTo>
                  <a:lnTo>
                    <a:pt x="1932" y="1069"/>
                  </a:lnTo>
                  <a:lnTo>
                    <a:pt x="1933" y="1067"/>
                  </a:lnTo>
                  <a:lnTo>
                    <a:pt x="1935" y="1065"/>
                  </a:lnTo>
                  <a:lnTo>
                    <a:pt x="1937" y="1064"/>
                  </a:lnTo>
                  <a:lnTo>
                    <a:pt x="1938" y="1062"/>
                  </a:lnTo>
                  <a:lnTo>
                    <a:pt x="1940" y="1060"/>
                  </a:lnTo>
                  <a:lnTo>
                    <a:pt x="1941" y="1058"/>
                  </a:lnTo>
                  <a:lnTo>
                    <a:pt x="1942" y="1056"/>
                  </a:lnTo>
                  <a:lnTo>
                    <a:pt x="1944" y="1054"/>
                  </a:lnTo>
                  <a:lnTo>
                    <a:pt x="1945" y="1052"/>
                  </a:lnTo>
                  <a:lnTo>
                    <a:pt x="1947" y="1051"/>
                  </a:lnTo>
                  <a:lnTo>
                    <a:pt x="1949" y="1049"/>
                  </a:lnTo>
                  <a:lnTo>
                    <a:pt x="1950" y="1047"/>
                  </a:lnTo>
                  <a:lnTo>
                    <a:pt x="1951" y="1045"/>
                  </a:lnTo>
                  <a:lnTo>
                    <a:pt x="1953" y="1043"/>
                  </a:lnTo>
                  <a:lnTo>
                    <a:pt x="1954" y="1041"/>
                  </a:lnTo>
                  <a:lnTo>
                    <a:pt x="1956" y="1040"/>
                  </a:lnTo>
                  <a:lnTo>
                    <a:pt x="1957" y="1038"/>
                  </a:lnTo>
                  <a:lnTo>
                    <a:pt x="1959" y="1036"/>
                  </a:lnTo>
                  <a:lnTo>
                    <a:pt x="1961" y="1034"/>
                  </a:lnTo>
                  <a:lnTo>
                    <a:pt x="1962" y="1032"/>
                  </a:lnTo>
                  <a:lnTo>
                    <a:pt x="1963" y="1030"/>
                  </a:lnTo>
                  <a:lnTo>
                    <a:pt x="1965" y="1029"/>
                  </a:lnTo>
                  <a:lnTo>
                    <a:pt x="1966" y="1027"/>
                  </a:lnTo>
                  <a:lnTo>
                    <a:pt x="1968" y="1025"/>
                  </a:lnTo>
                  <a:lnTo>
                    <a:pt x="1969" y="1023"/>
                  </a:lnTo>
                  <a:lnTo>
                    <a:pt x="1971" y="1021"/>
                  </a:lnTo>
                  <a:lnTo>
                    <a:pt x="1972" y="1019"/>
                  </a:lnTo>
                  <a:lnTo>
                    <a:pt x="1974" y="1017"/>
                  </a:lnTo>
                  <a:lnTo>
                    <a:pt x="1975" y="1015"/>
                  </a:lnTo>
                  <a:lnTo>
                    <a:pt x="1977" y="1013"/>
                  </a:lnTo>
                  <a:lnTo>
                    <a:pt x="1978" y="1011"/>
                  </a:lnTo>
                  <a:lnTo>
                    <a:pt x="1980" y="1009"/>
                  </a:lnTo>
                  <a:lnTo>
                    <a:pt x="1981" y="1008"/>
                  </a:lnTo>
                  <a:lnTo>
                    <a:pt x="1982" y="1006"/>
                  </a:lnTo>
                  <a:lnTo>
                    <a:pt x="1984" y="1004"/>
                  </a:lnTo>
                  <a:lnTo>
                    <a:pt x="1986" y="1002"/>
                  </a:lnTo>
                  <a:lnTo>
                    <a:pt x="1987" y="1000"/>
                  </a:lnTo>
                  <a:lnTo>
                    <a:pt x="1989" y="998"/>
                  </a:lnTo>
                  <a:lnTo>
                    <a:pt x="1990" y="996"/>
                  </a:lnTo>
                  <a:lnTo>
                    <a:pt x="1992" y="994"/>
                  </a:lnTo>
                  <a:lnTo>
                    <a:pt x="1993" y="992"/>
                  </a:lnTo>
                  <a:lnTo>
                    <a:pt x="1994" y="990"/>
                  </a:lnTo>
                  <a:lnTo>
                    <a:pt x="1996" y="988"/>
                  </a:lnTo>
                  <a:lnTo>
                    <a:pt x="1998" y="987"/>
                  </a:lnTo>
                  <a:lnTo>
                    <a:pt x="1999" y="985"/>
                  </a:lnTo>
                  <a:lnTo>
                    <a:pt x="2001" y="983"/>
                  </a:lnTo>
                  <a:lnTo>
                    <a:pt x="2002" y="981"/>
                  </a:lnTo>
                  <a:lnTo>
                    <a:pt x="2003" y="979"/>
                  </a:lnTo>
                  <a:lnTo>
                    <a:pt x="2005" y="977"/>
                  </a:lnTo>
                  <a:lnTo>
                    <a:pt x="2006" y="975"/>
                  </a:lnTo>
                  <a:lnTo>
                    <a:pt x="2008" y="973"/>
                  </a:lnTo>
                  <a:lnTo>
                    <a:pt x="2010" y="971"/>
                  </a:lnTo>
                  <a:lnTo>
                    <a:pt x="2011" y="969"/>
                  </a:lnTo>
                  <a:lnTo>
                    <a:pt x="2013" y="967"/>
                  </a:lnTo>
                  <a:lnTo>
                    <a:pt x="2014" y="965"/>
                  </a:lnTo>
                  <a:lnTo>
                    <a:pt x="2015" y="963"/>
                  </a:lnTo>
                  <a:lnTo>
                    <a:pt x="2017" y="961"/>
                  </a:lnTo>
                  <a:lnTo>
                    <a:pt x="2018" y="959"/>
                  </a:lnTo>
                  <a:lnTo>
                    <a:pt x="2020" y="957"/>
                  </a:lnTo>
                  <a:lnTo>
                    <a:pt x="2022" y="955"/>
                  </a:lnTo>
                  <a:lnTo>
                    <a:pt x="2023" y="954"/>
                  </a:lnTo>
                  <a:lnTo>
                    <a:pt x="2024" y="952"/>
                  </a:lnTo>
                  <a:lnTo>
                    <a:pt x="2026" y="950"/>
                  </a:lnTo>
                  <a:lnTo>
                    <a:pt x="2027" y="947"/>
                  </a:lnTo>
                  <a:lnTo>
                    <a:pt x="2029" y="945"/>
                  </a:lnTo>
                  <a:lnTo>
                    <a:pt x="2030" y="944"/>
                  </a:lnTo>
                  <a:lnTo>
                    <a:pt x="2032" y="942"/>
                  </a:lnTo>
                  <a:lnTo>
                    <a:pt x="2034" y="940"/>
                  </a:lnTo>
                  <a:lnTo>
                    <a:pt x="2035" y="938"/>
                  </a:lnTo>
                  <a:lnTo>
                    <a:pt x="2036" y="936"/>
                  </a:lnTo>
                  <a:lnTo>
                    <a:pt x="2038" y="934"/>
                  </a:lnTo>
                  <a:lnTo>
                    <a:pt x="2039" y="932"/>
                  </a:lnTo>
                  <a:lnTo>
                    <a:pt x="2041" y="930"/>
                  </a:lnTo>
                  <a:lnTo>
                    <a:pt x="2042" y="928"/>
                  </a:lnTo>
                  <a:lnTo>
                    <a:pt x="2044" y="926"/>
                  </a:lnTo>
                  <a:lnTo>
                    <a:pt x="2045" y="924"/>
                  </a:lnTo>
                  <a:lnTo>
                    <a:pt x="2047" y="922"/>
                  </a:lnTo>
                  <a:lnTo>
                    <a:pt x="2048" y="920"/>
                  </a:lnTo>
                  <a:lnTo>
                    <a:pt x="2050" y="918"/>
                  </a:lnTo>
                  <a:lnTo>
                    <a:pt x="2051" y="916"/>
                  </a:lnTo>
                  <a:lnTo>
                    <a:pt x="2053" y="914"/>
                  </a:lnTo>
                  <a:lnTo>
                    <a:pt x="2054" y="912"/>
                  </a:lnTo>
                  <a:lnTo>
                    <a:pt x="2055" y="910"/>
                  </a:lnTo>
                  <a:lnTo>
                    <a:pt x="2057" y="908"/>
                  </a:lnTo>
                  <a:lnTo>
                    <a:pt x="2059" y="906"/>
                  </a:lnTo>
                  <a:lnTo>
                    <a:pt x="2060" y="904"/>
                  </a:lnTo>
                  <a:lnTo>
                    <a:pt x="2062" y="902"/>
                  </a:lnTo>
                  <a:lnTo>
                    <a:pt x="2063" y="900"/>
                  </a:lnTo>
                  <a:lnTo>
                    <a:pt x="2065" y="898"/>
                  </a:lnTo>
                  <a:lnTo>
                    <a:pt x="2066" y="896"/>
                  </a:lnTo>
                  <a:lnTo>
                    <a:pt x="2067" y="894"/>
                  </a:lnTo>
                  <a:lnTo>
                    <a:pt x="2069" y="892"/>
                  </a:lnTo>
                  <a:lnTo>
                    <a:pt x="2071" y="890"/>
                  </a:lnTo>
                  <a:lnTo>
                    <a:pt x="2072" y="888"/>
                  </a:lnTo>
                  <a:lnTo>
                    <a:pt x="2074" y="886"/>
                  </a:lnTo>
                  <a:lnTo>
                    <a:pt x="2075" y="884"/>
                  </a:lnTo>
                  <a:lnTo>
                    <a:pt x="2076" y="882"/>
                  </a:lnTo>
                  <a:lnTo>
                    <a:pt x="2078" y="880"/>
                  </a:lnTo>
                  <a:lnTo>
                    <a:pt x="2079" y="878"/>
                  </a:lnTo>
                  <a:lnTo>
                    <a:pt x="2081" y="876"/>
                  </a:lnTo>
                  <a:lnTo>
                    <a:pt x="2082" y="874"/>
                  </a:lnTo>
                  <a:lnTo>
                    <a:pt x="2084" y="872"/>
                  </a:lnTo>
                  <a:lnTo>
                    <a:pt x="2086" y="870"/>
                  </a:lnTo>
                  <a:lnTo>
                    <a:pt x="2087" y="868"/>
                  </a:lnTo>
                  <a:lnTo>
                    <a:pt x="2088" y="866"/>
                  </a:lnTo>
                  <a:lnTo>
                    <a:pt x="2090" y="864"/>
                  </a:lnTo>
                  <a:lnTo>
                    <a:pt x="2091" y="862"/>
                  </a:lnTo>
                  <a:lnTo>
                    <a:pt x="2093" y="859"/>
                  </a:lnTo>
                  <a:lnTo>
                    <a:pt x="2094" y="857"/>
                  </a:lnTo>
                  <a:lnTo>
                    <a:pt x="2096" y="856"/>
                  </a:lnTo>
                  <a:lnTo>
                    <a:pt x="2097" y="854"/>
                  </a:lnTo>
                  <a:lnTo>
                    <a:pt x="2099" y="851"/>
                  </a:lnTo>
                  <a:lnTo>
                    <a:pt x="2100" y="849"/>
                  </a:lnTo>
                  <a:lnTo>
                    <a:pt x="2102" y="847"/>
                  </a:lnTo>
                  <a:lnTo>
                    <a:pt x="2103" y="846"/>
                  </a:lnTo>
                  <a:lnTo>
                    <a:pt x="2105" y="843"/>
                  </a:lnTo>
                  <a:lnTo>
                    <a:pt x="2106" y="841"/>
                  </a:lnTo>
                  <a:lnTo>
                    <a:pt x="2108" y="839"/>
                  </a:lnTo>
                  <a:lnTo>
                    <a:pt x="2109" y="837"/>
                  </a:lnTo>
                  <a:lnTo>
                    <a:pt x="2111" y="835"/>
                  </a:lnTo>
                  <a:lnTo>
                    <a:pt x="2112" y="833"/>
                  </a:lnTo>
                  <a:lnTo>
                    <a:pt x="2114" y="831"/>
                  </a:lnTo>
                  <a:lnTo>
                    <a:pt x="2115" y="829"/>
                  </a:lnTo>
                  <a:lnTo>
                    <a:pt x="2117" y="827"/>
                  </a:lnTo>
                  <a:lnTo>
                    <a:pt x="2118" y="825"/>
                  </a:lnTo>
                  <a:lnTo>
                    <a:pt x="2119" y="823"/>
                  </a:lnTo>
                  <a:lnTo>
                    <a:pt x="2121" y="821"/>
                  </a:lnTo>
                  <a:lnTo>
                    <a:pt x="2123" y="819"/>
                  </a:lnTo>
                  <a:lnTo>
                    <a:pt x="2124" y="817"/>
                  </a:lnTo>
                  <a:lnTo>
                    <a:pt x="2126" y="815"/>
                  </a:lnTo>
                  <a:lnTo>
                    <a:pt x="2127" y="813"/>
                  </a:lnTo>
                  <a:lnTo>
                    <a:pt x="2128" y="811"/>
                  </a:lnTo>
                  <a:lnTo>
                    <a:pt x="2130" y="809"/>
                  </a:lnTo>
                  <a:lnTo>
                    <a:pt x="2131" y="806"/>
                  </a:lnTo>
                  <a:lnTo>
                    <a:pt x="2133" y="804"/>
                  </a:lnTo>
                  <a:lnTo>
                    <a:pt x="2135" y="803"/>
                  </a:lnTo>
                  <a:lnTo>
                    <a:pt x="2136" y="800"/>
                  </a:lnTo>
                  <a:lnTo>
                    <a:pt x="2138" y="798"/>
                  </a:lnTo>
                  <a:lnTo>
                    <a:pt x="2139" y="796"/>
                  </a:lnTo>
                  <a:lnTo>
                    <a:pt x="2140" y="794"/>
                  </a:lnTo>
                  <a:lnTo>
                    <a:pt x="2142" y="792"/>
                  </a:lnTo>
                  <a:lnTo>
                    <a:pt x="2143" y="790"/>
                  </a:lnTo>
                  <a:lnTo>
                    <a:pt x="2145" y="788"/>
                  </a:lnTo>
                  <a:lnTo>
                    <a:pt x="2147" y="786"/>
                  </a:lnTo>
                  <a:lnTo>
                    <a:pt x="2148" y="784"/>
                  </a:lnTo>
                  <a:lnTo>
                    <a:pt x="2149" y="782"/>
                  </a:lnTo>
                  <a:lnTo>
                    <a:pt x="2151" y="780"/>
                  </a:lnTo>
                  <a:lnTo>
                    <a:pt x="2152" y="778"/>
                  </a:lnTo>
                  <a:lnTo>
                    <a:pt x="2154" y="776"/>
                  </a:lnTo>
                  <a:lnTo>
                    <a:pt x="2155" y="773"/>
                  </a:lnTo>
                  <a:lnTo>
                    <a:pt x="2157" y="771"/>
                  </a:lnTo>
                  <a:lnTo>
                    <a:pt x="2159" y="770"/>
                  </a:lnTo>
                  <a:lnTo>
                    <a:pt x="2160" y="767"/>
                  </a:lnTo>
                  <a:lnTo>
                    <a:pt x="2161" y="765"/>
                  </a:lnTo>
                  <a:lnTo>
                    <a:pt x="2163" y="763"/>
                  </a:lnTo>
                  <a:lnTo>
                    <a:pt x="2164" y="761"/>
                  </a:lnTo>
                  <a:lnTo>
                    <a:pt x="2166" y="759"/>
                  </a:lnTo>
                  <a:lnTo>
                    <a:pt x="2167" y="757"/>
                  </a:lnTo>
                  <a:lnTo>
                    <a:pt x="2169" y="755"/>
                  </a:lnTo>
                  <a:lnTo>
                    <a:pt x="2170" y="753"/>
                  </a:lnTo>
                  <a:lnTo>
                    <a:pt x="2172" y="751"/>
                  </a:lnTo>
                  <a:lnTo>
                    <a:pt x="2173" y="749"/>
                  </a:lnTo>
                  <a:lnTo>
                    <a:pt x="2175" y="747"/>
                  </a:lnTo>
                  <a:lnTo>
                    <a:pt x="2176" y="745"/>
                  </a:lnTo>
                  <a:lnTo>
                    <a:pt x="2178" y="742"/>
                  </a:lnTo>
                  <a:lnTo>
                    <a:pt x="2179" y="740"/>
                  </a:lnTo>
                  <a:lnTo>
                    <a:pt x="2180" y="738"/>
                  </a:lnTo>
                  <a:lnTo>
                    <a:pt x="2182" y="736"/>
                  </a:lnTo>
                  <a:lnTo>
                    <a:pt x="2184" y="734"/>
                  </a:lnTo>
                  <a:lnTo>
                    <a:pt x="2185" y="732"/>
                  </a:lnTo>
                  <a:lnTo>
                    <a:pt x="2187" y="730"/>
                  </a:lnTo>
                  <a:lnTo>
                    <a:pt x="2188" y="728"/>
                  </a:lnTo>
                  <a:lnTo>
                    <a:pt x="2190" y="726"/>
                  </a:lnTo>
                  <a:lnTo>
                    <a:pt x="2191" y="724"/>
                  </a:lnTo>
                  <a:lnTo>
                    <a:pt x="2192" y="722"/>
                  </a:lnTo>
                  <a:lnTo>
                    <a:pt x="2194" y="719"/>
                  </a:lnTo>
                  <a:lnTo>
                    <a:pt x="2196" y="717"/>
                  </a:lnTo>
                  <a:lnTo>
                    <a:pt x="2197" y="716"/>
                  </a:lnTo>
                  <a:lnTo>
                    <a:pt x="2199" y="713"/>
                  </a:lnTo>
                  <a:lnTo>
                    <a:pt x="2200" y="711"/>
                  </a:lnTo>
                  <a:lnTo>
                    <a:pt x="2201" y="709"/>
                  </a:lnTo>
                  <a:lnTo>
                    <a:pt x="2203" y="707"/>
                  </a:lnTo>
                  <a:lnTo>
                    <a:pt x="2204" y="705"/>
                  </a:lnTo>
                  <a:lnTo>
                    <a:pt x="2206" y="703"/>
                  </a:lnTo>
                  <a:lnTo>
                    <a:pt x="2208" y="701"/>
                  </a:lnTo>
                  <a:lnTo>
                    <a:pt x="2209" y="699"/>
                  </a:lnTo>
                  <a:lnTo>
                    <a:pt x="2211" y="697"/>
                  </a:lnTo>
                  <a:lnTo>
                    <a:pt x="2212" y="695"/>
                  </a:lnTo>
                  <a:lnTo>
                    <a:pt x="2213" y="693"/>
                  </a:lnTo>
                  <a:lnTo>
                    <a:pt x="2215" y="691"/>
                  </a:lnTo>
                  <a:lnTo>
                    <a:pt x="2216" y="688"/>
                  </a:lnTo>
                  <a:lnTo>
                    <a:pt x="2218" y="686"/>
                  </a:lnTo>
                  <a:lnTo>
                    <a:pt x="2220" y="684"/>
                  </a:lnTo>
                  <a:lnTo>
                    <a:pt x="2221" y="682"/>
                  </a:lnTo>
                  <a:lnTo>
                    <a:pt x="2222" y="680"/>
                  </a:lnTo>
                  <a:lnTo>
                    <a:pt x="2224" y="678"/>
                  </a:lnTo>
                  <a:lnTo>
                    <a:pt x="2225" y="676"/>
                  </a:lnTo>
                  <a:lnTo>
                    <a:pt x="2227" y="674"/>
                  </a:lnTo>
                  <a:lnTo>
                    <a:pt x="2228" y="672"/>
                  </a:lnTo>
                  <a:lnTo>
                    <a:pt x="2230" y="670"/>
                  </a:lnTo>
                  <a:lnTo>
                    <a:pt x="2231" y="668"/>
                  </a:lnTo>
                  <a:lnTo>
                    <a:pt x="2233" y="665"/>
                  </a:lnTo>
                  <a:lnTo>
                    <a:pt x="2234" y="663"/>
                  </a:lnTo>
                  <a:lnTo>
                    <a:pt x="2236" y="662"/>
                  </a:lnTo>
                  <a:lnTo>
                    <a:pt x="2237" y="659"/>
                  </a:lnTo>
                  <a:lnTo>
                    <a:pt x="2239" y="657"/>
                  </a:lnTo>
                  <a:lnTo>
                    <a:pt x="2240" y="655"/>
                  </a:lnTo>
                  <a:lnTo>
                    <a:pt x="2242" y="653"/>
                  </a:lnTo>
                  <a:lnTo>
                    <a:pt x="2243" y="651"/>
                  </a:lnTo>
                  <a:lnTo>
                    <a:pt x="2245" y="649"/>
                  </a:lnTo>
                  <a:lnTo>
                    <a:pt x="2246" y="647"/>
                  </a:lnTo>
                  <a:lnTo>
                    <a:pt x="2248" y="645"/>
                  </a:lnTo>
                  <a:lnTo>
                    <a:pt x="2249" y="642"/>
                  </a:lnTo>
                  <a:lnTo>
                    <a:pt x="2251" y="641"/>
                  </a:lnTo>
                  <a:lnTo>
                    <a:pt x="2252" y="639"/>
                  </a:lnTo>
                  <a:lnTo>
                    <a:pt x="2253" y="636"/>
                  </a:lnTo>
                  <a:lnTo>
                    <a:pt x="2255" y="634"/>
                  </a:lnTo>
                  <a:lnTo>
                    <a:pt x="2257" y="632"/>
                  </a:lnTo>
                  <a:lnTo>
                    <a:pt x="2258" y="630"/>
                  </a:lnTo>
                  <a:lnTo>
                    <a:pt x="2260" y="628"/>
                  </a:lnTo>
                  <a:lnTo>
                    <a:pt x="2261" y="626"/>
                  </a:lnTo>
                  <a:lnTo>
                    <a:pt x="2263" y="624"/>
                  </a:lnTo>
                  <a:lnTo>
                    <a:pt x="2264" y="622"/>
                  </a:lnTo>
                  <a:lnTo>
                    <a:pt x="2265" y="620"/>
                  </a:lnTo>
                  <a:lnTo>
                    <a:pt x="2267" y="618"/>
                  </a:lnTo>
                  <a:lnTo>
                    <a:pt x="2268" y="616"/>
                  </a:lnTo>
                  <a:lnTo>
                    <a:pt x="2270" y="614"/>
                  </a:lnTo>
                  <a:lnTo>
                    <a:pt x="2272" y="611"/>
                  </a:lnTo>
                  <a:lnTo>
                    <a:pt x="2273" y="609"/>
                  </a:lnTo>
                  <a:lnTo>
                    <a:pt x="2274" y="608"/>
                  </a:lnTo>
                  <a:lnTo>
                    <a:pt x="2276" y="605"/>
                  </a:lnTo>
                  <a:lnTo>
                    <a:pt x="2277" y="603"/>
                  </a:lnTo>
                  <a:lnTo>
                    <a:pt x="2279" y="601"/>
                  </a:lnTo>
                  <a:lnTo>
                    <a:pt x="2280" y="599"/>
                  </a:lnTo>
                  <a:lnTo>
                    <a:pt x="2282" y="597"/>
                  </a:lnTo>
                  <a:lnTo>
                    <a:pt x="2284" y="595"/>
                  </a:lnTo>
                  <a:lnTo>
                    <a:pt x="2285" y="593"/>
                  </a:lnTo>
                  <a:lnTo>
                    <a:pt x="2286" y="591"/>
                  </a:lnTo>
                  <a:lnTo>
                    <a:pt x="2288" y="589"/>
                  </a:lnTo>
                  <a:lnTo>
                    <a:pt x="2289" y="587"/>
                  </a:lnTo>
                  <a:lnTo>
                    <a:pt x="2291" y="585"/>
                  </a:lnTo>
                  <a:lnTo>
                    <a:pt x="2292" y="583"/>
                  </a:lnTo>
                  <a:lnTo>
                    <a:pt x="2294" y="580"/>
                  </a:lnTo>
                  <a:lnTo>
                    <a:pt x="2295" y="578"/>
                  </a:lnTo>
                  <a:lnTo>
                    <a:pt x="2297" y="576"/>
                  </a:lnTo>
                  <a:lnTo>
                    <a:pt x="2298" y="575"/>
                  </a:lnTo>
                  <a:lnTo>
                    <a:pt x="2300" y="572"/>
                  </a:lnTo>
                  <a:lnTo>
                    <a:pt x="2301" y="570"/>
                  </a:lnTo>
                  <a:lnTo>
                    <a:pt x="2303" y="568"/>
                  </a:lnTo>
                  <a:lnTo>
                    <a:pt x="2304" y="566"/>
                  </a:lnTo>
                  <a:lnTo>
                    <a:pt x="2305" y="564"/>
                  </a:lnTo>
                  <a:lnTo>
                    <a:pt x="2307" y="562"/>
                  </a:lnTo>
                  <a:lnTo>
                    <a:pt x="2309" y="560"/>
                  </a:lnTo>
                  <a:lnTo>
                    <a:pt x="2310" y="558"/>
                  </a:lnTo>
                  <a:lnTo>
                    <a:pt x="2312" y="556"/>
                  </a:lnTo>
                  <a:lnTo>
                    <a:pt x="2313" y="554"/>
                  </a:lnTo>
                  <a:lnTo>
                    <a:pt x="2315" y="552"/>
                  </a:lnTo>
                  <a:lnTo>
                    <a:pt x="2316" y="550"/>
                  </a:lnTo>
                  <a:lnTo>
                    <a:pt x="2317" y="548"/>
                  </a:lnTo>
                  <a:lnTo>
                    <a:pt x="2319" y="546"/>
                  </a:lnTo>
                  <a:lnTo>
                    <a:pt x="2321" y="543"/>
                  </a:lnTo>
                  <a:lnTo>
                    <a:pt x="2322" y="542"/>
                  </a:lnTo>
                  <a:lnTo>
                    <a:pt x="2324" y="540"/>
                  </a:lnTo>
                  <a:lnTo>
                    <a:pt x="2325" y="537"/>
                  </a:lnTo>
                  <a:lnTo>
                    <a:pt x="2326" y="535"/>
                  </a:lnTo>
                  <a:lnTo>
                    <a:pt x="2328" y="533"/>
                  </a:lnTo>
                  <a:lnTo>
                    <a:pt x="2329" y="532"/>
                  </a:lnTo>
                  <a:lnTo>
                    <a:pt x="2331" y="529"/>
                  </a:lnTo>
                  <a:lnTo>
                    <a:pt x="2333" y="527"/>
                  </a:lnTo>
                  <a:lnTo>
                    <a:pt x="2334" y="525"/>
                  </a:lnTo>
                  <a:lnTo>
                    <a:pt x="2336" y="523"/>
                  </a:lnTo>
                  <a:lnTo>
                    <a:pt x="2337" y="521"/>
                  </a:lnTo>
                  <a:lnTo>
                    <a:pt x="2338" y="519"/>
                  </a:lnTo>
                  <a:lnTo>
                    <a:pt x="2340" y="517"/>
                  </a:lnTo>
                  <a:lnTo>
                    <a:pt x="2341" y="515"/>
                  </a:lnTo>
                  <a:lnTo>
                    <a:pt x="2343" y="513"/>
                  </a:lnTo>
                  <a:lnTo>
                    <a:pt x="2345" y="511"/>
                  </a:lnTo>
                  <a:lnTo>
                    <a:pt x="2346" y="509"/>
                  </a:lnTo>
                  <a:lnTo>
                    <a:pt x="2347" y="507"/>
                  </a:lnTo>
                  <a:lnTo>
                    <a:pt x="2349" y="505"/>
                  </a:lnTo>
                  <a:lnTo>
                    <a:pt x="2350" y="503"/>
                  </a:lnTo>
                  <a:lnTo>
                    <a:pt x="2352" y="501"/>
                  </a:lnTo>
                  <a:lnTo>
                    <a:pt x="2353" y="499"/>
                  </a:lnTo>
                  <a:lnTo>
                    <a:pt x="2355" y="497"/>
                  </a:lnTo>
                  <a:lnTo>
                    <a:pt x="2357" y="495"/>
                  </a:lnTo>
                  <a:lnTo>
                    <a:pt x="2358" y="493"/>
                  </a:lnTo>
                  <a:lnTo>
                    <a:pt x="2359" y="491"/>
                  </a:lnTo>
                  <a:lnTo>
                    <a:pt x="2361" y="489"/>
                  </a:lnTo>
                  <a:lnTo>
                    <a:pt x="2362" y="487"/>
                  </a:lnTo>
                  <a:lnTo>
                    <a:pt x="2364" y="485"/>
                  </a:lnTo>
                  <a:lnTo>
                    <a:pt x="2365" y="483"/>
                  </a:lnTo>
                  <a:lnTo>
                    <a:pt x="2367" y="481"/>
                  </a:lnTo>
                  <a:lnTo>
                    <a:pt x="2368" y="479"/>
                  </a:lnTo>
                  <a:lnTo>
                    <a:pt x="2370" y="477"/>
                  </a:lnTo>
                  <a:lnTo>
                    <a:pt x="2371" y="475"/>
                  </a:lnTo>
                  <a:lnTo>
                    <a:pt x="2373" y="473"/>
                  </a:lnTo>
                  <a:lnTo>
                    <a:pt x="2374" y="471"/>
                  </a:lnTo>
                  <a:lnTo>
                    <a:pt x="2376" y="469"/>
                  </a:lnTo>
                  <a:lnTo>
                    <a:pt x="2377" y="467"/>
                  </a:lnTo>
                  <a:lnTo>
                    <a:pt x="2378" y="465"/>
                  </a:lnTo>
                  <a:lnTo>
                    <a:pt x="2380" y="463"/>
                  </a:lnTo>
                  <a:lnTo>
                    <a:pt x="2382" y="461"/>
                  </a:lnTo>
                  <a:lnTo>
                    <a:pt x="2383" y="459"/>
                  </a:lnTo>
                  <a:lnTo>
                    <a:pt x="2385" y="457"/>
                  </a:lnTo>
                  <a:lnTo>
                    <a:pt x="2386" y="455"/>
                  </a:lnTo>
                  <a:lnTo>
                    <a:pt x="2388" y="453"/>
                  </a:lnTo>
                  <a:lnTo>
                    <a:pt x="2389" y="451"/>
                  </a:lnTo>
                  <a:lnTo>
                    <a:pt x="2390" y="449"/>
                  </a:lnTo>
                  <a:lnTo>
                    <a:pt x="2392" y="447"/>
                  </a:lnTo>
                  <a:lnTo>
                    <a:pt x="2394" y="446"/>
                  </a:lnTo>
                  <a:lnTo>
                    <a:pt x="2395" y="444"/>
                  </a:lnTo>
                  <a:lnTo>
                    <a:pt x="2397" y="442"/>
                  </a:lnTo>
                  <a:lnTo>
                    <a:pt x="2398" y="439"/>
                  </a:lnTo>
                  <a:lnTo>
                    <a:pt x="2399" y="437"/>
                  </a:lnTo>
                  <a:lnTo>
                    <a:pt x="2401" y="435"/>
                  </a:lnTo>
                  <a:lnTo>
                    <a:pt x="2402" y="434"/>
                  </a:lnTo>
                  <a:lnTo>
                    <a:pt x="2404" y="432"/>
                  </a:lnTo>
                  <a:lnTo>
                    <a:pt x="2406" y="430"/>
                  </a:lnTo>
                  <a:lnTo>
                    <a:pt x="2407" y="428"/>
                  </a:lnTo>
                  <a:lnTo>
                    <a:pt x="2409" y="426"/>
                  </a:lnTo>
                  <a:lnTo>
                    <a:pt x="2410" y="424"/>
                  </a:lnTo>
                  <a:lnTo>
                    <a:pt x="2411" y="422"/>
                  </a:lnTo>
                  <a:lnTo>
                    <a:pt x="2413" y="420"/>
                  </a:lnTo>
                  <a:lnTo>
                    <a:pt x="2414" y="418"/>
                  </a:lnTo>
                  <a:lnTo>
                    <a:pt x="2416" y="416"/>
                  </a:lnTo>
                  <a:lnTo>
                    <a:pt x="2417" y="414"/>
                  </a:lnTo>
                  <a:lnTo>
                    <a:pt x="2419" y="413"/>
                  </a:lnTo>
                  <a:lnTo>
                    <a:pt x="2420" y="411"/>
                  </a:lnTo>
                  <a:lnTo>
                    <a:pt x="2422" y="409"/>
                  </a:lnTo>
                  <a:lnTo>
                    <a:pt x="2423" y="407"/>
                  </a:lnTo>
                  <a:lnTo>
                    <a:pt x="2425" y="405"/>
                  </a:lnTo>
                  <a:lnTo>
                    <a:pt x="2426" y="403"/>
                  </a:lnTo>
                  <a:lnTo>
                    <a:pt x="2428" y="401"/>
                  </a:lnTo>
                  <a:lnTo>
                    <a:pt x="2429" y="399"/>
                  </a:lnTo>
                  <a:lnTo>
                    <a:pt x="2431" y="397"/>
                  </a:lnTo>
                  <a:lnTo>
                    <a:pt x="2432" y="395"/>
                  </a:lnTo>
                  <a:lnTo>
                    <a:pt x="2434" y="393"/>
                  </a:lnTo>
                  <a:lnTo>
                    <a:pt x="2435" y="392"/>
                  </a:lnTo>
                  <a:lnTo>
                    <a:pt x="2437" y="390"/>
                  </a:lnTo>
                  <a:lnTo>
                    <a:pt x="2438" y="388"/>
                  </a:lnTo>
                  <a:lnTo>
                    <a:pt x="2440" y="386"/>
                  </a:lnTo>
                  <a:lnTo>
                    <a:pt x="2441" y="384"/>
                  </a:lnTo>
                  <a:lnTo>
                    <a:pt x="2443" y="382"/>
                  </a:lnTo>
                  <a:lnTo>
                    <a:pt x="2444" y="380"/>
                  </a:lnTo>
                  <a:lnTo>
                    <a:pt x="2446" y="378"/>
                  </a:lnTo>
                  <a:lnTo>
                    <a:pt x="2447" y="376"/>
                  </a:lnTo>
                  <a:lnTo>
                    <a:pt x="2449" y="374"/>
                  </a:lnTo>
                  <a:lnTo>
                    <a:pt x="2450" y="372"/>
                  </a:lnTo>
                  <a:lnTo>
                    <a:pt x="2451" y="370"/>
                  </a:lnTo>
                  <a:lnTo>
                    <a:pt x="2453" y="369"/>
                  </a:lnTo>
                  <a:lnTo>
                    <a:pt x="2454" y="367"/>
                  </a:lnTo>
                  <a:lnTo>
                    <a:pt x="2456" y="365"/>
                  </a:lnTo>
                  <a:lnTo>
                    <a:pt x="2458" y="363"/>
                  </a:lnTo>
                  <a:lnTo>
                    <a:pt x="2459" y="361"/>
                  </a:lnTo>
                  <a:lnTo>
                    <a:pt x="2461" y="360"/>
                  </a:lnTo>
                  <a:lnTo>
                    <a:pt x="2462" y="358"/>
                  </a:lnTo>
                  <a:lnTo>
                    <a:pt x="2463" y="356"/>
                  </a:lnTo>
                  <a:lnTo>
                    <a:pt x="2465" y="354"/>
                  </a:lnTo>
                  <a:lnTo>
                    <a:pt x="2466" y="352"/>
                  </a:lnTo>
                  <a:lnTo>
                    <a:pt x="2468" y="350"/>
                  </a:lnTo>
                  <a:lnTo>
                    <a:pt x="2470" y="349"/>
                  </a:lnTo>
                  <a:lnTo>
                    <a:pt x="2471" y="347"/>
                  </a:lnTo>
                  <a:lnTo>
                    <a:pt x="2472" y="345"/>
                  </a:lnTo>
                  <a:lnTo>
                    <a:pt x="2474" y="343"/>
                  </a:lnTo>
                  <a:lnTo>
                    <a:pt x="2475" y="341"/>
                  </a:lnTo>
                  <a:lnTo>
                    <a:pt x="2477" y="339"/>
                  </a:lnTo>
                  <a:lnTo>
                    <a:pt x="2478" y="338"/>
                  </a:lnTo>
                  <a:lnTo>
                    <a:pt x="2480" y="336"/>
                  </a:lnTo>
                  <a:lnTo>
                    <a:pt x="2482" y="334"/>
                  </a:lnTo>
                  <a:lnTo>
                    <a:pt x="2483" y="332"/>
                  </a:lnTo>
                  <a:lnTo>
                    <a:pt x="2484" y="330"/>
                  </a:lnTo>
                  <a:lnTo>
                    <a:pt x="2486" y="328"/>
                  </a:lnTo>
                  <a:lnTo>
                    <a:pt x="2487" y="327"/>
                  </a:lnTo>
                  <a:lnTo>
                    <a:pt x="2489" y="325"/>
                  </a:lnTo>
                  <a:lnTo>
                    <a:pt x="2490" y="323"/>
                  </a:lnTo>
                  <a:lnTo>
                    <a:pt x="2492" y="321"/>
                  </a:lnTo>
                  <a:lnTo>
                    <a:pt x="2493" y="319"/>
                  </a:lnTo>
                  <a:lnTo>
                    <a:pt x="2495" y="318"/>
                  </a:lnTo>
                  <a:lnTo>
                    <a:pt x="2496" y="316"/>
                  </a:lnTo>
                  <a:lnTo>
                    <a:pt x="2498" y="314"/>
                  </a:lnTo>
                  <a:lnTo>
                    <a:pt x="2499" y="312"/>
                  </a:lnTo>
                  <a:lnTo>
                    <a:pt x="2501" y="311"/>
                  </a:lnTo>
                  <a:lnTo>
                    <a:pt x="2502" y="309"/>
                  </a:lnTo>
                  <a:lnTo>
                    <a:pt x="2503" y="307"/>
                  </a:lnTo>
                  <a:lnTo>
                    <a:pt x="2505" y="305"/>
                  </a:lnTo>
                  <a:lnTo>
                    <a:pt x="2507" y="304"/>
                  </a:lnTo>
                  <a:lnTo>
                    <a:pt x="2508" y="302"/>
                  </a:lnTo>
                  <a:lnTo>
                    <a:pt x="2510" y="300"/>
                  </a:lnTo>
                  <a:lnTo>
                    <a:pt x="2511" y="298"/>
                  </a:lnTo>
                  <a:lnTo>
                    <a:pt x="2513" y="296"/>
                  </a:lnTo>
                  <a:lnTo>
                    <a:pt x="2514" y="295"/>
                  </a:lnTo>
                  <a:lnTo>
                    <a:pt x="2515" y="293"/>
                  </a:lnTo>
                  <a:lnTo>
                    <a:pt x="2517" y="292"/>
                  </a:lnTo>
                  <a:lnTo>
                    <a:pt x="2519" y="290"/>
                  </a:lnTo>
                  <a:lnTo>
                    <a:pt x="2520" y="288"/>
                  </a:lnTo>
                  <a:lnTo>
                    <a:pt x="2522" y="286"/>
                  </a:lnTo>
                  <a:lnTo>
                    <a:pt x="2523" y="284"/>
                  </a:lnTo>
                  <a:lnTo>
                    <a:pt x="2524" y="283"/>
                  </a:lnTo>
                  <a:lnTo>
                    <a:pt x="2526" y="281"/>
                  </a:lnTo>
                  <a:lnTo>
                    <a:pt x="2527" y="279"/>
                  </a:lnTo>
                  <a:lnTo>
                    <a:pt x="2529" y="278"/>
                  </a:lnTo>
                  <a:lnTo>
                    <a:pt x="2531" y="276"/>
                  </a:lnTo>
                  <a:lnTo>
                    <a:pt x="2532" y="274"/>
                  </a:lnTo>
                  <a:lnTo>
                    <a:pt x="2534" y="273"/>
                  </a:lnTo>
                  <a:lnTo>
                    <a:pt x="2535" y="271"/>
                  </a:lnTo>
                  <a:lnTo>
                    <a:pt x="2536" y="269"/>
                  </a:lnTo>
                  <a:lnTo>
                    <a:pt x="2538" y="268"/>
                  </a:lnTo>
                  <a:lnTo>
                    <a:pt x="2539" y="266"/>
                  </a:lnTo>
                  <a:lnTo>
                    <a:pt x="2541" y="264"/>
                  </a:lnTo>
                  <a:lnTo>
                    <a:pt x="2543" y="262"/>
                  </a:lnTo>
                  <a:lnTo>
                    <a:pt x="2544" y="261"/>
                  </a:lnTo>
                  <a:lnTo>
                    <a:pt x="2545" y="259"/>
                  </a:lnTo>
                  <a:lnTo>
                    <a:pt x="2547" y="258"/>
                  </a:lnTo>
                  <a:lnTo>
                    <a:pt x="2548" y="256"/>
                  </a:lnTo>
                  <a:lnTo>
                    <a:pt x="2550" y="254"/>
                  </a:lnTo>
                  <a:lnTo>
                    <a:pt x="2551" y="252"/>
                  </a:lnTo>
                  <a:lnTo>
                    <a:pt x="2553" y="251"/>
                  </a:lnTo>
                  <a:lnTo>
                    <a:pt x="2555" y="250"/>
                  </a:lnTo>
                  <a:lnTo>
                    <a:pt x="2556" y="248"/>
                  </a:lnTo>
                  <a:lnTo>
                    <a:pt x="2557" y="246"/>
                  </a:lnTo>
                  <a:lnTo>
                    <a:pt x="2559" y="244"/>
                  </a:lnTo>
                  <a:lnTo>
                    <a:pt x="2560" y="243"/>
                  </a:lnTo>
                  <a:lnTo>
                    <a:pt x="2562" y="241"/>
                  </a:lnTo>
                  <a:lnTo>
                    <a:pt x="2563" y="240"/>
                  </a:lnTo>
                  <a:lnTo>
                    <a:pt x="2565" y="238"/>
                  </a:lnTo>
                  <a:lnTo>
                    <a:pt x="2566" y="237"/>
                  </a:lnTo>
                  <a:lnTo>
                    <a:pt x="2568" y="235"/>
                  </a:lnTo>
                  <a:lnTo>
                    <a:pt x="2569" y="233"/>
                  </a:lnTo>
                  <a:lnTo>
                    <a:pt x="2571" y="232"/>
                  </a:lnTo>
                  <a:lnTo>
                    <a:pt x="2572" y="230"/>
                  </a:lnTo>
                  <a:lnTo>
                    <a:pt x="2574" y="229"/>
                  </a:lnTo>
                  <a:lnTo>
                    <a:pt x="2575" y="227"/>
                  </a:lnTo>
                  <a:lnTo>
                    <a:pt x="2576" y="225"/>
                  </a:lnTo>
                  <a:lnTo>
                    <a:pt x="2578" y="224"/>
                  </a:lnTo>
                  <a:lnTo>
                    <a:pt x="2580" y="222"/>
                  </a:lnTo>
                  <a:lnTo>
                    <a:pt x="2581" y="221"/>
                  </a:lnTo>
                  <a:lnTo>
                    <a:pt x="2583" y="219"/>
                  </a:lnTo>
                  <a:lnTo>
                    <a:pt x="2584" y="218"/>
                  </a:lnTo>
                  <a:lnTo>
                    <a:pt x="2586" y="216"/>
                  </a:lnTo>
                  <a:lnTo>
                    <a:pt x="2587" y="215"/>
                  </a:lnTo>
                  <a:lnTo>
                    <a:pt x="2588" y="213"/>
                  </a:lnTo>
                  <a:lnTo>
                    <a:pt x="2590" y="211"/>
                  </a:lnTo>
                  <a:lnTo>
                    <a:pt x="2592" y="210"/>
                  </a:lnTo>
                  <a:lnTo>
                    <a:pt x="2593" y="208"/>
                  </a:lnTo>
                  <a:lnTo>
                    <a:pt x="2595" y="207"/>
                  </a:lnTo>
                  <a:lnTo>
                    <a:pt x="2596" y="205"/>
                  </a:lnTo>
                  <a:lnTo>
                    <a:pt x="2597" y="204"/>
                  </a:lnTo>
                  <a:lnTo>
                    <a:pt x="2599" y="202"/>
                  </a:lnTo>
                  <a:lnTo>
                    <a:pt x="2600" y="201"/>
                  </a:lnTo>
                  <a:lnTo>
                    <a:pt x="2602" y="199"/>
                  </a:lnTo>
                  <a:lnTo>
                    <a:pt x="2603" y="198"/>
                  </a:lnTo>
                  <a:lnTo>
                    <a:pt x="2605" y="197"/>
                  </a:lnTo>
                  <a:lnTo>
                    <a:pt x="2607" y="195"/>
                  </a:lnTo>
                  <a:lnTo>
                    <a:pt x="2608" y="193"/>
                  </a:lnTo>
                  <a:lnTo>
                    <a:pt x="2609" y="192"/>
                  </a:lnTo>
                  <a:lnTo>
                    <a:pt x="2611" y="190"/>
                  </a:lnTo>
                  <a:lnTo>
                    <a:pt x="2612" y="189"/>
                  </a:lnTo>
                  <a:lnTo>
                    <a:pt x="2614" y="187"/>
                  </a:lnTo>
                  <a:lnTo>
                    <a:pt x="2615" y="186"/>
                  </a:lnTo>
                  <a:lnTo>
                    <a:pt x="2617" y="185"/>
                  </a:lnTo>
                  <a:lnTo>
                    <a:pt x="2618" y="183"/>
                  </a:lnTo>
                  <a:lnTo>
                    <a:pt x="2620" y="182"/>
                  </a:lnTo>
                  <a:lnTo>
                    <a:pt x="2621" y="180"/>
                  </a:lnTo>
                  <a:lnTo>
                    <a:pt x="2623" y="179"/>
                  </a:lnTo>
                  <a:lnTo>
                    <a:pt x="2624" y="177"/>
                  </a:lnTo>
                  <a:lnTo>
                    <a:pt x="2626" y="176"/>
                  </a:lnTo>
                  <a:lnTo>
                    <a:pt x="2627" y="175"/>
                  </a:lnTo>
                  <a:lnTo>
                    <a:pt x="2629" y="173"/>
                  </a:lnTo>
                  <a:lnTo>
                    <a:pt x="2630" y="172"/>
                  </a:lnTo>
                  <a:lnTo>
                    <a:pt x="2632" y="170"/>
                  </a:lnTo>
                  <a:lnTo>
                    <a:pt x="2633" y="169"/>
                  </a:lnTo>
                  <a:lnTo>
                    <a:pt x="2635" y="167"/>
                  </a:lnTo>
                  <a:lnTo>
                    <a:pt x="2636" y="166"/>
                  </a:lnTo>
                  <a:lnTo>
                    <a:pt x="2638" y="165"/>
                  </a:lnTo>
                  <a:lnTo>
                    <a:pt x="2639" y="163"/>
                  </a:lnTo>
                  <a:lnTo>
                    <a:pt x="2640" y="162"/>
                  </a:lnTo>
                  <a:lnTo>
                    <a:pt x="2642" y="161"/>
                  </a:lnTo>
                  <a:lnTo>
                    <a:pt x="2644" y="159"/>
                  </a:lnTo>
                  <a:lnTo>
                    <a:pt x="2645" y="158"/>
                  </a:lnTo>
                  <a:lnTo>
                    <a:pt x="2647" y="156"/>
                  </a:lnTo>
                  <a:lnTo>
                    <a:pt x="2648" y="155"/>
                  </a:lnTo>
                  <a:lnTo>
                    <a:pt x="2649" y="154"/>
                  </a:lnTo>
                  <a:lnTo>
                    <a:pt x="2651" y="153"/>
                  </a:lnTo>
                  <a:lnTo>
                    <a:pt x="2652" y="151"/>
                  </a:lnTo>
                  <a:lnTo>
                    <a:pt x="2654" y="150"/>
                  </a:lnTo>
                  <a:lnTo>
                    <a:pt x="2656" y="148"/>
                  </a:lnTo>
                  <a:lnTo>
                    <a:pt x="2657" y="147"/>
                  </a:lnTo>
                  <a:lnTo>
                    <a:pt x="2659" y="146"/>
                  </a:lnTo>
                  <a:lnTo>
                    <a:pt x="2660" y="144"/>
                  </a:lnTo>
                  <a:lnTo>
                    <a:pt x="2661" y="143"/>
                  </a:lnTo>
                  <a:lnTo>
                    <a:pt x="2663" y="142"/>
                  </a:lnTo>
                  <a:lnTo>
                    <a:pt x="2664" y="141"/>
                  </a:lnTo>
                  <a:lnTo>
                    <a:pt x="2666" y="139"/>
                  </a:lnTo>
                  <a:lnTo>
                    <a:pt x="2668" y="138"/>
                  </a:lnTo>
                  <a:lnTo>
                    <a:pt x="2669" y="137"/>
                  </a:lnTo>
                  <a:lnTo>
                    <a:pt x="2670" y="135"/>
                  </a:lnTo>
                  <a:lnTo>
                    <a:pt x="2672" y="134"/>
                  </a:lnTo>
                  <a:lnTo>
                    <a:pt x="2673" y="133"/>
                  </a:lnTo>
                  <a:lnTo>
                    <a:pt x="2675" y="132"/>
                  </a:lnTo>
                  <a:lnTo>
                    <a:pt x="2676" y="131"/>
                  </a:lnTo>
                  <a:lnTo>
                    <a:pt x="2678" y="129"/>
                  </a:lnTo>
                  <a:lnTo>
                    <a:pt x="2680" y="128"/>
                  </a:lnTo>
                  <a:lnTo>
                    <a:pt x="2681" y="127"/>
                  </a:lnTo>
                  <a:lnTo>
                    <a:pt x="2682" y="125"/>
                  </a:lnTo>
                  <a:lnTo>
                    <a:pt x="2684" y="124"/>
                  </a:lnTo>
                  <a:lnTo>
                    <a:pt x="2685" y="123"/>
                  </a:lnTo>
                  <a:lnTo>
                    <a:pt x="2687" y="122"/>
                  </a:lnTo>
                  <a:lnTo>
                    <a:pt x="2688" y="121"/>
                  </a:lnTo>
                  <a:lnTo>
                    <a:pt x="2690" y="119"/>
                  </a:lnTo>
                  <a:lnTo>
                    <a:pt x="2691" y="118"/>
                  </a:lnTo>
                  <a:lnTo>
                    <a:pt x="2693" y="117"/>
                  </a:lnTo>
                  <a:lnTo>
                    <a:pt x="2694" y="116"/>
                  </a:lnTo>
                  <a:lnTo>
                    <a:pt x="2696" y="114"/>
                  </a:lnTo>
                  <a:lnTo>
                    <a:pt x="2697" y="113"/>
                  </a:lnTo>
                  <a:lnTo>
                    <a:pt x="2699" y="112"/>
                  </a:lnTo>
                  <a:lnTo>
                    <a:pt x="2700" y="111"/>
                  </a:lnTo>
                  <a:lnTo>
                    <a:pt x="2701" y="110"/>
                  </a:lnTo>
                  <a:lnTo>
                    <a:pt x="2703" y="109"/>
                  </a:lnTo>
                  <a:lnTo>
                    <a:pt x="2705" y="108"/>
                  </a:lnTo>
                  <a:lnTo>
                    <a:pt x="2706" y="106"/>
                  </a:lnTo>
                  <a:lnTo>
                    <a:pt x="2708" y="105"/>
                  </a:lnTo>
                  <a:lnTo>
                    <a:pt x="2709" y="104"/>
                  </a:lnTo>
                  <a:lnTo>
                    <a:pt x="2711" y="103"/>
                  </a:lnTo>
                  <a:lnTo>
                    <a:pt x="2712" y="102"/>
                  </a:lnTo>
                  <a:lnTo>
                    <a:pt x="2713" y="101"/>
                  </a:lnTo>
                  <a:lnTo>
                    <a:pt x="2715" y="100"/>
                  </a:lnTo>
                  <a:lnTo>
                    <a:pt x="2717" y="99"/>
                  </a:lnTo>
                  <a:lnTo>
                    <a:pt x="2718" y="98"/>
                  </a:lnTo>
                  <a:lnTo>
                    <a:pt x="2720" y="96"/>
                  </a:lnTo>
                  <a:lnTo>
                    <a:pt x="2721" y="95"/>
                  </a:lnTo>
                  <a:lnTo>
                    <a:pt x="2722" y="94"/>
                  </a:lnTo>
                  <a:lnTo>
                    <a:pt x="2724" y="93"/>
                  </a:lnTo>
                  <a:lnTo>
                    <a:pt x="2725" y="92"/>
                  </a:lnTo>
                  <a:lnTo>
                    <a:pt x="2727" y="91"/>
                  </a:lnTo>
                  <a:lnTo>
                    <a:pt x="2729" y="90"/>
                  </a:lnTo>
                  <a:lnTo>
                    <a:pt x="2730" y="89"/>
                  </a:lnTo>
                  <a:lnTo>
                    <a:pt x="2732" y="88"/>
                  </a:lnTo>
                  <a:lnTo>
                    <a:pt x="2733" y="87"/>
                  </a:lnTo>
                  <a:lnTo>
                    <a:pt x="2734" y="86"/>
                  </a:lnTo>
                  <a:lnTo>
                    <a:pt x="2736" y="85"/>
                  </a:lnTo>
                  <a:lnTo>
                    <a:pt x="2737" y="84"/>
                  </a:lnTo>
                  <a:lnTo>
                    <a:pt x="2739" y="83"/>
                  </a:lnTo>
                  <a:lnTo>
                    <a:pt x="2741" y="81"/>
                  </a:lnTo>
                  <a:lnTo>
                    <a:pt x="2742" y="80"/>
                  </a:lnTo>
                  <a:lnTo>
                    <a:pt x="2743" y="79"/>
                  </a:lnTo>
                  <a:lnTo>
                    <a:pt x="2745" y="78"/>
                  </a:lnTo>
                  <a:lnTo>
                    <a:pt x="2746" y="78"/>
                  </a:lnTo>
                  <a:lnTo>
                    <a:pt x="2748" y="77"/>
                  </a:lnTo>
                  <a:lnTo>
                    <a:pt x="2749" y="76"/>
                  </a:lnTo>
                  <a:lnTo>
                    <a:pt x="2751" y="75"/>
                  </a:lnTo>
                  <a:lnTo>
                    <a:pt x="2752" y="74"/>
                  </a:lnTo>
                  <a:lnTo>
                    <a:pt x="2754" y="73"/>
                  </a:lnTo>
                  <a:lnTo>
                    <a:pt x="2755" y="72"/>
                  </a:lnTo>
                  <a:lnTo>
                    <a:pt x="2757" y="71"/>
                  </a:lnTo>
                  <a:lnTo>
                    <a:pt x="2758" y="70"/>
                  </a:lnTo>
                  <a:lnTo>
                    <a:pt x="2760" y="69"/>
                  </a:lnTo>
                  <a:lnTo>
                    <a:pt x="2761" y="68"/>
                  </a:lnTo>
                  <a:lnTo>
                    <a:pt x="2763" y="67"/>
                  </a:lnTo>
                  <a:lnTo>
                    <a:pt x="2764" y="66"/>
                  </a:lnTo>
                  <a:lnTo>
                    <a:pt x="2766" y="65"/>
                  </a:lnTo>
                  <a:lnTo>
                    <a:pt x="2767" y="64"/>
                  </a:lnTo>
                  <a:lnTo>
                    <a:pt x="2769" y="63"/>
                  </a:lnTo>
                  <a:lnTo>
                    <a:pt x="2770" y="63"/>
                  </a:lnTo>
                  <a:lnTo>
                    <a:pt x="2772" y="62"/>
                  </a:lnTo>
                  <a:lnTo>
                    <a:pt x="2773" y="61"/>
                  </a:lnTo>
                  <a:lnTo>
                    <a:pt x="2774" y="60"/>
                  </a:lnTo>
                  <a:lnTo>
                    <a:pt x="2776" y="59"/>
                  </a:lnTo>
                  <a:lnTo>
                    <a:pt x="2778" y="58"/>
                  </a:lnTo>
                  <a:lnTo>
                    <a:pt x="2779" y="57"/>
                  </a:lnTo>
                  <a:lnTo>
                    <a:pt x="2781" y="57"/>
                  </a:lnTo>
                  <a:lnTo>
                    <a:pt x="2782" y="56"/>
                  </a:lnTo>
                  <a:lnTo>
                    <a:pt x="2784" y="55"/>
                  </a:lnTo>
                  <a:lnTo>
                    <a:pt x="2785" y="54"/>
                  </a:lnTo>
                  <a:lnTo>
                    <a:pt x="2786" y="53"/>
                  </a:lnTo>
                  <a:lnTo>
                    <a:pt x="2788" y="52"/>
                  </a:lnTo>
                  <a:lnTo>
                    <a:pt x="2789" y="51"/>
                  </a:lnTo>
                  <a:lnTo>
                    <a:pt x="2791" y="51"/>
                  </a:lnTo>
                  <a:lnTo>
                    <a:pt x="2793" y="50"/>
                  </a:lnTo>
                  <a:lnTo>
                    <a:pt x="2794" y="49"/>
                  </a:lnTo>
                  <a:lnTo>
                    <a:pt x="2795" y="48"/>
                  </a:lnTo>
                  <a:lnTo>
                    <a:pt x="2797" y="47"/>
                  </a:lnTo>
                  <a:lnTo>
                    <a:pt x="2798" y="46"/>
                  </a:lnTo>
                  <a:lnTo>
                    <a:pt x="2800" y="46"/>
                  </a:lnTo>
                  <a:lnTo>
                    <a:pt x="2801" y="45"/>
                  </a:lnTo>
                  <a:lnTo>
                    <a:pt x="2803" y="44"/>
                  </a:lnTo>
                  <a:lnTo>
                    <a:pt x="2805" y="44"/>
                  </a:lnTo>
                  <a:lnTo>
                    <a:pt x="2806" y="43"/>
                  </a:lnTo>
                  <a:lnTo>
                    <a:pt x="2807" y="42"/>
                  </a:lnTo>
                  <a:lnTo>
                    <a:pt x="2809" y="41"/>
                  </a:lnTo>
                  <a:lnTo>
                    <a:pt x="2810" y="41"/>
                  </a:lnTo>
                  <a:lnTo>
                    <a:pt x="2812" y="40"/>
                  </a:lnTo>
                  <a:lnTo>
                    <a:pt x="2813" y="39"/>
                  </a:lnTo>
                  <a:lnTo>
                    <a:pt x="2815" y="38"/>
                  </a:lnTo>
                  <a:lnTo>
                    <a:pt x="2816" y="38"/>
                  </a:lnTo>
                  <a:lnTo>
                    <a:pt x="2818" y="37"/>
                  </a:lnTo>
                  <a:lnTo>
                    <a:pt x="2819" y="36"/>
                  </a:lnTo>
                  <a:lnTo>
                    <a:pt x="2821" y="35"/>
                  </a:lnTo>
                  <a:lnTo>
                    <a:pt x="2822" y="35"/>
                  </a:lnTo>
                  <a:lnTo>
                    <a:pt x="2824" y="34"/>
                  </a:lnTo>
                  <a:lnTo>
                    <a:pt x="2825" y="34"/>
                  </a:lnTo>
                  <a:lnTo>
                    <a:pt x="2826" y="33"/>
                  </a:lnTo>
                  <a:lnTo>
                    <a:pt x="2828" y="32"/>
                  </a:lnTo>
                  <a:lnTo>
                    <a:pt x="2830" y="32"/>
                  </a:lnTo>
                  <a:lnTo>
                    <a:pt x="2831" y="31"/>
                  </a:lnTo>
                  <a:lnTo>
                    <a:pt x="2833" y="30"/>
                  </a:lnTo>
                  <a:lnTo>
                    <a:pt x="2834" y="30"/>
                  </a:lnTo>
                  <a:lnTo>
                    <a:pt x="2836" y="29"/>
                  </a:lnTo>
                  <a:lnTo>
                    <a:pt x="2837" y="28"/>
                  </a:lnTo>
                  <a:lnTo>
                    <a:pt x="2838" y="28"/>
                  </a:lnTo>
                  <a:lnTo>
                    <a:pt x="2840" y="27"/>
                  </a:lnTo>
                  <a:lnTo>
                    <a:pt x="2842" y="26"/>
                  </a:lnTo>
                  <a:lnTo>
                    <a:pt x="2843" y="26"/>
                  </a:lnTo>
                  <a:lnTo>
                    <a:pt x="2845" y="25"/>
                  </a:lnTo>
                  <a:lnTo>
                    <a:pt x="2846" y="25"/>
                  </a:lnTo>
                  <a:lnTo>
                    <a:pt x="2847" y="24"/>
                  </a:lnTo>
                  <a:lnTo>
                    <a:pt x="2849" y="24"/>
                  </a:lnTo>
                  <a:lnTo>
                    <a:pt x="2850" y="23"/>
                  </a:lnTo>
                  <a:lnTo>
                    <a:pt x="2852" y="23"/>
                  </a:lnTo>
                  <a:lnTo>
                    <a:pt x="2854" y="22"/>
                  </a:lnTo>
                  <a:lnTo>
                    <a:pt x="2855" y="22"/>
                  </a:lnTo>
                  <a:lnTo>
                    <a:pt x="2857" y="21"/>
                  </a:lnTo>
                  <a:lnTo>
                    <a:pt x="2858" y="21"/>
                  </a:lnTo>
                  <a:lnTo>
                    <a:pt x="2859" y="20"/>
                  </a:lnTo>
                  <a:lnTo>
                    <a:pt x="2861" y="19"/>
                  </a:lnTo>
                  <a:lnTo>
                    <a:pt x="2862" y="19"/>
                  </a:lnTo>
                  <a:lnTo>
                    <a:pt x="2864" y="18"/>
                  </a:lnTo>
                  <a:lnTo>
                    <a:pt x="2866" y="18"/>
                  </a:lnTo>
                  <a:lnTo>
                    <a:pt x="2867" y="17"/>
                  </a:lnTo>
                  <a:lnTo>
                    <a:pt x="2868" y="17"/>
                  </a:lnTo>
                  <a:lnTo>
                    <a:pt x="2870" y="16"/>
                  </a:lnTo>
                  <a:lnTo>
                    <a:pt x="2871" y="16"/>
                  </a:lnTo>
                  <a:lnTo>
                    <a:pt x="2873" y="15"/>
                  </a:lnTo>
                  <a:lnTo>
                    <a:pt x="2874" y="15"/>
                  </a:lnTo>
                  <a:lnTo>
                    <a:pt x="2876" y="14"/>
                  </a:lnTo>
                  <a:lnTo>
                    <a:pt x="2878" y="14"/>
                  </a:lnTo>
                  <a:lnTo>
                    <a:pt x="2879" y="13"/>
                  </a:lnTo>
                  <a:lnTo>
                    <a:pt x="2880" y="13"/>
                  </a:lnTo>
                  <a:lnTo>
                    <a:pt x="2882" y="13"/>
                  </a:lnTo>
                  <a:lnTo>
                    <a:pt x="2883" y="13"/>
                  </a:lnTo>
                  <a:lnTo>
                    <a:pt x="2885" y="12"/>
                  </a:lnTo>
                  <a:lnTo>
                    <a:pt x="2886" y="12"/>
                  </a:lnTo>
                  <a:lnTo>
                    <a:pt x="2888" y="11"/>
                  </a:lnTo>
                  <a:lnTo>
                    <a:pt x="2889" y="11"/>
                  </a:lnTo>
                  <a:lnTo>
                    <a:pt x="2891" y="11"/>
                  </a:lnTo>
                  <a:lnTo>
                    <a:pt x="2892" y="10"/>
                  </a:lnTo>
                  <a:lnTo>
                    <a:pt x="2894" y="10"/>
                  </a:lnTo>
                  <a:lnTo>
                    <a:pt x="2895" y="9"/>
                  </a:lnTo>
                  <a:lnTo>
                    <a:pt x="2897" y="9"/>
                  </a:lnTo>
                  <a:lnTo>
                    <a:pt x="2898" y="9"/>
                  </a:lnTo>
                  <a:lnTo>
                    <a:pt x="2899" y="8"/>
                  </a:lnTo>
                  <a:lnTo>
                    <a:pt x="2901" y="8"/>
                  </a:lnTo>
                  <a:lnTo>
                    <a:pt x="2903" y="8"/>
                  </a:lnTo>
                  <a:lnTo>
                    <a:pt x="2904" y="7"/>
                  </a:lnTo>
                  <a:lnTo>
                    <a:pt x="2906" y="7"/>
                  </a:lnTo>
                  <a:lnTo>
                    <a:pt x="2907" y="7"/>
                  </a:lnTo>
                  <a:lnTo>
                    <a:pt x="2909" y="6"/>
                  </a:lnTo>
                  <a:lnTo>
                    <a:pt x="2910" y="6"/>
                  </a:lnTo>
                  <a:lnTo>
                    <a:pt x="2911" y="6"/>
                  </a:lnTo>
                  <a:lnTo>
                    <a:pt x="2913" y="5"/>
                  </a:lnTo>
                  <a:lnTo>
                    <a:pt x="2915" y="5"/>
                  </a:lnTo>
                  <a:lnTo>
                    <a:pt x="2916" y="5"/>
                  </a:lnTo>
                  <a:lnTo>
                    <a:pt x="2918" y="5"/>
                  </a:lnTo>
                  <a:lnTo>
                    <a:pt x="2919" y="4"/>
                  </a:lnTo>
                  <a:lnTo>
                    <a:pt x="2920" y="4"/>
                  </a:lnTo>
                  <a:lnTo>
                    <a:pt x="2922" y="4"/>
                  </a:lnTo>
                  <a:lnTo>
                    <a:pt x="2923" y="3"/>
                  </a:lnTo>
                  <a:lnTo>
                    <a:pt x="2925" y="3"/>
                  </a:lnTo>
                  <a:lnTo>
                    <a:pt x="2927" y="3"/>
                  </a:lnTo>
                  <a:lnTo>
                    <a:pt x="2928" y="3"/>
                  </a:lnTo>
                  <a:lnTo>
                    <a:pt x="2930" y="3"/>
                  </a:lnTo>
                  <a:lnTo>
                    <a:pt x="2931" y="2"/>
                  </a:lnTo>
                  <a:lnTo>
                    <a:pt x="2932" y="2"/>
                  </a:lnTo>
                  <a:lnTo>
                    <a:pt x="2934" y="2"/>
                  </a:lnTo>
                  <a:lnTo>
                    <a:pt x="2935" y="2"/>
                  </a:lnTo>
                  <a:lnTo>
                    <a:pt x="2937" y="2"/>
                  </a:lnTo>
                  <a:lnTo>
                    <a:pt x="2938" y="2"/>
                  </a:lnTo>
                  <a:lnTo>
                    <a:pt x="2940" y="2"/>
                  </a:lnTo>
                  <a:lnTo>
                    <a:pt x="2941" y="2"/>
                  </a:lnTo>
                  <a:lnTo>
                    <a:pt x="2943" y="1"/>
                  </a:lnTo>
                  <a:lnTo>
                    <a:pt x="2944" y="1"/>
                  </a:lnTo>
                  <a:lnTo>
                    <a:pt x="2946" y="1"/>
                  </a:lnTo>
                  <a:lnTo>
                    <a:pt x="2947" y="1"/>
                  </a:lnTo>
                  <a:lnTo>
                    <a:pt x="2949" y="1"/>
                  </a:lnTo>
                  <a:lnTo>
                    <a:pt x="2950" y="1"/>
                  </a:lnTo>
                  <a:lnTo>
                    <a:pt x="2952" y="1"/>
                  </a:lnTo>
                  <a:lnTo>
                    <a:pt x="2953" y="0"/>
                  </a:lnTo>
                  <a:lnTo>
                    <a:pt x="2955" y="0"/>
                  </a:lnTo>
                  <a:lnTo>
                    <a:pt x="2956" y="0"/>
                  </a:lnTo>
                  <a:lnTo>
                    <a:pt x="2958" y="0"/>
                  </a:lnTo>
                  <a:lnTo>
                    <a:pt x="2959" y="0"/>
                  </a:lnTo>
                  <a:lnTo>
                    <a:pt x="2961" y="0"/>
                  </a:lnTo>
                  <a:lnTo>
                    <a:pt x="2962" y="0"/>
                  </a:lnTo>
                  <a:lnTo>
                    <a:pt x="2964" y="0"/>
                  </a:lnTo>
                  <a:lnTo>
                    <a:pt x="2965" y="0"/>
                  </a:lnTo>
                  <a:lnTo>
                    <a:pt x="2967" y="0"/>
                  </a:lnTo>
                  <a:lnTo>
                    <a:pt x="2968" y="0"/>
                  </a:lnTo>
                  <a:lnTo>
                    <a:pt x="2970" y="0"/>
                  </a:lnTo>
                  <a:lnTo>
                    <a:pt x="2971" y="0"/>
                  </a:lnTo>
                  <a:lnTo>
                    <a:pt x="2972" y="0"/>
                  </a:lnTo>
                  <a:lnTo>
                    <a:pt x="2974" y="0"/>
                  </a:lnTo>
                  <a:lnTo>
                    <a:pt x="2975" y="0"/>
                  </a:lnTo>
                  <a:lnTo>
                    <a:pt x="2977" y="0"/>
                  </a:lnTo>
                  <a:lnTo>
                    <a:pt x="2979" y="0"/>
                  </a:lnTo>
                  <a:lnTo>
                    <a:pt x="2980" y="0"/>
                  </a:lnTo>
                  <a:lnTo>
                    <a:pt x="2982" y="0"/>
                  </a:lnTo>
                  <a:lnTo>
                    <a:pt x="2983" y="0"/>
                  </a:lnTo>
                  <a:lnTo>
                    <a:pt x="2984" y="0"/>
                  </a:lnTo>
                  <a:lnTo>
                    <a:pt x="2986" y="0"/>
                  </a:lnTo>
                  <a:lnTo>
                    <a:pt x="2987" y="0"/>
                  </a:lnTo>
                  <a:lnTo>
                    <a:pt x="2989" y="0"/>
                  </a:lnTo>
                  <a:lnTo>
                    <a:pt x="2991" y="0"/>
                  </a:lnTo>
                  <a:lnTo>
                    <a:pt x="2992" y="0"/>
                  </a:lnTo>
                  <a:lnTo>
                    <a:pt x="2993" y="0"/>
                  </a:lnTo>
                  <a:lnTo>
                    <a:pt x="2995" y="0"/>
                  </a:lnTo>
                  <a:lnTo>
                    <a:pt x="2996" y="0"/>
                  </a:lnTo>
                  <a:lnTo>
                    <a:pt x="2998" y="0"/>
                  </a:lnTo>
                  <a:lnTo>
                    <a:pt x="2999" y="1"/>
                  </a:lnTo>
                  <a:lnTo>
                    <a:pt x="3001" y="1"/>
                  </a:lnTo>
                  <a:lnTo>
                    <a:pt x="3003" y="1"/>
                  </a:lnTo>
                  <a:lnTo>
                    <a:pt x="3004" y="1"/>
                  </a:lnTo>
                  <a:lnTo>
                    <a:pt x="3005" y="1"/>
                  </a:lnTo>
                  <a:lnTo>
                    <a:pt x="3007" y="1"/>
                  </a:lnTo>
                  <a:lnTo>
                    <a:pt x="3008" y="1"/>
                  </a:lnTo>
                  <a:lnTo>
                    <a:pt x="3010" y="2"/>
                  </a:lnTo>
                  <a:lnTo>
                    <a:pt x="3011" y="2"/>
                  </a:lnTo>
                  <a:lnTo>
                    <a:pt x="3013" y="2"/>
                  </a:lnTo>
                  <a:lnTo>
                    <a:pt x="3014" y="2"/>
                  </a:lnTo>
                  <a:lnTo>
                    <a:pt x="3016" y="2"/>
                  </a:lnTo>
                  <a:lnTo>
                    <a:pt x="3017" y="2"/>
                  </a:lnTo>
                  <a:lnTo>
                    <a:pt x="3019" y="2"/>
                  </a:lnTo>
                  <a:lnTo>
                    <a:pt x="3020" y="2"/>
                  </a:lnTo>
                  <a:lnTo>
                    <a:pt x="3022" y="3"/>
                  </a:lnTo>
                  <a:lnTo>
                    <a:pt x="3023" y="3"/>
                  </a:lnTo>
                  <a:lnTo>
                    <a:pt x="3025" y="3"/>
                  </a:lnTo>
                  <a:lnTo>
                    <a:pt x="3026" y="3"/>
                  </a:lnTo>
                  <a:lnTo>
                    <a:pt x="3028" y="3"/>
                  </a:lnTo>
                  <a:lnTo>
                    <a:pt x="3029" y="4"/>
                  </a:lnTo>
                  <a:lnTo>
                    <a:pt x="3031" y="4"/>
                  </a:lnTo>
                  <a:lnTo>
                    <a:pt x="3032" y="4"/>
                  </a:lnTo>
                  <a:lnTo>
                    <a:pt x="3034" y="5"/>
                  </a:lnTo>
                  <a:lnTo>
                    <a:pt x="3035" y="5"/>
                  </a:lnTo>
                  <a:lnTo>
                    <a:pt x="3036" y="5"/>
                  </a:lnTo>
                  <a:lnTo>
                    <a:pt x="3038" y="5"/>
                  </a:lnTo>
                  <a:lnTo>
                    <a:pt x="3040" y="6"/>
                  </a:lnTo>
                  <a:lnTo>
                    <a:pt x="3041" y="6"/>
                  </a:lnTo>
                  <a:lnTo>
                    <a:pt x="3043" y="6"/>
                  </a:lnTo>
                  <a:lnTo>
                    <a:pt x="3044" y="7"/>
                  </a:lnTo>
                  <a:lnTo>
                    <a:pt x="3045" y="7"/>
                  </a:lnTo>
                  <a:lnTo>
                    <a:pt x="3047" y="7"/>
                  </a:lnTo>
                  <a:lnTo>
                    <a:pt x="3048" y="8"/>
                  </a:lnTo>
                  <a:lnTo>
                    <a:pt x="3050" y="8"/>
                  </a:lnTo>
                  <a:lnTo>
                    <a:pt x="3052" y="8"/>
                  </a:lnTo>
                  <a:lnTo>
                    <a:pt x="3053" y="9"/>
                  </a:lnTo>
                  <a:lnTo>
                    <a:pt x="3055" y="9"/>
                  </a:lnTo>
                  <a:lnTo>
                    <a:pt x="3056" y="9"/>
                  </a:lnTo>
                  <a:lnTo>
                    <a:pt x="3057" y="10"/>
                  </a:lnTo>
                  <a:lnTo>
                    <a:pt x="3059" y="10"/>
                  </a:lnTo>
                  <a:lnTo>
                    <a:pt x="3060" y="11"/>
                  </a:lnTo>
                  <a:lnTo>
                    <a:pt x="3062" y="11"/>
                  </a:lnTo>
                  <a:lnTo>
                    <a:pt x="3064" y="11"/>
                  </a:lnTo>
                  <a:lnTo>
                    <a:pt x="3065" y="12"/>
                  </a:lnTo>
                  <a:lnTo>
                    <a:pt x="3066" y="12"/>
                  </a:lnTo>
                  <a:lnTo>
                    <a:pt x="3068" y="13"/>
                  </a:lnTo>
                  <a:lnTo>
                    <a:pt x="3069" y="13"/>
                  </a:lnTo>
                  <a:lnTo>
                    <a:pt x="3071" y="13"/>
                  </a:lnTo>
                  <a:lnTo>
                    <a:pt x="3072" y="13"/>
                  </a:lnTo>
                  <a:lnTo>
                    <a:pt x="3074" y="14"/>
                  </a:lnTo>
                  <a:lnTo>
                    <a:pt x="3076" y="14"/>
                  </a:lnTo>
                  <a:lnTo>
                    <a:pt x="3077" y="15"/>
                  </a:lnTo>
                  <a:lnTo>
                    <a:pt x="3078" y="15"/>
                  </a:lnTo>
                  <a:lnTo>
                    <a:pt x="3080" y="16"/>
                  </a:lnTo>
                  <a:lnTo>
                    <a:pt x="3081" y="16"/>
                  </a:lnTo>
                  <a:lnTo>
                    <a:pt x="3083" y="17"/>
                  </a:lnTo>
                  <a:lnTo>
                    <a:pt x="3084" y="17"/>
                  </a:lnTo>
                  <a:lnTo>
                    <a:pt x="3086" y="18"/>
                  </a:lnTo>
                  <a:lnTo>
                    <a:pt x="3087" y="18"/>
                  </a:lnTo>
                  <a:lnTo>
                    <a:pt x="3089" y="19"/>
                  </a:lnTo>
                  <a:lnTo>
                    <a:pt x="3090" y="19"/>
                  </a:lnTo>
                  <a:lnTo>
                    <a:pt x="3092" y="20"/>
                  </a:lnTo>
                  <a:lnTo>
                    <a:pt x="3093" y="21"/>
                  </a:lnTo>
                  <a:lnTo>
                    <a:pt x="3095" y="21"/>
                  </a:lnTo>
                  <a:lnTo>
                    <a:pt x="3096" y="22"/>
                  </a:lnTo>
                  <a:lnTo>
                    <a:pt x="3098" y="22"/>
                  </a:lnTo>
                  <a:lnTo>
                    <a:pt x="3099" y="23"/>
                  </a:lnTo>
                  <a:lnTo>
                    <a:pt x="3101" y="23"/>
                  </a:lnTo>
                  <a:lnTo>
                    <a:pt x="3102" y="24"/>
                  </a:lnTo>
                  <a:lnTo>
                    <a:pt x="3104" y="24"/>
                  </a:lnTo>
                  <a:lnTo>
                    <a:pt x="3105" y="25"/>
                  </a:lnTo>
                  <a:lnTo>
                    <a:pt x="3107" y="25"/>
                  </a:lnTo>
                  <a:lnTo>
                    <a:pt x="3108" y="26"/>
                  </a:lnTo>
                  <a:lnTo>
                    <a:pt x="3109" y="26"/>
                  </a:lnTo>
                  <a:lnTo>
                    <a:pt x="3111" y="27"/>
                  </a:lnTo>
                  <a:lnTo>
                    <a:pt x="3113" y="28"/>
                  </a:lnTo>
                  <a:lnTo>
                    <a:pt x="3114" y="28"/>
                  </a:lnTo>
                  <a:lnTo>
                    <a:pt x="3116" y="29"/>
                  </a:lnTo>
                  <a:lnTo>
                    <a:pt x="3117" y="30"/>
                  </a:lnTo>
                  <a:lnTo>
                    <a:pt x="3118" y="30"/>
                  </a:lnTo>
                  <a:lnTo>
                    <a:pt x="3120" y="31"/>
                  </a:lnTo>
                  <a:lnTo>
                    <a:pt x="3121" y="32"/>
                  </a:lnTo>
                  <a:lnTo>
                    <a:pt x="3123" y="32"/>
                  </a:lnTo>
                  <a:lnTo>
                    <a:pt x="3124" y="33"/>
                  </a:lnTo>
                  <a:lnTo>
                    <a:pt x="3126" y="34"/>
                  </a:lnTo>
                  <a:lnTo>
                    <a:pt x="3128" y="34"/>
                  </a:lnTo>
                  <a:lnTo>
                    <a:pt x="3129" y="35"/>
                  </a:lnTo>
                  <a:lnTo>
                    <a:pt x="3130" y="35"/>
                  </a:lnTo>
                  <a:lnTo>
                    <a:pt x="3132" y="36"/>
                  </a:lnTo>
                  <a:lnTo>
                    <a:pt x="3133" y="37"/>
                  </a:lnTo>
                  <a:lnTo>
                    <a:pt x="3135" y="38"/>
                  </a:lnTo>
                  <a:lnTo>
                    <a:pt x="3136" y="38"/>
                  </a:lnTo>
                  <a:lnTo>
                    <a:pt x="3138" y="39"/>
                  </a:lnTo>
                  <a:lnTo>
                    <a:pt x="3139" y="40"/>
                  </a:lnTo>
                  <a:lnTo>
                    <a:pt x="3141" y="41"/>
                  </a:lnTo>
                  <a:lnTo>
                    <a:pt x="3142" y="41"/>
                  </a:lnTo>
                  <a:lnTo>
                    <a:pt x="3144" y="42"/>
                  </a:lnTo>
                  <a:lnTo>
                    <a:pt x="3145" y="43"/>
                  </a:lnTo>
                  <a:lnTo>
                    <a:pt x="3147" y="44"/>
                  </a:lnTo>
                  <a:lnTo>
                    <a:pt x="3148" y="44"/>
                  </a:lnTo>
                  <a:lnTo>
                    <a:pt x="3150" y="45"/>
                  </a:lnTo>
                  <a:lnTo>
                    <a:pt x="3151" y="46"/>
                  </a:lnTo>
                  <a:lnTo>
                    <a:pt x="3153" y="46"/>
                  </a:lnTo>
                  <a:lnTo>
                    <a:pt x="3154" y="47"/>
                  </a:lnTo>
                  <a:lnTo>
                    <a:pt x="3156" y="48"/>
                  </a:lnTo>
                  <a:lnTo>
                    <a:pt x="3157" y="49"/>
                  </a:lnTo>
                  <a:lnTo>
                    <a:pt x="3159" y="50"/>
                  </a:lnTo>
                  <a:lnTo>
                    <a:pt x="3160" y="51"/>
                  </a:lnTo>
                  <a:lnTo>
                    <a:pt x="3161" y="51"/>
                  </a:lnTo>
                  <a:lnTo>
                    <a:pt x="3163" y="52"/>
                  </a:lnTo>
                  <a:lnTo>
                    <a:pt x="3165" y="53"/>
                  </a:lnTo>
                  <a:lnTo>
                    <a:pt x="3166" y="54"/>
                  </a:lnTo>
                  <a:lnTo>
                    <a:pt x="3168" y="55"/>
                  </a:lnTo>
                  <a:lnTo>
                    <a:pt x="3169" y="56"/>
                  </a:lnTo>
                  <a:lnTo>
                    <a:pt x="3171" y="57"/>
                  </a:lnTo>
                  <a:lnTo>
                    <a:pt x="3172" y="57"/>
                  </a:lnTo>
                  <a:lnTo>
                    <a:pt x="3173" y="58"/>
                  </a:lnTo>
                  <a:lnTo>
                    <a:pt x="3175" y="59"/>
                  </a:lnTo>
                  <a:lnTo>
                    <a:pt x="3177" y="60"/>
                  </a:lnTo>
                  <a:lnTo>
                    <a:pt x="3178" y="61"/>
                  </a:lnTo>
                  <a:lnTo>
                    <a:pt x="3180" y="62"/>
                  </a:lnTo>
                  <a:lnTo>
                    <a:pt x="3181" y="63"/>
                  </a:lnTo>
                  <a:lnTo>
                    <a:pt x="3182" y="63"/>
                  </a:lnTo>
                  <a:lnTo>
                    <a:pt x="3184" y="64"/>
                  </a:lnTo>
                  <a:lnTo>
                    <a:pt x="3185" y="65"/>
                  </a:lnTo>
                  <a:lnTo>
                    <a:pt x="3187" y="66"/>
                  </a:lnTo>
                  <a:lnTo>
                    <a:pt x="3189" y="67"/>
                  </a:lnTo>
                  <a:lnTo>
                    <a:pt x="3190" y="68"/>
                  </a:lnTo>
                  <a:lnTo>
                    <a:pt x="3191" y="69"/>
                  </a:lnTo>
                  <a:lnTo>
                    <a:pt x="3193" y="70"/>
                  </a:lnTo>
                  <a:lnTo>
                    <a:pt x="3194" y="71"/>
                  </a:lnTo>
                  <a:lnTo>
                    <a:pt x="3196" y="72"/>
                  </a:lnTo>
                  <a:lnTo>
                    <a:pt x="3197" y="73"/>
                  </a:lnTo>
                  <a:lnTo>
                    <a:pt x="3199" y="74"/>
                  </a:lnTo>
                  <a:lnTo>
                    <a:pt x="3201" y="75"/>
                  </a:lnTo>
                  <a:lnTo>
                    <a:pt x="3202" y="76"/>
                  </a:lnTo>
                  <a:lnTo>
                    <a:pt x="3203" y="77"/>
                  </a:lnTo>
                  <a:lnTo>
                    <a:pt x="3205" y="78"/>
                  </a:lnTo>
                  <a:lnTo>
                    <a:pt x="3206" y="78"/>
                  </a:lnTo>
                  <a:lnTo>
                    <a:pt x="3208" y="79"/>
                  </a:lnTo>
                  <a:lnTo>
                    <a:pt x="3209" y="80"/>
                  </a:lnTo>
                  <a:lnTo>
                    <a:pt x="3211" y="81"/>
                  </a:lnTo>
                  <a:lnTo>
                    <a:pt x="3212" y="83"/>
                  </a:lnTo>
                  <a:lnTo>
                    <a:pt x="3214" y="84"/>
                  </a:lnTo>
                  <a:lnTo>
                    <a:pt x="3215" y="85"/>
                  </a:lnTo>
                  <a:lnTo>
                    <a:pt x="3217" y="86"/>
                  </a:lnTo>
                  <a:lnTo>
                    <a:pt x="3218" y="87"/>
                  </a:lnTo>
                  <a:lnTo>
                    <a:pt x="3220" y="88"/>
                  </a:lnTo>
                  <a:lnTo>
                    <a:pt x="3221" y="89"/>
                  </a:lnTo>
                  <a:lnTo>
                    <a:pt x="3223" y="90"/>
                  </a:lnTo>
                  <a:lnTo>
                    <a:pt x="3224" y="91"/>
                  </a:lnTo>
                  <a:lnTo>
                    <a:pt x="3226" y="92"/>
                  </a:lnTo>
                  <a:lnTo>
                    <a:pt x="3227" y="93"/>
                  </a:lnTo>
                  <a:lnTo>
                    <a:pt x="3229" y="94"/>
                  </a:lnTo>
                  <a:lnTo>
                    <a:pt x="3230" y="95"/>
                  </a:lnTo>
                  <a:lnTo>
                    <a:pt x="3232" y="96"/>
                  </a:lnTo>
                  <a:lnTo>
                    <a:pt x="3233" y="98"/>
                  </a:lnTo>
                  <a:lnTo>
                    <a:pt x="3234" y="99"/>
                  </a:lnTo>
                  <a:lnTo>
                    <a:pt x="3236" y="100"/>
                  </a:lnTo>
                  <a:lnTo>
                    <a:pt x="3238" y="101"/>
                  </a:lnTo>
                  <a:lnTo>
                    <a:pt x="3239" y="102"/>
                  </a:lnTo>
                  <a:lnTo>
                    <a:pt x="3241" y="103"/>
                  </a:lnTo>
                  <a:lnTo>
                    <a:pt x="3242" y="104"/>
                  </a:lnTo>
                  <a:lnTo>
                    <a:pt x="3244" y="105"/>
                  </a:lnTo>
                  <a:lnTo>
                    <a:pt x="3245" y="106"/>
                  </a:lnTo>
                  <a:lnTo>
                    <a:pt x="3246" y="108"/>
                  </a:lnTo>
                  <a:lnTo>
                    <a:pt x="3248" y="109"/>
                  </a:lnTo>
                  <a:lnTo>
                    <a:pt x="3250" y="110"/>
                  </a:lnTo>
                  <a:lnTo>
                    <a:pt x="3251" y="111"/>
                  </a:lnTo>
                  <a:lnTo>
                    <a:pt x="3253" y="112"/>
                  </a:lnTo>
                  <a:lnTo>
                    <a:pt x="3254" y="113"/>
                  </a:lnTo>
                  <a:lnTo>
                    <a:pt x="3255" y="114"/>
                  </a:lnTo>
                  <a:lnTo>
                    <a:pt x="3257" y="116"/>
                  </a:lnTo>
                  <a:lnTo>
                    <a:pt x="3258" y="117"/>
                  </a:lnTo>
                  <a:lnTo>
                    <a:pt x="3260" y="118"/>
                  </a:lnTo>
                  <a:lnTo>
                    <a:pt x="3262" y="119"/>
                  </a:lnTo>
                  <a:lnTo>
                    <a:pt x="3263" y="121"/>
                  </a:lnTo>
                  <a:lnTo>
                    <a:pt x="3265" y="122"/>
                  </a:lnTo>
                  <a:lnTo>
                    <a:pt x="3266" y="123"/>
                  </a:lnTo>
                  <a:lnTo>
                    <a:pt x="3267" y="124"/>
                  </a:lnTo>
                  <a:lnTo>
                    <a:pt x="3269" y="125"/>
                  </a:lnTo>
                  <a:lnTo>
                    <a:pt x="3270" y="127"/>
                  </a:lnTo>
                  <a:lnTo>
                    <a:pt x="3272" y="128"/>
                  </a:lnTo>
                  <a:lnTo>
                    <a:pt x="3273" y="129"/>
                  </a:lnTo>
                  <a:lnTo>
                    <a:pt x="3275" y="131"/>
                  </a:lnTo>
                  <a:lnTo>
                    <a:pt x="3276" y="132"/>
                  </a:lnTo>
                  <a:lnTo>
                    <a:pt x="3278" y="133"/>
                  </a:lnTo>
                  <a:lnTo>
                    <a:pt x="3279" y="134"/>
                  </a:lnTo>
                  <a:lnTo>
                    <a:pt x="3281" y="135"/>
                  </a:lnTo>
                  <a:lnTo>
                    <a:pt x="3282" y="137"/>
                  </a:lnTo>
                  <a:lnTo>
                    <a:pt x="3284" y="138"/>
                  </a:lnTo>
                  <a:lnTo>
                    <a:pt x="3285" y="139"/>
                  </a:lnTo>
                  <a:lnTo>
                    <a:pt x="3287" y="141"/>
                  </a:lnTo>
                  <a:lnTo>
                    <a:pt x="3288" y="142"/>
                  </a:lnTo>
                  <a:lnTo>
                    <a:pt x="3290" y="143"/>
                  </a:lnTo>
                  <a:lnTo>
                    <a:pt x="3291" y="144"/>
                  </a:lnTo>
                  <a:lnTo>
                    <a:pt x="3293" y="146"/>
                  </a:lnTo>
                  <a:lnTo>
                    <a:pt x="3294" y="147"/>
                  </a:lnTo>
                  <a:lnTo>
                    <a:pt x="3296" y="148"/>
                  </a:lnTo>
                  <a:lnTo>
                    <a:pt x="3297" y="150"/>
                  </a:lnTo>
                  <a:lnTo>
                    <a:pt x="3299" y="151"/>
                  </a:lnTo>
                  <a:lnTo>
                    <a:pt x="3300" y="153"/>
                  </a:lnTo>
                  <a:lnTo>
                    <a:pt x="3302" y="154"/>
                  </a:lnTo>
                  <a:lnTo>
                    <a:pt x="3303" y="155"/>
                  </a:lnTo>
                  <a:lnTo>
                    <a:pt x="3305" y="156"/>
                  </a:lnTo>
                  <a:lnTo>
                    <a:pt x="3306" y="158"/>
                  </a:lnTo>
                  <a:lnTo>
                    <a:pt x="3307" y="159"/>
                  </a:lnTo>
                  <a:lnTo>
                    <a:pt x="3309" y="161"/>
                  </a:lnTo>
                  <a:lnTo>
                    <a:pt x="3310" y="162"/>
                  </a:lnTo>
                  <a:lnTo>
                    <a:pt x="3312" y="163"/>
                  </a:lnTo>
                  <a:lnTo>
                    <a:pt x="3314" y="165"/>
                  </a:lnTo>
                  <a:lnTo>
                    <a:pt x="3315" y="166"/>
                  </a:lnTo>
                  <a:lnTo>
                    <a:pt x="3317" y="167"/>
                  </a:lnTo>
                  <a:lnTo>
                    <a:pt x="3318" y="169"/>
                  </a:lnTo>
                  <a:lnTo>
                    <a:pt x="3319" y="170"/>
                  </a:lnTo>
                  <a:lnTo>
                    <a:pt x="3321" y="172"/>
                  </a:lnTo>
                  <a:lnTo>
                    <a:pt x="3322" y="173"/>
                  </a:lnTo>
                  <a:lnTo>
                    <a:pt x="3324" y="175"/>
                  </a:lnTo>
                  <a:lnTo>
                    <a:pt x="3326" y="176"/>
                  </a:lnTo>
                  <a:lnTo>
                    <a:pt x="3327" y="177"/>
                  </a:lnTo>
                  <a:lnTo>
                    <a:pt x="3328" y="179"/>
                  </a:lnTo>
                  <a:lnTo>
                    <a:pt x="3330" y="180"/>
                  </a:lnTo>
                  <a:lnTo>
                    <a:pt x="3331" y="182"/>
                  </a:lnTo>
                  <a:lnTo>
                    <a:pt x="3333" y="183"/>
                  </a:lnTo>
                  <a:lnTo>
                    <a:pt x="3334" y="185"/>
                  </a:lnTo>
                  <a:lnTo>
                    <a:pt x="3336" y="186"/>
                  </a:lnTo>
                  <a:lnTo>
                    <a:pt x="3338" y="187"/>
                  </a:lnTo>
                  <a:lnTo>
                    <a:pt x="3339" y="189"/>
                  </a:lnTo>
                  <a:lnTo>
                    <a:pt x="3340" y="190"/>
                  </a:lnTo>
                  <a:lnTo>
                    <a:pt x="3342" y="192"/>
                  </a:lnTo>
                  <a:lnTo>
                    <a:pt x="3343" y="193"/>
                  </a:lnTo>
                  <a:lnTo>
                    <a:pt x="3345" y="195"/>
                  </a:lnTo>
                  <a:lnTo>
                    <a:pt x="3346" y="197"/>
                  </a:lnTo>
                  <a:lnTo>
                    <a:pt x="3348" y="198"/>
                  </a:lnTo>
                  <a:lnTo>
                    <a:pt x="3349" y="199"/>
                  </a:lnTo>
                  <a:lnTo>
                    <a:pt x="3351" y="201"/>
                  </a:lnTo>
                  <a:lnTo>
                    <a:pt x="3352" y="202"/>
                  </a:lnTo>
                  <a:lnTo>
                    <a:pt x="3354" y="204"/>
                  </a:lnTo>
                  <a:lnTo>
                    <a:pt x="3355" y="205"/>
                  </a:lnTo>
                  <a:lnTo>
                    <a:pt x="3357" y="207"/>
                  </a:lnTo>
                  <a:lnTo>
                    <a:pt x="3358" y="208"/>
                  </a:lnTo>
                  <a:lnTo>
                    <a:pt x="3359" y="210"/>
                  </a:lnTo>
                  <a:lnTo>
                    <a:pt x="3361" y="211"/>
                  </a:lnTo>
                  <a:lnTo>
                    <a:pt x="3363" y="213"/>
                  </a:lnTo>
                  <a:lnTo>
                    <a:pt x="3364" y="215"/>
                  </a:lnTo>
                  <a:lnTo>
                    <a:pt x="3366" y="216"/>
                  </a:lnTo>
                  <a:lnTo>
                    <a:pt x="3367" y="218"/>
                  </a:lnTo>
                  <a:lnTo>
                    <a:pt x="3369" y="219"/>
                  </a:lnTo>
                  <a:lnTo>
                    <a:pt x="3370" y="221"/>
                  </a:lnTo>
                  <a:lnTo>
                    <a:pt x="3371" y="222"/>
                  </a:lnTo>
                  <a:lnTo>
                    <a:pt x="3373" y="224"/>
                  </a:lnTo>
                  <a:lnTo>
                    <a:pt x="3375" y="225"/>
                  </a:lnTo>
                  <a:lnTo>
                    <a:pt x="3376" y="227"/>
                  </a:lnTo>
                  <a:lnTo>
                    <a:pt x="3378" y="229"/>
                  </a:lnTo>
                  <a:lnTo>
                    <a:pt x="3379" y="230"/>
                  </a:lnTo>
                  <a:lnTo>
                    <a:pt x="3380" y="232"/>
                  </a:lnTo>
                  <a:lnTo>
                    <a:pt x="3382" y="233"/>
                  </a:lnTo>
                  <a:lnTo>
                    <a:pt x="3383" y="235"/>
                  </a:lnTo>
                  <a:lnTo>
                    <a:pt x="3385" y="237"/>
                  </a:lnTo>
                  <a:lnTo>
                    <a:pt x="3387" y="238"/>
                  </a:lnTo>
                  <a:lnTo>
                    <a:pt x="3388" y="240"/>
                  </a:lnTo>
                  <a:lnTo>
                    <a:pt x="3390" y="241"/>
                  </a:lnTo>
                  <a:lnTo>
                    <a:pt x="3391" y="243"/>
                  </a:lnTo>
                  <a:lnTo>
                    <a:pt x="3392" y="244"/>
                  </a:lnTo>
                  <a:lnTo>
                    <a:pt x="3394" y="246"/>
                  </a:lnTo>
                  <a:lnTo>
                    <a:pt x="3395" y="248"/>
                  </a:lnTo>
                  <a:lnTo>
                    <a:pt x="3397" y="250"/>
                  </a:lnTo>
                  <a:lnTo>
                    <a:pt x="3399" y="251"/>
                  </a:lnTo>
                  <a:lnTo>
                    <a:pt x="3400" y="252"/>
                  </a:lnTo>
                  <a:lnTo>
                    <a:pt x="3401" y="254"/>
                  </a:lnTo>
                  <a:lnTo>
                    <a:pt x="3403" y="256"/>
                  </a:lnTo>
                  <a:lnTo>
                    <a:pt x="3404" y="258"/>
                  </a:lnTo>
                  <a:lnTo>
                    <a:pt x="3406" y="259"/>
                  </a:lnTo>
                  <a:lnTo>
                    <a:pt x="3407" y="261"/>
                  </a:lnTo>
                  <a:lnTo>
                    <a:pt x="3409" y="262"/>
                  </a:lnTo>
                  <a:lnTo>
                    <a:pt x="3411" y="264"/>
                  </a:lnTo>
                  <a:lnTo>
                    <a:pt x="3412" y="266"/>
                  </a:lnTo>
                  <a:lnTo>
                    <a:pt x="3413" y="268"/>
                  </a:lnTo>
                  <a:lnTo>
                    <a:pt x="3415" y="269"/>
                  </a:lnTo>
                  <a:lnTo>
                    <a:pt x="3416" y="271"/>
                  </a:lnTo>
                  <a:lnTo>
                    <a:pt x="3418" y="273"/>
                  </a:lnTo>
                  <a:lnTo>
                    <a:pt x="3419" y="274"/>
                  </a:lnTo>
                  <a:lnTo>
                    <a:pt x="3421" y="276"/>
                  </a:lnTo>
                  <a:lnTo>
                    <a:pt x="3422" y="278"/>
                  </a:lnTo>
                  <a:lnTo>
                    <a:pt x="3424" y="279"/>
                  </a:lnTo>
                  <a:lnTo>
                    <a:pt x="3425" y="281"/>
                  </a:lnTo>
                  <a:lnTo>
                    <a:pt x="3427" y="283"/>
                  </a:lnTo>
                  <a:lnTo>
                    <a:pt x="3428" y="284"/>
                  </a:lnTo>
                  <a:lnTo>
                    <a:pt x="3430" y="286"/>
                  </a:lnTo>
                  <a:lnTo>
                    <a:pt x="3431" y="288"/>
                  </a:lnTo>
                  <a:lnTo>
                    <a:pt x="3432" y="290"/>
                  </a:lnTo>
                  <a:lnTo>
                    <a:pt x="3434" y="292"/>
                  </a:lnTo>
                  <a:lnTo>
                    <a:pt x="3436" y="293"/>
                  </a:lnTo>
                  <a:lnTo>
                    <a:pt x="3437" y="295"/>
                  </a:lnTo>
                  <a:lnTo>
                    <a:pt x="3439" y="296"/>
                  </a:lnTo>
                  <a:lnTo>
                    <a:pt x="3440" y="298"/>
                  </a:lnTo>
                  <a:lnTo>
                    <a:pt x="3442" y="300"/>
                  </a:lnTo>
                  <a:lnTo>
                    <a:pt x="3443" y="302"/>
                  </a:lnTo>
                  <a:lnTo>
                    <a:pt x="3444" y="304"/>
                  </a:lnTo>
                  <a:lnTo>
                    <a:pt x="3446" y="305"/>
                  </a:lnTo>
                  <a:lnTo>
                    <a:pt x="3448" y="307"/>
                  </a:lnTo>
                  <a:lnTo>
                    <a:pt x="3449" y="309"/>
                  </a:lnTo>
                  <a:lnTo>
                    <a:pt x="3451" y="311"/>
                  </a:lnTo>
                  <a:lnTo>
                    <a:pt x="3452" y="312"/>
                  </a:lnTo>
                  <a:lnTo>
                    <a:pt x="3453" y="314"/>
                  </a:lnTo>
                  <a:lnTo>
                    <a:pt x="3455" y="316"/>
                  </a:lnTo>
                  <a:lnTo>
                    <a:pt x="3456" y="318"/>
                  </a:lnTo>
                  <a:lnTo>
                    <a:pt x="3458" y="319"/>
                  </a:lnTo>
                  <a:lnTo>
                    <a:pt x="3459" y="321"/>
                  </a:lnTo>
                  <a:lnTo>
                    <a:pt x="3461" y="323"/>
                  </a:lnTo>
                  <a:lnTo>
                    <a:pt x="3463" y="325"/>
                  </a:lnTo>
                  <a:lnTo>
                    <a:pt x="3464" y="327"/>
                  </a:lnTo>
                  <a:lnTo>
                    <a:pt x="3465" y="328"/>
                  </a:lnTo>
                  <a:lnTo>
                    <a:pt x="3467" y="330"/>
                  </a:lnTo>
                  <a:lnTo>
                    <a:pt x="3468" y="332"/>
                  </a:lnTo>
                  <a:lnTo>
                    <a:pt x="3470" y="334"/>
                  </a:lnTo>
                  <a:lnTo>
                    <a:pt x="3471" y="336"/>
                  </a:lnTo>
                  <a:lnTo>
                    <a:pt x="3473" y="338"/>
                  </a:lnTo>
                  <a:lnTo>
                    <a:pt x="3474" y="339"/>
                  </a:lnTo>
                  <a:lnTo>
                    <a:pt x="3476" y="341"/>
                  </a:lnTo>
                  <a:lnTo>
                    <a:pt x="3477" y="343"/>
                  </a:lnTo>
                  <a:lnTo>
                    <a:pt x="3479" y="345"/>
                  </a:lnTo>
                  <a:lnTo>
                    <a:pt x="3480" y="347"/>
                  </a:lnTo>
                  <a:lnTo>
                    <a:pt x="3482" y="349"/>
                  </a:lnTo>
                  <a:lnTo>
                    <a:pt x="3483" y="350"/>
                  </a:lnTo>
                  <a:lnTo>
                    <a:pt x="3485" y="352"/>
                  </a:lnTo>
                  <a:lnTo>
                    <a:pt x="3486" y="354"/>
                  </a:lnTo>
                  <a:lnTo>
                    <a:pt x="3488" y="356"/>
                  </a:lnTo>
                  <a:lnTo>
                    <a:pt x="3489" y="358"/>
                  </a:lnTo>
                  <a:lnTo>
                    <a:pt x="3491" y="360"/>
                  </a:lnTo>
                  <a:lnTo>
                    <a:pt x="3492" y="361"/>
                  </a:lnTo>
                  <a:lnTo>
                    <a:pt x="3494" y="363"/>
                  </a:lnTo>
                  <a:lnTo>
                    <a:pt x="3495" y="365"/>
                  </a:lnTo>
                  <a:lnTo>
                    <a:pt x="3496" y="367"/>
                  </a:lnTo>
                  <a:lnTo>
                    <a:pt x="3498" y="369"/>
                  </a:lnTo>
                  <a:lnTo>
                    <a:pt x="3500" y="370"/>
                  </a:lnTo>
                  <a:lnTo>
                    <a:pt x="3501" y="372"/>
                  </a:lnTo>
                  <a:lnTo>
                    <a:pt x="3503" y="374"/>
                  </a:lnTo>
                  <a:lnTo>
                    <a:pt x="3504" y="376"/>
                  </a:lnTo>
                  <a:lnTo>
                    <a:pt x="3505" y="378"/>
                  </a:lnTo>
                  <a:lnTo>
                    <a:pt x="3507" y="380"/>
                  </a:lnTo>
                  <a:lnTo>
                    <a:pt x="3508" y="382"/>
                  </a:lnTo>
                  <a:lnTo>
                    <a:pt x="3510" y="384"/>
                  </a:lnTo>
                  <a:lnTo>
                    <a:pt x="3512" y="386"/>
                  </a:lnTo>
                  <a:lnTo>
                    <a:pt x="3513" y="388"/>
                  </a:lnTo>
                  <a:lnTo>
                    <a:pt x="3515" y="390"/>
                  </a:lnTo>
                  <a:lnTo>
                    <a:pt x="3516" y="392"/>
                  </a:lnTo>
                  <a:lnTo>
                    <a:pt x="3517" y="393"/>
                  </a:lnTo>
                  <a:lnTo>
                    <a:pt x="3519" y="395"/>
                  </a:lnTo>
                  <a:lnTo>
                    <a:pt x="3520" y="397"/>
                  </a:lnTo>
                  <a:lnTo>
                    <a:pt x="3522" y="399"/>
                  </a:lnTo>
                  <a:lnTo>
                    <a:pt x="3524" y="401"/>
                  </a:lnTo>
                  <a:lnTo>
                    <a:pt x="3525" y="403"/>
                  </a:lnTo>
                  <a:lnTo>
                    <a:pt x="3526" y="405"/>
                  </a:lnTo>
                  <a:lnTo>
                    <a:pt x="3528" y="407"/>
                  </a:lnTo>
                  <a:lnTo>
                    <a:pt x="3529" y="409"/>
                  </a:lnTo>
                  <a:lnTo>
                    <a:pt x="3531" y="411"/>
                  </a:lnTo>
                  <a:lnTo>
                    <a:pt x="3532" y="413"/>
                  </a:lnTo>
                  <a:lnTo>
                    <a:pt x="3534" y="414"/>
                  </a:lnTo>
                  <a:lnTo>
                    <a:pt x="3536" y="416"/>
                  </a:lnTo>
                  <a:lnTo>
                    <a:pt x="3537" y="418"/>
                  </a:lnTo>
                  <a:lnTo>
                    <a:pt x="3538" y="420"/>
                  </a:lnTo>
                  <a:lnTo>
                    <a:pt x="3540" y="422"/>
                  </a:lnTo>
                  <a:lnTo>
                    <a:pt x="3541" y="424"/>
                  </a:lnTo>
                  <a:lnTo>
                    <a:pt x="3543" y="426"/>
                  </a:lnTo>
                  <a:lnTo>
                    <a:pt x="3544" y="428"/>
                  </a:lnTo>
                  <a:lnTo>
                    <a:pt x="3546" y="430"/>
                  </a:lnTo>
                  <a:lnTo>
                    <a:pt x="3547" y="432"/>
                  </a:lnTo>
                  <a:lnTo>
                    <a:pt x="3549" y="434"/>
                  </a:lnTo>
                  <a:lnTo>
                    <a:pt x="3550" y="435"/>
                  </a:lnTo>
                  <a:lnTo>
                    <a:pt x="3552" y="437"/>
                  </a:lnTo>
                  <a:lnTo>
                    <a:pt x="3553" y="439"/>
                  </a:lnTo>
                  <a:lnTo>
                    <a:pt x="3555" y="442"/>
                  </a:lnTo>
                  <a:lnTo>
                    <a:pt x="3556" y="444"/>
                  </a:lnTo>
                  <a:lnTo>
                    <a:pt x="3557" y="446"/>
                  </a:lnTo>
                  <a:lnTo>
                    <a:pt x="3559" y="447"/>
                  </a:lnTo>
                  <a:lnTo>
                    <a:pt x="3561" y="449"/>
                  </a:lnTo>
                  <a:lnTo>
                    <a:pt x="3562" y="451"/>
                  </a:lnTo>
                  <a:lnTo>
                    <a:pt x="3564" y="453"/>
                  </a:lnTo>
                  <a:lnTo>
                    <a:pt x="3565" y="455"/>
                  </a:lnTo>
                  <a:lnTo>
                    <a:pt x="3567" y="457"/>
                  </a:lnTo>
                  <a:lnTo>
                    <a:pt x="3568" y="459"/>
                  </a:lnTo>
                  <a:lnTo>
                    <a:pt x="3569" y="461"/>
                  </a:lnTo>
                  <a:lnTo>
                    <a:pt x="3571" y="463"/>
                  </a:lnTo>
                  <a:lnTo>
                    <a:pt x="3573" y="465"/>
                  </a:lnTo>
                  <a:lnTo>
                    <a:pt x="3574" y="467"/>
                  </a:lnTo>
                  <a:lnTo>
                    <a:pt x="3576" y="469"/>
                  </a:lnTo>
                  <a:lnTo>
                    <a:pt x="3577" y="471"/>
                  </a:lnTo>
                  <a:lnTo>
                    <a:pt x="3578" y="473"/>
                  </a:lnTo>
                  <a:lnTo>
                    <a:pt x="3580" y="475"/>
                  </a:lnTo>
                  <a:lnTo>
                    <a:pt x="3581" y="477"/>
                  </a:lnTo>
                  <a:lnTo>
                    <a:pt x="3583" y="479"/>
                  </a:lnTo>
                  <a:lnTo>
                    <a:pt x="3585" y="481"/>
                  </a:lnTo>
                  <a:lnTo>
                    <a:pt x="3586" y="483"/>
                  </a:lnTo>
                  <a:lnTo>
                    <a:pt x="3588" y="485"/>
                  </a:lnTo>
                  <a:lnTo>
                    <a:pt x="3589" y="487"/>
                  </a:lnTo>
                  <a:lnTo>
                    <a:pt x="3590" y="489"/>
                  </a:lnTo>
                  <a:lnTo>
                    <a:pt x="3592" y="491"/>
                  </a:lnTo>
                  <a:lnTo>
                    <a:pt x="3593" y="493"/>
                  </a:lnTo>
                  <a:lnTo>
                    <a:pt x="3595" y="495"/>
                  </a:lnTo>
                  <a:lnTo>
                    <a:pt x="3597" y="497"/>
                  </a:lnTo>
                  <a:lnTo>
                    <a:pt x="3598" y="499"/>
                  </a:lnTo>
                  <a:lnTo>
                    <a:pt x="3599" y="501"/>
                  </a:lnTo>
                  <a:lnTo>
                    <a:pt x="3601" y="503"/>
                  </a:lnTo>
                  <a:lnTo>
                    <a:pt x="3602" y="505"/>
                  </a:lnTo>
                  <a:lnTo>
                    <a:pt x="3604" y="507"/>
                  </a:lnTo>
                  <a:lnTo>
                    <a:pt x="3605" y="509"/>
                  </a:lnTo>
                  <a:lnTo>
                    <a:pt x="3607" y="511"/>
                  </a:lnTo>
                  <a:lnTo>
                    <a:pt x="3608" y="513"/>
                  </a:lnTo>
                  <a:lnTo>
                    <a:pt x="3610" y="515"/>
                  </a:lnTo>
                  <a:lnTo>
                    <a:pt x="3611" y="517"/>
                  </a:lnTo>
                  <a:lnTo>
                    <a:pt x="3613" y="519"/>
                  </a:lnTo>
                  <a:lnTo>
                    <a:pt x="3614" y="521"/>
                  </a:lnTo>
                  <a:lnTo>
                    <a:pt x="3616" y="523"/>
                  </a:lnTo>
                  <a:lnTo>
                    <a:pt x="3617" y="525"/>
                  </a:lnTo>
                  <a:lnTo>
                    <a:pt x="3619" y="527"/>
                  </a:lnTo>
                  <a:lnTo>
                    <a:pt x="3620" y="529"/>
                  </a:lnTo>
                  <a:lnTo>
                    <a:pt x="3622" y="532"/>
                  </a:lnTo>
                  <a:lnTo>
                    <a:pt x="3623" y="533"/>
                  </a:lnTo>
                  <a:lnTo>
                    <a:pt x="3625" y="535"/>
                  </a:lnTo>
                  <a:lnTo>
                    <a:pt x="3626" y="537"/>
                  </a:lnTo>
                  <a:lnTo>
                    <a:pt x="3628" y="540"/>
                  </a:lnTo>
                  <a:lnTo>
                    <a:pt x="3629" y="542"/>
                  </a:lnTo>
                  <a:lnTo>
                    <a:pt x="3630" y="543"/>
                  </a:lnTo>
                  <a:lnTo>
                    <a:pt x="3632" y="546"/>
                  </a:lnTo>
                  <a:lnTo>
                    <a:pt x="3634" y="548"/>
                  </a:lnTo>
                  <a:lnTo>
                    <a:pt x="3635" y="550"/>
                  </a:lnTo>
                  <a:lnTo>
                    <a:pt x="3637" y="552"/>
                  </a:lnTo>
                  <a:lnTo>
                    <a:pt x="3638" y="554"/>
                  </a:lnTo>
                  <a:lnTo>
                    <a:pt x="3640" y="556"/>
                  </a:lnTo>
                  <a:lnTo>
                    <a:pt x="3641" y="558"/>
                  </a:lnTo>
                  <a:lnTo>
                    <a:pt x="3642" y="560"/>
                  </a:lnTo>
                  <a:lnTo>
                    <a:pt x="3644" y="562"/>
                  </a:lnTo>
                  <a:lnTo>
                    <a:pt x="3645" y="564"/>
                  </a:lnTo>
                  <a:lnTo>
                    <a:pt x="3647" y="566"/>
                  </a:lnTo>
                  <a:lnTo>
                    <a:pt x="3649" y="568"/>
                  </a:lnTo>
                  <a:lnTo>
                    <a:pt x="3650" y="570"/>
                  </a:lnTo>
                  <a:lnTo>
                    <a:pt x="3651" y="572"/>
                  </a:lnTo>
                  <a:lnTo>
                    <a:pt x="3653" y="575"/>
                  </a:lnTo>
                  <a:lnTo>
                    <a:pt x="3654" y="576"/>
                  </a:lnTo>
                  <a:lnTo>
                    <a:pt x="3656" y="578"/>
                  </a:lnTo>
                  <a:lnTo>
                    <a:pt x="3657" y="580"/>
                  </a:lnTo>
                  <a:lnTo>
                    <a:pt x="3659" y="583"/>
                  </a:lnTo>
                  <a:lnTo>
                    <a:pt x="3661" y="585"/>
                  </a:lnTo>
                  <a:lnTo>
                    <a:pt x="3662" y="587"/>
                  </a:lnTo>
                  <a:lnTo>
                    <a:pt x="3663" y="589"/>
                  </a:lnTo>
                  <a:lnTo>
                    <a:pt x="3665" y="591"/>
                  </a:lnTo>
                  <a:lnTo>
                    <a:pt x="3666" y="593"/>
                  </a:lnTo>
                  <a:lnTo>
                    <a:pt x="3668" y="595"/>
                  </a:lnTo>
                  <a:lnTo>
                    <a:pt x="3669" y="597"/>
                  </a:lnTo>
                  <a:lnTo>
                    <a:pt x="3671" y="599"/>
                  </a:lnTo>
                  <a:lnTo>
                    <a:pt x="3672" y="601"/>
                  </a:lnTo>
                  <a:lnTo>
                    <a:pt x="3674" y="603"/>
                  </a:lnTo>
                  <a:lnTo>
                    <a:pt x="3675" y="605"/>
                  </a:lnTo>
                  <a:lnTo>
                    <a:pt x="3677" y="608"/>
                  </a:lnTo>
                  <a:lnTo>
                    <a:pt x="3678" y="609"/>
                  </a:lnTo>
                  <a:lnTo>
                    <a:pt x="3680" y="611"/>
                  </a:lnTo>
                  <a:lnTo>
                    <a:pt x="3681" y="614"/>
                  </a:lnTo>
                  <a:lnTo>
                    <a:pt x="3682" y="616"/>
                  </a:lnTo>
                  <a:lnTo>
                    <a:pt x="3684" y="618"/>
                  </a:lnTo>
                  <a:lnTo>
                    <a:pt x="3686" y="620"/>
                  </a:lnTo>
                  <a:lnTo>
                    <a:pt x="3687" y="622"/>
                  </a:lnTo>
                  <a:lnTo>
                    <a:pt x="3689" y="624"/>
                  </a:lnTo>
                  <a:lnTo>
                    <a:pt x="3690" y="626"/>
                  </a:lnTo>
                  <a:lnTo>
                    <a:pt x="3692" y="628"/>
                  </a:lnTo>
                  <a:lnTo>
                    <a:pt x="3693" y="630"/>
                  </a:lnTo>
                  <a:lnTo>
                    <a:pt x="3694" y="632"/>
                  </a:lnTo>
                  <a:lnTo>
                    <a:pt x="3696" y="634"/>
                  </a:lnTo>
                  <a:lnTo>
                    <a:pt x="3698" y="636"/>
                  </a:lnTo>
                  <a:lnTo>
                    <a:pt x="3699" y="639"/>
                  </a:lnTo>
                  <a:lnTo>
                    <a:pt x="3701" y="641"/>
                  </a:lnTo>
                  <a:lnTo>
                    <a:pt x="3702" y="642"/>
                  </a:lnTo>
                  <a:lnTo>
                    <a:pt x="3703" y="645"/>
                  </a:lnTo>
                  <a:lnTo>
                    <a:pt x="3705" y="647"/>
                  </a:lnTo>
                  <a:lnTo>
                    <a:pt x="3706" y="649"/>
                  </a:lnTo>
                  <a:lnTo>
                    <a:pt x="3708" y="651"/>
                  </a:lnTo>
                  <a:lnTo>
                    <a:pt x="3710" y="653"/>
                  </a:lnTo>
                  <a:lnTo>
                    <a:pt x="3711" y="655"/>
                  </a:lnTo>
                  <a:lnTo>
                    <a:pt x="3713" y="657"/>
                  </a:lnTo>
                  <a:lnTo>
                    <a:pt x="3714" y="659"/>
                  </a:lnTo>
                  <a:lnTo>
                    <a:pt x="3715" y="662"/>
                  </a:lnTo>
                  <a:lnTo>
                    <a:pt x="3717" y="663"/>
                  </a:lnTo>
                  <a:lnTo>
                    <a:pt x="3718" y="665"/>
                  </a:lnTo>
                  <a:lnTo>
                    <a:pt x="3720" y="668"/>
                  </a:lnTo>
                  <a:lnTo>
                    <a:pt x="3722" y="670"/>
                  </a:lnTo>
                  <a:lnTo>
                    <a:pt x="3723" y="672"/>
                  </a:lnTo>
                  <a:lnTo>
                    <a:pt x="3724" y="674"/>
                  </a:lnTo>
                  <a:lnTo>
                    <a:pt x="3726" y="676"/>
                  </a:lnTo>
                  <a:lnTo>
                    <a:pt x="3727" y="678"/>
                  </a:lnTo>
                  <a:lnTo>
                    <a:pt x="3729" y="680"/>
                  </a:lnTo>
                  <a:lnTo>
                    <a:pt x="3730" y="682"/>
                  </a:lnTo>
                  <a:lnTo>
                    <a:pt x="3732" y="684"/>
                  </a:lnTo>
                  <a:lnTo>
                    <a:pt x="3734" y="686"/>
                  </a:lnTo>
                  <a:lnTo>
                    <a:pt x="3735" y="688"/>
                  </a:lnTo>
                  <a:lnTo>
                    <a:pt x="3736" y="691"/>
                  </a:lnTo>
                  <a:lnTo>
                    <a:pt x="3738" y="693"/>
                  </a:lnTo>
                  <a:lnTo>
                    <a:pt x="3739" y="695"/>
                  </a:lnTo>
                  <a:lnTo>
                    <a:pt x="3741" y="697"/>
                  </a:lnTo>
                  <a:lnTo>
                    <a:pt x="3742" y="699"/>
                  </a:lnTo>
                  <a:lnTo>
                    <a:pt x="3744" y="701"/>
                  </a:lnTo>
                  <a:lnTo>
                    <a:pt x="3745" y="703"/>
                  </a:lnTo>
                  <a:lnTo>
                    <a:pt x="3747" y="705"/>
                  </a:lnTo>
                  <a:lnTo>
                    <a:pt x="3748" y="707"/>
                  </a:lnTo>
                  <a:lnTo>
                    <a:pt x="3750" y="709"/>
                  </a:lnTo>
                  <a:lnTo>
                    <a:pt x="3751" y="711"/>
                  </a:lnTo>
                  <a:lnTo>
                    <a:pt x="3753" y="713"/>
                  </a:lnTo>
                  <a:lnTo>
                    <a:pt x="3754" y="716"/>
                  </a:lnTo>
                  <a:lnTo>
                    <a:pt x="3755" y="717"/>
                  </a:lnTo>
                  <a:lnTo>
                    <a:pt x="3757" y="719"/>
                  </a:lnTo>
                  <a:lnTo>
                    <a:pt x="3759" y="722"/>
                  </a:lnTo>
                  <a:lnTo>
                    <a:pt x="3760" y="724"/>
                  </a:lnTo>
                  <a:lnTo>
                    <a:pt x="3762" y="726"/>
                  </a:lnTo>
                  <a:lnTo>
                    <a:pt x="3763" y="728"/>
                  </a:lnTo>
                  <a:lnTo>
                    <a:pt x="3765" y="730"/>
                  </a:lnTo>
                  <a:lnTo>
                    <a:pt x="3766" y="732"/>
                  </a:lnTo>
                  <a:lnTo>
                    <a:pt x="3767" y="734"/>
                  </a:lnTo>
                  <a:lnTo>
                    <a:pt x="3769" y="736"/>
                  </a:lnTo>
                  <a:lnTo>
                    <a:pt x="3771" y="738"/>
                  </a:lnTo>
                  <a:lnTo>
                    <a:pt x="3772" y="740"/>
                  </a:lnTo>
                  <a:lnTo>
                    <a:pt x="3774" y="742"/>
                  </a:lnTo>
                  <a:lnTo>
                    <a:pt x="3775" y="745"/>
                  </a:lnTo>
                  <a:lnTo>
                    <a:pt x="3776" y="747"/>
                  </a:lnTo>
                  <a:lnTo>
                    <a:pt x="3778" y="749"/>
                  </a:lnTo>
                  <a:lnTo>
                    <a:pt x="3779" y="751"/>
                  </a:lnTo>
                  <a:lnTo>
                    <a:pt x="3781" y="753"/>
                  </a:lnTo>
                  <a:lnTo>
                    <a:pt x="3783" y="755"/>
                  </a:lnTo>
                  <a:lnTo>
                    <a:pt x="3784" y="757"/>
                  </a:lnTo>
                  <a:lnTo>
                    <a:pt x="3786" y="759"/>
                  </a:lnTo>
                  <a:lnTo>
                    <a:pt x="3787" y="761"/>
                  </a:lnTo>
                  <a:lnTo>
                    <a:pt x="3788" y="763"/>
                  </a:lnTo>
                  <a:lnTo>
                    <a:pt x="3790" y="765"/>
                  </a:lnTo>
                  <a:lnTo>
                    <a:pt x="3791" y="767"/>
                  </a:lnTo>
                  <a:lnTo>
                    <a:pt x="3793" y="770"/>
                  </a:lnTo>
                  <a:lnTo>
                    <a:pt x="3794" y="771"/>
                  </a:lnTo>
                  <a:lnTo>
                    <a:pt x="3796" y="773"/>
                  </a:lnTo>
                  <a:lnTo>
                    <a:pt x="3797" y="776"/>
                  </a:lnTo>
                  <a:lnTo>
                    <a:pt x="3799" y="778"/>
                  </a:lnTo>
                  <a:lnTo>
                    <a:pt x="3800" y="780"/>
                  </a:lnTo>
                  <a:lnTo>
                    <a:pt x="3802" y="782"/>
                  </a:lnTo>
                  <a:lnTo>
                    <a:pt x="3803" y="784"/>
                  </a:lnTo>
                  <a:lnTo>
                    <a:pt x="3805" y="786"/>
                  </a:lnTo>
                  <a:lnTo>
                    <a:pt x="3806" y="788"/>
                  </a:lnTo>
                  <a:lnTo>
                    <a:pt x="3808" y="790"/>
                  </a:lnTo>
                  <a:lnTo>
                    <a:pt x="3809" y="792"/>
                  </a:lnTo>
                  <a:lnTo>
                    <a:pt x="3811" y="794"/>
                  </a:lnTo>
                  <a:lnTo>
                    <a:pt x="3812" y="796"/>
                  </a:lnTo>
                  <a:lnTo>
                    <a:pt x="3814" y="798"/>
                  </a:lnTo>
                  <a:lnTo>
                    <a:pt x="3815" y="800"/>
                  </a:lnTo>
                  <a:lnTo>
                    <a:pt x="3817" y="803"/>
                  </a:lnTo>
                  <a:lnTo>
                    <a:pt x="3818" y="804"/>
                  </a:lnTo>
                  <a:lnTo>
                    <a:pt x="3820" y="806"/>
                  </a:lnTo>
                  <a:lnTo>
                    <a:pt x="3821" y="809"/>
                  </a:lnTo>
                  <a:lnTo>
                    <a:pt x="3823" y="811"/>
                  </a:lnTo>
                  <a:lnTo>
                    <a:pt x="3824" y="813"/>
                  </a:lnTo>
                  <a:lnTo>
                    <a:pt x="3826" y="815"/>
                  </a:lnTo>
                  <a:lnTo>
                    <a:pt x="3827" y="817"/>
                  </a:lnTo>
                  <a:lnTo>
                    <a:pt x="3828" y="819"/>
                  </a:lnTo>
                  <a:lnTo>
                    <a:pt x="3830" y="821"/>
                  </a:lnTo>
                  <a:lnTo>
                    <a:pt x="3831" y="823"/>
                  </a:lnTo>
                  <a:lnTo>
                    <a:pt x="3833" y="825"/>
                  </a:lnTo>
                  <a:lnTo>
                    <a:pt x="3835" y="827"/>
                  </a:lnTo>
                  <a:lnTo>
                    <a:pt x="3836" y="829"/>
                  </a:lnTo>
                  <a:lnTo>
                    <a:pt x="3838" y="831"/>
                  </a:lnTo>
                  <a:lnTo>
                    <a:pt x="3839" y="833"/>
                  </a:lnTo>
                  <a:lnTo>
                    <a:pt x="3840" y="835"/>
                  </a:lnTo>
                  <a:lnTo>
                    <a:pt x="3842" y="837"/>
                  </a:lnTo>
                  <a:lnTo>
                    <a:pt x="3843" y="839"/>
                  </a:lnTo>
                  <a:lnTo>
                    <a:pt x="3845" y="841"/>
                  </a:lnTo>
                  <a:lnTo>
                    <a:pt x="3847" y="843"/>
                  </a:lnTo>
                  <a:lnTo>
                    <a:pt x="3848" y="846"/>
                  </a:lnTo>
                  <a:lnTo>
                    <a:pt x="3849" y="847"/>
                  </a:lnTo>
                  <a:lnTo>
                    <a:pt x="3851" y="849"/>
                  </a:lnTo>
                  <a:lnTo>
                    <a:pt x="3852" y="851"/>
                  </a:lnTo>
                  <a:lnTo>
                    <a:pt x="3854" y="854"/>
                  </a:lnTo>
                  <a:lnTo>
                    <a:pt x="3855" y="856"/>
                  </a:lnTo>
                  <a:lnTo>
                    <a:pt x="3857" y="857"/>
                  </a:lnTo>
                  <a:lnTo>
                    <a:pt x="3859" y="859"/>
                  </a:lnTo>
                  <a:lnTo>
                    <a:pt x="3860" y="862"/>
                  </a:lnTo>
                  <a:lnTo>
                    <a:pt x="3861" y="864"/>
                  </a:lnTo>
                  <a:lnTo>
                    <a:pt x="3863" y="866"/>
                  </a:lnTo>
                  <a:lnTo>
                    <a:pt x="3864" y="868"/>
                  </a:lnTo>
                  <a:lnTo>
                    <a:pt x="3866" y="870"/>
                  </a:lnTo>
                  <a:lnTo>
                    <a:pt x="3867" y="872"/>
                  </a:lnTo>
                  <a:lnTo>
                    <a:pt x="3869" y="874"/>
                  </a:lnTo>
                  <a:lnTo>
                    <a:pt x="3870" y="876"/>
                  </a:lnTo>
                  <a:lnTo>
                    <a:pt x="3872" y="878"/>
                  </a:lnTo>
                  <a:lnTo>
                    <a:pt x="3873" y="880"/>
                  </a:lnTo>
                  <a:lnTo>
                    <a:pt x="3875" y="882"/>
                  </a:lnTo>
                  <a:lnTo>
                    <a:pt x="3876" y="884"/>
                  </a:lnTo>
                  <a:lnTo>
                    <a:pt x="3878" y="886"/>
                  </a:lnTo>
                  <a:lnTo>
                    <a:pt x="3879" y="888"/>
                  </a:lnTo>
                  <a:lnTo>
                    <a:pt x="3880" y="890"/>
                  </a:lnTo>
                  <a:lnTo>
                    <a:pt x="3882" y="892"/>
                  </a:lnTo>
                  <a:lnTo>
                    <a:pt x="3884" y="894"/>
                  </a:lnTo>
                  <a:lnTo>
                    <a:pt x="3885" y="896"/>
                  </a:lnTo>
                  <a:lnTo>
                    <a:pt x="3887" y="898"/>
                  </a:lnTo>
                  <a:lnTo>
                    <a:pt x="3888" y="900"/>
                  </a:lnTo>
                  <a:lnTo>
                    <a:pt x="3890" y="902"/>
                  </a:lnTo>
                  <a:lnTo>
                    <a:pt x="3891" y="904"/>
                  </a:lnTo>
                  <a:lnTo>
                    <a:pt x="3892" y="906"/>
                  </a:lnTo>
                  <a:lnTo>
                    <a:pt x="3894" y="908"/>
                  </a:lnTo>
                  <a:lnTo>
                    <a:pt x="3896" y="910"/>
                  </a:lnTo>
                  <a:lnTo>
                    <a:pt x="3897" y="912"/>
                  </a:lnTo>
                  <a:lnTo>
                    <a:pt x="3899" y="914"/>
                  </a:lnTo>
                  <a:lnTo>
                    <a:pt x="3900" y="916"/>
                  </a:lnTo>
                  <a:lnTo>
                    <a:pt x="3901" y="918"/>
                  </a:lnTo>
                  <a:lnTo>
                    <a:pt x="3903" y="920"/>
                  </a:lnTo>
                  <a:lnTo>
                    <a:pt x="3904" y="922"/>
                  </a:lnTo>
                  <a:lnTo>
                    <a:pt x="3906" y="924"/>
                  </a:lnTo>
                  <a:lnTo>
                    <a:pt x="3908" y="926"/>
                  </a:lnTo>
                  <a:lnTo>
                    <a:pt x="3909" y="928"/>
                  </a:lnTo>
                  <a:lnTo>
                    <a:pt x="3911" y="930"/>
                  </a:lnTo>
                  <a:lnTo>
                    <a:pt x="3912" y="932"/>
                  </a:lnTo>
                  <a:lnTo>
                    <a:pt x="3913" y="934"/>
                  </a:lnTo>
                  <a:lnTo>
                    <a:pt x="3915" y="936"/>
                  </a:lnTo>
                  <a:lnTo>
                    <a:pt x="3916" y="938"/>
                  </a:lnTo>
                  <a:lnTo>
                    <a:pt x="3918" y="940"/>
                  </a:lnTo>
                  <a:lnTo>
                    <a:pt x="3920" y="942"/>
                  </a:lnTo>
                  <a:lnTo>
                    <a:pt x="3921" y="944"/>
                  </a:lnTo>
                  <a:lnTo>
                    <a:pt x="3922" y="945"/>
                  </a:lnTo>
                  <a:lnTo>
                    <a:pt x="3924" y="947"/>
                  </a:lnTo>
                  <a:lnTo>
                    <a:pt x="3925" y="950"/>
                  </a:lnTo>
                  <a:lnTo>
                    <a:pt x="3927" y="952"/>
                  </a:lnTo>
                  <a:lnTo>
                    <a:pt x="3928" y="954"/>
                  </a:lnTo>
                  <a:lnTo>
                    <a:pt x="3930" y="955"/>
                  </a:lnTo>
                  <a:lnTo>
                    <a:pt x="3932" y="957"/>
                  </a:lnTo>
                  <a:lnTo>
                    <a:pt x="3933" y="959"/>
                  </a:lnTo>
                  <a:lnTo>
                    <a:pt x="3934" y="961"/>
                  </a:lnTo>
                  <a:lnTo>
                    <a:pt x="3936" y="963"/>
                  </a:lnTo>
                  <a:lnTo>
                    <a:pt x="3937" y="965"/>
                  </a:lnTo>
                  <a:lnTo>
                    <a:pt x="3939" y="967"/>
                  </a:lnTo>
                  <a:lnTo>
                    <a:pt x="3940" y="969"/>
                  </a:lnTo>
                  <a:lnTo>
                    <a:pt x="3942" y="971"/>
                  </a:lnTo>
                  <a:lnTo>
                    <a:pt x="3943" y="973"/>
                  </a:lnTo>
                  <a:lnTo>
                    <a:pt x="3945" y="975"/>
                  </a:lnTo>
                  <a:lnTo>
                    <a:pt x="3946" y="977"/>
                  </a:lnTo>
                  <a:lnTo>
                    <a:pt x="3948" y="979"/>
                  </a:lnTo>
                  <a:lnTo>
                    <a:pt x="3949" y="981"/>
                  </a:lnTo>
                  <a:lnTo>
                    <a:pt x="3951" y="983"/>
                  </a:lnTo>
                  <a:lnTo>
                    <a:pt x="3952" y="985"/>
                  </a:lnTo>
                  <a:lnTo>
                    <a:pt x="3953" y="987"/>
                  </a:lnTo>
                  <a:lnTo>
                    <a:pt x="3955" y="988"/>
                  </a:lnTo>
                  <a:lnTo>
                    <a:pt x="3957" y="990"/>
                  </a:lnTo>
                  <a:lnTo>
                    <a:pt x="3958" y="992"/>
                  </a:lnTo>
                  <a:lnTo>
                    <a:pt x="3960" y="994"/>
                  </a:lnTo>
                  <a:lnTo>
                    <a:pt x="3961" y="996"/>
                  </a:lnTo>
                  <a:lnTo>
                    <a:pt x="3963" y="998"/>
                  </a:lnTo>
                  <a:lnTo>
                    <a:pt x="3964" y="1000"/>
                  </a:lnTo>
                  <a:lnTo>
                    <a:pt x="3965" y="1002"/>
                  </a:lnTo>
                  <a:lnTo>
                    <a:pt x="3967" y="1004"/>
                  </a:lnTo>
                  <a:lnTo>
                    <a:pt x="3969" y="1006"/>
                  </a:lnTo>
                  <a:lnTo>
                    <a:pt x="3970" y="1008"/>
                  </a:lnTo>
                  <a:lnTo>
                    <a:pt x="3972" y="1009"/>
                  </a:lnTo>
                  <a:lnTo>
                    <a:pt x="3973" y="1011"/>
                  </a:lnTo>
                  <a:lnTo>
                    <a:pt x="3974" y="1013"/>
                  </a:lnTo>
                  <a:lnTo>
                    <a:pt x="3976" y="1015"/>
                  </a:lnTo>
                  <a:lnTo>
                    <a:pt x="3977" y="1017"/>
                  </a:lnTo>
                  <a:lnTo>
                    <a:pt x="3979" y="1019"/>
                  </a:lnTo>
                  <a:lnTo>
                    <a:pt x="3980" y="1021"/>
                  </a:lnTo>
                  <a:lnTo>
                    <a:pt x="3982" y="1023"/>
                  </a:lnTo>
                  <a:lnTo>
                    <a:pt x="3984" y="1025"/>
                  </a:lnTo>
                  <a:lnTo>
                    <a:pt x="3985" y="1027"/>
                  </a:lnTo>
                  <a:lnTo>
                    <a:pt x="3986" y="1029"/>
                  </a:lnTo>
                  <a:lnTo>
                    <a:pt x="3988" y="1030"/>
                  </a:lnTo>
                  <a:lnTo>
                    <a:pt x="3989" y="1032"/>
                  </a:lnTo>
                  <a:lnTo>
                    <a:pt x="3991" y="1034"/>
                  </a:lnTo>
                  <a:lnTo>
                    <a:pt x="3992" y="1036"/>
                  </a:lnTo>
                  <a:lnTo>
                    <a:pt x="3994" y="1038"/>
                  </a:lnTo>
                  <a:lnTo>
                    <a:pt x="3995" y="1040"/>
                  </a:lnTo>
                  <a:lnTo>
                    <a:pt x="3997" y="1041"/>
                  </a:lnTo>
                  <a:lnTo>
                    <a:pt x="3998" y="1043"/>
                  </a:lnTo>
                  <a:lnTo>
                    <a:pt x="4000" y="1045"/>
                  </a:lnTo>
                  <a:lnTo>
                    <a:pt x="4001" y="1047"/>
                  </a:lnTo>
                  <a:lnTo>
                    <a:pt x="4003" y="1049"/>
                  </a:lnTo>
                  <a:lnTo>
                    <a:pt x="4004" y="1051"/>
                  </a:lnTo>
                  <a:lnTo>
                    <a:pt x="4006" y="1052"/>
                  </a:lnTo>
                  <a:lnTo>
                    <a:pt x="4007" y="1054"/>
                  </a:lnTo>
                  <a:lnTo>
                    <a:pt x="4009" y="1056"/>
                  </a:lnTo>
                  <a:lnTo>
                    <a:pt x="4010" y="1058"/>
                  </a:lnTo>
                  <a:lnTo>
                    <a:pt x="4012" y="1060"/>
                  </a:lnTo>
                  <a:lnTo>
                    <a:pt x="4013" y="1062"/>
                  </a:lnTo>
                  <a:lnTo>
                    <a:pt x="4015" y="1064"/>
                  </a:lnTo>
                  <a:lnTo>
                    <a:pt x="4016" y="1065"/>
                  </a:lnTo>
                  <a:lnTo>
                    <a:pt x="4017" y="1067"/>
                  </a:lnTo>
                  <a:lnTo>
                    <a:pt x="4019" y="1069"/>
                  </a:lnTo>
                  <a:lnTo>
                    <a:pt x="4021" y="1071"/>
                  </a:lnTo>
                  <a:lnTo>
                    <a:pt x="4022" y="1073"/>
                  </a:lnTo>
                  <a:lnTo>
                    <a:pt x="4024" y="1075"/>
                  </a:lnTo>
                  <a:lnTo>
                    <a:pt x="4025" y="1076"/>
                  </a:lnTo>
                  <a:lnTo>
                    <a:pt x="4026" y="1078"/>
                  </a:lnTo>
                  <a:lnTo>
                    <a:pt x="4028" y="1080"/>
                  </a:lnTo>
                  <a:lnTo>
                    <a:pt x="4029" y="1082"/>
                  </a:lnTo>
                  <a:lnTo>
                    <a:pt x="4031" y="1084"/>
                  </a:lnTo>
                  <a:lnTo>
                    <a:pt x="4033" y="1085"/>
                  </a:lnTo>
                  <a:lnTo>
                    <a:pt x="4034" y="1087"/>
                  </a:lnTo>
                  <a:lnTo>
                    <a:pt x="4036" y="1089"/>
                  </a:lnTo>
                  <a:lnTo>
                    <a:pt x="4037" y="1091"/>
                  </a:lnTo>
                  <a:lnTo>
                    <a:pt x="4038" y="1093"/>
                  </a:lnTo>
                  <a:lnTo>
                    <a:pt x="4040" y="1095"/>
                  </a:lnTo>
                  <a:lnTo>
                    <a:pt x="4041" y="1096"/>
                  </a:lnTo>
                  <a:lnTo>
                    <a:pt x="4043" y="1098"/>
                  </a:lnTo>
                  <a:lnTo>
                    <a:pt x="4045" y="1100"/>
                  </a:lnTo>
                  <a:lnTo>
                    <a:pt x="4046" y="1102"/>
                  </a:lnTo>
                  <a:lnTo>
                    <a:pt x="4047" y="1104"/>
                  </a:lnTo>
                  <a:lnTo>
                    <a:pt x="4049" y="1106"/>
                  </a:lnTo>
                  <a:lnTo>
                    <a:pt x="4050" y="1107"/>
                  </a:lnTo>
                  <a:lnTo>
                    <a:pt x="4052" y="1109"/>
                  </a:lnTo>
                  <a:lnTo>
                    <a:pt x="4053" y="1111"/>
                  </a:lnTo>
                  <a:lnTo>
                    <a:pt x="4055" y="1113"/>
                  </a:lnTo>
                  <a:lnTo>
                    <a:pt x="4057" y="1114"/>
                  </a:lnTo>
                  <a:lnTo>
                    <a:pt x="4058" y="1116"/>
                  </a:lnTo>
                  <a:lnTo>
                    <a:pt x="4059" y="1118"/>
                  </a:lnTo>
                  <a:lnTo>
                    <a:pt x="4061" y="1119"/>
                  </a:lnTo>
                  <a:lnTo>
                    <a:pt x="4062" y="1121"/>
                  </a:lnTo>
                  <a:lnTo>
                    <a:pt x="4064" y="1123"/>
                  </a:lnTo>
                  <a:lnTo>
                    <a:pt x="4065" y="1125"/>
                  </a:lnTo>
                  <a:lnTo>
                    <a:pt x="4067" y="1127"/>
                  </a:lnTo>
                  <a:lnTo>
                    <a:pt x="4068" y="1128"/>
                  </a:lnTo>
                  <a:lnTo>
                    <a:pt x="4070" y="1130"/>
                  </a:lnTo>
                  <a:lnTo>
                    <a:pt x="4071" y="1132"/>
                  </a:lnTo>
                  <a:lnTo>
                    <a:pt x="4073" y="1134"/>
                  </a:lnTo>
                  <a:lnTo>
                    <a:pt x="4074" y="1135"/>
                  </a:lnTo>
                  <a:lnTo>
                    <a:pt x="4076" y="1137"/>
                  </a:lnTo>
                  <a:lnTo>
                    <a:pt x="4077" y="1139"/>
                  </a:lnTo>
                  <a:lnTo>
                    <a:pt x="4078" y="1140"/>
                  </a:lnTo>
                  <a:lnTo>
                    <a:pt x="4080" y="1142"/>
                  </a:lnTo>
                  <a:lnTo>
                    <a:pt x="4082" y="1144"/>
                  </a:lnTo>
                  <a:lnTo>
                    <a:pt x="4083" y="1146"/>
                  </a:lnTo>
                  <a:lnTo>
                    <a:pt x="4085" y="1148"/>
                  </a:lnTo>
                  <a:lnTo>
                    <a:pt x="4086" y="1149"/>
                  </a:lnTo>
                  <a:lnTo>
                    <a:pt x="4088" y="1151"/>
                  </a:lnTo>
                  <a:lnTo>
                    <a:pt x="4089" y="1153"/>
                  </a:lnTo>
                  <a:lnTo>
                    <a:pt x="4090" y="1154"/>
                  </a:lnTo>
                  <a:lnTo>
                    <a:pt x="4092" y="1156"/>
                  </a:lnTo>
                  <a:lnTo>
                    <a:pt x="4094" y="1158"/>
                  </a:lnTo>
                  <a:lnTo>
                    <a:pt x="4095" y="1160"/>
                  </a:lnTo>
                  <a:lnTo>
                    <a:pt x="4097" y="1161"/>
                  </a:lnTo>
                  <a:lnTo>
                    <a:pt x="4098" y="1163"/>
                  </a:lnTo>
                  <a:lnTo>
                    <a:pt x="4099" y="1165"/>
                  </a:lnTo>
                  <a:lnTo>
                    <a:pt x="4101" y="1166"/>
                  </a:lnTo>
                  <a:lnTo>
                    <a:pt x="4102" y="1168"/>
                  </a:lnTo>
                  <a:lnTo>
                    <a:pt x="4104" y="1170"/>
                  </a:lnTo>
                  <a:lnTo>
                    <a:pt x="4106" y="1171"/>
                  </a:lnTo>
                  <a:lnTo>
                    <a:pt x="4107" y="1173"/>
                  </a:lnTo>
                  <a:lnTo>
                    <a:pt x="4109" y="1175"/>
                  </a:lnTo>
                  <a:lnTo>
                    <a:pt x="4110" y="1176"/>
                  </a:lnTo>
                  <a:lnTo>
                    <a:pt x="4111" y="1178"/>
                  </a:lnTo>
                  <a:lnTo>
                    <a:pt x="4113" y="1180"/>
                  </a:lnTo>
                  <a:lnTo>
                    <a:pt x="4114" y="1182"/>
                  </a:lnTo>
                  <a:lnTo>
                    <a:pt x="4116" y="1183"/>
                  </a:lnTo>
                  <a:lnTo>
                    <a:pt x="4118" y="1185"/>
                  </a:lnTo>
                  <a:lnTo>
                    <a:pt x="4119" y="1186"/>
                  </a:lnTo>
                  <a:lnTo>
                    <a:pt x="4120" y="1188"/>
                  </a:lnTo>
                  <a:lnTo>
                    <a:pt x="4122" y="1190"/>
                  </a:lnTo>
                  <a:lnTo>
                    <a:pt x="4123" y="1192"/>
                  </a:lnTo>
                  <a:lnTo>
                    <a:pt x="4125" y="1193"/>
                  </a:lnTo>
                  <a:lnTo>
                    <a:pt x="4126" y="1195"/>
                  </a:lnTo>
                  <a:lnTo>
                    <a:pt x="4128" y="1196"/>
                  </a:lnTo>
                  <a:lnTo>
                    <a:pt x="4129" y="1198"/>
                  </a:lnTo>
                  <a:lnTo>
                    <a:pt x="4131" y="1200"/>
                  </a:lnTo>
                  <a:lnTo>
                    <a:pt x="4132" y="1201"/>
                  </a:lnTo>
                  <a:lnTo>
                    <a:pt x="4134" y="1203"/>
                  </a:lnTo>
                  <a:lnTo>
                    <a:pt x="4135" y="1204"/>
                  </a:lnTo>
                  <a:lnTo>
                    <a:pt x="4137" y="1206"/>
                  </a:lnTo>
                  <a:lnTo>
                    <a:pt x="4138" y="1208"/>
                  </a:lnTo>
                  <a:lnTo>
                    <a:pt x="4140" y="1209"/>
                  </a:lnTo>
                  <a:lnTo>
                    <a:pt x="4141" y="1211"/>
                  </a:lnTo>
                  <a:lnTo>
                    <a:pt x="4143" y="1213"/>
                  </a:lnTo>
                  <a:lnTo>
                    <a:pt x="4144" y="1214"/>
                  </a:lnTo>
                  <a:lnTo>
                    <a:pt x="4146" y="1216"/>
                  </a:lnTo>
                  <a:lnTo>
                    <a:pt x="4147" y="1217"/>
                  </a:lnTo>
                  <a:lnTo>
                    <a:pt x="4149" y="1219"/>
                  </a:lnTo>
                  <a:lnTo>
                    <a:pt x="4150" y="1221"/>
                  </a:lnTo>
                  <a:lnTo>
                    <a:pt x="4151" y="1222"/>
                  </a:lnTo>
                  <a:lnTo>
                    <a:pt x="4153" y="1224"/>
                  </a:lnTo>
                  <a:lnTo>
                    <a:pt x="4155" y="1225"/>
                  </a:lnTo>
                  <a:lnTo>
                    <a:pt x="4156" y="1227"/>
                  </a:lnTo>
                  <a:lnTo>
                    <a:pt x="4158" y="1229"/>
                  </a:lnTo>
                  <a:lnTo>
                    <a:pt x="4159" y="1230"/>
                  </a:lnTo>
                  <a:lnTo>
                    <a:pt x="4161" y="1232"/>
                  </a:lnTo>
                  <a:lnTo>
                    <a:pt x="4162" y="1234"/>
                  </a:lnTo>
                  <a:lnTo>
                    <a:pt x="4163" y="1235"/>
                  </a:lnTo>
                  <a:lnTo>
                    <a:pt x="4165" y="1236"/>
                  </a:lnTo>
                  <a:lnTo>
                    <a:pt x="4166" y="1238"/>
                  </a:lnTo>
                  <a:lnTo>
                    <a:pt x="4168" y="1240"/>
                  </a:lnTo>
                  <a:lnTo>
                    <a:pt x="4170" y="1241"/>
                  </a:lnTo>
                  <a:lnTo>
                    <a:pt x="4171" y="1243"/>
                  </a:lnTo>
                  <a:lnTo>
                    <a:pt x="4172" y="1245"/>
                  </a:lnTo>
                  <a:lnTo>
                    <a:pt x="4174" y="1246"/>
                  </a:lnTo>
                  <a:lnTo>
                    <a:pt x="4175" y="1247"/>
                  </a:lnTo>
                  <a:lnTo>
                    <a:pt x="4177" y="1249"/>
                  </a:lnTo>
                  <a:lnTo>
                    <a:pt x="4178" y="1251"/>
                  </a:lnTo>
                  <a:lnTo>
                    <a:pt x="4180" y="1252"/>
                  </a:lnTo>
                  <a:lnTo>
                    <a:pt x="4182" y="1254"/>
                  </a:lnTo>
                  <a:lnTo>
                    <a:pt x="4183" y="1255"/>
                  </a:lnTo>
                  <a:lnTo>
                    <a:pt x="4184" y="1257"/>
                  </a:lnTo>
                  <a:lnTo>
                    <a:pt x="4186" y="1258"/>
                  </a:lnTo>
                  <a:lnTo>
                    <a:pt x="4187" y="1260"/>
                  </a:lnTo>
                  <a:lnTo>
                    <a:pt x="4189" y="1261"/>
                  </a:lnTo>
                  <a:lnTo>
                    <a:pt x="4190" y="1263"/>
                  </a:lnTo>
                  <a:lnTo>
                    <a:pt x="4192" y="1264"/>
                  </a:lnTo>
                  <a:lnTo>
                    <a:pt x="4193" y="1266"/>
                  </a:lnTo>
                  <a:lnTo>
                    <a:pt x="4195" y="1268"/>
                  </a:lnTo>
                  <a:lnTo>
                    <a:pt x="4196" y="1269"/>
                  </a:lnTo>
                  <a:lnTo>
                    <a:pt x="4198" y="1270"/>
                  </a:lnTo>
                  <a:lnTo>
                    <a:pt x="4199" y="1272"/>
                  </a:lnTo>
                  <a:lnTo>
                    <a:pt x="4201" y="1273"/>
                  </a:lnTo>
                  <a:lnTo>
                    <a:pt x="4202" y="1275"/>
                  </a:lnTo>
                  <a:lnTo>
                    <a:pt x="4203" y="1277"/>
                  </a:lnTo>
                  <a:lnTo>
                    <a:pt x="4205" y="1278"/>
                  </a:lnTo>
                  <a:lnTo>
                    <a:pt x="4207" y="1279"/>
                  </a:lnTo>
                  <a:lnTo>
                    <a:pt x="4208" y="1281"/>
                  </a:lnTo>
                  <a:lnTo>
                    <a:pt x="4210" y="1282"/>
                  </a:lnTo>
                  <a:lnTo>
                    <a:pt x="4211" y="1284"/>
                  </a:lnTo>
                  <a:lnTo>
                    <a:pt x="4213" y="1285"/>
                  </a:lnTo>
                  <a:lnTo>
                    <a:pt x="4214" y="1287"/>
                  </a:lnTo>
                  <a:lnTo>
                    <a:pt x="4215" y="1289"/>
                  </a:lnTo>
                  <a:lnTo>
                    <a:pt x="4217" y="1290"/>
                  </a:lnTo>
                  <a:lnTo>
                    <a:pt x="4219" y="1291"/>
                  </a:lnTo>
                  <a:lnTo>
                    <a:pt x="4220" y="1293"/>
                  </a:lnTo>
                  <a:lnTo>
                    <a:pt x="4222" y="1294"/>
                  </a:lnTo>
                  <a:lnTo>
                    <a:pt x="4223" y="1296"/>
                  </a:lnTo>
                  <a:lnTo>
                    <a:pt x="4224" y="1297"/>
                  </a:lnTo>
                  <a:lnTo>
                    <a:pt x="4226" y="1299"/>
                  </a:lnTo>
                  <a:lnTo>
                    <a:pt x="4227" y="1300"/>
                  </a:lnTo>
                  <a:lnTo>
                    <a:pt x="4229" y="1301"/>
                  </a:lnTo>
                  <a:lnTo>
                    <a:pt x="4231" y="1303"/>
                  </a:lnTo>
                  <a:lnTo>
                    <a:pt x="4232" y="1304"/>
                  </a:lnTo>
                  <a:lnTo>
                    <a:pt x="4234" y="1306"/>
                  </a:lnTo>
                  <a:lnTo>
                    <a:pt x="4235" y="1307"/>
                  </a:lnTo>
                  <a:lnTo>
                    <a:pt x="4236" y="1309"/>
                  </a:lnTo>
                  <a:lnTo>
                    <a:pt x="4238" y="1310"/>
                  </a:lnTo>
                  <a:lnTo>
                    <a:pt x="4239" y="1312"/>
                  </a:lnTo>
                  <a:lnTo>
                    <a:pt x="4241" y="1313"/>
                  </a:lnTo>
                  <a:lnTo>
                    <a:pt x="4243" y="1314"/>
                  </a:lnTo>
                  <a:lnTo>
                    <a:pt x="4244" y="1316"/>
                  </a:lnTo>
                  <a:lnTo>
                    <a:pt x="4245" y="1317"/>
                  </a:lnTo>
                  <a:lnTo>
                    <a:pt x="4247" y="1319"/>
                  </a:lnTo>
                  <a:lnTo>
                    <a:pt x="4248" y="1320"/>
                  </a:lnTo>
                  <a:lnTo>
                    <a:pt x="4250" y="1322"/>
                  </a:lnTo>
                  <a:lnTo>
                    <a:pt x="4251" y="1323"/>
                  </a:lnTo>
                  <a:lnTo>
                    <a:pt x="4253" y="1324"/>
                  </a:lnTo>
                  <a:lnTo>
                    <a:pt x="4255" y="1326"/>
                  </a:lnTo>
                  <a:lnTo>
                    <a:pt x="4256" y="1327"/>
                  </a:lnTo>
                  <a:lnTo>
                    <a:pt x="4257" y="1329"/>
                  </a:lnTo>
                  <a:lnTo>
                    <a:pt x="4259" y="1330"/>
                  </a:lnTo>
                  <a:lnTo>
                    <a:pt x="4260" y="1331"/>
                  </a:lnTo>
                  <a:lnTo>
                    <a:pt x="4262" y="1333"/>
                  </a:lnTo>
                  <a:lnTo>
                    <a:pt x="4263" y="1334"/>
                  </a:lnTo>
                  <a:lnTo>
                    <a:pt x="4265" y="1335"/>
                  </a:lnTo>
                  <a:lnTo>
                    <a:pt x="4266" y="1337"/>
                  </a:lnTo>
                  <a:lnTo>
                    <a:pt x="4268" y="1338"/>
                  </a:lnTo>
                  <a:lnTo>
                    <a:pt x="4269" y="1340"/>
                  </a:lnTo>
                  <a:lnTo>
                    <a:pt x="4271" y="1341"/>
                  </a:lnTo>
                  <a:lnTo>
                    <a:pt x="4272" y="1342"/>
                  </a:lnTo>
                  <a:lnTo>
                    <a:pt x="4274" y="1344"/>
                  </a:lnTo>
                  <a:lnTo>
                    <a:pt x="4275" y="1345"/>
                  </a:lnTo>
                  <a:lnTo>
                    <a:pt x="4276" y="1346"/>
                  </a:lnTo>
                  <a:lnTo>
                    <a:pt x="4278" y="1348"/>
                  </a:lnTo>
                  <a:lnTo>
                    <a:pt x="4280" y="1349"/>
                  </a:lnTo>
                  <a:lnTo>
                    <a:pt x="4281" y="1350"/>
                  </a:lnTo>
                  <a:lnTo>
                    <a:pt x="4283" y="1352"/>
                  </a:lnTo>
                  <a:lnTo>
                    <a:pt x="4284" y="1353"/>
                  </a:lnTo>
                  <a:lnTo>
                    <a:pt x="4286" y="1355"/>
                  </a:lnTo>
                  <a:lnTo>
                    <a:pt x="4287" y="1356"/>
                  </a:lnTo>
                  <a:lnTo>
                    <a:pt x="4288" y="1357"/>
                  </a:lnTo>
                  <a:lnTo>
                    <a:pt x="4290" y="1358"/>
                  </a:lnTo>
                  <a:lnTo>
                    <a:pt x="4292" y="1360"/>
                  </a:lnTo>
                  <a:lnTo>
                    <a:pt x="4293" y="1361"/>
                  </a:lnTo>
                  <a:lnTo>
                    <a:pt x="4295" y="1362"/>
                  </a:lnTo>
                  <a:lnTo>
                    <a:pt x="4296" y="1364"/>
                  </a:lnTo>
                  <a:lnTo>
                    <a:pt x="4297" y="1365"/>
                  </a:lnTo>
                  <a:lnTo>
                    <a:pt x="4299" y="1366"/>
                  </a:lnTo>
                  <a:lnTo>
                    <a:pt x="4300" y="1367"/>
                  </a:lnTo>
                  <a:lnTo>
                    <a:pt x="4302" y="1369"/>
                  </a:lnTo>
                  <a:lnTo>
                    <a:pt x="4304" y="1370"/>
                  </a:lnTo>
                  <a:lnTo>
                    <a:pt x="4305" y="1372"/>
                  </a:lnTo>
                  <a:lnTo>
                    <a:pt x="4307" y="1373"/>
                  </a:lnTo>
                  <a:lnTo>
                    <a:pt x="4308" y="1374"/>
                  </a:lnTo>
                  <a:lnTo>
                    <a:pt x="4309" y="1376"/>
                  </a:lnTo>
                  <a:lnTo>
                    <a:pt x="4311" y="1377"/>
                  </a:lnTo>
                  <a:lnTo>
                    <a:pt x="4312" y="1378"/>
                  </a:lnTo>
                  <a:lnTo>
                    <a:pt x="4314" y="1379"/>
                  </a:lnTo>
                  <a:lnTo>
                    <a:pt x="4315" y="1380"/>
                  </a:lnTo>
                  <a:lnTo>
                    <a:pt x="4317" y="1382"/>
                  </a:lnTo>
                  <a:lnTo>
                    <a:pt x="4318" y="1383"/>
                  </a:lnTo>
                  <a:lnTo>
                    <a:pt x="4320" y="1384"/>
                  </a:lnTo>
                  <a:lnTo>
                    <a:pt x="4321" y="1386"/>
                  </a:lnTo>
                  <a:lnTo>
                    <a:pt x="4323" y="1387"/>
                  </a:lnTo>
                  <a:lnTo>
                    <a:pt x="4324" y="1388"/>
                  </a:lnTo>
                  <a:lnTo>
                    <a:pt x="4326" y="1389"/>
                  </a:lnTo>
                  <a:lnTo>
                    <a:pt x="4327" y="1390"/>
                  </a:lnTo>
                  <a:lnTo>
                    <a:pt x="4329" y="1392"/>
                  </a:lnTo>
                  <a:lnTo>
                    <a:pt x="4330" y="1393"/>
                  </a:lnTo>
                  <a:lnTo>
                    <a:pt x="4332" y="1394"/>
                  </a:lnTo>
                  <a:lnTo>
                    <a:pt x="4333" y="1396"/>
                  </a:lnTo>
                  <a:lnTo>
                    <a:pt x="4335" y="1397"/>
                  </a:lnTo>
                  <a:lnTo>
                    <a:pt x="4336" y="1398"/>
                  </a:lnTo>
                  <a:lnTo>
                    <a:pt x="4338" y="1399"/>
                  </a:lnTo>
                  <a:lnTo>
                    <a:pt x="4339" y="1400"/>
                  </a:lnTo>
                  <a:lnTo>
                    <a:pt x="4341" y="1402"/>
                  </a:lnTo>
                  <a:lnTo>
                    <a:pt x="4342" y="1403"/>
                  </a:lnTo>
                  <a:lnTo>
                    <a:pt x="4344" y="1404"/>
                  </a:lnTo>
                  <a:lnTo>
                    <a:pt x="4345" y="1405"/>
                  </a:lnTo>
                  <a:lnTo>
                    <a:pt x="4347" y="1407"/>
                  </a:lnTo>
                  <a:lnTo>
                    <a:pt x="4348" y="1408"/>
                  </a:lnTo>
                  <a:lnTo>
                    <a:pt x="4349" y="1409"/>
                  </a:lnTo>
                  <a:lnTo>
                    <a:pt x="4351" y="1410"/>
                  </a:lnTo>
                  <a:lnTo>
                    <a:pt x="4352" y="1411"/>
                  </a:lnTo>
                  <a:lnTo>
                    <a:pt x="4354" y="1413"/>
                  </a:lnTo>
                  <a:lnTo>
                    <a:pt x="4356" y="1414"/>
                  </a:lnTo>
                  <a:lnTo>
                    <a:pt x="4357" y="1415"/>
                  </a:lnTo>
                  <a:lnTo>
                    <a:pt x="4359" y="1416"/>
                  </a:lnTo>
                  <a:lnTo>
                    <a:pt x="4360" y="1417"/>
                  </a:lnTo>
                  <a:lnTo>
                    <a:pt x="4361" y="1419"/>
                  </a:lnTo>
                  <a:lnTo>
                    <a:pt x="4363" y="1420"/>
                  </a:lnTo>
                  <a:lnTo>
                    <a:pt x="4364" y="1421"/>
                  </a:lnTo>
                  <a:lnTo>
                    <a:pt x="4366" y="1422"/>
                  </a:lnTo>
                  <a:lnTo>
                    <a:pt x="4368" y="1423"/>
                  </a:lnTo>
                  <a:lnTo>
                    <a:pt x="4369" y="1424"/>
                  </a:lnTo>
                  <a:lnTo>
                    <a:pt x="4370" y="1426"/>
                  </a:lnTo>
                  <a:lnTo>
                    <a:pt x="4372" y="1427"/>
                  </a:lnTo>
                  <a:lnTo>
                    <a:pt x="4373" y="1428"/>
                  </a:lnTo>
                  <a:lnTo>
                    <a:pt x="4375" y="1429"/>
                  </a:lnTo>
                  <a:lnTo>
                    <a:pt x="4376" y="1430"/>
                  </a:lnTo>
                  <a:lnTo>
                    <a:pt x="4378" y="1431"/>
                  </a:lnTo>
                  <a:lnTo>
                    <a:pt x="4380" y="1432"/>
                  </a:lnTo>
                  <a:lnTo>
                    <a:pt x="4381" y="1434"/>
                  </a:lnTo>
                  <a:lnTo>
                    <a:pt x="4382" y="1435"/>
                  </a:lnTo>
                  <a:lnTo>
                    <a:pt x="4384" y="1436"/>
                  </a:lnTo>
                  <a:lnTo>
                    <a:pt x="4385" y="1437"/>
                  </a:lnTo>
                  <a:lnTo>
                    <a:pt x="4387" y="1438"/>
                  </a:lnTo>
                  <a:lnTo>
                    <a:pt x="4388" y="1439"/>
                  </a:lnTo>
                  <a:lnTo>
                    <a:pt x="4390" y="1441"/>
                  </a:lnTo>
                  <a:lnTo>
                    <a:pt x="4391" y="1442"/>
                  </a:lnTo>
                  <a:lnTo>
                    <a:pt x="4393" y="1443"/>
                  </a:lnTo>
                  <a:lnTo>
                    <a:pt x="4394" y="1444"/>
                  </a:lnTo>
                  <a:lnTo>
                    <a:pt x="4396" y="1445"/>
                  </a:lnTo>
                  <a:lnTo>
                    <a:pt x="4397" y="1446"/>
                  </a:lnTo>
                  <a:lnTo>
                    <a:pt x="4399" y="1447"/>
                  </a:lnTo>
                  <a:lnTo>
                    <a:pt x="4400" y="1448"/>
                  </a:lnTo>
                  <a:lnTo>
                    <a:pt x="4402" y="1449"/>
                  </a:lnTo>
                  <a:lnTo>
                    <a:pt x="4403" y="1451"/>
                  </a:lnTo>
                  <a:lnTo>
                    <a:pt x="4405" y="1452"/>
                  </a:lnTo>
                  <a:lnTo>
                    <a:pt x="4406" y="1452"/>
                  </a:lnTo>
                  <a:lnTo>
                    <a:pt x="4408" y="1454"/>
                  </a:lnTo>
                  <a:lnTo>
                    <a:pt x="4409" y="1455"/>
                  </a:lnTo>
                  <a:lnTo>
                    <a:pt x="4411" y="1456"/>
                  </a:lnTo>
                  <a:lnTo>
                    <a:pt x="4412" y="1457"/>
                  </a:lnTo>
                  <a:lnTo>
                    <a:pt x="4413" y="1458"/>
                  </a:lnTo>
                  <a:lnTo>
                    <a:pt x="4415" y="1459"/>
                  </a:lnTo>
                  <a:lnTo>
                    <a:pt x="4417" y="1460"/>
                  </a:lnTo>
                  <a:lnTo>
                    <a:pt x="4418" y="1461"/>
                  </a:lnTo>
                  <a:lnTo>
                    <a:pt x="4420" y="1463"/>
                  </a:lnTo>
                  <a:lnTo>
                    <a:pt x="4421" y="1463"/>
                  </a:lnTo>
                  <a:lnTo>
                    <a:pt x="4422" y="1464"/>
                  </a:lnTo>
                  <a:lnTo>
                    <a:pt x="4424" y="1465"/>
                  </a:lnTo>
                  <a:lnTo>
                    <a:pt x="4425" y="1467"/>
                  </a:lnTo>
                  <a:lnTo>
                    <a:pt x="4427" y="1468"/>
                  </a:lnTo>
                  <a:lnTo>
                    <a:pt x="4429" y="1469"/>
                  </a:lnTo>
                  <a:lnTo>
                    <a:pt x="4430" y="1470"/>
                  </a:lnTo>
                  <a:lnTo>
                    <a:pt x="4432" y="1471"/>
                  </a:lnTo>
                  <a:lnTo>
                    <a:pt x="4433" y="1472"/>
                  </a:lnTo>
                  <a:lnTo>
                    <a:pt x="4434" y="1473"/>
                  </a:lnTo>
                  <a:lnTo>
                    <a:pt x="4436" y="1474"/>
                  </a:lnTo>
                  <a:lnTo>
                    <a:pt x="4437" y="1475"/>
                  </a:lnTo>
                  <a:lnTo>
                    <a:pt x="4439" y="1476"/>
                  </a:lnTo>
                  <a:lnTo>
                    <a:pt x="4441" y="1477"/>
                  </a:lnTo>
                  <a:lnTo>
                    <a:pt x="4442" y="1478"/>
                  </a:lnTo>
                  <a:lnTo>
                    <a:pt x="4443" y="1479"/>
                  </a:lnTo>
                  <a:lnTo>
                    <a:pt x="4445" y="1480"/>
                  </a:lnTo>
                  <a:lnTo>
                    <a:pt x="4446" y="1481"/>
                  </a:lnTo>
                  <a:lnTo>
                    <a:pt x="4448" y="1482"/>
                  </a:lnTo>
                  <a:lnTo>
                    <a:pt x="4449" y="1483"/>
                  </a:lnTo>
                  <a:lnTo>
                    <a:pt x="4451" y="1484"/>
                  </a:lnTo>
                  <a:lnTo>
                    <a:pt x="4453" y="1485"/>
                  </a:lnTo>
                  <a:lnTo>
                    <a:pt x="4454" y="1486"/>
                  </a:lnTo>
                  <a:lnTo>
                    <a:pt x="4455" y="1487"/>
                  </a:lnTo>
                  <a:lnTo>
                    <a:pt x="4457" y="1488"/>
                  </a:lnTo>
                  <a:lnTo>
                    <a:pt x="4458" y="1489"/>
                  </a:lnTo>
                  <a:lnTo>
                    <a:pt x="4460" y="1490"/>
                  </a:lnTo>
                  <a:lnTo>
                    <a:pt x="4461" y="1491"/>
                  </a:lnTo>
                  <a:lnTo>
                    <a:pt x="4463" y="1492"/>
                  </a:lnTo>
                  <a:lnTo>
                    <a:pt x="4464" y="1493"/>
                  </a:lnTo>
                  <a:lnTo>
                    <a:pt x="4466" y="1494"/>
                  </a:lnTo>
                  <a:lnTo>
                    <a:pt x="4467" y="1495"/>
                  </a:lnTo>
                  <a:lnTo>
                    <a:pt x="4469" y="1496"/>
                  </a:lnTo>
                  <a:lnTo>
                    <a:pt x="4470" y="1497"/>
                  </a:lnTo>
                  <a:lnTo>
                    <a:pt x="4472" y="1498"/>
                  </a:lnTo>
                  <a:lnTo>
                    <a:pt x="4473" y="1499"/>
                  </a:lnTo>
                  <a:lnTo>
                    <a:pt x="4475" y="1500"/>
                  </a:lnTo>
                  <a:lnTo>
                    <a:pt x="4476" y="1501"/>
                  </a:lnTo>
                  <a:lnTo>
                    <a:pt x="4478" y="1502"/>
                  </a:lnTo>
                  <a:lnTo>
                    <a:pt x="4479" y="1503"/>
                  </a:lnTo>
                  <a:lnTo>
                    <a:pt x="4481" y="1504"/>
                  </a:lnTo>
                  <a:lnTo>
                    <a:pt x="4482" y="1505"/>
                  </a:lnTo>
                  <a:lnTo>
                    <a:pt x="4484" y="1506"/>
                  </a:lnTo>
                  <a:lnTo>
                    <a:pt x="4485" y="1506"/>
                  </a:lnTo>
                  <a:lnTo>
                    <a:pt x="4486" y="1507"/>
                  </a:lnTo>
                  <a:lnTo>
                    <a:pt x="4488" y="1508"/>
                  </a:lnTo>
                  <a:lnTo>
                    <a:pt x="4490" y="1509"/>
                  </a:lnTo>
                  <a:lnTo>
                    <a:pt x="4491" y="1510"/>
                  </a:lnTo>
                  <a:lnTo>
                    <a:pt x="4493" y="1511"/>
                  </a:lnTo>
                  <a:lnTo>
                    <a:pt x="4494" y="1512"/>
                  </a:lnTo>
                  <a:lnTo>
                    <a:pt x="4495" y="1513"/>
                  </a:lnTo>
                  <a:lnTo>
                    <a:pt x="4497" y="1514"/>
                  </a:lnTo>
                  <a:lnTo>
                    <a:pt x="4498" y="1515"/>
                  </a:lnTo>
                  <a:lnTo>
                    <a:pt x="4500" y="1516"/>
                  </a:lnTo>
                  <a:lnTo>
                    <a:pt x="4501" y="1517"/>
                  </a:lnTo>
                  <a:lnTo>
                    <a:pt x="4503" y="1517"/>
                  </a:lnTo>
                  <a:lnTo>
                    <a:pt x="4505" y="1518"/>
                  </a:lnTo>
                  <a:lnTo>
                    <a:pt x="4506" y="1519"/>
                  </a:lnTo>
                  <a:lnTo>
                    <a:pt x="4507" y="1520"/>
                  </a:lnTo>
                  <a:lnTo>
                    <a:pt x="4509" y="1521"/>
                  </a:lnTo>
                  <a:lnTo>
                    <a:pt x="4510" y="1522"/>
                  </a:lnTo>
                  <a:lnTo>
                    <a:pt x="4512" y="1523"/>
                  </a:lnTo>
                  <a:lnTo>
                    <a:pt x="4513" y="1524"/>
                  </a:lnTo>
                  <a:lnTo>
                    <a:pt x="4515" y="1525"/>
                  </a:lnTo>
                  <a:lnTo>
                    <a:pt x="4516" y="1526"/>
                  </a:lnTo>
                  <a:lnTo>
                    <a:pt x="4518" y="1527"/>
                  </a:lnTo>
                  <a:lnTo>
                    <a:pt x="4519" y="1528"/>
                  </a:lnTo>
                  <a:lnTo>
                    <a:pt x="4521" y="1528"/>
                  </a:lnTo>
                  <a:lnTo>
                    <a:pt x="4522" y="1529"/>
                  </a:lnTo>
                  <a:lnTo>
                    <a:pt x="4524" y="1530"/>
                  </a:lnTo>
                  <a:lnTo>
                    <a:pt x="4525" y="1531"/>
                  </a:lnTo>
                  <a:lnTo>
                    <a:pt x="4527" y="1532"/>
                  </a:lnTo>
                  <a:lnTo>
                    <a:pt x="4528" y="1533"/>
                  </a:lnTo>
                  <a:lnTo>
                    <a:pt x="4530" y="1534"/>
                  </a:lnTo>
                  <a:lnTo>
                    <a:pt x="4531" y="1535"/>
                  </a:lnTo>
                  <a:lnTo>
                    <a:pt x="4533" y="1535"/>
                  </a:lnTo>
                  <a:lnTo>
                    <a:pt x="4534" y="1536"/>
                  </a:lnTo>
                  <a:lnTo>
                    <a:pt x="4536" y="1537"/>
                  </a:lnTo>
                  <a:lnTo>
                    <a:pt x="4537" y="1538"/>
                  </a:lnTo>
                  <a:lnTo>
                    <a:pt x="4538" y="1539"/>
                  </a:lnTo>
                  <a:lnTo>
                    <a:pt x="4540" y="1539"/>
                  </a:lnTo>
                  <a:lnTo>
                    <a:pt x="4542" y="1540"/>
                  </a:lnTo>
                  <a:lnTo>
                    <a:pt x="4543" y="1541"/>
                  </a:lnTo>
                  <a:lnTo>
                    <a:pt x="4545" y="1542"/>
                  </a:lnTo>
                  <a:lnTo>
                    <a:pt x="4546" y="1543"/>
                  </a:lnTo>
                  <a:lnTo>
                    <a:pt x="4548" y="1544"/>
                  </a:lnTo>
                  <a:lnTo>
                    <a:pt x="4549" y="1545"/>
                  </a:lnTo>
                  <a:lnTo>
                    <a:pt x="4550" y="1546"/>
                  </a:lnTo>
                  <a:lnTo>
                    <a:pt x="4552" y="1546"/>
                  </a:lnTo>
                  <a:lnTo>
                    <a:pt x="4554" y="1547"/>
                  </a:lnTo>
                  <a:lnTo>
                    <a:pt x="4555" y="1548"/>
                  </a:lnTo>
                  <a:lnTo>
                    <a:pt x="4557" y="1549"/>
                  </a:lnTo>
                  <a:lnTo>
                    <a:pt x="4558" y="1550"/>
                  </a:lnTo>
                  <a:lnTo>
                    <a:pt x="4559" y="1550"/>
                  </a:lnTo>
                  <a:lnTo>
                    <a:pt x="4561" y="1551"/>
                  </a:lnTo>
                  <a:lnTo>
                    <a:pt x="4562" y="1552"/>
                  </a:lnTo>
                  <a:lnTo>
                    <a:pt x="4564" y="1553"/>
                  </a:lnTo>
                  <a:lnTo>
                    <a:pt x="4566" y="1554"/>
                  </a:lnTo>
                  <a:lnTo>
                    <a:pt x="4567" y="1554"/>
                  </a:lnTo>
                  <a:lnTo>
                    <a:pt x="4568" y="1555"/>
                  </a:lnTo>
                  <a:lnTo>
                    <a:pt x="4570" y="1556"/>
                  </a:lnTo>
                  <a:lnTo>
                    <a:pt x="4571" y="1557"/>
                  </a:lnTo>
                  <a:lnTo>
                    <a:pt x="4573" y="1558"/>
                  </a:lnTo>
                  <a:lnTo>
                    <a:pt x="4574" y="1558"/>
                  </a:lnTo>
                  <a:lnTo>
                    <a:pt x="4576" y="1559"/>
                  </a:lnTo>
                  <a:lnTo>
                    <a:pt x="4578" y="1560"/>
                  </a:lnTo>
                  <a:lnTo>
                    <a:pt x="4579" y="1561"/>
                  </a:lnTo>
                  <a:lnTo>
                    <a:pt x="4580" y="1561"/>
                  </a:lnTo>
                  <a:lnTo>
                    <a:pt x="4582" y="1562"/>
                  </a:lnTo>
                  <a:lnTo>
                    <a:pt x="4583" y="1563"/>
                  </a:lnTo>
                  <a:lnTo>
                    <a:pt x="4585" y="1564"/>
                  </a:lnTo>
                  <a:lnTo>
                    <a:pt x="4586" y="1564"/>
                  </a:lnTo>
                  <a:lnTo>
                    <a:pt x="4588" y="1565"/>
                  </a:lnTo>
                  <a:lnTo>
                    <a:pt x="4589" y="1566"/>
                  </a:lnTo>
                  <a:lnTo>
                    <a:pt x="4591" y="1567"/>
                  </a:lnTo>
                  <a:lnTo>
                    <a:pt x="4592" y="1568"/>
                  </a:lnTo>
                  <a:lnTo>
                    <a:pt x="4594" y="1568"/>
                  </a:lnTo>
                  <a:lnTo>
                    <a:pt x="4595" y="1569"/>
                  </a:lnTo>
                  <a:lnTo>
                    <a:pt x="4597" y="1570"/>
                  </a:lnTo>
                  <a:lnTo>
                    <a:pt x="4598" y="1571"/>
                  </a:lnTo>
                  <a:lnTo>
                    <a:pt x="4600" y="1571"/>
                  </a:lnTo>
                  <a:lnTo>
                    <a:pt x="4601" y="1572"/>
                  </a:lnTo>
                  <a:lnTo>
                    <a:pt x="4603" y="1573"/>
                  </a:lnTo>
                  <a:lnTo>
                    <a:pt x="4604" y="1573"/>
                  </a:lnTo>
                  <a:lnTo>
                    <a:pt x="4606" y="1574"/>
                  </a:lnTo>
                  <a:lnTo>
                    <a:pt x="4607" y="1575"/>
                  </a:lnTo>
                  <a:lnTo>
                    <a:pt x="4609" y="1576"/>
                  </a:lnTo>
                  <a:lnTo>
                    <a:pt x="4610" y="1576"/>
                  </a:lnTo>
                  <a:lnTo>
                    <a:pt x="4611" y="1577"/>
                  </a:lnTo>
                  <a:lnTo>
                    <a:pt x="4613" y="1578"/>
                  </a:lnTo>
                  <a:lnTo>
                    <a:pt x="4615" y="1579"/>
                  </a:lnTo>
                  <a:lnTo>
                    <a:pt x="4616" y="1579"/>
                  </a:lnTo>
                  <a:lnTo>
                    <a:pt x="4618" y="1580"/>
                  </a:lnTo>
                  <a:lnTo>
                    <a:pt x="4619" y="1581"/>
                  </a:lnTo>
                  <a:lnTo>
                    <a:pt x="4621" y="1582"/>
                  </a:lnTo>
                  <a:lnTo>
                    <a:pt x="4622" y="1582"/>
                  </a:lnTo>
                  <a:lnTo>
                    <a:pt x="4623" y="1583"/>
                  </a:lnTo>
                  <a:lnTo>
                    <a:pt x="4625" y="1583"/>
                  </a:lnTo>
                  <a:lnTo>
                    <a:pt x="4627" y="1584"/>
                  </a:lnTo>
                  <a:lnTo>
                    <a:pt x="4628" y="1585"/>
                  </a:lnTo>
                  <a:lnTo>
                    <a:pt x="4630" y="1586"/>
                  </a:lnTo>
                  <a:lnTo>
                    <a:pt x="4631" y="1586"/>
                  </a:lnTo>
                  <a:lnTo>
                    <a:pt x="4632" y="1587"/>
                  </a:lnTo>
                  <a:lnTo>
                    <a:pt x="4634" y="1588"/>
                  </a:lnTo>
                  <a:lnTo>
                    <a:pt x="4635" y="1588"/>
                  </a:lnTo>
                  <a:lnTo>
                    <a:pt x="4637" y="1589"/>
                  </a:lnTo>
                  <a:lnTo>
                    <a:pt x="4639" y="1590"/>
                  </a:lnTo>
                  <a:lnTo>
                    <a:pt x="4640" y="1591"/>
                  </a:lnTo>
                  <a:lnTo>
                    <a:pt x="4641" y="1591"/>
                  </a:lnTo>
                  <a:lnTo>
                    <a:pt x="4643" y="1592"/>
                  </a:lnTo>
                  <a:lnTo>
                    <a:pt x="4644" y="1593"/>
                  </a:lnTo>
                  <a:lnTo>
                    <a:pt x="4646" y="1593"/>
                  </a:lnTo>
                  <a:lnTo>
                    <a:pt x="4647" y="1594"/>
                  </a:lnTo>
                  <a:lnTo>
                    <a:pt x="4649" y="1594"/>
                  </a:lnTo>
                  <a:lnTo>
                    <a:pt x="4650" y="1595"/>
                  </a:lnTo>
                  <a:lnTo>
                    <a:pt x="4652" y="1596"/>
                  </a:lnTo>
                  <a:lnTo>
                    <a:pt x="4653" y="1596"/>
                  </a:lnTo>
                  <a:lnTo>
                    <a:pt x="4655" y="1597"/>
                  </a:lnTo>
                  <a:lnTo>
                    <a:pt x="4656" y="1598"/>
                  </a:lnTo>
                  <a:lnTo>
                    <a:pt x="4658" y="1598"/>
                  </a:lnTo>
                  <a:lnTo>
                    <a:pt x="4659" y="1599"/>
                  </a:lnTo>
                  <a:lnTo>
                    <a:pt x="4661" y="1600"/>
                  </a:lnTo>
                  <a:lnTo>
                    <a:pt x="4662" y="1601"/>
                  </a:lnTo>
                  <a:lnTo>
                    <a:pt x="4664" y="1601"/>
                  </a:lnTo>
                  <a:lnTo>
                    <a:pt x="4665" y="1602"/>
                  </a:lnTo>
                  <a:lnTo>
                    <a:pt x="4667" y="1603"/>
                  </a:lnTo>
                  <a:lnTo>
                    <a:pt x="4668" y="1603"/>
                  </a:lnTo>
                  <a:lnTo>
                    <a:pt x="4670" y="1604"/>
                  </a:lnTo>
                  <a:lnTo>
                    <a:pt x="4671" y="1604"/>
                  </a:lnTo>
                  <a:lnTo>
                    <a:pt x="4673" y="1605"/>
                  </a:lnTo>
                  <a:lnTo>
                    <a:pt x="4674" y="1605"/>
                  </a:lnTo>
                  <a:lnTo>
                    <a:pt x="4676" y="1606"/>
                  </a:lnTo>
                  <a:lnTo>
                    <a:pt x="4677" y="1607"/>
                  </a:lnTo>
                  <a:lnTo>
                    <a:pt x="4679" y="1607"/>
                  </a:lnTo>
                  <a:lnTo>
                    <a:pt x="4680" y="1608"/>
                  </a:lnTo>
                  <a:lnTo>
                    <a:pt x="4682" y="1609"/>
                  </a:lnTo>
                  <a:lnTo>
                    <a:pt x="4683" y="1609"/>
                  </a:lnTo>
                  <a:lnTo>
                    <a:pt x="4684" y="1610"/>
                  </a:lnTo>
                  <a:lnTo>
                    <a:pt x="4686" y="1610"/>
                  </a:lnTo>
                  <a:lnTo>
                    <a:pt x="4687" y="1611"/>
                  </a:lnTo>
                  <a:lnTo>
                    <a:pt x="4689" y="1612"/>
                  </a:lnTo>
                  <a:lnTo>
                    <a:pt x="4691" y="1612"/>
                  </a:lnTo>
                  <a:lnTo>
                    <a:pt x="4692" y="1613"/>
                  </a:lnTo>
                  <a:lnTo>
                    <a:pt x="4694" y="1614"/>
                  </a:lnTo>
                  <a:lnTo>
                    <a:pt x="4695" y="1614"/>
                  </a:lnTo>
                  <a:lnTo>
                    <a:pt x="4696" y="1615"/>
                  </a:lnTo>
                  <a:lnTo>
                    <a:pt x="4698" y="1615"/>
                  </a:lnTo>
                  <a:lnTo>
                    <a:pt x="4699" y="1616"/>
                  </a:lnTo>
                  <a:lnTo>
                    <a:pt x="4701" y="1616"/>
                  </a:lnTo>
                  <a:lnTo>
                    <a:pt x="4703" y="1617"/>
                  </a:lnTo>
                  <a:lnTo>
                    <a:pt x="4704" y="1617"/>
                  </a:lnTo>
                  <a:lnTo>
                    <a:pt x="4705" y="1618"/>
                  </a:lnTo>
                  <a:lnTo>
                    <a:pt x="4707" y="1619"/>
                  </a:lnTo>
                  <a:lnTo>
                    <a:pt x="4708" y="1619"/>
                  </a:lnTo>
                  <a:lnTo>
                    <a:pt x="4710" y="1620"/>
                  </a:lnTo>
                  <a:lnTo>
                    <a:pt x="4711" y="1620"/>
                  </a:lnTo>
                  <a:lnTo>
                    <a:pt x="4713" y="1621"/>
                  </a:lnTo>
                  <a:lnTo>
                    <a:pt x="4715" y="1622"/>
                  </a:lnTo>
                  <a:lnTo>
                    <a:pt x="4716" y="1622"/>
                  </a:lnTo>
                  <a:lnTo>
                    <a:pt x="4717" y="1623"/>
                  </a:lnTo>
                  <a:lnTo>
                    <a:pt x="4719" y="1623"/>
                  </a:lnTo>
                  <a:lnTo>
                    <a:pt x="4720" y="1624"/>
                  </a:lnTo>
                  <a:lnTo>
                    <a:pt x="4722" y="1625"/>
                  </a:lnTo>
                  <a:lnTo>
                    <a:pt x="4723" y="1625"/>
                  </a:lnTo>
                  <a:lnTo>
                    <a:pt x="4725" y="1626"/>
                  </a:lnTo>
                  <a:lnTo>
                    <a:pt x="4726" y="1626"/>
                  </a:lnTo>
                  <a:lnTo>
                    <a:pt x="4728" y="1626"/>
                  </a:lnTo>
                  <a:lnTo>
                    <a:pt x="4729" y="1627"/>
                  </a:lnTo>
                  <a:lnTo>
                    <a:pt x="4731" y="1628"/>
                  </a:lnTo>
                  <a:lnTo>
                    <a:pt x="4732" y="1628"/>
                  </a:lnTo>
                  <a:lnTo>
                    <a:pt x="4734" y="1629"/>
                  </a:lnTo>
                  <a:lnTo>
                    <a:pt x="4735" y="1629"/>
                  </a:lnTo>
                  <a:lnTo>
                    <a:pt x="4736" y="1630"/>
                  </a:lnTo>
                  <a:lnTo>
                    <a:pt x="4738" y="1630"/>
                  </a:lnTo>
                  <a:lnTo>
                    <a:pt x="4740" y="1631"/>
                  </a:lnTo>
                  <a:lnTo>
                    <a:pt x="4741" y="1632"/>
                  </a:lnTo>
                  <a:lnTo>
                    <a:pt x="4743" y="1632"/>
                  </a:lnTo>
                  <a:lnTo>
                    <a:pt x="4744" y="1633"/>
                  </a:lnTo>
                  <a:lnTo>
                    <a:pt x="4746" y="1633"/>
                  </a:lnTo>
                  <a:lnTo>
                    <a:pt x="4747" y="1634"/>
                  </a:lnTo>
                  <a:lnTo>
                    <a:pt x="4748" y="1634"/>
                  </a:lnTo>
                  <a:lnTo>
                    <a:pt x="4750" y="1635"/>
                  </a:lnTo>
                  <a:lnTo>
                    <a:pt x="4752" y="1635"/>
                  </a:lnTo>
                  <a:lnTo>
                    <a:pt x="4753" y="1636"/>
                  </a:lnTo>
                  <a:lnTo>
                    <a:pt x="4755" y="1636"/>
                  </a:lnTo>
                  <a:lnTo>
                    <a:pt x="4756" y="1637"/>
                  </a:lnTo>
                  <a:lnTo>
                    <a:pt x="4757" y="1637"/>
                  </a:lnTo>
                  <a:lnTo>
                    <a:pt x="4759" y="1638"/>
                  </a:lnTo>
                  <a:lnTo>
                    <a:pt x="4760" y="1638"/>
                  </a:lnTo>
                  <a:lnTo>
                    <a:pt x="4762" y="1639"/>
                  </a:lnTo>
                  <a:lnTo>
                    <a:pt x="4764" y="1639"/>
                  </a:lnTo>
                  <a:lnTo>
                    <a:pt x="4765" y="1640"/>
                  </a:lnTo>
                  <a:lnTo>
                    <a:pt x="4767" y="1640"/>
                  </a:lnTo>
                  <a:lnTo>
                    <a:pt x="4768" y="1641"/>
                  </a:lnTo>
                  <a:lnTo>
                    <a:pt x="4769" y="1641"/>
                  </a:lnTo>
                  <a:lnTo>
                    <a:pt x="4771" y="1642"/>
                  </a:lnTo>
                  <a:lnTo>
                    <a:pt x="4772" y="1642"/>
                  </a:lnTo>
                  <a:lnTo>
                    <a:pt x="4774" y="1643"/>
                  </a:lnTo>
                  <a:lnTo>
                    <a:pt x="4776" y="1643"/>
                  </a:lnTo>
                  <a:lnTo>
                    <a:pt x="4777" y="1644"/>
                  </a:lnTo>
                  <a:lnTo>
                    <a:pt x="4778" y="1644"/>
                  </a:lnTo>
                  <a:lnTo>
                    <a:pt x="4780" y="1645"/>
                  </a:lnTo>
                  <a:lnTo>
                    <a:pt x="4781" y="1645"/>
                  </a:lnTo>
                  <a:lnTo>
                    <a:pt x="4783" y="1646"/>
                  </a:lnTo>
                  <a:lnTo>
                    <a:pt x="4784" y="1646"/>
                  </a:lnTo>
                  <a:lnTo>
                    <a:pt x="4786" y="1647"/>
                  </a:lnTo>
                  <a:lnTo>
                    <a:pt x="4788" y="1647"/>
                  </a:lnTo>
                  <a:lnTo>
                    <a:pt x="4789" y="1647"/>
                  </a:lnTo>
                  <a:lnTo>
                    <a:pt x="4790" y="1648"/>
                  </a:lnTo>
                  <a:lnTo>
                    <a:pt x="4792" y="1648"/>
                  </a:lnTo>
                  <a:lnTo>
                    <a:pt x="4793" y="1649"/>
                  </a:lnTo>
                  <a:lnTo>
                    <a:pt x="4795" y="1649"/>
                  </a:lnTo>
                  <a:lnTo>
                    <a:pt x="4796" y="1650"/>
                  </a:lnTo>
                  <a:lnTo>
                    <a:pt x="4798" y="1650"/>
                  </a:lnTo>
                  <a:lnTo>
                    <a:pt x="4799" y="1651"/>
                  </a:lnTo>
                  <a:lnTo>
                    <a:pt x="4801" y="1651"/>
                  </a:lnTo>
                  <a:lnTo>
                    <a:pt x="4802" y="1652"/>
                  </a:lnTo>
                  <a:lnTo>
                    <a:pt x="4804" y="1652"/>
                  </a:lnTo>
                  <a:lnTo>
                    <a:pt x="4805" y="1653"/>
                  </a:lnTo>
                  <a:lnTo>
                    <a:pt x="4807" y="1653"/>
                  </a:lnTo>
                  <a:lnTo>
                    <a:pt x="4808" y="1654"/>
                  </a:lnTo>
                  <a:lnTo>
                    <a:pt x="4809" y="1654"/>
                  </a:lnTo>
                  <a:lnTo>
                    <a:pt x="4811" y="1655"/>
                  </a:lnTo>
                  <a:lnTo>
                    <a:pt x="4813" y="1655"/>
                  </a:lnTo>
                  <a:lnTo>
                    <a:pt x="4814" y="1655"/>
                  </a:lnTo>
                  <a:lnTo>
                    <a:pt x="4816" y="1656"/>
                  </a:lnTo>
                  <a:lnTo>
                    <a:pt x="4817" y="1656"/>
                  </a:lnTo>
                  <a:lnTo>
                    <a:pt x="4819" y="1657"/>
                  </a:lnTo>
                  <a:lnTo>
                    <a:pt x="4820" y="1657"/>
                  </a:lnTo>
                  <a:lnTo>
                    <a:pt x="4821" y="1658"/>
                  </a:lnTo>
                  <a:lnTo>
                    <a:pt x="4823" y="1658"/>
                  </a:lnTo>
                  <a:lnTo>
                    <a:pt x="4825" y="1658"/>
                  </a:lnTo>
                  <a:lnTo>
                    <a:pt x="4826" y="1659"/>
                  </a:lnTo>
                  <a:lnTo>
                    <a:pt x="4828" y="1659"/>
                  </a:lnTo>
                  <a:lnTo>
                    <a:pt x="4829" y="1659"/>
                  </a:lnTo>
                  <a:lnTo>
                    <a:pt x="4830" y="1660"/>
                  </a:lnTo>
                  <a:lnTo>
                    <a:pt x="4832" y="1660"/>
                  </a:lnTo>
                  <a:lnTo>
                    <a:pt x="4833" y="1661"/>
                  </a:lnTo>
                  <a:lnTo>
                    <a:pt x="4835" y="1661"/>
                  </a:lnTo>
                  <a:lnTo>
                    <a:pt x="4836" y="1662"/>
                  </a:lnTo>
                  <a:lnTo>
                    <a:pt x="4838" y="1662"/>
                  </a:lnTo>
                  <a:lnTo>
                    <a:pt x="4840" y="1663"/>
                  </a:lnTo>
                  <a:lnTo>
                    <a:pt x="4841" y="1663"/>
                  </a:lnTo>
                  <a:lnTo>
                    <a:pt x="4842" y="1663"/>
                  </a:lnTo>
                  <a:lnTo>
                    <a:pt x="4844" y="1664"/>
                  </a:lnTo>
                  <a:lnTo>
                    <a:pt x="4845" y="1664"/>
                  </a:lnTo>
                  <a:lnTo>
                    <a:pt x="4847" y="1665"/>
                  </a:lnTo>
                  <a:lnTo>
                    <a:pt x="4848" y="1665"/>
                  </a:lnTo>
                  <a:lnTo>
                    <a:pt x="4850" y="1666"/>
                  </a:lnTo>
                  <a:lnTo>
                    <a:pt x="4851" y="1666"/>
                  </a:lnTo>
                  <a:lnTo>
                    <a:pt x="4853" y="1666"/>
                  </a:lnTo>
                  <a:lnTo>
                    <a:pt x="4854" y="1667"/>
                  </a:lnTo>
                  <a:lnTo>
                    <a:pt x="4856" y="1667"/>
                  </a:lnTo>
                  <a:lnTo>
                    <a:pt x="4857" y="1668"/>
                  </a:lnTo>
                  <a:lnTo>
                    <a:pt x="4859" y="1668"/>
                  </a:lnTo>
                  <a:lnTo>
                    <a:pt x="4860" y="1668"/>
                  </a:lnTo>
                  <a:lnTo>
                    <a:pt x="4862" y="1669"/>
                  </a:lnTo>
                  <a:lnTo>
                    <a:pt x="4863" y="1669"/>
                  </a:lnTo>
                  <a:lnTo>
                    <a:pt x="4865" y="1669"/>
                  </a:lnTo>
                  <a:lnTo>
                    <a:pt x="4866" y="1670"/>
                  </a:lnTo>
                  <a:lnTo>
                    <a:pt x="4868" y="1670"/>
                  </a:lnTo>
                  <a:lnTo>
                    <a:pt x="4869" y="1670"/>
                  </a:lnTo>
                  <a:lnTo>
                    <a:pt x="4871" y="1671"/>
                  </a:lnTo>
                  <a:lnTo>
                    <a:pt x="4872" y="1671"/>
                  </a:lnTo>
                  <a:lnTo>
                    <a:pt x="4873" y="1672"/>
                  </a:lnTo>
                  <a:lnTo>
                    <a:pt x="4875" y="1672"/>
                  </a:lnTo>
                  <a:lnTo>
                    <a:pt x="4877" y="1672"/>
                  </a:lnTo>
                  <a:lnTo>
                    <a:pt x="4878" y="1673"/>
                  </a:lnTo>
                  <a:lnTo>
                    <a:pt x="4880" y="1673"/>
                  </a:lnTo>
                  <a:lnTo>
                    <a:pt x="4881" y="1673"/>
                  </a:lnTo>
                  <a:lnTo>
                    <a:pt x="4882" y="1674"/>
                  </a:lnTo>
                  <a:lnTo>
                    <a:pt x="4884" y="1674"/>
                  </a:lnTo>
                  <a:lnTo>
                    <a:pt x="4885" y="1675"/>
                  </a:lnTo>
                  <a:lnTo>
                    <a:pt x="4887" y="1675"/>
                  </a:lnTo>
                  <a:lnTo>
                    <a:pt x="4889" y="1675"/>
                  </a:lnTo>
                  <a:lnTo>
                    <a:pt x="4890" y="1676"/>
                  </a:lnTo>
                  <a:lnTo>
                    <a:pt x="4892" y="1676"/>
                  </a:lnTo>
                  <a:lnTo>
                    <a:pt x="4893" y="1676"/>
                  </a:lnTo>
                  <a:lnTo>
                    <a:pt x="4894" y="1677"/>
                  </a:lnTo>
                  <a:lnTo>
                    <a:pt x="4896" y="1677"/>
                  </a:lnTo>
                  <a:lnTo>
                    <a:pt x="4897" y="1678"/>
                  </a:lnTo>
                  <a:lnTo>
                    <a:pt x="4899" y="1678"/>
                  </a:lnTo>
                  <a:lnTo>
                    <a:pt x="4901" y="1678"/>
                  </a:lnTo>
                  <a:lnTo>
                    <a:pt x="4902" y="1679"/>
                  </a:lnTo>
                  <a:lnTo>
                    <a:pt x="4903" y="1679"/>
                  </a:lnTo>
                  <a:lnTo>
                    <a:pt x="4905" y="1679"/>
                  </a:lnTo>
                  <a:lnTo>
                    <a:pt x="4906" y="1680"/>
                  </a:lnTo>
                  <a:lnTo>
                    <a:pt x="4908" y="1680"/>
                  </a:lnTo>
                  <a:lnTo>
                    <a:pt x="4909" y="1680"/>
                  </a:lnTo>
                  <a:lnTo>
                    <a:pt x="4911" y="1680"/>
                  </a:lnTo>
                  <a:lnTo>
                    <a:pt x="4913" y="1681"/>
                  </a:lnTo>
                  <a:lnTo>
                    <a:pt x="4914" y="1681"/>
                  </a:lnTo>
                  <a:lnTo>
                    <a:pt x="4915" y="1681"/>
                  </a:lnTo>
                  <a:lnTo>
                    <a:pt x="4917" y="1682"/>
                  </a:lnTo>
                  <a:lnTo>
                    <a:pt x="4918" y="1682"/>
                  </a:lnTo>
                  <a:lnTo>
                    <a:pt x="4920" y="1682"/>
                  </a:lnTo>
                  <a:lnTo>
                    <a:pt x="4921" y="1683"/>
                  </a:lnTo>
                  <a:lnTo>
                    <a:pt x="4923" y="1683"/>
                  </a:lnTo>
                  <a:lnTo>
                    <a:pt x="4924" y="1683"/>
                  </a:lnTo>
                  <a:lnTo>
                    <a:pt x="4926" y="1684"/>
                  </a:lnTo>
                  <a:lnTo>
                    <a:pt x="4927" y="1684"/>
                  </a:lnTo>
                  <a:lnTo>
                    <a:pt x="4929" y="1684"/>
                  </a:lnTo>
                  <a:lnTo>
                    <a:pt x="4930" y="1685"/>
                  </a:lnTo>
                  <a:lnTo>
                    <a:pt x="4932" y="1685"/>
                  </a:lnTo>
                  <a:lnTo>
                    <a:pt x="4933" y="1685"/>
                  </a:lnTo>
                  <a:lnTo>
                    <a:pt x="4934" y="1686"/>
                  </a:lnTo>
                  <a:lnTo>
                    <a:pt x="4936" y="1686"/>
                  </a:lnTo>
                  <a:lnTo>
                    <a:pt x="4938" y="1686"/>
                  </a:lnTo>
                  <a:lnTo>
                    <a:pt x="4939" y="1687"/>
                  </a:lnTo>
                  <a:lnTo>
                    <a:pt x="4941" y="1687"/>
                  </a:lnTo>
                  <a:lnTo>
                    <a:pt x="4942" y="1687"/>
                  </a:lnTo>
                  <a:lnTo>
                    <a:pt x="4944" y="1688"/>
                  </a:lnTo>
                  <a:lnTo>
                    <a:pt x="4945" y="1688"/>
                  </a:lnTo>
                  <a:lnTo>
                    <a:pt x="4946" y="1688"/>
                  </a:lnTo>
                  <a:lnTo>
                    <a:pt x="4948" y="1689"/>
                  </a:lnTo>
                  <a:lnTo>
                    <a:pt x="4950" y="1689"/>
                  </a:lnTo>
                  <a:lnTo>
                    <a:pt x="4951" y="1689"/>
                  </a:lnTo>
                  <a:lnTo>
                    <a:pt x="4953" y="1690"/>
                  </a:lnTo>
                  <a:lnTo>
                    <a:pt x="4954" y="1690"/>
                  </a:lnTo>
                  <a:lnTo>
                    <a:pt x="4955" y="1690"/>
                  </a:lnTo>
                  <a:lnTo>
                    <a:pt x="4957" y="1690"/>
                  </a:lnTo>
                  <a:lnTo>
                    <a:pt x="4958" y="1690"/>
                  </a:lnTo>
                  <a:lnTo>
                    <a:pt x="4960" y="1691"/>
                  </a:lnTo>
                  <a:lnTo>
                    <a:pt x="4962" y="1691"/>
                  </a:lnTo>
                  <a:lnTo>
                    <a:pt x="4963" y="1691"/>
                  </a:lnTo>
                  <a:lnTo>
                    <a:pt x="4965" y="1692"/>
                  </a:lnTo>
                  <a:lnTo>
                    <a:pt x="4966" y="1692"/>
                  </a:lnTo>
                  <a:lnTo>
                    <a:pt x="4967" y="1692"/>
                  </a:lnTo>
                  <a:lnTo>
                    <a:pt x="4969" y="1693"/>
                  </a:lnTo>
                  <a:lnTo>
                    <a:pt x="4970" y="1693"/>
                  </a:lnTo>
                  <a:lnTo>
                    <a:pt x="4972" y="1693"/>
                  </a:lnTo>
                  <a:lnTo>
                    <a:pt x="4974" y="1693"/>
                  </a:lnTo>
                  <a:lnTo>
                    <a:pt x="4975" y="1694"/>
                  </a:lnTo>
                  <a:lnTo>
                    <a:pt x="4976" y="1694"/>
                  </a:lnTo>
                  <a:lnTo>
                    <a:pt x="4978" y="1694"/>
                  </a:lnTo>
                  <a:lnTo>
                    <a:pt x="4979" y="1695"/>
                  </a:lnTo>
                  <a:lnTo>
                    <a:pt x="4981" y="1695"/>
                  </a:lnTo>
                  <a:lnTo>
                    <a:pt x="4982" y="1695"/>
                  </a:lnTo>
                  <a:lnTo>
                    <a:pt x="4984" y="1695"/>
                  </a:lnTo>
                  <a:lnTo>
                    <a:pt x="4985" y="1696"/>
                  </a:lnTo>
                  <a:lnTo>
                    <a:pt x="4987" y="1696"/>
                  </a:lnTo>
                  <a:lnTo>
                    <a:pt x="4988" y="1696"/>
                  </a:lnTo>
                  <a:lnTo>
                    <a:pt x="4990" y="1697"/>
                  </a:lnTo>
                  <a:lnTo>
                    <a:pt x="4991" y="1697"/>
                  </a:lnTo>
                  <a:lnTo>
                    <a:pt x="4993" y="1697"/>
                  </a:lnTo>
                  <a:lnTo>
                    <a:pt x="4994" y="1697"/>
                  </a:lnTo>
                  <a:lnTo>
                    <a:pt x="4996" y="1698"/>
                  </a:lnTo>
                  <a:lnTo>
                    <a:pt x="4997" y="1698"/>
                  </a:lnTo>
                  <a:lnTo>
                    <a:pt x="4999" y="1698"/>
                  </a:lnTo>
                  <a:lnTo>
                    <a:pt x="5000" y="1699"/>
                  </a:lnTo>
                  <a:lnTo>
                    <a:pt x="5002" y="1699"/>
                  </a:lnTo>
                  <a:lnTo>
                    <a:pt x="5003" y="1699"/>
                  </a:lnTo>
                  <a:lnTo>
                    <a:pt x="5005" y="1699"/>
                  </a:lnTo>
                  <a:lnTo>
                    <a:pt x="5006" y="1700"/>
                  </a:lnTo>
                  <a:lnTo>
                    <a:pt x="5007" y="1700"/>
                  </a:lnTo>
                  <a:lnTo>
                    <a:pt x="5009" y="1700"/>
                  </a:lnTo>
                  <a:lnTo>
                    <a:pt x="5011" y="1700"/>
                  </a:lnTo>
                  <a:lnTo>
                    <a:pt x="5012" y="1701"/>
                  </a:lnTo>
                  <a:lnTo>
                    <a:pt x="5014" y="1701"/>
                  </a:lnTo>
                  <a:lnTo>
                    <a:pt x="5015" y="1701"/>
                  </a:lnTo>
                  <a:lnTo>
                    <a:pt x="5017" y="1701"/>
                  </a:lnTo>
                  <a:lnTo>
                    <a:pt x="5018" y="1701"/>
                  </a:lnTo>
                  <a:lnTo>
                    <a:pt x="5019" y="1701"/>
                  </a:lnTo>
                  <a:lnTo>
                    <a:pt x="5021" y="1702"/>
                  </a:lnTo>
                  <a:lnTo>
                    <a:pt x="5022" y="1702"/>
                  </a:lnTo>
                  <a:lnTo>
                    <a:pt x="5024" y="1702"/>
                  </a:lnTo>
                  <a:lnTo>
                    <a:pt x="5026" y="1702"/>
                  </a:lnTo>
                  <a:lnTo>
                    <a:pt x="5027" y="1703"/>
                  </a:lnTo>
                  <a:lnTo>
                    <a:pt x="5028" y="1703"/>
                  </a:lnTo>
                  <a:lnTo>
                    <a:pt x="5030" y="1703"/>
                  </a:lnTo>
                  <a:lnTo>
                    <a:pt x="5031" y="1703"/>
                  </a:lnTo>
                  <a:lnTo>
                    <a:pt x="5033" y="1704"/>
                  </a:lnTo>
                  <a:lnTo>
                    <a:pt x="5034" y="1704"/>
                  </a:lnTo>
                  <a:lnTo>
                    <a:pt x="5036" y="1704"/>
                  </a:lnTo>
                  <a:lnTo>
                    <a:pt x="5038" y="1704"/>
                  </a:lnTo>
                  <a:lnTo>
                    <a:pt x="5039" y="1705"/>
                  </a:lnTo>
                  <a:lnTo>
                    <a:pt x="5040" y="1705"/>
                  </a:lnTo>
                  <a:lnTo>
                    <a:pt x="5042" y="1705"/>
                  </a:lnTo>
                  <a:lnTo>
                    <a:pt x="5043" y="1705"/>
                  </a:lnTo>
                  <a:lnTo>
                    <a:pt x="5045" y="1706"/>
                  </a:lnTo>
                  <a:lnTo>
                    <a:pt x="5046" y="1706"/>
                  </a:lnTo>
                  <a:lnTo>
                    <a:pt x="5048" y="1706"/>
                  </a:lnTo>
                  <a:lnTo>
                    <a:pt x="5049" y="1706"/>
                  </a:lnTo>
                  <a:lnTo>
                    <a:pt x="5051" y="1707"/>
                  </a:lnTo>
                  <a:lnTo>
                    <a:pt x="5052" y="1707"/>
                  </a:lnTo>
                  <a:lnTo>
                    <a:pt x="5054" y="1707"/>
                  </a:lnTo>
                  <a:lnTo>
                    <a:pt x="5055" y="1707"/>
                  </a:lnTo>
                  <a:lnTo>
                    <a:pt x="5057" y="1708"/>
                  </a:lnTo>
                  <a:lnTo>
                    <a:pt x="5058" y="1708"/>
                  </a:lnTo>
                  <a:lnTo>
                    <a:pt x="5059" y="1708"/>
                  </a:lnTo>
                  <a:lnTo>
                    <a:pt x="5061" y="1708"/>
                  </a:lnTo>
                  <a:lnTo>
                    <a:pt x="5063" y="1708"/>
                  </a:lnTo>
                  <a:lnTo>
                    <a:pt x="5064" y="1709"/>
                  </a:lnTo>
                  <a:lnTo>
                    <a:pt x="5066" y="1709"/>
                  </a:lnTo>
                  <a:lnTo>
                    <a:pt x="5067" y="1709"/>
                  </a:lnTo>
                  <a:lnTo>
                    <a:pt x="5069" y="1709"/>
                  </a:lnTo>
                  <a:lnTo>
                    <a:pt x="5070" y="1710"/>
                  </a:lnTo>
                  <a:lnTo>
                    <a:pt x="5071" y="1710"/>
                  </a:lnTo>
                  <a:lnTo>
                    <a:pt x="5073" y="1710"/>
                  </a:lnTo>
                  <a:lnTo>
                    <a:pt x="5075" y="1710"/>
                  </a:lnTo>
                  <a:lnTo>
                    <a:pt x="5076" y="1710"/>
                  </a:lnTo>
                  <a:lnTo>
                    <a:pt x="5078" y="1711"/>
                  </a:lnTo>
                  <a:lnTo>
                    <a:pt x="5079" y="1711"/>
                  </a:lnTo>
                  <a:lnTo>
                    <a:pt x="5080" y="1711"/>
                  </a:lnTo>
                  <a:lnTo>
                    <a:pt x="5082" y="1711"/>
                  </a:lnTo>
                  <a:lnTo>
                    <a:pt x="5083" y="1711"/>
                  </a:lnTo>
                  <a:lnTo>
                    <a:pt x="5085" y="1712"/>
                  </a:lnTo>
                  <a:lnTo>
                    <a:pt x="5087" y="1712"/>
                  </a:lnTo>
                  <a:lnTo>
                    <a:pt x="5088" y="1712"/>
                  </a:lnTo>
                  <a:lnTo>
                    <a:pt x="5090" y="1712"/>
                  </a:lnTo>
                  <a:lnTo>
                    <a:pt x="5091" y="1712"/>
                  </a:lnTo>
                  <a:lnTo>
                    <a:pt x="5092" y="1712"/>
                  </a:lnTo>
                  <a:lnTo>
                    <a:pt x="5094" y="1712"/>
                  </a:lnTo>
                  <a:lnTo>
                    <a:pt x="5095" y="1713"/>
                  </a:lnTo>
                  <a:lnTo>
                    <a:pt x="5097" y="1713"/>
                  </a:lnTo>
                  <a:lnTo>
                    <a:pt x="5099" y="1713"/>
                  </a:lnTo>
                  <a:lnTo>
                    <a:pt x="5100" y="1713"/>
                  </a:lnTo>
                  <a:lnTo>
                    <a:pt x="5101" y="1713"/>
                  </a:lnTo>
                  <a:lnTo>
                    <a:pt x="5103" y="1714"/>
                  </a:lnTo>
                  <a:lnTo>
                    <a:pt x="5104" y="1714"/>
                  </a:lnTo>
                  <a:lnTo>
                    <a:pt x="5106" y="1714"/>
                  </a:lnTo>
                  <a:lnTo>
                    <a:pt x="5107" y="1714"/>
                  </a:lnTo>
                  <a:lnTo>
                    <a:pt x="5109" y="1714"/>
                  </a:lnTo>
                  <a:lnTo>
                    <a:pt x="5111" y="1715"/>
                  </a:lnTo>
                  <a:lnTo>
                    <a:pt x="5112" y="1715"/>
                  </a:lnTo>
                  <a:lnTo>
                    <a:pt x="5113" y="1715"/>
                  </a:lnTo>
                  <a:lnTo>
                    <a:pt x="5115" y="1715"/>
                  </a:lnTo>
                  <a:lnTo>
                    <a:pt x="5116" y="1715"/>
                  </a:lnTo>
                  <a:lnTo>
                    <a:pt x="5118" y="1716"/>
                  </a:lnTo>
                  <a:lnTo>
                    <a:pt x="5119" y="1716"/>
                  </a:lnTo>
                  <a:lnTo>
                    <a:pt x="5121" y="1716"/>
                  </a:lnTo>
                  <a:lnTo>
                    <a:pt x="5122" y="1716"/>
                  </a:lnTo>
                  <a:lnTo>
                    <a:pt x="5124" y="1716"/>
                  </a:lnTo>
                  <a:lnTo>
                    <a:pt x="5125" y="1716"/>
                  </a:lnTo>
                  <a:lnTo>
                    <a:pt x="5127" y="1717"/>
                  </a:lnTo>
                  <a:lnTo>
                    <a:pt x="5128" y="1717"/>
                  </a:lnTo>
                  <a:lnTo>
                    <a:pt x="5130" y="1717"/>
                  </a:lnTo>
                  <a:lnTo>
                    <a:pt x="5131" y="1717"/>
                  </a:lnTo>
                  <a:lnTo>
                    <a:pt x="5132" y="1717"/>
                  </a:lnTo>
                  <a:lnTo>
                    <a:pt x="5134" y="1718"/>
                  </a:lnTo>
                  <a:lnTo>
                    <a:pt x="5136" y="1718"/>
                  </a:lnTo>
                  <a:lnTo>
                    <a:pt x="5137" y="1718"/>
                  </a:lnTo>
                  <a:lnTo>
                    <a:pt x="5139" y="1718"/>
                  </a:lnTo>
                  <a:lnTo>
                    <a:pt x="5140" y="1718"/>
                  </a:lnTo>
                  <a:lnTo>
                    <a:pt x="5142" y="1718"/>
                  </a:lnTo>
                  <a:lnTo>
                    <a:pt x="5143" y="1719"/>
                  </a:lnTo>
                  <a:lnTo>
                    <a:pt x="5144" y="1719"/>
                  </a:lnTo>
                  <a:lnTo>
                    <a:pt x="5146" y="1719"/>
                  </a:lnTo>
                  <a:lnTo>
                    <a:pt x="5148" y="1719"/>
                  </a:lnTo>
                  <a:lnTo>
                    <a:pt x="5149" y="1719"/>
                  </a:lnTo>
                  <a:lnTo>
                    <a:pt x="5151" y="1719"/>
                  </a:lnTo>
                  <a:lnTo>
                    <a:pt x="5152" y="1720"/>
                  </a:lnTo>
                  <a:lnTo>
                    <a:pt x="5153" y="1720"/>
                  </a:lnTo>
                  <a:lnTo>
                    <a:pt x="5155" y="1720"/>
                  </a:lnTo>
                  <a:lnTo>
                    <a:pt x="5156" y="1720"/>
                  </a:lnTo>
                  <a:lnTo>
                    <a:pt x="5158" y="1720"/>
                  </a:lnTo>
                  <a:lnTo>
                    <a:pt x="5160" y="1720"/>
                  </a:lnTo>
                  <a:lnTo>
                    <a:pt x="5161" y="1721"/>
                  </a:lnTo>
                  <a:lnTo>
                    <a:pt x="5163" y="1721"/>
                  </a:lnTo>
                  <a:lnTo>
                    <a:pt x="5164" y="1721"/>
                  </a:lnTo>
                  <a:lnTo>
                    <a:pt x="5165" y="1721"/>
                  </a:lnTo>
                  <a:lnTo>
                    <a:pt x="5167" y="1721"/>
                  </a:lnTo>
                  <a:lnTo>
                    <a:pt x="5168" y="1721"/>
                  </a:lnTo>
                  <a:lnTo>
                    <a:pt x="5170" y="1722"/>
                  </a:lnTo>
                  <a:lnTo>
                    <a:pt x="5171" y="1722"/>
                  </a:lnTo>
                  <a:lnTo>
                    <a:pt x="5173" y="1722"/>
                  </a:lnTo>
                  <a:lnTo>
                    <a:pt x="5174" y="1722"/>
                  </a:lnTo>
                  <a:lnTo>
                    <a:pt x="5176" y="1722"/>
                  </a:lnTo>
                  <a:lnTo>
                    <a:pt x="5177" y="1722"/>
                  </a:lnTo>
                  <a:lnTo>
                    <a:pt x="5179" y="1723"/>
                  </a:lnTo>
                  <a:lnTo>
                    <a:pt x="5180" y="1723"/>
                  </a:lnTo>
                  <a:lnTo>
                    <a:pt x="5182" y="1723"/>
                  </a:lnTo>
                  <a:lnTo>
                    <a:pt x="5183" y="1723"/>
                  </a:lnTo>
                  <a:lnTo>
                    <a:pt x="5185" y="1723"/>
                  </a:lnTo>
                  <a:lnTo>
                    <a:pt x="5186" y="1723"/>
                  </a:lnTo>
                  <a:lnTo>
                    <a:pt x="5188" y="1723"/>
                  </a:lnTo>
                  <a:lnTo>
                    <a:pt x="5189" y="1723"/>
                  </a:lnTo>
                  <a:lnTo>
                    <a:pt x="5191" y="1723"/>
                  </a:lnTo>
                  <a:lnTo>
                    <a:pt x="5192" y="1723"/>
                  </a:lnTo>
                  <a:lnTo>
                    <a:pt x="5194" y="1724"/>
                  </a:lnTo>
                  <a:lnTo>
                    <a:pt x="5195" y="1724"/>
                  </a:lnTo>
                  <a:lnTo>
                    <a:pt x="5197" y="1724"/>
                  </a:lnTo>
                  <a:lnTo>
                    <a:pt x="5198" y="1724"/>
                  </a:lnTo>
                  <a:lnTo>
                    <a:pt x="5200" y="1724"/>
                  </a:lnTo>
                  <a:lnTo>
                    <a:pt x="5201" y="1724"/>
                  </a:lnTo>
                  <a:lnTo>
                    <a:pt x="5203" y="1724"/>
                  </a:lnTo>
                  <a:lnTo>
                    <a:pt x="5204" y="1725"/>
                  </a:lnTo>
                  <a:lnTo>
                    <a:pt x="5205" y="1725"/>
                  </a:lnTo>
                  <a:lnTo>
                    <a:pt x="5207" y="1725"/>
                  </a:lnTo>
                  <a:lnTo>
                    <a:pt x="5208" y="1725"/>
                  </a:lnTo>
                  <a:lnTo>
                    <a:pt x="5210" y="1725"/>
                  </a:lnTo>
                  <a:lnTo>
                    <a:pt x="5212" y="1725"/>
                  </a:lnTo>
                  <a:lnTo>
                    <a:pt x="5213" y="1725"/>
                  </a:lnTo>
                  <a:lnTo>
                    <a:pt x="5215" y="1725"/>
                  </a:lnTo>
                  <a:lnTo>
                    <a:pt x="5216" y="1726"/>
                  </a:lnTo>
                  <a:lnTo>
                    <a:pt x="5217" y="1726"/>
                  </a:lnTo>
                  <a:lnTo>
                    <a:pt x="5219" y="1726"/>
                  </a:lnTo>
                  <a:lnTo>
                    <a:pt x="5220" y="1726"/>
                  </a:lnTo>
                  <a:lnTo>
                    <a:pt x="5222" y="1726"/>
                  </a:lnTo>
                  <a:lnTo>
                    <a:pt x="5224" y="1726"/>
                  </a:lnTo>
                  <a:lnTo>
                    <a:pt x="5225" y="1726"/>
                  </a:lnTo>
                  <a:lnTo>
                    <a:pt x="5226" y="1727"/>
                  </a:lnTo>
                  <a:lnTo>
                    <a:pt x="5228" y="1727"/>
                  </a:lnTo>
                  <a:lnTo>
                    <a:pt x="5229" y="1727"/>
                  </a:lnTo>
                  <a:lnTo>
                    <a:pt x="5231" y="1727"/>
                  </a:lnTo>
                  <a:lnTo>
                    <a:pt x="5232" y="1727"/>
                  </a:lnTo>
                  <a:lnTo>
                    <a:pt x="5234" y="1727"/>
                  </a:lnTo>
                  <a:lnTo>
                    <a:pt x="5236" y="1727"/>
                  </a:lnTo>
                  <a:lnTo>
                    <a:pt x="5237" y="1727"/>
                  </a:lnTo>
                  <a:lnTo>
                    <a:pt x="5238" y="1728"/>
                  </a:lnTo>
                  <a:lnTo>
                    <a:pt x="5240" y="1728"/>
                  </a:lnTo>
                  <a:lnTo>
                    <a:pt x="5241" y="1728"/>
                  </a:lnTo>
                  <a:lnTo>
                    <a:pt x="5243" y="1728"/>
                  </a:lnTo>
                  <a:lnTo>
                    <a:pt x="5244" y="1728"/>
                  </a:lnTo>
                  <a:lnTo>
                    <a:pt x="5246" y="1728"/>
                  </a:lnTo>
                  <a:lnTo>
                    <a:pt x="5247" y="1728"/>
                  </a:lnTo>
                  <a:lnTo>
                    <a:pt x="5249" y="1728"/>
                  </a:lnTo>
                  <a:lnTo>
                    <a:pt x="5250" y="1729"/>
                  </a:lnTo>
                  <a:lnTo>
                    <a:pt x="5252" y="1729"/>
                  </a:lnTo>
                  <a:lnTo>
                    <a:pt x="5253" y="1729"/>
                  </a:lnTo>
                  <a:lnTo>
                    <a:pt x="5255" y="1729"/>
                  </a:lnTo>
                  <a:lnTo>
                    <a:pt x="5256" y="1729"/>
                  </a:lnTo>
                  <a:lnTo>
                    <a:pt x="5257" y="1729"/>
                  </a:lnTo>
                  <a:lnTo>
                    <a:pt x="5259" y="1729"/>
                  </a:lnTo>
                  <a:lnTo>
                    <a:pt x="5261" y="1729"/>
                  </a:lnTo>
                  <a:lnTo>
                    <a:pt x="5262" y="1730"/>
                  </a:lnTo>
                  <a:lnTo>
                    <a:pt x="5264" y="1730"/>
                  </a:lnTo>
                  <a:lnTo>
                    <a:pt x="5265" y="1730"/>
                  </a:lnTo>
                  <a:lnTo>
                    <a:pt x="5267" y="1730"/>
                  </a:lnTo>
                  <a:lnTo>
                    <a:pt x="5268" y="1730"/>
                  </a:lnTo>
                  <a:lnTo>
                    <a:pt x="5269" y="1730"/>
                  </a:lnTo>
                  <a:lnTo>
                    <a:pt x="5271" y="1730"/>
                  </a:lnTo>
                  <a:lnTo>
                    <a:pt x="5273" y="1730"/>
                  </a:lnTo>
                  <a:lnTo>
                    <a:pt x="5274" y="1730"/>
                  </a:lnTo>
                  <a:lnTo>
                    <a:pt x="5276" y="1731"/>
                  </a:lnTo>
                  <a:lnTo>
                    <a:pt x="5277" y="1731"/>
                  </a:lnTo>
                  <a:lnTo>
                    <a:pt x="5278" y="1731"/>
                  </a:lnTo>
                  <a:lnTo>
                    <a:pt x="5280" y="1731"/>
                  </a:lnTo>
                  <a:lnTo>
                    <a:pt x="5281" y="1731"/>
                  </a:lnTo>
                  <a:lnTo>
                    <a:pt x="5283" y="1731"/>
                  </a:lnTo>
                  <a:lnTo>
                    <a:pt x="5285" y="1731"/>
                  </a:lnTo>
                  <a:lnTo>
                    <a:pt x="5286" y="1731"/>
                  </a:lnTo>
                  <a:lnTo>
                    <a:pt x="5288" y="1731"/>
                  </a:lnTo>
                  <a:lnTo>
                    <a:pt x="5289" y="1731"/>
                  </a:lnTo>
                  <a:lnTo>
                    <a:pt x="5290" y="1732"/>
                  </a:lnTo>
                  <a:lnTo>
                    <a:pt x="5292" y="1732"/>
                  </a:lnTo>
                  <a:lnTo>
                    <a:pt x="5293" y="1732"/>
                  </a:lnTo>
                  <a:lnTo>
                    <a:pt x="5295" y="1732"/>
                  </a:lnTo>
                  <a:lnTo>
                    <a:pt x="5297" y="1732"/>
                  </a:lnTo>
                  <a:lnTo>
                    <a:pt x="5298" y="1732"/>
                  </a:lnTo>
                  <a:lnTo>
                    <a:pt x="5299" y="1732"/>
                  </a:lnTo>
                  <a:lnTo>
                    <a:pt x="5301" y="1732"/>
                  </a:lnTo>
                  <a:lnTo>
                    <a:pt x="5302" y="1732"/>
                  </a:lnTo>
                  <a:lnTo>
                    <a:pt x="5304" y="1733"/>
                  </a:lnTo>
                  <a:lnTo>
                    <a:pt x="5305" y="1733"/>
                  </a:lnTo>
                  <a:lnTo>
                    <a:pt x="5307" y="1733"/>
                  </a:lnTo>
                  <a:lnTo>
                    <a:pt x="5309" y="1733"/>
                  </a:lnTo>
                  <a:lnTo>
                    <a:pt x="5310" y="1733"/>
                  </a:lnTo>
                  <a:lnTo>
                    <a:pt x="5311" y="1733"/>
                  </a:lnTo>
                  <a:lnTo>
                    <a:pt x="5313" y="1733"/>
                  </a:lnTo>
                  <a:lnTo>
                    <a:pt x="5314" y="1733"/>
                  </a:lnTo>
                  <a:lnTo>
                    <a:pt x="5316" y="1733"/>
                  </a:lnTo>
                  <a:lnTo>
                    <a:pt x="5317" y="1733"/>
                  </a:lnTo>
                  <a:lnTo>
                    <a:pt x="5319" y="1733"/>
                  </a:lnTo>
                  <a:lnTo>
                    <a:pt x="5320" y="1734"/>
                  </a:lnTo>
                  <a:lnTo>
                    <a:pt x="5322" y="1734"/>
                  </a:lnTo>
                  <a:lnTo>
                    <a:pt x="5323" y="1734"/>
                  </a:lnTo>
                  <a:lnTo>
                    <a:pt x="5325" y="1734"/>
                  </a:lnTo>
                  <a:lnTo>
                    <a:pt x="5326" y="1734"/>
                  </a:lnTo>
                  <a:lnTo>
                    <a:pt x="5328" y="1734"/>
                  </a:lnTo>
                  <a:lnTo>
                    <a:pt x="5329" y="1734"/>
                  </a:lnTo>
                  <a:lnTo>
                    <a:pt x="5330" y="1734"/>
                  </a:lnTo>
                  <a:lnTo>
                    <a:pt x="5332" y="1734"/>
                  </a:lnTo>
                  <a:lnTo>
                    <a:pt x="5334" y="1734"/>
                  </a:lnTo>
                  <a:lnTo>
                    <a:pt x="5335" y="1734"/>
                  </a:lnTo>
                  <a:lnTo>
                    <a:pt x="5337" y="1734"/>
                  </a:lnTo>
                  <a:lnTo>
                    <a:pt x="5338" y="1734"/>
                  </a:lnTo>
                  <a:lnTo>
                    <a:pt x="5340" y="1734"/>
                  </a:lnTo>
                  <a:lnTo>
                    <a:pt x="5341" y="1734"/>
                  </a:lnTo>
                  <a:lnTo>
                    <a:pt x="5342" y="1734"/>
                  </a:lnTo>
                  <a:lnTo>
                    <a:pt x="5344" y="1734"/>
                  </a:lnTo>
                  <a:lnTo>
                    <a:pt x="5346" y="1735"/>
                  </a:lnTo>
                  <a:lnTo>
                    <a:pt x="5347" y="1735"/>
                  </a:lnTo>
                  <a:lnTo>
                    <a:pt x="5349" y="1735"/>
                  </a:lnTo>
                  <a:lnTo>
                    <a:pt x="5350" y="1735"/>
                  </a:lnTo>
                  <a:lnTo>
                    <a:pt x="5351" y="1735"/>
                  </a:lnTo>
                  <a:lnTo>
                    <a:pt x="5353" y="1735"/>
                  </a:lnTo>
                  <a:lnTo>
                    <a:pt x="5354" y="1735"/>
                  </a:lnTo>
                  <a:lnTo>
                    <a:pt x="5356" y="1735"/>
                  </a:lnTo>
                  <a:lnTo>
                    <a:pt x="5357" y="1735"/>
                  </a:lnTo>
                  <a:lnTo>
                    <a:pt x="5359" y="1735"/>
                  </a:lnTo>
                  <a:lnTo>
                    <a:pt x="5361" y="1735"/>
                  </a:lnTo>
                  <a:lnTo>
                    <a:pt x="5362" y="1735"/>
                  </a:lnTo>
                  <a:lnTo>
                    <a:pt x="5363" y="1736"/>
                  </a:lnTo>
                  <a:lnTo>
                    <a:pt x="5365" y="1736"/>
                  </a:lnTo>
                  <a:lnTo>
                    <a:pt x="5366" y="1736"/>
                  </a:lnTo>
                  <a:lnTo>
                    <a:pt x="5368" y="1736"/>
                  </a:lnTo>
                  <a:lnTo>
                    <a:pt x="5369" y="1736"/>
                  </a:lnTo>
                  <a:lnTo>
                    <a:pt x="5371" y="1736"/>
                  </a:lnTo>
                  <a:lnTo>
                    <a:pt x="5372" y="1736"/>
                  </a:lnTo>
                  <a:lnTo>
                    <a:pt x="5374" y="1736"/>
                  </a:lnTo>
                  <a:lnTo>
                    <a:pt x="5375" y="1736"/>
                  </a:lnTo>
                  <a:lnTo>
                    <a:pt x="5377" y="1736"/>
                  </a:lnTo>
                  <a:lnTo>
                    <a:pt x="5378" y="1736"/>
                  </a:lnTo>
                  <a:lnTo>
                    <a:pt x="5380" y="1736"/>
                  </a:lnTo>
                  <a:lnTo>
                    <a:pt x="5381" y="1737"/>
                  </a:lnTo>
                  <a:lnTo>
                    <a:pt x="5383" y="1737"/>
                  </a:lnTo>
                  <a:lnTo>
                    <a:pt x="5384" y="1737"/>
                  </a:lnTo>
                  <a:lnTo>
                    <a:pt x="5386" y="1737"/>
                  </a:lnTo>
                  <a:lnTo>
                    <a:pt x="5387" y="1737"/>
                  </a:lnTo>
                  <a:lnTo>
                    <a:pt x="5389" y="1737"/>
                  </a:lnTo>
                  <a:lnTo>
                    <a:pt x="5390" y="1737"/>
                  </a:lnTo>
                  <a:lnTo>
                    <a:pt x="5392" y="1737"/>
                  </a:lnTo>
                  <a:lnTo>
                    <a:pt x="5393" y="1737"/>
                  </a:lnTo>
                  <a:lnTo>
                    <a:pt x="5394" y="1737"/>
                  </a:lnTo>
                  <a:lnTo>
                    <a:pt x="5396" y="1737"/>
                  </a:lnTo>
                  <a:lnTo>
                    <a:pt x="5398" y="1737"/>
                  </a:lnTo>
                  <a:lnTo>
                    <a:pt x="5399" y="1737"/>
                  </a:lnTo>
                  <a:lnTo>
                    <a:pt x="5401" y="1737"/>
                  </a:lnTo>
                  <a:lnTo>
                    <a:pt x="5402" y="1738"/>
                  </a:lnTo>
                  <a:lnTo>
                    <a:pt x="5403" y="1738"/>
                  </a:lnTo>
                  <a:lnTo>
                    <a:pt x="5405" y="1738"/>
                  </a:lnTo>
                  <a:lnTo>
                    <a:pt x="5406" y="1738"/>
                  </a:lnTo>
                  <a:lnTo>
                    <a:pt x="5408" y="1738"/>
                  </a:lnTo>
                  <a:lnTo>
                    <a:pt x="5410" y="1738"/>
                  </a:lnTo>
                  <a:lnTo>
                    <a:pt x="5411" y="1738"/>
                  </a:lnTo>
                  <a:lnTo>
                    <a:pt x="5413" y="1738"/>
                  </a:lnTo>
                  <a:lnTo>
                    <a:pt x="5414" y="1738"/>
                  </a:lnTo>
                  <a:lnTo>
                    <a:pt x="5415" y="1738"/>
                  </a:lnTo>
                  <a:lnTo>
                    <a:pt x="5417" y="1738"/>
                  </a:lnTo>
                  <a:lnTo>
                    <a:pt x="5418" y="1738"/>
                  </a:lnTo>
                  <a:lnTo>
                    <a:pt x="5420" y="1738"/>
                  </a:lnTo>
                  <a:lnTo>
                    <a:pt x="5422" y="1738"/>
                  </a:lnTo>
                  <a:lnTo>
                    <a:pt x="5423" y="1738"/>
                  </a:lnTo>
                  <a:lnTo>
                    <a:pt x="5424" y="1738"/>
                  </a:lnTo>
                  <a:lnTo>
                    <a:pt x="5426" y="1739"/>
                  </a:lnTo>
                  <a:lnTo>
                    <a:pt x="5427" y="1739"/>
                  </a:lnTo>
                  <a:lnTo>
                    <a:pt x="5429" y="1739"/>
                  </a:lnTo>
                  <a:lnTo>
                    <a:pt x="5430" y="1739"/>
                  </a:lnTo>
                  <a:lnTo>
                    <a:pt x="5432" y="1739"/>
                  </a:lnTo>
                  <a:lnTo>
                    <a:pt x="5434" y="1739"/>
                  </a:lnTo>
                  <a:lnTo>
                    <a:pt x="5435" y="1739"/>
                  </a:lnTo>
                  <a:lnTo>
                    <a:pt x="5436" y="1739"/>
                  </a:lnTo>
                  <a:lnTo>
                    <a:pt x="5438" y="1739"/>
                  </a:lnTo>
                  <a:lnTo>
                    <a:pt x="5439" y="1739"/>
                  </a:lnTo>
                  <a:lnTo>
                    <a:pt x="5441" y="1739"/>
                  </a:lnTo>
                  <a:lnTo>
                    <a:pt x="5442" y="1739"/>
                  </a:lnTo>
                  <a:lnTo>
                    <a:pt x="5444" y="1739"/>
                  </a:lnTo>
                  <a:lnTo>
                    <a:pt x="5445" y="1739"/>
                  </a:lnTo>
                  <a:lnTo>
                    <a:pt x="5447" y="1739"/>
                  </a:lnTo>
                  <a:lnTo>
                    <a:pt x="5448" y="1739"/>
                  </a:lnTo>
                  <a:lnTo>
                    <a:pt x="5450" y="1740"/>
                  </a:lnTo>
                  <a:lnTo>
                    <a:pt x="5451" y="1740"/>
                  </a:lnTo>
                  <a:lnTo>
                    <a:pt x="5453" y="1740"/>
                  </a:lnTo>
                  <a:lnTo>
                    <a:pt x="5454" y="1740"/>
                  </a:lnTo>
                  <a:lnTo>
                    <a:pt x="5455" y="1740"/>
                  </a:lnTo>
                  <a:lnTo>
                    <a:pt x="5457" y="1740"/>
                  </a:lnTo>
                  <a:lnTo>
                    <a:pt x="5459" y="1740"/>
                  </a:lnTo>
                  <a:lnTo>
                    <a:pt x="5460" y="1740"/>
                  </a:lnTo>
                  <a:lnTo>
                    <a:pt x="5462" y="1740"/>
                  </a:lnTo>
                  <a:lnTo>
                    <a:pt x="5463" y="1740"/>
                  </a:lnTo>
                  <a:lnTo>
                    <a:pt x="5465" y="1740"/>
                  </a:lnTo>
                  <a:lnTo>
                    <a:pt x="5466" y="1740"/>
                  </a:lnTo>
                  <a:lnTo>
                    <a:pt x="5467" y="1740"/>
                  </a:lnTo>
                  <a:lnTo>
                    <a:pt x="5469" y="1740"/>
                  </a:lnTo>
                  <a:lnTo>
                    <a:pt x="5471" y="1740"/>
                  </a:lnTo>
                  <a:lnTo>
                    <a:pt x="5472" y="1740"/>
                  </a:lnTo>
                  <a:lnTo>
                    <a:pt x="5474" y="1740"/>
                  </a:lnTo>
                  <a:lnTo>
                    <a:pt x="5475" y="1740"/>
                  </a:lnTo>
                  <a:lnTo>
                    <a:pt x="5476" y="1741"/>
                  </a:lnTo>
                  <a:lnTo>
                    <a:pt x="5478" y="1741"/>
                  </a:lnTo>
                  <a:lnTo>
                    <a:pt x="5479" y="1741"/>
                  </a:lnTo>
                  <a:lnTo>
                    <a:pt x="5481" y="1741"/>
                  </a:lnTo>
                  <a:lnTo>
                    <a:pt x="5483" y="1741"/>
                  </a:lnTo>
                  <a:lnTo>
                    <a:pt x="5484" y="1741"/>
                  </a:lnTo>
                  <a:lnTo>
                    <a:pt x="5486" y="1741"/>
                  </a:lnTo>
                  <a:lnTo>
                    <a:pt x="5487" y="1741"/>
                  </a:lnTo>
                  <a:lnTo>
                    <a:pt x="5488" y="1741"/>
                  </a:lnTo>
                  <a:lnTo>
                    <a:pt x="5490" y="1741"/>
                  </a:lnTo>
                  <a:lnTo>
                    <a:pt x="5491" y="1741"/>
                  </a:lnTo>
                  <a:lnTo>
                    <a:pt x="5493" y="1741"/>
                  </a:lnTo>
                  <a:lnTo>
                    <a:pt x="5495" y="1741"/>
                  </a:lnTo>
                  <a:lnTo>
                    <a:pt x="5496" y="1741"/>
                  </a:lnTo>
                  <a:lnTo>
                    <a:pt x="5497" y="1741"/>
                  </a:lnTo>
                  <a:lnTo>
                    <a:pt x="5499" y="1741"/>
                  </a:lnTo>
                  <a:lnTo>
                    <a:pt x="5500" y="1741"/>
                  </a:lnTo>
                  <a:lnTo>
                    <a:pt x="5502" y="1741"/>
                  </a:lnTo>
                  <a:lnTo>
                    <a:pt x="5503" y="1741"/>
                  </a:lnTo>
                  <a:lnTo>
                    <a:pt x="5505" y="1741"/>
                  </a:lnTo>
                  <a:lnTo>
                    <a:pt x="5506" y="1741"/>
                  </a:lnTo>
                  <a:lnTo>
                    <a:pt x="5508" y="1742"/>
                  </a:lnTo>
                  <a:lnTo>
                    <a:pt x="5509" y="1742"/>
                  </a:lnTo>
                  <a:lnTo>
                    <a:pt x="5511" y="1742"/>
                  </a:lnTo>
                  <a:lnTo>
                    <a:pt x="5512" y="1742"/>
                  </a:lnTo>
                  <a:lnTo>
                    <a:pt x="5514" y="1742"/>
                  </a:lnTo>
                  <a:lnTo>
                    <a:pt x="5515" y="1742"/>
                  </a:lnTo>
                  <a:lnTo>
                    <a:pt x="5517" y="1742"/>
                  </a:lnTo>
                  <a:lnTo>
                    <a:pt x="5518" y="1742"/>
                  </a:lnTo>
                  <a:lnTo>
                    <a:pt x="5520" y="1742"/>
                  </a:lnTo>
                  <a:lnTo>
                    <a:pt x="5521" y="1742"/>
                  </a:lnTo>
                  <a:lnTo>
                    <a:pt x="5523" y="1742"/>
                  </a:lnTo>
                  <a:lnTo>
                    <a:pt x="5524" y="1742"/>
                  </a:lnTo>
                  <a:lnTo>
                    <a:pt x="5526" y="1742"/>
                  </a:lnTo>
                  <a:lnTo>
                    <a:pt x="5527" y="1742"/>
                  </a:lnTo>
                  <a:lnTo>
                    <a:pt x="5528" y="1742"/>
                  </a:lnTo>
                  <a:lnTo>
                    <a:pt x="5530" y="1742"/>
                  </a:lnTo>
                  <a:lnTo>
                    <a:pt x="5532" y="1742"/>
                  </a:lnTo>
                  <a:lnTo>
                    <a:pt x="5533" y="1742"/>
                  </a:lnTo>
                  <a:lnTo>
                    <a:pt x="5535" y="1742"/>
                  </a:lnTo>
                  <a:lnTo>
                    <a:pt x="5536" y="1742"/>
                  </a:lnTo>
                  <a:lnTo>
                    <a:pt x="5538" y="1742"/>
                  </a:lnTo>
                  <a:lnTo>
                    <a:pt x="5539" y="1742"/>
                  </a:lnTo>
                  <a:lnTo>
                    <a:pt x="5540" y="1742"/>
                  </a:lnTo>
                  <a:lnTo>
                    <a:pt x="5542" y="1743"/>
                  </a:lnTo>
                  <a:lnTo>
                    <a:pt x="5543" y="1743"/>
                  </a:lnTo>
                  <a:lnTo>
                    <a:pt x="5545" y="1743"/>
                  </a:lnTo>
                  <a:lnTo>
                    <a:pt x="5547" y="1743"/>
                  </a:lnTo>
                  <a:lnTo>
                    <a:pt x="5548" y="1743"/>
                  </a:lnTo>
                  <a:lnTo>
                    <a:pt x="5549" y="1743"/>
                  </a:lnTo>
                  <a:lnTo>
                    <a:pt x="5551" y="1743"/>
                  </a:lnTo>
                  <a:lnTo>
                    <a:pt x="5552" y="1743"/>
                  </a:lnTo>
                  <a:lnTo>
                    <a:pt x="5554" y="1743"/>
                  </a:lnTo>
                  <a:lnTo>
                    <a:pt x="5555" y="1743"/>
                  </a:lnTo>
                  <a:lnTo>
                    <a:pt x="5557" y="1743"/>
                  </a:lnTo>
                  <a:lnTo>
                    <a:pt x="5559" y="1743"/>
                  </a:lnTo>
                  <a:lnTo>
                    <a:pt x="5560" y="1743"/>
                  </a:lnTo>
                  <a:lnTo>
                    <a:pt x="5561" y="1743"/>
                  </a:lnTo>
                  <a:lnTo>
                    <a:pt x="5563" y="1743"/>
                  </a:lnTo>
                  <a:lnTo>
                    <a:pt x="5564" y="1743"/>
                  </a:lnTo>
                  <a:lnTo>
                    <a:pt x="5566" y="1743"/>
                  </a:lnTo>
                  <a:lnTo>
                    <a:pt x="5567" y="1743"/>
                  </a:lnTo>
                  <a:lnTo>
                    <a:pt x="5569" y="1743"/>
                  </a:lnTo>
                  <a:lnTo>
                    <a:pt x="5570" y="1743"/>
                  </a:lnTo>
                  <a:lnTo>
                    <a:pt x="5572" y="1743"/>
                  </a:lnTo>
                  <a:lnTo>
                    <a:pt x="5573" y="1743"/>
                  </a:lnTo>
                  <a:lnTo>
                    <a:pt x="5575" y="1743"/>
                  </a:lnTo>
                  <a:lnTo>
                    <a:pt x="5576" y="1743"/>
                  </a:lnTo>
                  <a:lnTo>
                    <a:pt x="5578" y="1743"/>
                  </a:lnTo>
                  <a:lnTo>
                    <a:pt x="5579" y="1743"/>
                  </a:lnTo>
                  <a:lnTo>
                    <a:pt x="5580" y="1743"/>
                  </a:lnTo>
                  <a:lnTo>
                    <a:pt x="5582" y="1743"/>
                  </a:lnTo>
                  <a:lnTo>
                    <a:pt x="5584" y="1744"/>
                  </a:lnTo>
                  <a:lnTo>
                    <a:pt x="5585" y="1744"/>
                  </a:lnTo>
                  <a:lnTo>
                    <a:pt x="5587" y="1744"/>
                  </a:lnTo>
                  <a:lnTo>
                    <a:pt x="5588" y="1744"/>
                  </a:lnTo>
                  <a:lnTo>
                    <a:pt x="5590" y="1744"/>
                  </a:lnTo>
                  <a:lnTo>
                    <a:pt x="5591" y="1744"/>
                  </a:lnTo>
                  <a:lnTo>
                    <a:pt x="5592" y="1744"/>
                  </a:lnTo>
                  <a:lnTo>
                    <a:pt x="5594" y="1744"/>
                  </a:lnTo>
                  <a:lnTo>
                    <a:pt x="5596" y="1744"/>
                  </a:lnTo>
                  <a:lnTo>
                    <a:pt x="5597" y="1744"/>
                  </a:lnTo>
                  <a:lnTo>
                    <a:pt x="5599" y="1744"/>
                  </a:lnTo>
                  <a:lnTo>
                    <a:pt x="5600" y="1744"/>
                  </a:lnTo>
                  <a:lnTo>
                    <a:pt x="5601" y="1744"/>
                  </a:lnTo>
                  <a:lnTo>
                    <a:pt x="5603" y="1744"/>
                  </a:lnTo>
                  <a:lnTo>
                    <a:pt x="5604" y="1744"/>
                  </a:lnTo>
                  <a:lnTo>
                    <a:pt x="5606" y="1744"/>
                  </a:lnTo>
                  <a:lnTo>
                    <a:pt x="5608" y="1744"/>
                  </a:lnTo>
                  <a:lnTo>
                    <a:pt x="5609" y="1744"/>
                  </a:lnTo>
                  <a:lnTo>
                    <a:pt x="5611" y="1744"/>
                  </a:lnTo>
                  <a:lnTo>
                    <a:pt x="5612" y="1744"/>
                  </a:lnTo>
                  <a:lnTo>
                    <a:pt x="5613" y="1744"/>
                  </a:lnTo>
                  <a:lnTo>
                    <a:pt x="5615" y="1744"/>
                  </a:lnTo>
                  <a:lnTo>
                    <a:pt x="5616" y="1744"/>
                  </a:lnTo>
                  <a:lnTo>
                    <a:pt x="5618" y="1744"/>
                  </a:lnTo>
                  <a:lnTo>
                    <a:pt x="5620" y="1744"/>
                  </a:lnTo>
                  <a:lnTo>
                    <a:pt x="5621" y="1744"/>
                  </a:lnTo>
                  <a:lnTo>
                    <a:pt x="5622" y="1744"/>
                  </a:lnTo>
                  <a:lnTo>
                    <a:pt x="5624" y="1744"/>
                  </a:lnTo>
                  <a:lnTo>
                    <a:pt x="5625" y="1744"/>
                  </a:lnTo>
                  <a:lnTo>
                    <a:pt x="5627" y="1744"/>
                  </a:lnTo>
                  <a:lnTo>
                    <a:pt x="5628" y="1744"/>
                  </a:lnTo>
                  <a:lnTo>
                    <a:pt x="5630" y="1744"/>
                  </a:lnTo>
                  <a:lnTo>
                    <a:pt x="5632" y="1744"/>
                  </a:lnTo>
                  <a:lnTo>
                    <a:pt x="5633" y="1745"/>
                  </a:lnTo>
                  <a:lnTo>
                    <a:pt x="5634" y="1745"/>
                  </a:lnTo>
                  <a:lnTo>
                    <a:pt x="5636" y="1745"/>
                  </a:lnTo>
                  <a:lnTo>
                    <a:pt x="5637" y="1745"/>
                  </a:lnTo>
                  <a:lnTo>
                    <a:pt x="5639" y="1745"/>
                  </a:lnTo>
                  <a:lnTo>
                    <a:pt x="5640" y="1745"/>
                  </a:lnTo>
                  <a:lnTo>
                    <a:pt x="5642" y="1745"/>
                  </a:lnTo>
                  <a:lnTo>
                    <a:pt x="5643" y="1745"/>
                  </a:lnTo>
                  <a:lnTo>
                    <a:pt x="5645" y="1745"/>
                  </a:lnTo>
                  <a:lnTo>
                    <a:pt x="5646" y="1745"/>
                  </a:lnTo>
                  <a:lnTo>
                    <a:pt x="5648" y="1745"/>
                  </a:lnTo>
                  <a:lnTo>
                    <a:pt x="5649" y="1745"/>
                  </a:lnTo>
                  <a:lnTo>
                    <a:pt x="5651" y="1745"/>
                  </a:lnTo>
                  <a:lnTo>
                    <a:pt x="5652" y="1745"/>
                  </a:lnTo>
                  <a:lnTo>
                    <a:pt x="5653" y="1745"/>
                  </a:lnTo>
                  <a:lnTo>
                    <a:pt x="5655" y="1745"/>
                  </a:lnTo>
                  <a:lnTo>
                    <a:pt x="5657" y="1745"/>
                  </a:lnTo>
                  <a:lnTo>
                    <a:pt x="5658" y="1745"/>
                  </a:lnTo>
                  <a:lnTo>
                    <a:pt x="5660" y="1745"/>
                  </a:lnTo>
                  <a:lnTo>
                    <a:pt x="5661" y="1745"/>
                  </a:lnTo>
                  <a:lnTo>
                    <a:pt x="5663" y="1745"/>
                  </a:lnTo>
                  <a:lnTo>
                    <a:pt x="5664" y="1745"/>
                  </a:lnTo>
                  <a:lnTo>
                    <a:pt x="5665" y="1745"/>
                  </a:lnTo>
                  <a:lnTo>
                    <a:pt x="5667" y="1745"/>
                  </a:lnTo>
                  <a:lnTo>
                    <a:pt x="5669" y="1745"/>
                  </a:lnTo>
                  <a:lnTo>
                    <a:pt x="5670" y="1745"/>
                  </a:lnTo>
                  <a:lnTo>
                    <a:pt x="5672" y="1745"/>
                  </a:lnTo>
                  <a:lnTo>
                    <a:pt x="5673" y="1745"/>
                  </a:lnTo>
                  <a:lnTo>
                    <a:pt x="5674" y="1745"/>
                  </a:lnTo>
                  <a:lnTo>
                    <a:pt x="5676" y="1745"/>
                  </a:lnTo>
                  <a:lnTo>
                    <a:pt x="5677" y="1745"/>
                  </a:lnTo>
                  <a:lnTo>
                    <a:pt x="5679" y="1745"/>
                  </a:lnTo>
                  <a:lnTo>
                    <a:pt x="5681" y="1745"/>
                  </a:lnTo>
                  <a:lnTo>
                    <a:pt x="5682" y="1745"/>
                  </a:lnTo>
                  <a:lnTo>
                    <a:pt x="5684" y="1745"/>
                  </a:lnTo>
                  <a:lnTo>
                    <a:pt x="5685" y="1745"/>
                  </a:lnTo>
                  <a:lnTo>
                    <a:pt x="5686" y="1745"/>
                  </a:lnTo>
                  <a:lnTo>
                    <a:pt x="5688" y="1745"/>
                  </a:lnTo>
                  <a:lnTo>
                    <a:pt x="5689" y="1745"/>
                  </a:lnTo>
                  <a:lnTo>
                    <a:pt x="5691" y="1745"/>
                  </a:lnTo>
                  <a:lnTo>
                    <a:pt x="5692" y="1745"/>
                  </a:lnTo>
                  <a:lnTo>
                    <a:pt x="5694" y="1745"/>
                  </a:lnTo>
                  <a:lnTo>
                    <a:pt x="5695" y="1745"/>
                  </a:lnTo>
                  <a:lnTo>
                    <a:pt x="5697" y="1745"/>
                  </a:lnTo>
                  <a:lnTo>
                    <a:pt x="5698" y="1745"/>
                  </a:lnTo>
                  <a:lnTo>
                    <a:pt x="5700" y="1745"/>
                  </a:lnTo>
                  <a:lnTo>
                    <a:pt x="5701" y="1745"/>
                  </a:lnTo>
                  <a:lnTo>
                    <a:pt x="5703" y="1745"/>
                  </a:lnTo>
                  <a:lnTo>
                    <a:pt x="5704" y="1745"/>
                  </a:lnTo>
                  <a:lnTo>
                    <a:pt x="5706" y="1745"/>
                  </a:lnTo>
                  <a:lnTo>
                    <a:pt x="5707" y="1745"/>
                  </a:lnTo>
                  <a:lnTo>
                    <a:pt x="5709" y="1745"/>
                  </a:lnTo>
                  <a:lnTo>
                    <a:pt x="5710" y="1745"/>
                  </a:lnTo>
                  <a:lnTo>
                    <a:pt x="5712" y="1745"/>
                  </a:lnTo>
                  <a:lnTo>
                    <a:pt x="5713" y="1745"/>
                  </a:lnTo>
                  <a:lnTo>
                    <a:pt x="5715" y="1745"/>
                  </a:lnTo>
                  <a:lnTo>
                    <a:pt x="5716" y="1745"/>
                  </a:lnTo>
                  <a:lnTo>
                    <a:pt x="5718" y="1745"/>
                  </a:lnTo>
                  <a:lnTo>
                    <a:pt x="5719" y="1745"/>
                  </a:lnTo>
                  <a:lnTo>
                    <a:pt x="5721" y="1745"/>
                  </a:lnTo>
                  <a:lnTo>
                    <a:pt x="5722" y="1745"/>
                  </a:lnTo>
                  <a:lnTo>
                    <a:pt x="5724" y="1745"/>
                  </a:lnTo>
                  <a:lnTo>
                    <a:pt x="5725" y="1745"/>
                  </a:lnTo>
                  <a:lnTo>
                    <a:pt x="5726" y="1745"/>
                  </a:lnTo>
                  <a:lnTo>
                    <a:pt x="5728" y="1745"/>
                  </a:lnTo>
                  <a:lnTo>
                    <a:pt x="5729" y="1745"/>
                  </a:lnTo>
                  <a:lnTo>
                    <a:pt x="5731" y="1745"/>
                  </a:lnTo>
                  <a:lnTo>
                    <a:pt x="5733" y="1746"/>
                  </a:lnTo>
                  <a:lnTo>
                    <a:pt x="5734" y="1746"/>
                  </a:lnTo>
                  <a:lnTo>
                    <a:pt x="5736" y="1746"/>
                  </a:lnTo>
                  <a:lnTo>
                    <a:pt x="5737" y="1746"/>
                  </a:lnTo>
                  <a:lnTo>
                    <a:pt x="5738" y="1746"/>
                  </a:lnTo>
                  <a:lnTo>
                    <a:pt x="5740" y="1746"/>
                  </a:lnTo>
                  <a:lnTo>
                    <a:pt x="5741" y="1746"/>
                  </a:lnTo>
                  <a:lnTo>
                    <a:pt x="5743" y="1746"/>
                  </a:lnTo>
                  <a:lnTo>
                    <a:pt x="5745" y="1746"/>
                  </a:lnTo>
                  <a:lnTo>
                    <a:pt x="5746" y="1746"/>
                  </a:lnTo>
                  <a:lnTo>
                    <a:pt x="5747" y="1746"/>
                  </a:lnTo>
                  <a:lnTo>
                    <a:pt x="5749" y="1746"/>
                  </a:lnTo>
                  <a:lnTo>
                    <a:pt x="5750" y="1746"/>
                  </a:lnTo>
                  <a:lnTo>
                    <a:pt x="5752" y="1746"/>
                  </a:lnTo>
                  <a:lnTo>
                    <a:pt x="5753" y="1746"/>
                  </a:lnTo>
                  <a:lnTo>
                    <a:pt x="5755" y="1746"/>
                  </a:lnTo>
                  <a:lnTo>
                    <a:pt x="5757" y="1746"/>
                  </a:lnTo>
                  <a:lnTo>
                    <a:pt x="5758" y="1746"/>
                  </a:lnTo>
                  <a:lnTo>
                    <a:pt x="5759" y="1746"/>
                  </a:lnTo>
                  <a:lnTo>
                    <a:pt x="5761" y="1746"/>
                  </a:lnTo>
                  <a:lnTo>
                    <a:pt x="5762" y="1746"/>
                  </a:lnTo>
                  <a:lnTo>
                    <a:pt x="5764" y="1746"/>
                  </a:lnTo>
                  <a:lnTo>
                    <a:pt x="5765" y="1746"/>
                  </a:lnTo>
                  <a:lnTo>
                    <a:pt x="5767" y="1746"/>
                  </a:lnTo>
                  <a:lnTo>
                    <a:pt x="5768" y="1746"/>
                  </a:lnTo>
                  <a:lnTo>
                    <a:pt x="5770" y="1746"/>
                  </a:lnTo>
                  <a:lnTo>
                    <a:pt x="5771" y="1746"/>
                  </a:lnTo>
                  <a:lnTo>
                    <a:pt x="5773" y="1746"/>
                  </a:lnTo>
                  <a:lnTo>
                    <a:pt x="5774" y="1746"/>
                  </a:lnTo>
                  <a:lnTo>
                    <a:pt x="5776" y="1746"/>
                  </a:lnTo>
                  <a:lnTo>
                    <a:pt x="5777" y="1746"/>
                  </a:lnTo>
                  <a:lnTo>
                    <a:pt x="5779" y="1746"/>
                  </a:lnTo>
                  <a:lnTo>
                    <a:pt x="5780" y="1746"/>
                  </a:lnTo>
                  <a:lnTo>
                    <a:pt x="5782" y="1746"/>
                  </a:lnTo>
                  <a:lnTo>
                    <a:pt x="5783" y="1746"/>
                  </a:lnTo>
                  <a:lnTo>
                    <a:pt x="5785" y="1746"/>
                  </a:lnTo>
                  <a:lnTo>
                    <a:pt x="5786" y="1746"/>
                  </a:lnTo>
                  <a:lnTo>
                    <a:pt x="5788" y="1746"/>
                  </a:lnTo>
                  <a:lnTo>
                    <a:pt x="5789" y="1746"/>
                  </a:lnTo>
                  <a:lnTo>
                    <a:pt x="5790" y="1746"/>
                  </a:lnTo>
                  <a:lnTo>
                    <a:pt x="5792" y="1746"/>
                  </a:lnTo>
                  <a:lnTo>
                    <a:pt x="5794" y="1746"/>
                  </a:lnTo>
                  <a:lnTo>
                    <a:pt x="5795" y="1746"/>
                  </a:lnTo>
                  <a:lnTo>
                    <a:pt x="5797" y="1746"/>
                  </a:lnTo>
                  <a:lnTo>
                    <a:pt x="5798" y="1746"/>
                  </a:lnTo>
                  <a:lnTo>
                    <a:pt x="5799" y="1746"/>
                  </a:lnTo>
                  <a:lnTo>
                    <a:pt x="5801" y="1746"/>
                  </a:lnTo>
                  <a:lnTo>
                    <a:pt x="5802" y="1746"/>
                  </a:lnTo>
                  <a:lnTo>
                    <a:pt x="5804" y="1746"/>
                  </a:lnTo>
                  <a:lnTo>
                    <a:pt x="5806" y="1746"/>
                  </a:lnTo>
                  <a:lnTo>
                    <a:pt x="5807" y="1746"/>
                  </a:lnTo>
                  <a:lnTo>
                    <a:pt x="5809" y="1746"/>
                  </a:lnTo>
                  <a:lnTo>
                    <a:pt x="5810" y="1746"/>
                  </a:lnTo>
                  <a:lnTo>
                    <a:pt x="5811" y="1746"/>
                  </a:lnTo>
                  <a:lnTo>
                    <a:pt x="5813" y="1746"/>
                  </a:lnTo>
                  <a:lnTo>
                    <a:pt x="5814" y="1746"/>
                  </a:lnTo>
                  <a:lnTo>
                    <a:pt x="5816" y="1746"/>
                  </a:lnTo>
                  <a:lnTo>
                    <a:pt x="5818" y="1746"/>
                  </a:lnTo>
                  <a:lnTo>
                    <a:pt x="5819" y="1746"/>
                  </a:lnTo>
                  <a:lnTo>
                    <a:pt x="5820" y="1746"/>
                  </a:lnTo>
                  <a:lnTo>
                    <a:pt x="5822" y="1746"/>
                  </a:lnTo>
                  <a:lnTo>
                    <a:pt x="5823" y="1746"/>
                  </a:lnTo>
                  <a:lnTo>
                    <a:pt x="5825" y="1746"/>
                  </a:lnTo>
                  <a:lnTo>
                    <a:pt x="5826" y="1746"/>
                  </a:lnTo>
                  <a:lnTo>
                    <a:pt x="5828" y="1746"/>
                  </a:lnTo>
                  <a:lnTo>
                    <a:pt x="5830" y="1746"/>
                  </a:lnTo>
                  <a:lnTo>
                    <a:pt x="5831" y="1746"/>
                  </a:lnTo>
                  <a:lnTo>
                    <a:pt x="5832" y="1746"/>
                  </a:lnTo>
                  <a:lnTo>
                    <a:pt x="5834" y="1746"/>
                  </a:lnTo>
                  <a:lnTo>
                    <a:pt x="5835" y="1746"/>
                  </a:lnTo>
                  <a:lnTo>
                    <a:pt x="5837" y="1746"/>
                  </a:lnTo>
                  <a:lnTo>
                    <a:pt x="5838" y="1747"/>
                  </a:lnTo>
                  <a:lnTo>
                    <a:pt x="5840" y="1747"/>
                  </a:lnTo>
                  <a:lnTo>
                    <a:pt x="5841" y="1747"/>
                  </a:lnTo>
                  <a:lnTo>
                    <a:pt x="5843" y="1747"/>
                  </a:lnTo>
                  <a:lnTo>
                    <a:pt x="5844" y="1747"/>
                  </a:lnTo>
                  <a:lnTo>
                    <a:pt x="5846" y="1747"/>
                  </a:lnTo>
                  <a:lnTo>
                    <a:pt x="5847" y="1747"/>
                  </a:lnTo>
                  <a:lnTo>
                    <a:pt x="5849" y="1747"/>
                  </a:lnTo>
                  <a:lnTo>
                    <a:pt x="5850" y="1747"/>
                  </a:lnTo>
                  <a:lnTo>
                    <a:pt x="5852" y="1747"/>
                  </a:lnTo>
                  <a:lnTo>
                    <a:pt x="5853" y="1747"/>
                  </a:lnTo>
                  <a:lnTo>
                    <a:pt x="5855" y="1747"/>
                  </a:lnTo>
                  <a:lnTo>
                    <a:pt x="5856" y="1747"/>
                  </a:lnTo>
                  <a:lnTo>
                    <a:pt x="5858" y="1747"/>
                  </a:lnTo>
                  <a:lnTo>
                    <a:pt x="5859" y="1747"/>
                  </a:lnTo>
                  <a:lnTo>
                    <a:pt x="5861" y="1747"/>
                  </a:lnTo>
                  <a:lnTo>
                    <a:pt x="5862" y="1747"/>
                  </a:lnTo>
                  <a:lnTo>
                    <a:pt x="5863" y="1747"/>
                  </a:lnTo>
                  <a:lnTo>
                    <a:pt x="5865" y="1747"/>
                  </a:lnTo>
                  <a:lnTo>
                    <a:pt x="5867" y="1747"/>
                  </a:lnTo>
                  <a:lnTo>
                    <a:pt x="5868" y="1747"/>
                  </a:lnTo>
                  <a:lnTo>
                    <a:pt x="5870" y="1747"/>
                  </a:lnTo>
                  <a:lnTo>
                    <a:pt x="5871" y="1747"/>
                  </a:lnTo>
                  <a:lnTo>
                    <a:pt x="5872" y="1747"/>
                  </a:lnTo>
                  <a:lnTo>
                    <a:pt x="5874" y="1747"/>
                  </a:lnTo>
                  <a:lnTo>
                    <a:pt x="5875" y="1747"/>
                  </a:lnTo>
                  <a:lnTo>
                    <a:pt x="5877" y="1747"/>
                  </a:lnTo>
                  <a:lnTo>
                    <a:pt x="5878" y="1747"/>
                  </a:lnTo>
                  <a:lnTo>
                    <a:pt x="5880" y="1747"/>
                  </a:lnTo>
                  <a:lnTo>
                    <a:pt x="5882" y="1747"/>
                  </a:lnTo>
                  <a:lnTo>
                    <a:pt x="5883" y="1747"/>
                  </a:lnTo>
                  <a:lnTo>
                    <a:pt x="5884" y="1747"/>
                  </a:lnTo>
                  <a:lnTo>
                    <a:pt x="5886" y="1747"/>
                  </a:lnTo>
                  <a:lnTo>
                    <a:pt x="5887" y="1747"/>
                  </a:lnTo>
                  <a:lnTo>
                    <a:pt x="5889" y="1747"/>
                  </a:lnTo>
                  <a:lnTo>
                    <a:pt x="5890" y="1747"/>
                  </a:lnTo>
                  <a:lnTo>
                    <a:pt x="5892" y="1747"/>
                  </a:lnTo>
                  <a:lnTo>
                    <a:pt x="5893" y="1747"/>
                  </a:lnTo>
                  <a:lnTo>
                    <a:pt x="5895" y="1747"/>
                  </a:lnTo>
                  <a:lnTo>
                    <a:pt x="5896" y="1747"/>
                  </a:lnTo>
                  <a:lnTo>
                    <a:pt x="5898" y="1747"/>
                  </a:lnTo>
                  <a:lnTo>
                    <a:pt x="5899" y="1747"/>
                  </a:lnTo>
                  <a:lnTo>
                    <a:pt x="5901" y="1747"/>
                  </a:lnTo>
                  <a:lnTo>
                    <a:pt x="5902" y="1747"/>
                  </a:lnTo>
                  <a:lnTo>
                    <a:pt x="5904" y="1747"/>
                  </a:lnTo>
                  <a:lnTo>
                    <a:pt x="5905" y="1747"/>
                  </a:lnTo>
                  <a:lnTo>
                    <a:pt x="5907" y="1747"/>
                  </a:lnTo>
                  <a:lnTo>
                    <a:pt x="5908" y="1747"/>
                  </a:lnTo>
                  <a:lnTo>
                    <a:pt x="5910" y="1747"/>
                  </a:lnTo>
                  <a:lnTo>
                    <a:pt x="5911" y="1747"/>
                  </a:lnTo>
                  <a:lnTo>
                    <a:pt x="5913" y="1747"/>
                  </a:lnTo>
                  <a:lnTo>
                    <a:pt x="5914" y="1747"/>
                  </a:lnTo>
                  <a:lnTo>
                    <a:pt x="5915" y="1747"/>
                  </a:lnTo>
                  <a:lnTo>
                    <a:pt x="5917" y="1747"/>
                  </a:lnTo>
                  <a:lnTo>
                    <a:pt x="5919" y="1747"/>
                  </a:lnTo>
                  <a:lnTo>
                    <a:pt x="5920" y="1747"/>
                  </a:lnTo>
                  <a:lnTo>
                    <a:pt x="5922" y="1747"/>
                  </a:lnTo>
                  <a:lnTo>
                    <a:pt x="5923" y="1747"/>
                  </a:lnTo>
                  <a:lnTo>
                    <a:pt x="5925" y="1747"/>
                  </a:lnTo>
                  <a:lnTo>
                    <a:pt x="5926" y="1747"/>
                  </a:lnTo>
                  <a:lnTo>
                    <a:pt x="5927" y="1747"/>
                  </a:lnTo>
                  <a:lnTo>
                    <a:pt x="5929" y="1747"/>
                  </a:lnTo>
                  <a:lnTo>
                    <a:pt x="5931" y="1747"/>
                  </a:lnTo>
                  <a:lnTo>
                    <a:pt x="5932" y="1747"/>
                  </a:lnTo>
                  <a:lnTo>
                    <a:pt x="5934" y="1747"/>
                  </a:lnTo>
                  <a:lnTo>
                    <a:pt x="5935" y="1747"/>
                  </a:lnTo>
                  <a:lnTo>
                    <a:pt x="5936" y="1747"/>
                  </a:lnTo>
                  <a:lnTo>
                    <a:pt x="5938" y="1747"/>
                  </a:lnTo>
                  <a:lnTo>
                    <a:pt x="5939" y="1747"/>
                  </a:lnTo>
                  <a:lnTo>
                    <a:pt x="5941" y="1747"/>
                  </a:lnTo>
                  <a:lnTo>
                    <a:pt x="5943" y="1747"/>
                  </a:lnTo>
                  <a:lnTo>
                    <a:pt x="5944" y="1747"/>
                  </a:lnTo>
                  <a:lnTo>
                    <a:pt x="5945" y="1747"/>
                  </a:lnTo>
                  <a:lnTo>
                    <a:pt x="5947" y="1747"/>
                  </a:lnTo>
                  <a:lnTo>
                    <a:pt x="5948" y="1747"/>
                  </a:lnTo>
                  <a:lnTo>
                    <a:pt x="5950" y="1747"/>
                  </a:lnTo>
                  <a:lnTo>
                    <a:pt x="5951" y="1747"/>
                  </a:lnTo>
                  <a:lnTo>
                    <a:pt x="5953" y="1747"/>
                  </a:lnTo>
                </a:path>
              </a:pathLst>
            </a:custGeom>
            <a:noFill/>
            <a:ln w="38100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98">
              <a:extLst>
                <a:ext uri="{FF2B5EF4-FFF2-40B4-BE49-F238E27FC236}">
                  <a16:creationId xmlns:a16="http://schemas.microsoft.com/office/drawing/2014/main" id="{5729B6A7-8182-4171-91A2-E71C17D1C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138" y="2978454"/>
              <a:ext cx="2056679" cy="823513"/>
            </a:xfrm>
            <a:custGeom>
              <a:avLst/>
              <a:gdLst>
                <a:gd name="T0" fmla="*/ 92 w 5953"/>
                <a:gd name="T1" fmla="*/ 2622 h 2622"/>
                <a:gd name="T2" fmla="*/ 186 w 5953"/>
                <a:gd name="T3" fmla="*/ 2621 h 2622"/>
                <a:gd name="T4" fmla="*/ 280 w 5953"/>
                <a:gd name="T5" fmla="*/ 2620 h 2622"/>
                <a:gd name="T6" fmla="*/ 374 w 5953"/>
                <a:gd name="T7" fmla="*/ 2618 h 2622"/>
                <a:gd name="T8" fmla="*/ 467 w 5953"/>
                <a:gd name="T9" fmla="*/ 2616 h 2622"/>
                <a:gd name="T10" fmla="*/ 561 w 5953"/>
                <a:gd name="T11" fmla="*/ 2612 h 2622"/>
                <a:gd name="T12" fmla="*/ 655 w 5953"/>
                <a:gd name="T13" fmla="*/ 2607 h 2622"/>
                <a:gd name="T14" fmla="*/ 749 w 5953"/>
                <a:gd name="T15" fmla="*/ 2599 h 2622"/>
                <a:gd name="T16" fmla="*/ 843 w 5953"/>
                <a:gd name="T17" fmla="*/ 2589 h 2622"/>
                <a:gd name="T18" fmla="*/ 936 w 5953"/>
                <a:gd name="T19" fmla="*/ 2576 h 2622"/>
                <a:gd name="T20" fmla="*/ 1030 w 5953"/>
                <a:gd name="T21" fmla="*/ 2558 h 2622"/>
                <a:gd name="T22" fmla="*/ 1124 w 5953"/>
                <a:gd name="T23" fmla="*/ 2534 h 2622"/>
                <a:gd name="T24" fmla="*/ 1218 w 5953"/>
                <a:gd name="T25" fmla="*/ 2504 h 2622"/>
                <a:gd name="T26" fmla="*/ 1311 w 5953"/>
                <a:gd name="T27" fmla="*/ 2466 h 2622"/>
                <a:gd name="T28" fmla="*/ 1405 w 5953"/>
                <a:gd name="T29" fmla="*/ 2418 h 2622"/>
                <a:gd name="T30" fmla="*/ 1499 w 5953"/>
                <a:gd name="T31" fmla="*/ 2360 h 2622"/>
                <a:gd name="T32" fmla="*/ 1593 w 5953"/>
                <a:gd name="T33" fmla="*/ 2291 h 2622"/>
                <a:gd name="T34" fmla="*/ 1687 w 5953"/>
                <a:gd name="T35" fmla="*/ 2210 h 2622"/>
                <a:gd name="T36" fmla="*/ 1780 w 5953"/>
                <a:gd name="T37" fmla="*/ 2118 h 2622"/>
                <a:gd name="T38" fmla="*/ 1874 w 5953"/>
                <a:gd name="T39" fmla="*/ 2014 h 2622"/>
                <a:gd name="T40" fmla="*/ 1968 w 5953"/>
                <a:gd name="T41" fmla="*/ 1900 h 2622"/>
                <a:gd name="T42" fmla="*/ 2062 w 5953"/>
                <a:gd name="T43" fmla="*/ 1777 h 2622"/>
                <a:gd name="T44" fmla="*/ 2155 w 5953"/>
                <a:gd name="T45" fmla="*/ 1648 h 2622"/>
                <a:gd name="T46" fmla="*/ 2249 w 5953"/>
                <a:gd name="T47" fmla="*/ 1517 h 2622"/>
                <a:gd name="T48" fmla="*/ 2343 w 5953"/>
                <a:gd name="T49" fmla="*/ 1388 h 2622"/>
                <a:gd name="T50" fmla="*/ 2437 w 5953"/>
                <a:gd name="T51" fmla="*/ 1265 h 2622"/>
                <a:gd name="T52" fmla="*/ 2531 w 5953"/>
                <a:gd name="T53" fmla="*/ 1151 h 2622"/>
                <a:gd name="T54" fmla="*/ 2624 w 5953"/>
                <a:gd name="T55" fmla="*/ 1052 h 2622"/>
                <a:gd name="T56" fmla="*/ 2718 w 5953"/>
                <a:gd name="T57" fmla="*/ 973 h 2622"/>
                <a:gd name="T58" fmla="*/ 2812 w 5953"/>
                <a:gd name="T59" fmla="*/ 915 h 2622"/>
                <a:gd name="T60" fmla="*/ 2906 w 5953"/>
                <a:gd name="T61" fmla="*/ 882 h 2622"/>
                <a:gd name="T62" fmla="*/ 2999 w 5953"/>
                <a:gd name="T63" fmla="*/ 595 h 2622"/>
                <a:gd name="T64" fmla="*/ 3093 w 5953"/>
                <a:gd name="T65" fmla="*/ 896 h 2622"/>
                <a:gd name="T66" fmla="*/ 3187 w 5953"/>
                <a:gd name="T67" fmla="*/ 941 h 2622"/>
                <a:gd name="T68" fmla="*/ 3281 w 5953"/>
                <a:gd name="T69" fmla="*/ 1010 h 2622"/>
                <a:gd name="T70" fmla="*/ 3375 w 5953"/>
                <a:gd name="T71" fmla="*/ 1100 h 2622"/>
                <a:gd name="T72" fmla="*/ 3468 w 5953"/>
                <a:gd name="T73" fmla="*/ 1207 h 2622"/>
                <a:gd name="T74" fmla="*/ 3562 w 5953"/>
                <a:gd name="T75" fmla="*/ 1326 h 2622"/>
                <a:gd name="T76" fmla="*/ 3656 w 5953"/>
                <a:gd name="T77" fmla="*/ 1453 h 2622"/>
                <a:gd name="T78" fmla="*/ 3750 w 5953"/>
                <a:gd name="T79" fmla="*/ 1584 h 2622"/>
                <a:gd name="T80" fmla="*/ 3843 w 5953"/>
                <a:gd name="T81" fmla="*/ 1714 h 2622"/>
                <a:gd name="T82" fmla="*/ 3937 w 5953"/>
                <a:gd name="T83" fmla="*/ 1840 h 2622"/>
                <a:gd name="T84" fmla="*/ 4031 w 5953"/>
                <a:gd name="T85" fmla="*/ 1959 h 2622"/>
                <a:gd name="T86" fmla="*/ 4125 w 5953"/>
                <a:gd name="T87" fmla="*/ 2068 h 2622"/>
                <a:gd name="T88" fmla="*/ 4219 w 5953"/>
                <a:gd name="T89" fmla="*/ 2166 h 2622"/>
                <a:gd name="T90" fmla="*/ 4312 w 5953"/>
                <a:gd name="T91" fmla="*/ 2253 h 2622"/>
                <a:gd name="T92" fmla="*/ 4406 w 5953"/>
                <a:gd name="T93" fmla="*/ 2327 h 2622"/>
                <a:gd name="T94" fmla="*/ 4500 w 5953"/>
                <a:gd name="T95" fmla="*/ 2391 h 2622"/>
                <a:gd name="T96" fmla="*/ 4594 w 5953"/>
                <a:gd name="T97" fmla="*/ 2443 h 2622"/>
                <a:gd name="T98" fmla="*/ 4687 w 5953"/>
                <a:gd name="T99" fmla="*/ 2486 h 2622"/>
                <a:gd name="T100" fmla="*/ 4781 w 5953"/>
                <a:gd name="T101" fmla="*/ 2520 h 2622"/>
                <a:gd name="T102" fmla="*/ 4875 w 5953"/>
                <a:gd name="T103" fmla="*/ 2547 h 2622"/>
                <a:gd name="T104" fmla="*/ 4969 w 5953"/>
                <a:gd name="T105" fmla="*/ 2568 h 2622"/>
                <a:gd name="T106" fmla="*/ 5063 w 5953"/>
                <a:gd name="T107" fmla="*/ 2583 h 2622"/>
                <a:gd name="T108" fmla="*/ 5156 w 5953"/>
                <a:gd name="T109" fmla="*/ 2595 h 2622"/>
                <a:gd name="T110" fmla="*/ 5250 w 5953"/>
                <a:gd name="T111" fmla="*/ 2604 h 2622"/>
                <a:gd name="T112" fmla="*/ 5344 w 5953"/>
                <a:gd name="T113" fmla="*/ 2609 h 2622"/>
                <a:gd name="T114" fmla="*/ 5438 w 5953"/>
                <a:gd name="T115" fmla="*/ 2614 h 2622"/>
                <a:gd name="T116" fmla="*/ 5532 w 5953"/>
                <a:gd name="T117" fmla="*/ 2617 h 2622"/>
                <a:gd name="T118" fmla="*/ 5625 w 5953"/>
                <a:gd name="T119" fmla="*/ 2619 h 2622"/>
                <a:gd name="T120" fmla="*/ 5719 w 5953"/>
                <a:gd name="T121" fmla="*/ 2620 h 2622"/>
                <a:gd name="T122" fmla="*/ 5813 w 5953"/>
                <a:gd name="T123" fmla="*/ 2621 h 2622"/>
                <a:gd name="T124" fmla="*/ 5907 w 5953"/>
                <a:gd name="T125" fmla="*/ 2622 h 2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953" h="2622">
                  <a:moveTo>
                    <a:pt x="0" y="2622"/>
                  </a:moveTo>
                  <a:lnTo>
                    <a:pt x="1" y="2622"/>
                  </a:lnTo>
                  <a:lnTo>
                    <a:pt x="3" y="2622"/>
                  </a:lnTo>
                  <a:lnTo>
                    <a:pt x="4" y="2622"/>
                  </a:lnTo>
                  <a:lnTo>
                    <a:pt x="6" y="2622"/>
                  </a:lnTo>
                  <a:lnTo>
                    <a:pt x="7" y="2622"/>
                  </a:lnTo>
                  <a:lnTo>
                    <a:pt x="9" y="2622"/>
                  </a:lnTo>
                  <a:lnTo>
                    <a:pt x="10" y="2622"/>
                  </a:lnTo>
                  <a:lnTo>
                    <a:pt x="12" y="2622"/>
                  </a:lnTo>
                  <a:lnTo>
                    <a:pt x="13" y="2622"/>
                  </a:lnTo>
                  <a:lnTo>
                    <a:pt x="15" y="2622"/>
                  </a:lnTo>
                  <a:lnTo>
                    <a:pt x="16" y="2622"/>
                  </a:lnTo>
                  <a:lnTo>
                    <a:pt x="18" y="2622"/>
                  </a:lnTo>
                  <a:lnTo>
                    <a:pt x="19" y="2622"/>
                  </a:lnTo>
                  <a:lnTo>
                    <a:pt x="20" y="2622"/>
                  </a:lnTo>
                  <a:lnTo>
                    <a:pt x="22" y="2622"/>
                  </a:lnTo>
                  <a:lnTo>
                    <a:pt x="24" y="2622"/>
                  </a:lnTo>
                  <a:lnTo>
                    <a:pt x="25" y="2622"/>
                  </a:lnTo>
                  <a:lnTo>
                    <a:pt x="27" y="2622"/>
                  </a:lnTo>
                  <a:lnTo>
                    <a:pt x="28" y="2622"/>
                  </a:lnTo>
                  <a:lnTo>
                    <a:pt x="30" y="2622"/>
                  </a:lnTo>
                  <a:lnTo>
                    <a:pt x="31" y="2622"/>
                  </a:lnTo>
                  <a:lnTo>
                    <a:pt x="32" y="2622"/>
                  </a:lnTo>
                  <a:lnTo>
                    <a:pt x="34" y="2622"/>
                  </a:lnTo>
                  <a:lnTo>
                    <a:pt x="35" y="2622"/>
                  </a:lnTo>
                  <a:lnTo>
                    <a:pt x="37" y="2622"/>
                  </a:lnTo>
                  <a:lnTo>
                    <a:pt x="39" y="2622"/>
                  </a:lnTo>
                  <a:lnTo>
                    <a:pt x="40" y="2622"/>
                  </a:lnTo>
                  <a:lnTo>
                    <a:pt x="41" y="2622"/>
                  </a:lnTo>
                  <a:lnTo>
                    <a:pt x="43" y="2622"/>
                  </a:lnTo>
                  <a:lnTo>
                    <a:pt x="44" y="2622"/>
                  </a:lnTo>
                  <a:lnTo>
                    <a:pt x="46" y="2622"/>
                  </a:lnTo>
                  <a:lnTo>
                    <a:pt x="47" y="2622"/>
                  </a:lnTo>
                  <a:lnTo>
                    <a:pt x="49" y="2622"/>
                  </a:lnTo>
                  <a:lnTo>
                    <a:pt x="51" y="2622"/>
                  </a:lnTo>
                  <a:lnTo>
                    <a:pt x="52" y="2622"/>
                  </a:lnTo>
                  <a:lnTo>
                    <a:pt x="53" y="2622"/>
                  </a:lnTo>
                  <a:lnTo>
                    <a:pt x="55" y="2622"/>
                  </a:lnTo>
                  <a:lnTo>
                    <a:pt x="56" y="2622"/>
                  </a:lnTo>
                  <a:lnTo>
                    <a:pt x="58" y="2622"/>
                  </a:lnTo>
                  <a:lnTo>
                    <a:pt x="59" y="2622"/>
                  </a:lnTo>
                  <a:lnTo>
                    <a:pt x="61" y="2622"/>
                  </a:lnTo>
                  <a:lnTo>
                    <a:pt x="62" y="2622"/>
                  </a:lnTo>
                  <a:lnTo>
                    <a:pt x="64" y="2622"/>
                  </a:lnTo>
                  <a:lnTo>
                    <a:pt x="65" y="2622"/>
                  </a:lnTo>
                  <a:lnTo>
                    <a:pt x="67" y="2622"/>
                  </a:lnTo>
                  <a:lnTo>
                    <a:pt x="68" y="2622"/>
                  </a:lnTo>
                  <a:lnTo>
                    <a:pt x="70" y="2622"/>
                  </a:lnTo>
                  <a:lnTo>
                    <a:pt x="71" y="2622"/>
                  </a:lnTo>
                  <a:lnTo>
                    <a:pt x="72" y="2622"/>
                  </a:lnTo>
                  <a:lnTo>
                    <a:pt x="74" y="2622"/>
                  </a:lnTo>
                  <a:lnTo>
                    <a:pt x="76" y="2622"/>
                  </a:lnTo>
                  <a:lnTo>
                    <a:pt x="77" y="2622"/>
                  </a:lnTo>
                  <a:lnTo>
                    <a:pt x="79" y="2622"/>
                  </a:lnTo>
                  <a:lnTo>
                    <a:pt x="80" y="2622"/>
                  </a:lnTo>
                  <a:lnTo>
                    <a:pt x="82" y="2622"/>
                  </a:lnTo>
                  <a:lnTo>
                    <a:pt x="83" y="2622"/>
                  </a:lnTo>
                  <a:lnTo>
                    <a:pt x="84" y="2622"/>
                  </a:lnTo>
                  <a:lnTo>
                    <a:pt x="86" y="2622"/>
                  </a:lnTo>
                  <a:lnTo>
                    <a:pt x="88" y="2622"/>
                  </a:lnTo>
                  <a:lnTo>
                    <a:pt x="89" y="2622"/>
                  </a:lnTo>
                  <a:lnTo>
                    <a:pt x="91" y="2622"/>
                  </a:lnTo>
                  <a:lnTo>
                    <a:pt x="92" y="2622"/>
                  </a:lnTo>
                  <a:lnTo>
                    <a:pt x="93" y="2622"/>
                  </a:lnTo>
                  <a:lnTo>
                    <a:pt x="95" y="2622"/>
                  </a:lnTo>
                  <a:lnTo>
                    <a:pt x="96" y="2622"/>
                  </a:lnTo>
                  <a:lnTo>
                    <a:pt x="98" y="2622"/>
                  </a:lnTo>
                  <a:lnTo>
                    <a:pt x="100" y="2622"/>
                  </a:lnTo>
                  <a:lnTo>
                    <a:pt x="101" y="2622"/>
                  </a:lnTo>
                  <a:lnTo>
                    <a:pt x="103" y="2622"/>
                  </a:lnTo>
                  <a:lnTo>
                    <a:pt x="104" y="2622"/>
                  </a:lnTo>
                  <a:lnTo>
                    <a:pt x="105" y="2622"/>
                  </a:lnTo>
                  <a:lnTo>
                    <a:pt x="107" y="2622"/>
                  </a:lnTo>
                  <a:lnTo>
                    <a:pt x="108" y="2622"/>
                  </a:lnTo>
                  <a:lnTo>
                    <a:pt x="110" y="2622"/>
                  </a:lnTo>
                  <a:lnTo>
                    <a:pt x="112" y="2622"/>
                  </a:lnTo>
                  <a:lnTo>
                    <a:pt x="113" y="2622"/>
                  </a:lnTo>
                  <a:lnTo>
                    <a:pt x="114" y="2621"/>
                  </a:lnTo>
                  <a:lnTo>
                    <a:pt x="116" y="2621"/>
                  </a:lnTo>
                  <a:lnTo>
                    <a:pt x="117" y="2621"/>
                  </a:lnTo>
                  <a:lnTo>
                    <a:pt x="119" y="2621"/>
                  </a:lnTo>
                  <a:lnTo>
                    <a:pt x="120" y="2621"/>
                  </a:lnTo>
                  <a:lnTo>
                    <a:pt x="122" y="2621"/>
                  </a:lnTo>
                  <a:lnTo>
                    <a:pt x="124" y="2621"/>
                  </a:lnTo>
                  <a:lnTo>
                    <a:pt x="125" y="2621"/>
                  </a:lnTo>
                  <a:lnTo>
                    <a:pt x="126" y="2621"/>
                  </a:lnTo>
                  <a:lnTo>
                    <a:pt x="128" y="2621"/>
                  </a:lnTo>
                  <a:lnTo>
                    <a:pt x="129" y="2621"/>
                  </a:lnTo>
                  <a:lnTo>
                    <a:pt x="131" y="2621"/>
                  </a:lnTo>
                  <a:lnTo>
                    <a:pt x="132" y="2621"/>
                  </a:lnTo>
                  <a:lnTo>
                    <a:pt x="134" y="2621"/>
                  </a:lnTo>
                  <a:lnTo>
                    <a:pt x="135" y="2621"/>
                  </a:lnTo>
                  <a:lnTo>
                    <a:pt x="137" y="2621"/>
                  </a:lnTo>
                  <a:lnTo>
                    <a:pt x="138" y="2621"/>
                  </a:lnTo>
                  <a:lnTo>
                    <a:pt x="140" y="2621"/>
                  </a:lnTo>
                  <a:lnTo>
                    <a:pt x="141" y="2621"/>
                  </a:lnTo>
                  <a:lnTo>
                    <a:pt x="143" y="2621"/>
                  </a:lnTo>
                  <a:lnTo>
                    <a:pt x="144" y="2621"/>
                  </a:lnTo>
                  <a:lnTo>
                    <a:pt x="145" y="2621"/>
                  </a:lnTo>
                  <a:lnTo>
                    <a:pt x="147" y="2621"/>
                  </a:lnTo>
                  <a:lnTo>
                    <a:pt x="149" y="2621"/>
                  </a:lnTo>
                  <a:lnTo>
                    <a:pt x="150" y="2621"/>
                  </a:lnTo>
                  <a:lnTo>
                    <a:pt x="152" y="2621"/>
                  </a:lnTo>
                  <a:lnTo>
                    <a:pt x="153" y="2621"/>
                  </a:lnTo>
                  <a:lnTo>
                    <a:pt x="155" y="2621"/>
                  </a:lnTo>
                  <a:lnTo>
                    <a:pt x="156" y="2621"/>
                  </a:lnTo>
                  <a:lnTo>
                    <a:pt x="157" y="2621"/>
                  </a:lnTo>
                  <a:lnTo>
                    <a:pt x="159" y="2621"/>
                  </a:lnTo>
                  <a:lnTo>
                    <a:pt x="161" y="2621"/>
                  </a:lnTo>
                  <a:lnTo>
                    <a:pt x="162" y="2621"/>
                  </a:lnTo>
                  <a:lnTo>
                    <a:pt x="164" y="2621"/>
                  </a:lnTo>
                  <a:lnTo>
                    <a:pt x="165" y="2621"/>
                  </a:lnTo>
                  <a:lnTo>
                    <a:pt x="166" y="2621"/>
                  </a:lnTo>
                  <a:lnTo>
                    <a:pt x="168" y="2621"/>
                  </a:lnTo>
                  <a:lnTo>
                    <a:pt x="169" y="2621"/>
                  </a:lnTo>
                  <a:lnTo>
                    <a:pt x="171" y="2621"/>
                  </a:lnTo>
                  <a:lnTo>
                    <a:pt x="173" y="2621"/>
                  </a:lnTo>
                  <a:lnTo>
                    <a:pt x="174" y="2621"/>
                  </a:lnTo>
                  <a:lnTo>
                    <a:pt x="176" y="2621"/>
                  </a:lnTo>
                  <a:lnTo>
                    <a:pt x="177" y="2621"/>
                  </a:lnTo>
                  <a:lnTo>
                    <a:pt x="178" y="2621"/>
                  </a:lnTo>
                  <a:lnTo>
                    <a:pt x="180" y="2621"/>
                  </a:lnTo>
                  <a:lnTo>
                    <a:pt x="181" y="2621"/>
                  </a:lnTo>
                  <a:lnTo>
                    <a:pt x="183" y="2621"/>
                  </a:lnTo>
                  <a:lnTo>
                    <a:pt x="184" y="2621"/>
                  </a:lnTo>
                  <a:lnTo>
                    <a:pt x="186" y="2621"/>
                  </a:lnTo>
                  <a:lnTo>
                    <a:pt x="187" y="2621"/>
                  </a:lnTo>
                  <a:lnTo>
                    <a:pt x="189" y="2621"/>
                  </a:lnTo>
                  <a:lnTo>
                    <a:pt x="190" y="2621"/>
                  </a:lnTo>
                  <a:lnTo>
                    <a:pt x="192" y="2621"/>
                  </a:lnTo>
                  <a:lnTo>
                    <a:pt x="193" y="2621"/>
                  </a:lnTo>
                  <a:lnTo>
                    <a:pt x="195" y="2621"/>
                  </a:lnTo>
                  <a:lnTo>
                    <a:pt x="196" y="2621"/>
                  </a:lnTo>
                  <a:lnTo>
                    <a:pt x="198" y="2621"/>
                  </a:lnTo>
                  <a:lnTo>
                    <a:pt x="199" y="2621"/>
                  </a:lnTo>
                  <a:lnTo>
                    <a:pt x="201" y="2621"/>
                  </a:lnTo>
                  <a:lnTo>
                    <a:pt x="202" y="2621"/>
                  </a:lnTo>
                  <a:lnTo>
                    <a:pt x="204" y="2621"/>
                  </a:lnTo>
                  <a:lnTo>
                    <a:pt x="205" y="2621"/>
                  </a:lnTo>
                  <a:lnTo>
                    <a:pt x="207" y="2621"/>
                  </a:lnTo>
                  <a:lnTo>
                    <a:pt x="208" y="2621"/>
                  </a:lnTo>
                  <a:lnTo>
                    <a:pt x="210" y="2621"/>
                  </a:lnTo>
                  <a:lnTo>
                    <a:pt x="211" y="2621"/>
                  </a:lnTo>
                  <a:lnTo>
                    <a:pt x="213" y="2621"/>
                  </a:lnTo>
                  <a:lnTo>
                    <a:pt x="214" y="2621"/>
                  </a:lnTo>
                  <a:lnTo>
                    <a:pt x="216" y="2621"/>
                  </a:lnTo>
                  <a:lnTo>
                    <a:pt x="217" y="2621"/>
                  </a:lnTo>
                  <a:lnTo>
                    <a:pt x="218" y="2621"/>
                  </a:lnTo>
                  <a:lnTo>
                    <a:pt x="220" y="2620"/>
                  </a:lnTo>
                  <a:lnTo>
                    <a:pt x="221" y="2620"/>
                  </a:lnTo>
                  <a:lnTo>
                    <a:pt x="223" y="2620"/>
                  </a:lnTo>
                  <a:lnTo>
                    <a:pt x="225" y="2620"/>
                  </a:lnTo>
                  <a:lnTo>
                    <a:pt x="226" y="2620"/>
                  </a:lnTo>
                  <a:lnTo>
                    <a:pt x="228" y="2620"/>
                  </a:lnTo>
                  <a:lnTo>
                    <a:pt x="229" y="2620"/>
                  </a:lnTo>
                  <a:lnTo>
                    <a:pt x="230" y="2620"/>
                  </a:lnTo>
                  <a:lnTo>
                    <a:pt x="232" y="2620"/>
                  </a:lnTo>
                  <a:lnTo>
                    <a:pt x="233" y="2620"/>
                  </a:lnTo>
                  <a:lnTo>
                    <a:pt x="235" y="2620"/>
                  </a:lnTo>
                  <a:lnTo>
                    <a:pt x="237" y="2620"/>
                  </a:lnTo>
                  <a:lnTo>
                    <a:pt x="238" y="2620"/>
                  </a:lnTo>
                  <a:lnTo>
                    <a:pt x="239" y="2620"/>
                  </a:lnTo>
                  <a:lnTo>
                    <a:pt x="241" y="2620"/>
                  </a:lnTo>
                  <a:lnTo>
                    <a:pt x="242" y="2620"/>
                  </a:lnTo>
                  <a:lnTo>
                    <a:pt x="244" y="2620"/>
                  </a:lnTo>
                  <a:lnTo>
                    <a:pt x="245" y="2620"/>
                  </a:lnTo>
                  <a:lnTo>
                    <a:pt x="247" y="2620"/>
                  </a:lnTo>
                  <a:lnTo>
                    <a:pt x="249" y="2620"/>
                  </a:lnTo>
                  <a:lnTo>
                    <a:pt x="250" y="2620"/>
                  </a:lnTo>
                  <a:lnTo>
                    <a:pt x="251" y="2620"/>
                  </a:lnTo>
                  <a:lnTo>
                    <a:pt x="253" y="2620"/>
                  </a:lnTo>
                  <a:lnTo>
                    <a:pt x="254" y="2620"/>
                  </a:lnTo>
                  <a:lnTo>
                    <a:pt x="256" y="2620"/>
                  </a:lnTo>
                  <a:lnTo>
                    <a:pt x="257" y="2620"/>
                  </a:lnTo>
                  <a:lnTo>
                    <a:pt x="259" y="2620"/>
                  </a:lnTo>
                  <a:lnTo>
                    <a:pt x="260" y="2620"/>
                  </a:lnTo>
                  <a:lnTo>
                    <a:pt x="262" y="2620"/>
                  </a:lnTo>
                  <a:lnTo>
                    <a:pt x="263" y="2620"/>
                  </a:lnTo>
                  <a:lnTo>
                    <a:pt x="265" y="2620"/>
                  </a:lnTo>
                  <a:lnTo>
                    <a:pt x="266" y="2620"/>
                  </a:lnTo>
                  <a:lnTo>
                    <a:pt x="268" y="2620"/>
                  </a:lnTo>
                  <a:lnTo>
                    <a:pt x="269" y="2620"/>
                  </a:lnTo>
                  <a:lnTo>
                    <a:pt x="271" y="2620"/>
                  </a:lnTo>
                  <a:lnTo>
                    <a:pt x="272" y="2620"/>
                  </a:lnTo>
                  <a:lnTo>
                    <a:pt x="274" y="2620"/>
                  </a:lnTo>
                  <a:lnTo>
                    <a:pt x="275" y="2620"/>
                  </a:lnTo>
                  <a:lnTo>
                    <a:pt x="277" y="2620"/>
                  </a:lnTo>
                  <a:lnTo>
                    <a:pt x="278" y="2620"/>
                  </a:lnTo>
                  <a:lnTo>
                    <a:pt x="280" y="2620"/>
                  </a:lnTo>
                  <a:lnTo>
                    <a:pt x="281" y="2620"/>
                  </a:lnTo>
                  <a:lnTo>
                    <a:pt x="282" y="2620"/>
                  </a:lnTo>
                  <a:lnTo>
                    <a:pt x="284" y="2620"/>
                  </a:lnTo>
                  <a:lnTo>
                    <a:pt x="286" y="2620"/>
                  </a:lnTo>
                  <a:lnTo>
                    <a:pt x="287" y="2620"/>
                  </a:lnTo>
                  <a:lnTo>
                    <a:pt x="289" y="2620"/>
                  </a:lnTo>
                  <a:lnTo>
                    <a:pt x="290" y="2620"/>
                  </a:lnTo>
                  <a:lnTo>
                    <a:pt x="292" y="2620"/>
                  </a:lnTo>
                  <a:lnTo>
                    <a:pt x="293" y="2620"/>
                  </a:lnTo>
                  <a:lnTo>
                    <a:pt x="294" y="2620"/>
                  </a:lnTo>
                  <a:lnTo>
                    <a:pt x="296" y="2620"/>
                  </a:lnTo>
                  <a:lnTo>
                    <a:pt x="298" y="2620"/>
                  </a:lnTo>
                  <a:lnTo>
                    <a:pt x="299" y="2620"/>
                  </a:lnTo>
                  <a:lnTo>
                    <a:pt x="301" y="2620"/>
                  </a:lnTo>
                  <a:lnTo>
                    <a:pt x="302" y="2620"/>
                  </a:lnTo>
                  <a:lnTo>
                    <a:pt x="303" y="2620"/>
                  </a:lnTo>
                  <a:lnTo>
                    <a:pt x="305" y="2620"/>
                  </a:lnTo>
                  <a:lnTo>
                    <a:pt x="306" y="2620"/>
                  </a:lnTo>
                  <a:lnTo>
                    <a:pt x="308" y="2620"/>
                  </a:lnTo>
                  <a:lnTo>
                    <a:pt x="310" y="2620"/>
                  </a:lnTo>
                  <a:lnTo>
                    <a:pt x="311" y="2620"/>
                  </a:lnTo>
                  <a:lnTo>
                    <a:pt x="312" y="2620"/>
                  </a:lnTo>
                  <a:lnTo>
                    <a:pt x="314" y="2620"/>
                  </a:lnTo>
                  <a:lnTo>
                    <a:pt x="315" y="2620"/>
                  </a:lnTo>
                  <a:lnTo>
                    <a:pt x="317" y="2620"/>
                  </a:lnTo>
                  <a:lnTo>
                    <a:pt x="318" y="2620"/>
                  </a:lnTo>
                  <a:lnTo>
                    <a:pt x="320" y="2619"/>
                  </a:lnTo>
                  <a:lnTo>
                    <a:pt x="322" y="2619"/>
                  </a:lnTo>
                  <a:lnTo>
                    <a:pt x="323" y="2619"/>
                  </a:lnTo>
                  <a:lnTo>
                    <a:pt x="324" y="2619"/>
                  </a:lnTo>
                  <a:lnTo>
                    <a:pt x="326" y="2619"/>
                  </a:lnTo>
                  <a:lnTo>
                    <a:pt x="327" y="2619"/>
                  </a:lnTo>
                  <a:lnTo>
                    <a:pt x="329" y="2619"/>
                  </a:lnTo>
                  <a:lnTo>
                    <a:pt x="330" y="2619"/>
                  </a:lnTo>
                  <a:lnTo>
                    <a:pt x="332" y="2619"/>
                  </a:lnTo>
                  <a:lnTo>
                    <a:pt x="333" y="2619"/>
                  </a:lnTo>
                  <a:lnTo>
                    <a:pt x="335" y="2619"/>
                  </a:lnTo>
                  <a:lnTo>
                    <a:pt x="336" y="2619"/>
                  </a:lnTo>
                  <a:lnTo>
                    <a:pt x="338" y="2619"/>
                  </a:lnTo>
                  <a:lnTo>
                    <a:pt x="339" y="2619"/>
                  </a:lnTo>
                  <a:lnTo>
                    <a:pt x="341" y="2619"/>
                  </a:lnTo>
                  <a:lnTo>
                    <a:pt x="342" y="2619"/>
                  </a:lnTo>
                  <a:lnTo>
                    <a:pt x="344" y="2619"/>
                  </a:lnTo>
                  <a:lnTo>
                    <a:pt x="345" y="2619"/>
                  </a:lnTo>
                  <a:lnTo>
                    <a:pt x="347" y="2619"/>
                  </a:lnTo>
                  <a:lnTo>
                    <a:pt x="348" y="2619"/>
                  </a:lnTo>
                  <a:lnTo>
                    <a:pt x="350" y="2619"/>
                  </a:lnTo>
                  <a:lnTo>
                    <a:pt x="351" y="2619"/>
                  </a:lnTo>
                  <a:lnTo>
                    <a:pt x="353" y="2619"/>
                  </a:lnTo>
                  <a:lnTo>
                    <a:pt x="354" y="2619"/>
                  </a:lnTo>
                  <a:lnTo>
                    <a:pt x="355" y="2619"/>
                  </a:lnTo>
                  <a:lnTo>
                    <a:pt x="357" y="2619"/>
                  </a:lnTo>
                  <a:lnTo>
                    <a:pt x="359" y="2619"/>
                  </a:lnTo>
                  <a:lnTo>
                    <a:pt x="360" y="2619"/>
                  </a:lnTo>
                  <a:lnTo>
                    <a:pt x="362" y="2619"/>
                  </a:lnTo>
                  <a:lnTo>
                    <a:pt x="363" y="2619"/>
                  </a:lnTo>
                  <a:lnTo>
                    <a:pt x="365" y="2619"/>
                  </a:lnTo>
                  <a:lnTo>
                    <a:pt x="366" y="2619"/>
                  </a:lnTo>
                  <a:lnTo>
                    <a:pt x="367" y="2619"/>
                  </a:lnTo>
                  <a:lnTo>
                    <a:pt x="369" y="2618"/>
                  </a:lnTo>
                  <a:lnTo>
                    <a:pt x="370" y="2618"/>
                  </a:lnTo>
                  <a:lnTo>
                    <a:pt x="372" y="2618"/>
                  </a:lnTo>
                  <a:lnTo>
                    <a:pt x="374" y="2618"/>
                  </a:lnTo>
                  <a:lnTo>
                    <a:pt x="375" y="2618"/>
                  </a:lnTo>
                  <a:lnTo>
                    <a:pt x="376" y="2618"/>
                  </a:lnTo>
                  <a:lnTo>
                    <a:pt x="378" y="2618"/>
                  </a:lnTo>
                  <a:lnTo>
                    <a:pt x="379" y="2618"/>
                  </a:lnTo>
                  <a:lnTo>
                    <a:pt x="381" y="2618"/>
                  </a:lnTo>
                  <a:lnTo>
                    <a:pt x="382" y="2618"/>
                  </a:lnTo>
                  <a:lnTo>
                    <a:pt x="384" y="2618"/>
                  </a:lnTo>
                  <a:lnTo>
                    <a:pt x="385" y="2618"/>
                  </a:lnTo>
                  <a:lnTo>
                    <a:pt x="387" y="2618"/>
                  </a:lnTo>
                  <a:lnTo>
                    <a:pt x="388" y="2618"/>
                  </a:lnTo>
                  <a:lnTo>
                    <a:pt x="390" y="2618"/>
                  </a:lnTo>
                  <a:lnTo>
                    <a:pt x="391" y="2618"/>
                  </a:lnTo>
                  <a:lnTo>
                    <a:pt x="393" y="2618"/>
                  </a:lnTo>
                  <a:lnTo>
                    <a:pt x="394" y="2618"/>
                  </a:lnTo>
                  <a:lnTo>
                    <a:pt x="396" y="2618"/>
                  </a:lnTo>
                  <a:lnTo>
                    <a:pt x="397" y="2618"/>
                  </a:lnTo>
                  <a:lnTo>
                    <a:pt x="399" y="2618"/>
                  </a:lnTo>
                  <a:lnTo>
                    <a:pt x="400" y="2618"/>
                  </a:lnTo>
                  <a:lnTo>
                    <a:pt x="402" y="2618"/>
                  </a:lnTo>
                  <a:lnTo>
                    <a:pt x="403" y="2618"/>
                  </a:lnTo>
                  <a:lnTo>
                    <a:pt x="405" y="2618"/>
                  </a:lnTo>
                  <a:lnTo>
                    <a:pt x="406" y="2618"/>
                  </a:lnTo>
                  <a:lnTo>
                    <a:pt x="407" y="2618"/>
                  </a:lnTo>
                  <a:lnTo>
                    <a:pt x="409" y="2618"/>
                  </a:lnTo>
                  <a:lnTo>
                    <a:pt x="411" y="2617"/>
                  </a:lnTo>
                  <a:lnTo>
                    <a:pt x="412" y="2617"/>
                  </a:lnTo>
                  <a:lnTo>
                    <a:pt x="414" y="2617"/>
                  </a:lnTo>
                  <a:lnTo>
                    <a:pt x="415" y="2617"/>
                  </a:lnTo>
                  <a:lnTo>
                    <a:pt x="417" y="2617"/>
                  </a:lnTo>
                  <a:lnTo>
                    <a:pt x="418" y="2617"/>
                  </a:lnTo>
                  <a:lnTo>
                    <a:pt x="419" y="2617"/>
                  </a:lnTo>
                  <a:lnTo>
                    <a:pt x="421" y="2617"/>
                  </a:lnTo>
                  <a:lnTo>
                    <a:pt x="423" y="2617"/>
                  </a:lnTo>
                  <a:lnTo>
                    <a:pt x="424" y="2617"/>
                  </a:lnTo>
                  <a:lnTo>
                    <a:pt x="426" y="2617"/>
                  </a:lnTo>
                  <a:lnTo>
                    <a:pt x="427" y="2617"/>
                  </a:lnTo>
                  <a:lnTo>
                    <a:pt x="428" y="2617"/>
                  </a:lnTo>
                  <a:lnTo>
                    <a:pt x="430" y="2617"/>
                  </a:lnTo>
                  <a:lnTo>
                    <a:pt x="431" y="2617"/>
                  </a:lnTo>
                  <a:lnTo>
                    <a:pt x="433" y="2617"/>
                  </a:lnTo>
                  <a:lnTo>
                    <a:pt x="435" y="2617"/>
                  </a:lnTo>
                  <a:lnTo>
                    <a:pt x="436" y="2617"/>
                  </a:lnTo>
                  <a:lnTo>
                    <a:pt x="438" y="2617"/>
                  </a:lnTo>
                  <a:lnTo>
                    <a:pt x="439" y="2617"/>
                  </a:lnTo>
                  <a:lnTo>
                    <a:pt x="440" y="2617"/>
                  </a:lnTo>
                  <a:lnTo>
                    <a:pt x="442" y="2617"/>
                  </a:lnTo>
                  <a:lnTo>
                    <a:pt x="443" y="2617"/>
                  </a:lnTo>
                  <a:lnTo>
                    <a:pt x="445" y="2616"/>
                  </a:lnTo>
                  <a:lnTo>
                    <a:pt x="447" y="2616"/>
                  </a:lnTo>
                  <a:lnTo>
                    <a:pt x="448" y="2616"/>
                  </a:lnTo>
                  <a:lnTo>
                    <a:pt x="449" y="2616"/>
                  </a:lnTo>
                  <a:lnTo>
                    <a:pt x="451" y="2616"/>
                  </a:lnTo>
                  <a:lnTo>
                    <a:pt x="452" y="2616"/>
                  </a:lnTo>
                  <a:lnTo>
                    <a:pt x="454" y="2616"/>
                  </a:lnTo>
                  <a:lnTo>
                    <a:pt x="455" y="2616"/>
                  </a:lnTo>
                  <a:lnTo>
                    <a:pt x="457" y="2616"/>
                  </a:lnTo>
                  <a:lnTo>
                    <a:pt x="458" y="2616"/>
                  </a:lnTo>
                  <a:lnTo>
                    <a:pt x="460" y="2616"/>
                  </a:lnTo>
                  <a:lnTo>
                    <a:pt x="461" y="2616"/>
                  </a:lnTo>
                  <a:lnTo>
                    <a:pt x="463" y="2616"/>
                  </a:lnTo>
                  <a:lnTo>
                    <a:pt x="464" y="2616"/>
                  </a:lnTo>
                  <a:lnTo>
                    <a:pt x="466" y="2616"/>
                  </a:lnTo>
                  <a:lnTo>
                    <a:pt x="467" y="2616"/>
                  </a:lnTo>
                  <a:lnTo>
                    <a:pt x="469" y="2616"/>
                  </a:lnTo>
                  <a:lnTo>
                    <a:pt x="470" y="2616"/>
                  </a:lnTo>
                  <a:lnTo>
                    <a:pt x="472" y="2616"/>
                  </a:lnTo>
                  <a:lnTo>
                    <a:pt x="473" y="2616"/>
                  </a:lnTo>
                  <a:lnTo>
                    <a:pt x="475" y="2616"/>
                  </a:lnTo>
                  <a:lnTo>
                    <a:pt x="476" y="2615"/>
                  </a:lnTo>
                  <a:lnTo>
                    <a:pt x="478" y="2615"/>
                  </a:lnTo>
                  <a:lnTo>
                    <a:pt x="479" y="2615"/>
                  </a:lnTo>
                  <a:lnTo>
                    <a:pt x="480" y="2615"/>
                  </a:lnTo>
                  <a:lnTo>
                    <a:pt x="482" y="2615"/>
                  </a:lnTo>
                  <a:lnTo>
                    <a:pt x="484" y="2615"/>
                  </a:lnTo>
                  <a:lnTo>
                    <a:pt x="485" y="2615"/>
                  </a:lnTo>
                  <a:lnTo>
                    <a:pt x="487" y="2615"/>
                  </a:lnTo>
                  <a:lnTo>
                    <a:pt x="488" y="2615"/>
                  </a:lnTo>
                  <a:lnTo>
                    <a:pt x="490" y="2615"/>
                  </a:lnTo>
                  <a:lnTo>
                    <a:pt x="491" y="2615"/>
                  </a:lnTo>
                  <a:lnTo>
                    <a:pt x="492" y="2615"/>
                  </a:lnTo>
                  <a:lnTo>
                    <a:pt x="494" y="2615"/>
                  </a:lnTo>
                  <a:lnTo>
                    <a:pt x="496" y="2615"/>
                  </a:lnTo>
                  <a:lnTo>
                    <a:pt x="497" y="2615"/>
                  </a:lnTo>
                  <a:lnTo>
                    <a:pt x="499" y="2615"/>
                  </a:lnTo>
                  <a:lnTo>
                    <a:pt x="500" y="2615"/>
                  </a:lnTo>
                  <a:lnTo>
                    <a:pt x="501" y="2615"/>
                  </a:lnTo>
                  <a:lnTo>
                    <a:pt x="503" y="2614"/>
                  </a:lnTo>
                  <a:lnTo>
                    <a:pt x="504" y="2614"/>
                  </a:lnTo>
                  <a:lnTo>
                    <a:pt x="506" y="2614"/>
                  </a:lnTo>
                  <a:lnTo>
                    <a:pt x="508" y="2614"/>
                  </a:lnTo>
                  <a:lnTo>
                    <a:pt x="509" y="2614"/>
                  </a:lnTo>
                  <a:lnTo>
                    <a:pt x="511" y="2614"/>
                  </a:lnTo>
                  <a:lnTo>
                    <a:pt x="512" y="2614"/>
                  </a:lnTo>
                  <a:lnTo>
                    <a:pt x="513" y="2614"/>
                  </a:lnTo>
                  <a:lnTo>
                    <a:pt x="515" y="2614"/>
                  </a:lnTo>
                  <a:lnTo>
                    <a:pt x="516" y="2614"/>
                  </a:lnTo>
                  <a:lnTo>
                    <a:pt x="518" y="2614"/>
                  </a:lnTo>
                  <a:lnTo>
                    <a:pt x="519" y="2614"/>
                  </a:lnTo>
                  <a:lnTo>
                    <a:pt x="521" y="2614"/>
                  </a:lnTo>
                  <a:lnTo>
                    <a:pt x="522" y="2614"/>
                  </a:lnTo>
                  <a:lnTo>
                    <a:pt x="524" y="2614"/>
                  </a:lnTo>
                  <a:lnTo>
                    <a:pt x="525" y="2614"/>
                  </a:lnTo>
                  <a:lnTo>
                    <a:pt x="527" y="2613"/>
                  </a:lnTo>
                  <a:lnTo>
                    <a:pt x="528" y="2613"/>
                  </a:lnTo>
                  <a:lnTo>
                    <a:pt x="530" y="2613"/>
                  </a:lnTo>
                  <a:lnTo>
                    <a:pt x="531" y="2613"/>
                  </a:lnTo>
                  <a:lnTo>
                    <a:pt x="533" y="2613"/>
                  </a:lnTo>
                  <a:lnTo>
                    <a:pt x="534" y="2613"/>
                  </a:lnTo>
                  <a:lnTo>
                    <a:pt x="536" y="2613"/>
                  </a:lnTo>
                  <a:lnTo>
                    <a:pt x="537" y="2613"/>
                  </a:lnTo>
                  <a:lnTo>
                    <a:pt x="539" y="2613"/>
                  </a:lnTo>
                  <a:lnTo>
                    <a:pt x="540" y="2613"/>
                  </a:lnTo>
                  <a:lnTo>
                    <a:pt x="542" y="2613"/>
                  </a:lnTo>
                  <a:lnTo>
                    <a:pt x="543" y="2613"/>
                  </a:lnTo>
                  <a:lnTo>
                    <a:pt x="545" y="2613"/>
                  </a:lnTo>
                  <a:lnTo>
                    <a:pt x="546" y="2613"/>
                  </a:lnTo>
                  <a:lnTo>
                    <a:pt x="548" y="2613"/>
                  </a:lnTo>
                  <a:lnTo>
                    <a:pt x="549" y="2613"/>
                  </a:lnTo>
                  <a:lnTo>
                    <a:pt x="551" y="2612"/>
                  </a:lnTo>
                  <a:lnTo>
                    <a:pt x="552" y="2612"/>
                  </a:lnTo>
                  <a:lnTo>
                    <a:pt x="553" y="2612"/>
                  </a:lnTo>
                  <a:lnTo>
                    <a:pt x="555" y="2612"/>
                  </a:lnTo>
                  <a:lnTo>
                    <a:pt x="556" y="2612"/>
                  </a:lnTo>
                  <a:lnTo>
                    <a:pt x="558" y="2612"/>
                  </a:lnTo>
                  <a:lnTo>
                    <a:pt x="560" y="2612"/>
                  </a:lnTo>
                  <a:lnTo>
                    <a:pt x="561" y="2612"/>
                  </a:lnTo>
                  <a:lnTo>
                    <a:pt x="563" y="2612"/>
                  </a:lnTo>
                  <a:lnTo>
                    <a:pt x="564" y="2612"/>
                  </a:lnTo>
                  <a:lnTo>
                    <a:pt x="565" y="2612"/>
                  </a:lnTo>
                  <a:lnTo>
                    <a:pt x="567" y="2612"/>
                  </a:lnTo>
                  <a:lnTo>
                    <a:pt x="568" y="2612"/>
                  </a:lnTo>
                  <a:lnTo>
                    <a:pt x="570" y="2612"/>
                  </a:lnTo>
                  <a:lnTo>
                    <a:pt x="572" y="2611"/>
                  </a:lnTo>
                  <a:lnTo>
                    <a:pt x="573" y="2611"/>
                  </a:lnTo>
                  <a:lnTo>
                    <a:pt x="574" y="2611"/>
                  </a:lnTo>
                  <a:lnTo>
                    <a:pt x="576" y="2611"/>
                  </a:lnTo>
                  <a:lnTo>
                    <a:pt x="577" y="2611"/>
                  </a:lnTo>
                  <a:lnTo>
                    <a:pt x="579" y="2611"/>
                  </a:lnTo>
                  <a:lnTo>
                    <a:pt x="580" y="2611"/>
                  </a:lnTo>
                  <a:lnTo>
                    <a:pt x="582" y="2611"/>
                  </a:lnTo>
                  <a:lnTo>
                    <a:pt x="584" y="2611"/>
                  </a:lnTo>
                  <a:lnTo>
                    <a:pt x="585" y="2611"/>
                  </a:lnTo>
                  <a:lnTo>
                    <a:pt x="586" y="2611"/>
                  </a:lnTo>
                  <a:lnTo>
                    <a:pt x="588" y="2611"/>
                  </a:lnTo>
                  <a:lnTo>
                    <a:pt x="589" y="2610"/>
                  </a:lnTo>
                  <a:lnTo>
                    <a:pt x="591" y="2610"/>
                  </a:lnTo>
                  <a:lnTo>
                    <a:pt x="592" y="2610"/>
                  </a:lnTo>
                  <a:lnTo>
                    <a:pt x="594" y="2610"/>
                  </a:lnTo>
                  <a:lnTo>
                    <a:pt x="595" y="2610"/>
                  </a:lnTo>
                  <a:lnTo>
                    <a:pt x="597" y="2610"/>
                  </a:lnTo>
                  <a:lnTo>
                    <a:pt x="598" y="2610"/>
                  </a:lnTo>
                  <a:lnTo>
                    <a:pt x="600" y="2610"/>
                  </a:lnTo>
                  <a:lnTo>
                    <a:pt x="601" y="2610"/>
                  </a:lnTo>
                  <a:lnTo>
                    <a:pt x="603" y="2610"/>
                  </a:lnTo>
                  <a:lnTo>
                    <a:pt x="604" y="2610"/>
                  </a:lnTo>
                  <a:lnTo>
                    <a:pt x="605" y="2610"/>
                  </a:lnTo>
                  <a:lnTo>
                    <a:pt x="607" y="2609"/>
                  </a:lnTo>
                  <a:lnTo>
                    <a:pt x="609" y="2609"/>
                  </a:lnTo>
                  <a:lnTo>
                    <a:pt x="610" y="2609"/>
                  </a:lnTo>
                  <a:lnTo>
                    <a:pt x="612" y="2609"/>
                  </a:lnTo>
                  <a:lnTo>
                    <a:pt x="613" y="2609"/>
                  </a:lnTo>
                  <a:lnTo>
                    <a:pt x="615" y="2609"/>
                  </a:lnTo>
                  <a:lnTo>
                    <a:pt x="616" y="2609"/>
                  </a:lnTo>
                  <a:lnTo>
                    <a:pt x="617" y="2609"/>
                  </a:lnTo>
                  <a:lnTo>
                    <a:pt x="619" y="2609"/>
                  </a:lnTo>
                  <a:lnTo>
                    <a:pt x="621" y="2609"/>
                  </a:lnTo>
                  <a:lnTo>
                    <a:pt x="622" y="2609"/>
                  </a:lnTo>
                  <a:lnTo>
                    <a:pt x="624" y="2609"/>
                  </a:lnTo>
                  <a:lnTo>
                    <a:pt x="625" y="2609"/>
                  </a:lnTo>
                  <a:lnTo>
                    <a:pt x="626" y="2609"/>
                  </a:lnTo>
                  <a:lnTo>
                    <a:pt x="628" y="2609"/>
                  </a:lnTo>
                  <a:lnTo>
                    <a:pt x="629" y="2609"/>
                  </a:lnTo>
                  <a:lnTo>
                    <a:pt x="631" y="2609"/>
                  </a:lnTo>
                  <a:lnTo>
                    <a:pt x="633" y="2608"/>
                  </a:lnTo>
                  <a:lnTo>
                    <a:pt x="634" y="2608"/>
                  </a:lnTo>
                  <a:lnTo>
                    <a:pt x="636" y="2608"/>
                  </a:lnTo>
                  <a:lnTo>
                    <a:pt x="637" y="2608"/>
                  </a:lnTo>
                  <a:lnTo>
                    <a:pt x="638" y="2608"/>
                  </a:lnTo>
                  <a:lnTo>
                    <a:pt x="640" y="2608"/>
                  </a:lnTo>
                  <a:lnTo>
                    <a:pt x="641" y="2608"/>
                  </a:lnTo>
                  <a:lnTo>
                    <a:pt x="643" y="2608"/>
                  </a:lnTo>
                  <a:lnTo>
                    <a:pt x="645" y="2608"/>
                  </a:lnTo>
                  <a:lnTo>
                    <a:pt x="646" y="2608"/>
                  </a:lnTo>
                  <a:lnTo>
                    <a:pt x="647" y="2608"/>
                  </a:lnTo>
                  <a:lnTo>
                    <a:pt x="649" y="2607"/>
                  </a:lnTo>
                  <a:lnTo>
                    <a:pt x="650" y="2607"/>
                  </a:lnTo>
                  <a:lnTo>
                    <a:pt x="652" y="2607"/>
                  </a:lnTo>
                  <a:lnTo>
                    <a:pt x="653" y="2607"/>
                  </a:lnTo>
                  <a:lnTo>
                    <a:pt x="655" y="2607"/>
                  </a:lnTo>
                  <a:lnTo>
                    <a:pt x="657" y="2607"/>
                  </a:lnTo>
                  <a:lnTo>
                    <a:pt x="658" y="2607"/>
                  </a:lnTo>
                  <a:lnTo>
                    <a:pt x="659" y="2607"/>
                  </a:lnTo>
                  <a:lnTo>
                    <a:pt x="661" y="2607"/>
                  </a:lnTo>
                  <a:lnTo>
                    <a:pt x="662" y="2606"/>
                  </a:lnTo>
                  <a:lnTo>
                    <a:pt x="664" y="2606"/>
                  </a:lnTo>
                  <a:lnTo>
                    <a:pt x="665" y="2606"/>
                  </a:lnTo>
                  <a:lnTo>
                    <a:pt x="667" y="2606"/>
                  </a:lnTo>
                  <a:lnTo>
                    <a:pt x="668" y="2606"/>
                  </a:lnTo>
                  <a:lnTo>
                    <a:pt x="670" y="2606"/>
                  </a:lnTo>
                  <a:lnTo>
                    <a:pt x="671" y="2606"/>
                  </a:lnTo>
                  <a:lnTo>
                    <a:pt x="673" y="2606"/>
                  </a:lnTo>
                  <a:lnTo>
                    <a:pt x="674" y="2606"/>
                  </a:lnTo>
                  <a:lnTo>
                    <a:pt x="676" y="2606"/>
                  </a:lnTo>
                  <a:lnTo>
                    <a:pt x="677" y="2605"/>
                  </a:lnTo>
                  <a:lnTo>
                    <a:pt x="678" y="2605"/>
                  </a:lnTo>
                  <a:lnTo>
                    <a:pt x="680" y="2605"/>
                  </a:lnTo>
                  <a:lnTo>
                    <a:pt x="682" y="2605"/>
                  </a:lnTo>
                  <a:lnTo>
                    <a:pt x="683" y="2605"/>
                  </a:lnTo>
                  <a:lnTo>
                    <a:pt x="685" y="2605"/>
                  </a:lnTo>
                  <a:lnTo>
                    <a:pt x="686" y="2605"/>
                  </a:lnTo>
                  <a:lnTo>
                    <a:pt x="688" y="2605"/>
                  </a:lnTo>
                  <a:lnTo>
                    <a:pt x="689" y="2605"/>
                  </a:lnTo>
                  <a:lnTo>
                    <a:pt x="690" y="2604"/>
                  </a:lnTo>
                  <a:lnTo>
                    <a:pt x="692" y="2604"/>
                  </a:lnTo>
                  <a:lnTo>
                    <a:pt x="694" y="2604"/>
                  </a:lnTo>
                  <a:lnTo>
                    <a:pt x="695" y="2604"/>
                  </a:lnTo>
                  <a:lnTo>
                    <a:pt x="697" y="2604"/>
                  </a:lnTo>
                  <a:lnTo>
                    <a:pt x="698" y="2604"/>
                  </a:lnTo>
                  <a:lnTo>
                    <a:pt x="699" y="2604"/>
                  </a:lnTo>
                  <a:lnTo>
                    <a:pt x="701" y="2604"/>
                  </a:lnTo>
                  <a:lnTo>
                    <a:pt x="702" y="2603"/>
                  </a:lnTo>
                  <a:lnTo>
                    <a:pt x="704" y="2603"/>
                  </a:lnTo>
                  <a:lnTo>
                    <a:pt x="705" y="2603"/>
                  </a:lnTo>
                  <a:lnTo>
                    <a:pt x="707" y="2603"/>
                  </a:lnTo>
                  <a:lnTo>
                    <a:pt x="709" y="2603"/>
                  </a:lnTo>
                  <a:lnTo>
                    <a:pt x="710" y="2603"/>
                  </a:lnTo>
                  <a:lnTo>
                    <a:pt x="711" y="2603"/>
                  </a:lnTo>
                  <a:lnTo>
                    <a:pt x="713" y="2603"/>
                  </a:lnTo>
                  <a:lnTo>
                    <a:pt x="714" y="2602"/>
                  </a:lnTo>
                  <a:lnTo>
                    <a:pt x="716" y="2602"/>
                  </a:lnTo>
                  <a:lnTo>
                    <a:pt x="717" y="2602"/>
                  </a:lnTo>
                  <a:lnTo>
                    <a:pt x="719" y="2602"/>
                  </a:lnTo>
                  <a:lnTo>
                    <a:pt x="720" y="2602"/>
                  </a:lnTo>
                  <a:lnTo>
                    <a:pt x="722" y="2602"/>
                  </a:lnTo>
                  <a:lnTo>
                    <a:pt x="723" y="2602"/>
                  </a:lnTo>
                  <a:lnTo>
                    <a:pt x="725" y="2602"/>
                  </a:lnTo>
                  <a:lnTo>
                    <a:pt x="726" y="2601"/>
                  </a:lnTo>
                  <a:lnTo>
                    <a:pt x="728" y="2601"/>
                  </a:lnTo>
                  <a:lnTo>
                    <a:pt x="729" y="2601"/>
                  </a:lnTo>
                  <a:lnTo>
                    <a:pt x="731" y="2601"/>
                  </a:lnTo>
                  <a:lnTo>
                    <a:pt x="732" y="2601"/>
                  </a:lnTo>
                  <a:lnTo>
                    <a:pt x="734" y="2601"/>
                  </a:lnTo>
                  <a:lnTo>
                    <a:pt x="735" y="2601"/>
                  </a:lnTo>
                  <a:lnTo>
                    <a:pt x="737" y="2600"/>
                  </a:lnTo>
                  <a:lnTo>
                    <a:pt x="738" y="2600"/>
                  </a:lnTo>
                  <a:lnTo>
                    <a:pt x="740" y="2600"/>
                  </a:lnTo>
                  <a:lnTo>
                    <a:pt x="741" y="2600"/>
                  </a:lnTo>
                  <a:lnTo>
                    <a:pt x="742" y="2600"/>
                  </a:lnTo>
                  <a:lnTo>
                    <a:pt x="744" y="2600"/>
                  </a:lnTo>
                  <a:lnTo>
                    <a:pt x="746" y="2600"/>
                  </a:lnTo>
                  <a:lnTo>
                    <a:pt x="747" y="2600"/>
                  </a:lnTo>
                  <a:lnTo>
                    <a:pt x="749" y="2599"/>
                  </a:lnTo>
                  <a:lnTo>
                    <a:pt x="750" y="2599"/>
                  </a:lnTo>
                  <a:lnTo>
                    <a:pt x="751" y="2599"/>
                  </a:lnTo>
                  <a:lnTo>
                    <a:pt x="753" y="2599"/>
                  </a:lnTo>
                  <a:lnTo>
                    <a:pt x="754" y="2599"/>
                  </a:lnTo>
                  <a:lnTo>
                    <a:pt x="756" y="2599"/>
                  </a:lnTo>
                  <a:lnTo>
                    <a:pt x="758" y="2599"/>
                  </a:lnTo>
                  <a:lnTo>
                    <a:pt x="759" y="2598"/>
                  </a:lnTo>
                  <a:lnTo>
                    <a:pt x="761" y="2598"/>
                  </a:lnTo>
                  <a:lnTo>
                    <a:pt x="762" y="2598"/>
                  </a:lnTo>
                  <a:lnTo>
                    <a:pt x="763" y="2598"/>
                  </a:lnTo>
                  <a:lnTo>
                    <a:pt x="765" y="2598"/>
                  </a:lnTo>
                  <a:lnTo>
                    <a:pt x="766" y="2598"/>
                  </a:lnTo>
                  <a:lnTo>
                    <a:pt x="768" y="2598"/>
                  </a:lnTo>
                  <a:lnTo>
                    <a:pt x="770" y="2598"/>
                  </a:lnTo>
                  <a:lnTo>
                    <a:pt x="771" y="2598"/>
                  </a:lnTo>
                  <a:lnTo>
                    <a:pt x="772" y="2598"/>
                  </a:lnTo>
                  <a:lnTo>
                    <a:pt x="774" y="2597"/>
                  </a:lnTo>
                  <a:lnTo>
                    <a:pt x="775" y="2597"/>
                  </a:lnTo>
                  <a:lnTo>
                    <a:pt x="777" y="2597"/>
                  </a:lnTo>
                  <a:lnTo>
                    <a:pt x="778" y="2597"/>
                  </a:lnTo>
                  <a:lnTo>
                    <a:pt x="780" y="2597"/>
                  </a:lnTo>
                  <a:lnTo>
                    <a:pt x="782" y="2597"/>
                  </a:lnTo>
                  <a:lnTo>
                    <a:pt x="783" y="2596"/>
                  </a:lnTo>
                  <a:lnTo>
                    <a:pt x="784" y="2596"/>
                  </a:lnTo>
                  <a:lnTo>
                    <a:pt x="786" y="2596"/>
                  </a:lnTo>
                  <a:lnTo>
                    <a:pt x="787" y="2596"/>
                  </a:lnTo>
                  <a:lnTo>
                    <a:pt x="789" y="2596"/>
                  </a:lnTo>
                  <a:lnTo>
                    <a:pt x="790" y="2596"/>
                  </a:lnTo>
                  <a:lnTo>
                    <a:pt x="792" y="2595"/>
                  </a:lnTo>
                  <a:lnTo>
                    <a:pt x="793" y="2595"/>
                  </a:lnTo>
                  <a:lnTo>
                    <a:pt x="795" y="2595"/>
                  </a:lnTo>
                  <a:lnTo>
                    <a:pt x="796" y="2595"/>
                  </a:lnTo>
                  <a:lnTo>
                    <a:pt x="798" y="2595"/>
                  </a:lnTo>
                  <a:lnTo>
                    <a:pt x="799" y="2595"/>
                  </a:lnTo>
                  <a:lnTo>
                    <a:pt x="801" y="2594"/>
                  </a:lnTo>
                  <a:lnTo>
                    <a:pt x="802" y="2594"/>
                  </a:lnTo>
                  <a:lnTo>
                    <a:pt x="803" y="2594"/>
                  </a:lnTo>
                  <a:lnTo>
                    <a:pt x="805" y="2594"/>
                  </a:lnTo>
                  <a:lnTo>
                    <a:pt x="807" y="2594"/>
                  </a:lnTo>
                  <a:lnTo>
                    <a:pt x="808" y="2594"/>
                  </a:lnTo>
                  <a:lnTo>
                    <a:pt x="810" y="2593"/>
                  </a:lnTo>
                  <a:lnTo>
                    <a:pt x="811" y="2593"/>
                  </a:lnTo>
                  <a:lnTo>
                    <a:pt x="813" y="2593"/>
                  </a:lnTo>
                  <a:lnTo>
                    <a:pt x="814" y="2593"/>
                  </a:lnTo>
                  <a:lnTo>
                    <a:pt x="815" y="2593"/>
                  </a:lnTo>
                  <a:lnTo>
                    <a:pt x="817" y="2593"/>
                  </a:lnTo>
                  <a:lnTo>
                    <a:pt x="819" y="2592"/>
                  </a:lnTo>
                  <a:lnTo>
                    <a:pt x="820" y="2592"/>
                  </a:lnTo>
                  <a:lnTo>
                    <a:pt x="822" y="2592"/>
                  </a:lnTo>
                  <a:lnTo>
                    <a:pt x="823" y="2592"/>
                  </a:lnTo>
                  <a:lnTo>
                    <a:pt x="824" y="2592"/>
                  </a:lnTo>
                  <a:lnTo>
                    <a:pt x="826" y="2591"/>
                  </a:lnTo>
                  <a:lnTo>
                    <a:pt x="827" y="2591"/>
                  </a:lnTo>
                  <a:lnTo>
                    <a:pt x="829" y="2591"/>
                  </a:lnTo>
                  <a:lnTo>
                    <a:pt x="831" y="2591"/>
                  </a:lnTo>
                  <a:lnTo>
                    <a:pt x="832" y="2591"/>
                  </a:lnTo>
                  <a:lnTo>
                    <a:pt x="834" y="2591"/>
                  </a:lnTo>
                  <a:lnTo>
                    <a:pt x="835" y="2590"/>
                  </a:lnTo>
                  <a:lnTo>
                    <a:pt x="836" y="2590"/>
                  </a:lnTo>
                  <a:lnTo>
                    <a:pt x="838" y="2590"/>
                  </a:lnTo>
                  <a:lnTo>
                    <a:pt x="839" y="2590"/>
                  </a:lnTo>
                  <a:lnTo>
                    <a:pt x="841" y="2590"/>
                  </a:lnTo>
                  <a:lnTo>
                    <a:pt x="843" y="2589"/>
                  </a:lnTo>
                  <a:lnTo>
                    <a:pt x="844" y="2589"/>
                  </a:lnTo>
                  <a:lnTo>
                    <a:pt x="845" y="2589"/>
                  </a:lnTo>
                  <a:lnTo>
                    <a:pt x="847" y="2589"/>
                  </a:lnTo>
                  <a:lnTo>
                    <a:pt x="848" y="2589"/>
                  </a:lnTo>
                  <a:lnTo>
                    <a:pt x="850" y="2588"/>
                  </a:lnTo>
                  <a:lnTo>
                    <a:pt x="851" y="2588"/>
                  </a:lnTo>
                  <a:lnTo>
                    <a:pt x="853" y="2588"/>
                  </a:lnTo>
                  <a:lnTo>
                    <a:pt x="854" y="2588"/>
                  </a:lnTo>
                  <a:lnTo>
                    <a:pt x="856" y="2588"/>
                  </a:lnTo>
                  <a:lnTo>
                    <a:pt x="857" y="2587"/>
                  </a:lnTo>
                  <a:lnTo>
                    <a:pt x="859" y="2587"/>
                  </a:lnTo>
                  <a:lnTo>
                    <a:pt x="860" y="2587"/>
                  </a:lnTo>
                  <a:lnTo>
                    <a:pt x="862" y="2587"/>
                  </a:lnTo>
                  <a:lnTo>
                    <a:pt x="863" y="2587"/>
                  </a:lnTo>
                  <a:lnTo>
                    <a:pt x="865" y="2587"/>
                  </a:lnTo>
                  <a:lnTo>
                    <a:pt x="866" y="2587"/>
                  </a:lnTo>
                  <a:lnTo>
                    <a:pt x="868" y="2586"/>
                  </a:lnTo>
                  <a:lnTo>
                    <a:pt x="869" y="2586"/>
                  </a:lnTo>
                  <a:lnTo>
                    <a:pt x="871" y="2586"/>
                  </a:lnTo>
                  <a:lnTo>
                    <a:pt x="872" y="2586"/>
                  </a:lnTo>
                  <a:lnTo>
                    <a:pt x="874" y="2586"/>
                  </a:lnTo>
                  <a:lnTo>
                    <a:pt x="875" y="2585"/>
                  </a:lnTo>
                  <a:lnTo>
                    <a:pt x="876" y="2585"/>
                  </a:lnTo>
                  <a:lnTo>
                    <a:pt x="878" y="2585"/>
                  </a:lnTo>
                  <a:lnTo>
                    <a:pt x="880" y="2585"/>
                  </a:lnTo>
                  <a:lnTo>
                    <a:pt x="881" y="2585"/>
                  </a:lnTo>
                  <a:lnTo>
                    <a:pt x="883" y="2584"/>
                  </a:lnTo>
                  <a:lnTo>
                    <a:pt x="884" y="2584"/>
                  </a:lnTo>
                  <a:lnTo>
                    <a:pt x="886" y="2584"/>
                  </a:lnTo>
                  <a:lnTo>
                    <a:pt x="887" y="2584"/>
                  </a:lnTo>
                  <a:lnTo>
                    <a:pt x="888" y="2583"/>
                  </a:lnTo>
                  <a:lnTo>
                    <a:pt x="890" y="2583"/>
                  </a:lnTo>
                  <a:lnTo>
                    <a:pt x="891" y="2583"/>
                  </a:lnTo>
                  <a:lnTo>
                    <a:pt x="893" y="2583"/>
                  </a:lnTo>
                  <a:lnTo>
                    <a:pt x="895" y="2583"/>
                  </a:lnTo>
                  <a:lnTo>
                    <a:pt x="896" y="2582"/>
                  </a:lnTo>
                  <a:lnTo>
                    <a:pt x="897" y="2582"/>
                  </a:lnTo>
                  <a:lnTo>
                    <a:pt x="899" y="2582"/>
                  </a:lnTo>
                  <a:lnTo>
                    <a:pt x="900" y="2582"/>
                  </a:lnTo>
                  <a:lnTo>
                    <a:pt x="902" y="2581"/>
                  </a:lnTo>
                  <a:lnTo>
                    <a:pt x="903" y="2581"/>
                  </a:lnTo>
                  <a:lnTo>
                    <a:pt x="905" y="2581"/>
                  </a:lnTo>
                  <a:lnTo>
                    <a:pt x="907" y="2581"/>
                  </a:lnTo>
                  <a:lnTo>
                    <a:pt x="908" y="2580"/>
                  </a:lnTo>
                  <a:lnTo>
                    <a:pt x="909" y="2580"/>
                  </a:lnTo>
                  <a:lnTo>
                    <a:pt x="911" y="2580"/>
                  </a:lnTo>
                  <a:lnTo>
                    <a:pt x="912" y="2580"/>
                  </a:lnTo>
                  <a:lnTo>
                    <a:pt x="914" y="2579"/>
                  </a:lnTo>
                  <a:lnTo>
                    <a:pt x="915" y="2579"/>
                  </a:lnTo>
                  <a:lnTo>
                    <a:pt x="917" y="2579"/>
                  </a:lnTo>
                  <a:lnTo>
                    <a:pt x="918" y="2579"/>
                  </a:lnTo>
                  <a:lnTo>
                    <a:pt x="920" y="2578"/>
                  </a:lnTo>
                  <a:lnTo>
                    <a:pt x="921" y="2578"/>
                  </a:lnTo>
                  <a:lnTo>
                    <a:pt x="923" y="2578"/>
                  </a:lnTo>
                  <a:lnTo>
                    <a:pt x="924" y="2578"/>
                  </a:lnTo>
                  <a:lnTo>
                    <a:pt x="926" y="2577"/>
                  </a:lnTo>
                  <a:lnTo>
                    <a:pt x="927" y="2577"/>
                  </a:lnTo>
                  <a:lnTo>
                    <a:pt x="928" y="2577"/>
                  </a:lnTo>
                  <a:lnTo>
                    <a:pt x="930" y="2577"/>
                  </a:lnTo>
                  <a:lnTo>
                    <a:pt x="932" y="2576"/>
                  </a:lnTo>
                  <a:lnTo>
                    <a:pt x="933" y="2576"/>
                  </a:lnTo>
                  <a:lnTo>
                    <a:pt x="935" y="2576"/>
                  </a:lnTo>
                  <a:lnTo>
                    <a:pt x="936" y="2576"/>
                  </a:lnTo>
                  <a:lnTo>
                    <a:pt x="938" y="2576"/>
                  </a:lnTo>
                  <a:lnTo>
                    <a:pt x="939" y="2576"/>
                  </a:lnTo>
                  <a:lnTo>
                    <a:pt x="940" y="2575"/>
                  </a:lnTo>
                  <a:lnTo>
                    <a:pt x="942" y="2575"/>
                  </a:lnTo>
                  <a:lnTo>
                    <a:pt x="944" y="2575"/>
                  </a:lnTo>
                  <a:lnTo>
                    <a:pt x="945" y="2575"/>
                  </a:lnTo>
                  <a:lnTo>
                    <a:pt x="947" y="2574"/>
                  </a:lnTo>
                  <a:lnTo>
                    <a:pt x="948" y="2574"/>
                  </a:lnTo>
                  <a:lnTo>
                    <a:pt x="949" y="2574"/>
                  </a:lnTo>
                  <a:lnTo>
                    <a:pt x="951" y="2574"/>
                  </a:lnTo>
                  <a:lnTo>
                    <a:pt x="952" y="2573"/>
                  </a:lnTo>
                  <a:lnTo>
                    <a:pt x="954" y="2573"/>
                  </a:lnTo>
                  <a:lnTo>
                    <a:pt x="956" y="2573"/>
                  </a:lnTo>
                  <a:lnTo>
                    <a:pt x="957" y="2572"/>
                  </a:lnTo>
                  <a:lnTo>
                    <a:pt x="959" y="2572"/>
                  </a:lnTo>
                  <a:lnTo>
                    <a:pt x="960" y="2572"/>
                  </a:lnTo>
                  <a:lnTo>
                    <a:pt x="961" y="2572"/>
                  </a:lnTo>
                  <a:lnTo>
                    <a:pt x="963" y="2571"/>
                  </a:lnTo>
                  <a:lnTo>
                    <a:pt x="964" y="2571"/>
                  </a:lnTo>
                  <a:lnTo>
                    <a:pt x="966" y="2571"/>
                  </a:lnTo>
                  <a:lnTo>
                    <a:pt x="968" y="2570"/>
                  </a:lnTo>
                  <a:lnTo>
                    <a:pt x="969" y="2570"/>
                  </a:lnTo>
                  <a:lnTo>
                    <a:pt x="970" y="2570"/>
                  </a:lnTo>
                  <a:lnTo>
                    <a:pt x="972" y="2570"/>
                  </a:lnTo>
                  <a:lnTo>
                    <a:pt x="973" y="2569"/>
                  </a:lnTo>
                  <a:lnTo>
                    <a:pt x="975" y="2569"/>
                  </a:lnTo>
                  <a:lnTo>
                    <a:pt x="976" y="2569"/>
                  </a:lnTo>
                  <a:lnTo>
                    <a:pt x="978" y="2568"/>
                  </a:lnTo>
                  <a:lnTo>
                    <a:pt x="980" y="2568"/>
                  </a:lnTo>
                  <a:lnTo>
                    <a:pt x="981" y="2568"/>
                  </a:lnTo>
                  <a:lnTo>
                    <a:pt x="982" y="2568"/>
                  </a:lnTo>
                  <a:lnTo>
                    <a:pt x="984" y="2567"/>
                  </a:lnTo>
                  <a:lnTo>
                    <a:pt x="985" y="2567"/>
                  </a:lnTo>
                  <a:lnTo>
                    <a:pt x="987" y="2567"/>
                  </a:lnTo>
                  <a:lnTo>
                    <a:pt x="988" y="2566"/>
                  </a:lnTo>
                  <a:lnTo>
                    <a:pt x="990" y="2566"/>
                  </a:lnTo>
                  <a:lnTo>
                    <a:pt x="991" y="2566"/>
                  </a:lnTo>
                  <a:lnTo>
                    <a:pt x="993" y="2565"/>
                  </a:lnTo>
                  <a:lnTo>
                    <a:pt x="994" y="2565"/>
                  </a:lnTo>
                  <a:lnTo>
                    <a:pt x="996" y="2565"/>
                  </a:lnTo>
                  <a:lnTo>
                    <a:pt x="997" y="2565"/>
                  </a:lnTo>
                  <a:lnTo>
                    <a:pt x="999" y="2565"/>
                  </a:lnTo>
                  <a:lnTo>
                    <a:pt x="1000" y="2564"/>
                  </a:lnTo>
                  <a:lnTo>
                    <a:pt x="1001" y="2564"/>
                  </a:lnTo>
                  <a:lnTo>
                    <a:pt x="1003" y="2564"/>
                  </a:lnTo>
                  <a:lnTo>
                    <a:pt x="1005" y="2563"/>
                  </a:lnTo>
                  <a:lnTo>
                    <a:pt x="1006" y="2563"/>
                  </a:lnTo>
                  <a:lnTo>
                    <a:pt x="1008" y="2563"/>
                  </a:lnTo>
                  <a:lnTo>
                    <a:pt x="1009" y="2562"/>
                  </a:lnTo>
                  <a:lnTo>
                    <a:pt x="1011" y="2562"/>
                  </a:lnTo>
                  <a:lnTo>
                    <a:pt x="1012" y="2562"/>
                  </a:lnTo>
                  <a:lnTo>
                    <a:pt x="1013" y="2561"/>
                  </a:lnTo>
                  <a:lnTo>
                    <a:pt x="1015" y="2561"/>
                  </a:lnTo>
                  <a:lnTo>
                    <a:pt x="1017" y="2561"/>
                  </a:lnTo>
                  <a:lnTo>
                    <a:pt x="1018" y="2560"/>
                  </a:lnTo>
                  <a:lnTo>
                    <a:pt x="1020" y="2560"/>
                  </a:lnTo>
                  <a:lnTo>
                    <a:pt x="1021" y="2560"/>
                  </a:lnTo>
                  <a:lnTo>
                    <a:pt x="1022" y="2559"/>
                  </a:lnTo>
                  <a:lnTo>
                    <a:pt x="1024" y="2559"/>
                  </a:lnTo>
                  <a:lnTo>
                    <a:pt x="1025" y="2559"/>
                  </a:lnTo>
                  <a:lnTo>
                    <a:pt x="1027" y="2558"/>
                  </a:lnTo>
                  <a:lnTo>
                    <a:pt x="1029" y="2558"/>
                  </a:lnTo>
                  <a:lnTo>
                    <a:pt x="1030" y="2558"/>
                  </a:lnTo>
                  <a:lnTo>
                    <a:pt x="1032" y="2557"/>
                  </a:lnTo>
                  <a:lnTo>
                    <a:pt x="1033" y="2557"/>
                  </a:lnTo>
                  <a:lnTo>
                    <a:pt x="1034" y="2557"/>
                  </a:lnTo>
                  <a:lnTo>
                    <a:pt x="1036" y="2556"/>
                  </a:lnTo>
                  <a:lnTo>
                    <a:pt x="1037" y="2556"/>
                  </a:lnTo>
                  <a:lnTo>
                    <a:pt x="1039" y="2556"/>
                  </a:lnTo>
                  <a:lnTo>
                    <a:pt x="1040" y="2555"/>
                  </a:lnTo>
                  <a:lnTo>
                    <a:pt x="1042" y="2555"/>
                  </a:lnTo>
                  <a:lnTo>
                    <a:pt x="1043" y="2555"/>
                  </a:lnTo>
                  <a:lnTo>
                    <a:pt x="1045" y="2555"/>
                  </a:lnTo>
                  <a:lnTo>
                    <a:pt x="1046" y="2554"/>
                  </a:lnTo>
                  <a:lnTo>
                    <a:pt x="1048" y="2554"/>
                  </a:lnTo>
                  <a:lnTo>
                    <a:pt x="1049" y="2554"/>
                  </a:lnTo>
                  <a:lnTo>
                    <a:pt x="1051" y="2553"/>
                  </a:lnTo>
                  <a:lnTo>
                    <a:pt x="1052" y="2553"/>
                  </a:lnTo>
                  <a:lnTo>
                    <a:pt x="1054" y="2553"/>
                  </a:lnTo>
                  <a:lnTo>
                    <a:pt x="1055" y="2552"/>
                  </a:lnTo>
                  <a:lnTo>
                    <a:pt x="1057" y="2552"/>
                  </a:lnTo>
                  <a:lnTo>
                    <a:pt x="1058" y="2551"/>
                  </a:lnTo>
                  <a:lnTo>
                    <a:pt x="1060" y="2551"/>
                  </a:lnTo>
                  <a:lnTo>
                    <a:pt x="1061" y="2551"/>
                  </a:lnTo>
                  <a:lnTo>
                    <a:pt x="1063" y="2550"/>
                  </a:lnTo>
                  <a:lnTo>
                    <a:pt x="1064" y="2550"/>
                  </a:lnTo>
                  <a:lnTo>
                    <a:pt x="1066" y="2550"/>
                  </a:lnTo>
                  <a:lnTo>
                    <a:pt x="1067" y="2549"/>
                  </a:lnTo>
                  <a:lnTo>
                    <a:pt x="1069" y="2549"/>
                  </a:lnTo>
                  <a:lnTo>
                    <a:pt x="1070" y="2548"/>
                  </a:lnTo>
                  <a:lnTo>
                    <a:pt x="1072" y="2548"/>
                  </a:lnTo>
                  <a:lnTo>
                    <a:pt x="1073" y="2548"/>
                  </a:lnTo>
                  <a:lnTo>
                    <a:pt x="1074" y="2547"/>
                  </a:lnTo>
                  <a:lnTo>
                    <a:pt x="1076" y="2547"/>
                  </a:lnTo>
                  <a:lnTo>
                    <a:pt x="1077" y="2547"/>
                  </a:lnTo>
                  <a:lnTo>
                    <a:pt x="1079" y="2546"/>
                  </a:lnTo>
                  <a:lnTo>
                    <a:pt x="1081" y="2546"/>
                  </a:lnTo>
                  <a:lnTo>
                    <a:pt x="1082" y="2545"/>
                  </a:lnTo>
                  <a:lnTo>
                    <a:pt x="1084" y="2545"/>
                  </a:lnTo>
                  <a:lnTo>
                    <a:pt x="1085" y="2545"/>
                  </a:lnTo>
                  <a:lnTo>
                    <a:pt x="1086" y="2544"/>
                  </a:lnTo>
                  <a:lnTo>
                    <a:pt x="1088" y="2544"/>
                  </a:lnTo>
                  <a:lnTo>
                    <a:pt x="1089" y="2544"/>
                  </a:lnTo>
                  <a:lnTo>
                    <a:pt x="1091" y="2543"/>
                  </a:lnTo>
                  <a:lnTo>
                    <a:pt x="1093" y="2543"/>
                  </a:lnTo>
                  <a:lnTo>
                    <a:pt x="1094" y="2543"/>
                  </a:lnTo>
                  <a:lnTo>
                    <a:pt x="1095" y="2542"/>
                  </a:lnTo>
                  <a:lnTo>
                    <a:pt x="1097" y="2542"/>
                  </a:lnTo>
                  <a:lnTo>
                    <a:pt x="1098" y="2541"/>
                  </a:lnTo>
                  <a:lnTo>
                    <a:pt x="1100" y="2541"/>
                  </a:lnTo>
                  <a:lnTo>
                    <a:pt x="1101" y="2541"/>
                  </a:lnTo>
                  <a:lnTo>
                    <a:pt x="1103" y="2540"/>
                  </a:lnTo>
                  <a:lnTo>
                    <a:pt x="1105" y="2540"/>
                  </a:lnTo>
                  <a:lnTo>
                    <a:pt x="1106" y="2539"/>
                  </a:lnTo>
                  <a:lnTo>
                    <a:pt x="1107" y="2539"/>
                  </a:lnTo>
                  <a:lnTo>
                    <a:pt x="1109" y="2538"/>
                  </a:lnTo>
                  <a:lnTo>
                    <a:pt x="1110" y="2538"/>
                  </a:lnTo>
                  <a:lnTo>
                    <a:pt x="1112" y="2538"/>
                  </a:lnTo>
                  <a:lnTo>
                    <a:pt x="1113" y="2537"/>
                  </a:lnTo>
                  <a:lnTo>
                    <a:pt x="1115" y="2537"/>
                  </a:lnTo>
                  <a:lnTo>
                    <a:pt x="1116" y="2536"/>
                  </a:lnTo>
                  <a:lnTo>
                    <a:pt x="1118" y="2536"/>
                  </a:lnTo>
                  <a:lnTo>
                    <a:pt x="1119" y="2535"/>
                  </a:lnTo>
                  <a:lnTo>
                    <a:pt x="1121" y="2535"/>
                  </a:lnTo>
                  <a:lnTo>
                    <a:pt x="1122" y="2534"/>
                  </a:lnTo>
                  <a:lnTo>
                    <a:pt x="1124" y="2534"/>
                  </a:lnTo>
                  <a:lnTo>
                    <a:pt x="1125" y="2534"/>
                  </a:lnTo>
                  <a:lnTo>
                    <a:pt x="1126" y="2533"/>
                  </a:lnTo>
                  <a:lnTo>
                    <a:pt x="1128" y="2533"/>
                  </a:lnTo>
                  <a:lnTo>
                    <a:pt x="1130" y="2533"/>
                  </a:lnTo>
                  <a:lnTo>
                    <a:pt x="1131" y="2532"/>
                  </a:lnTo>
                  <a:lnTo>
                    <a:pt x="1133" y="2532"/>
                  </a:lnTo>
                  <a:lnTo>
                    <a:pt x="1134" y="2531"/>
                  </a:lnTo>
                  <a:lnTo>
                    <a:pt x="1136" y="2531"/>
                  </a:lnTo>
                  <a:lnTo>
                    <a:pt x="1137" y="2530"/>
                  </a:lnTo>
                  <a:lnTo>
                    <a:pt x="1138" y="2530"/>
                  </a:lnTo>
                  <a:lnTo>
                    <a:pt x="1140" y="2530"/>
                  </a:lnTo>
                  <a:lnTo>
                    <a:pt x="1142" y="2529"/>
                  </a:lnTo>
                  <a:lnTo>
                    <a:pt x="1143" y="2529"/>
                  </a:lnTo>
                  <a:lnTo>
                    <a:pt x="1145" y="2528"/>
                  </a:lnTo>
                  <a:lnTo>
                    <a:pt x="1146" y="2528"/>
                  </a:lnTo>
                  <a:lnTo>
                    <a:pt x="1147" y="2527"/>
                  </a:lnTo>
                  <a:lnTo>
                    <a:pt x="1149" y="2527"/>
                  </a:lnTo>
                  <a:lnTo>
                    <a:pt x="1150" y="2526"/>
                  </a:lnTo>
                  <a:lnTo>
                    <a:pt x="1152" y="2526"/>
                  </a:lnTo>
                  <a:lnTo>
                    <a:pt x="1154" y="2525"/>
                  </a:lnTo>
                  <a:lnTo>
                    <a:pt x="1155" y="2525"/>
                  </a:lnTo>
                  <a:lnTo>
                    <a:pt x="1157" y="2524"/>
                  </a:lnTo>
                  <a:lnTo>
                    <a:pt x="1158" y="2524"/>
                  </a:lnTo>
                  <a:lnTo>
                    <a:pt x="1159" y="2523"/>
                  </a:lnTo>
                  <a:lnTo>
                    <a:pt x="1161" y="2523"/>
                  </a:lnTo>
                  <a:lnTo>
                    <a:pt x="1162" y="2522"/>
                  </a:lnTo>
                  <a:lnTo>
                    <a:pt x="1164" y="2522"/>
                  </a:lnTo>
                  <a:lnTo>
                    <a:pt x="1166" y="2522"/>
                  </a:lnTo>
                  <a:lnTo>
                    <a:pt x="1167" y="2521"/>
                  </a:lnTo>
                  <a:lnTo>
                    <a:pt x="1168" y="2521"/>
                  </a:lnTo>
                  <a:lnTo>
                    <a:pt x="1170" y="2520"/>
                  </a:lnTo>
                  <a:lnTo>
                    <a:pt x="1171" y="2520"/>
                  </a:lnTo>
                  <a:lnTo>
                    <a:pt x="1173" y="2519"/>
                  </a:lnTo>
                  <a:lnTo>
                    <a:pt x="1174" y="2519"/>
                  </a:lnTo>
                  <a:lnTo>
                    <a:pt x="1176" y="2518"/>
                  </a:lnTo>
                  <a:lnTo>
                    <a:pt x="1178" y="2518"/>
                  </a:lnTo>
                  <a:lnTo>
                    <a:pt x="1179" y="2517"/>
                  </a:lnTo>
                  <a:lnTo>
                    <a:pt x="1180" y="2517"/>
                  </a:lnTo>
                  <a:lnTo>
                    <a:pt x="1182" y="2516"/>
                  </a:lnTo>
                  <a:lnTo>
                    <a:pt x="1183" y="2516"/>
                  </a:lnTo>
                  <a:lnTo>
                    <a:pt x="1185" y="2515"/>
                  </a:lnTo>
                  <a:lnTo>
                    <a:pt x="1186" y="2515"/>
                  </a:lnTo>
                  <a:lnTo>
                    <a:pt x="1188" y="2514"/>
                  </a:lnTo>
                  <a:lnTo>
                    <a:pt x="1189" y="2514"/>
                  </a:lnTo>
                  <a:lnTo>
                    <a:pt x="1191" y="2513"/>
                  </a:lnTo>
                  <a:lnTo>
                    <a:pt x="1192" y="2513"/>
                  </a:lnTo>
                  <a:lnTo>
                    <a:pt x="1194" y="2512"/>
                  </a:lnTo>
                  <a:lnTo>
                    <a:pt x="1195" y="2512"/>
                  </a:lnTo>
                  <a:lnTo>
                    <a:pt x="1197" y="2511"/>
                  </a:lnTo>
                  <a:lnTo>
                    <a:pt x="1198" y="2511"/>
                  </a:lnTo>
                  <a:lnTo>
                    <a:pt x="1199" y="2510"/>
                  </a:lnTo>
                  <a:lnTo>
                    <a:pt x="1201" y="2510"/>
                  </a:lnTo>
                  <a:lnTo>
                    <a:pt x="1203" y="2509"/>
                  </a:lnTo>
                  <a:lnTo>
                    <a:pt x="1204" y="2509"/>
                  </a:lnTo>
                  <a:lnTo>
                    <a:pt x="1206" y="2508"/>
                  </a:lnTo>
                  <a:lnTo>
                    <a:pt x="1207" y="2508"/>
                  </a:lnTo>
                  <a:lnTo>
                    <a:pt x="1209" y="2507"/>
                  </a:lnTo>
                  <a:lnTo>
                    <a:pt x="1210" y="2507"/>
                  </a:lnTo>
                  <a:lnTo>
                    <a:pt x="1211" y="2506"/>
                  </a:lnTo>
                  <a:lnTo>
                    <a:pt x="1213" y="2505"/>
                  </a:lnTo>
                  <a:lnTo>
                    <a:pt x="1215" y="2505"/>
                  </a:lnTo>
                  <a:lnTo>
                    <a:pt x="1216" y="2504"/>
                  </a:lnTo>
                  <a:lnTo>
                    <a:pt x="1218" y="2504"/>
                  </a:lnTo>
                  <a:lnTo>
                    <a:pt x="1219" y="2503"/>
                  </a:lnTo>
                  <a:lnTo>
                    <a:pt x="1220" y="2503"/>
                  </a:lnTo>
                  <a:lnTo>
                    <a:pt x="1222" y="2502"/>
                  </a:lnTo>
                  <a:lnTo>
                    <a:pt x="1223" y="2501"/>
                  </a:lnTo>
                  <a:lnTo>
                    <a:pt x="1225" y="2501"/>
                  </a:lnTo>
                  <a:lnTo>
                    <a:pt x="1226" y="2501"/>
                  </a:lnTo>
                  <a:lnTo>
                    <a:pt x="1228" y="2500"/>
                  </a:lnTo>
                  <a:lnTo>
                    <a:pt x="1230" y="2500"/>
                  </a:lnTo>
                  <a:lnTo>
                    <a:pt x="1231" y="2499"/>
                  </a:lnTo>
                  <a:lnTo>
                    <a:pt x="1232" y="2498"/>
                  </a:lnTo>
                  <a:lnTo>
                    <a:pt x="1234" y="2498"/>
                  </a:lnTo>
                  <a:lnTo>
                    <a:pt x="1235" y="2497"/>
                  </a:lnTo>
                  <a:lnTo>
                    <a:pt x="1237" y="2497"/>
                  </a:lnTo>
                  <a:lnTo>
                    <a:pt x="1238" y="2496"/>
                  </a:lnTo>
                  <a:lnTo>
                    <a:pt x="1240" y="2495"/>
                  </a:lnTo>
                  <a:lnTo>
                    <a:pt x="1241" y="2495"/>
                  </a:lnTo>
                  <a:lnTo>
                    <a:pt x="1243" y="2494"/>
                  </a:lnTo>
                  <a:lnTo>
                    <a:pt x="1244" y="2494"/>
                  </a:lnTo>
                  <a:lnTo>
                    <a:pt x="1246" y="2493"/>
                  </a:lnTo>
                  <a:lnTo>
                    <a:pt x="1247" y="2492"/>
                  </a:lnTo>
                  <a:lnTo>
                    <a:pt x="1249" y="2492"/>
                  </a:lnTo>
                  <a:lnTo>
                    <a:pt x="1250" y="2491"/>
                  </a:lnTo>
                  <a:lnTo>
                    <a:pt x="1252" y="2491"/>
                  </a:lnTo>
                  <a:lnTo>
                    <a:pt x="1253" y="2490"/>
                  </a:lnTo>
                  <a:lnTo>
                    <a:pt x="1255" y="2490"/>
                  </a:lnTo>
                  <a:lnTo>
                    <a:pt x="1256" y="2489"/>
                  </a:lnTo>
                  <a:lnTo>
                    <a:pt x="1258" y="2489"/>
                  </a:lnTo>
                  <a:lnTo>
                    <a:pt x="1259" y="2488"/>
                  </a:lnTo>
                  <a:lnTo>
                    <a:pt x="1261" y="2487"/>
                  </a:lnTo>
                  <a:lnTo>
                    <a:pt x="1262" y="2487"/>
                  </a:lnTo>
                  <a:lnTo>
                    <a:pt x="1263" y="2486"/>
                  </a:lnTo>
                  <a:lnTo>
                    <a:pt x="1265" y="2485"/>
                  </a:lnTo>
                  <a:lnTo>
                    <a:pt x="1267" y="2485"/>
                  </a:lnTo>
                  <a:lnTo>
                    <a:pt x="1268" y="2484"/>
                  </a:lnTo>
                  <a:lnTo>
                    <a:pt x="1270" y="2484"/>
                  </a:lnTo>
                  <a:lnTo>
                    <a:pt x="1271" y="2483"/>
                  </a:lnTo>
                  <a:lnTo>
                    <a:pt x="1272" y="2482"/>
                  </a:lnTo>
                  <a:lnTo>
                    <a:pt x="1274" y="2482"/>
                  </a:lnTo>
                  <a:lnTo>
                    <a:pt x="1275" y="2481"/>
                  </a:lnTo>
                  <a:lnTo>
                    <a:pt x="1277" y="2480"/>
                  </a:lnTo>
                  <a:lnTo>
                    <a:pt x="1279" y="2480"/>
                  </a:lnTo>
                  <a:lnTo>
                    <a:pt x="1280" y="2479"/>
                  </a:lnTo>
                  <a:lnTo>
                    <a:pt x="1282" y="2479"/>
                  </a:lnTo>
                  <a:lnTo>
                    <a:pt x="1283" y="2478"/>
                  </a:lnTo>
                  <a:lnTo>
                    <a:pt x="1284" y="2478"/>
                  </a:lnTo>
                  <a:lnTo>
                    <a:pt x="1286" y="2477"/>
                  </a:lnTo>
                  <a:lnTo>
                    <a:pt x="1287" y="2476"/>
                  </a:lnTo>
                  <a:lnTo>
                    <a:pt x="1289" y="2476"/>
                  </a:lnTo>
                  <a:lnTo>
                    <a:pt x="1291" y="2475"/>
                  </a:lnTo>
                  <a:lnTo>
                    <a:pt x="1292" y="2474"/>
                  </a:lnTo>
                  <a:lnTo>
                    <a:pt x="1293" y="2473"/>
                  </a:lnTo>
                  <a:lnTo>
                    <a:pt x="1295" y="2473"/>
                  </a:lnTo>
                  <a:lnTo>
                    <a:pt x="1296" y="2472"/>
                  </a:lnTo>
                  <a:lnTo>
                    <a:pt x="1298" y="2471"/>
                  </a:lnTo>
                  <a:lnTo>
                    <a:pt x="1299" y="2471"/>
                  </a:lnTo>
                  <a:lnTo>
                    <a:pt x="1301" y="2470"/>
                  </a:lnTo>
                  <a:lnTo>
                    <a:pt x="1303" y="2469"/>
                  </a:lnTo>
                  <a:lnTo>
                    <a:pt x="1304" y="2469"/>
                  </a:lnTo>
                  <a:lnTo>
                    <a:pt x="1305" y="2468"/>
                  </a:lnTo>
                  <a:lnTo>
                    <a:pt x="1307" y="2468"/>
                  </a:lnTo>
                  <a:lnTo>
                    <a:pt x="1308" y="2467"/>
                  </a:lnTo>
                  <a:lnTo>
                    <a:pt x="1310" y="2466"/>
                  </a:lnTo>
                  <a:lnTo>
                    <a:pt x="1311" y="2466"/>
                  </a:lnTo>
                  <a:lnTo>
                    <a:pt x="1313" y="2465"/>
                  </a:lnTo>
                  <a:lnTo>
                    <a:pt x="1314" y="2464"/>
                  </a:lnTo>
                  <a:lnTo>
                    <a:pt x="1316" y="2463"/>
                  </a:lnTo>
                  <a:lnTo>
                    <a:pt x="1317" y="2463"/>
                  </a:lnTo>
                  <a:lnTo>
                    <a:pt x="1319" y="2462"/>
                  </a:lnTo>
                  <a:lnTo>
                    <a:pt x="1320" y="2461"/>
                  </a:lnTo>
                  <a:lnTo>
                    <a:pt x="1322" y="2461"/>
                  </a:lnTo>
                  <a:lnTo>
                    <a:pt x="1323" y="2460"/>
                  </a:lnTo>
                  <a:lnTo>
                    <a:pt x="1324" y="2459"/>
                  </a:lnTo>
                  <a:lnTo>
                    <a:pt x="1326" y="2458"/>
                  </a:lnTo>
                  <a:lnTo>
                    <a:pt x="1328" y="2458"/>
                  </a:lnTo>
                  <a:lnTo>
                    <a:pt x="1329" y="2457"/>
                  </a:lnTo>
                  <a:lnTo>
                    <a:pt x="1331" y="2457"/>
                  </a:lnTo>
                  <a:lnTo>
                    <a:pt x="1332" y="2456"/>
                  </a:lnTo>
                  <a:lnTo>
                    <a:pt x="1334" y="2455"/>
                  </a:lnTo>
                  <a:lnTo>
                    <a:pt x="1335" y="2454"/>
                  </a:lnTo>
                  <a:lnTo>
                    <a:pt x="1336" y="2454"/>
                  </a:lnTo>
                  <a:lnTo>
                    <a:pt x="1338" y="2453"/>
                  </a:lnTo>
                  <a:lnTo>
                    <a:pt x="1340" y="2452"/>
                  </a:lnTo>
                  <a:lnTo>
                    <a:pt x="1341" y="2451"/>
                  </a:lnTo>
                  <a:lnTo>
                    <a:pt x="1343" y="2451"/>
                  </a:lnTo>
                  <a:lnTo>
                    <a:pt x="1344" y="2450"/>
                  </a:lnTo>
                  <a:lnTo>
                    <a:pt x="1345" y="2449"/>
                  </a:lnTo>
                  <a:lnTo>
                    <a:pt x="1347" y="2448"/>
                  </a:lnTo>
                  <a:lnTo>
                    <a:pt x="1348" y="2448"/>
                  </a:lnTo>
                  <a:lnTo>
                    <a:pt x="1350" y="2447"/>
                  </a:lnTo>
                  <a:lnTo>
                    <a:pt x="1352" y="2446"/>
                  </a:lnTo>
                  <a:lnTo>
                    <a:pt x="1353" y="2446"/>
                  </a:lnTo>
                  <a:lnTo>
                    <a:pt x="1355" y="2445"/>
                  </a:lnTo>
                  <a:lnTo>
                    <a:pt x="1356" y="2444"/>
                  </a:lnTo>
                  <a:lnTo>
                    <a:pt x="1357" y="2443"/>
                  </a:lnTo>
                  <a:lnTo>
                    <a:pt x="1359" y="2443"/>
                  </a:lnTo>
                  <a:lnTo>
                    <a:pt x="1360" y="2442"/>
                  </a:lnTo>
                  <a:lnTo>
                    <a:pt x="1362" y="2441"/>
                  </a:lnTo>
                  <a:lnTo>
                    <a:pt x="1364" y="2440"/>
                  </a:lnTo>
                  <a:lnTo>
                    <a:pt x="1365" y="2439"/>
                  </a:lnTo>
                  <a:lnTo>
                    <a:pt x="1366" y="2439"/>
                  </a:lnTo>
                  <a:lnTo>
                    <a:pt x="1368" y="2438"/>
                  </a:lnTo>
                  <a:lnTo>
                    <a:pt x="1369" y="2437"/>
                  </a:lnTo>
                  <a:lnTo>
                    <a:pt x="1371" y="2436"/>
                  </a:lnTo>
                  <a:lnTo>
                    <a:pt x="1372" y="2436"/>
                  </a:lnTo>
                  <a:lnTo>
                    <a:pt x="1374" y="2435"/>
                  </a:lnTo>
                  <a:lnTo>
                    <a:pt x="1375" y="2434"/>
                  </a:lnTo>
                  <a:lnTo>
                    <a:pt x="1377" y="2433"/>
                  </a:lnTo>
                  <a:lnTo>
                    <a:pt x="1378" y="2433"/>
                  </a:lnTo>
                  <a:lnTo>
                    <a:pt x="1380" y="2432"/>
                  </a:lnTo>
                  <a:lnTo>
                    <a:pt x="1381" y="2431"/>
                  </a:lnTo>
                  <a:lnTo>
                    <a:pt x="1383" y="2430"/>
                  </a:lnTo>
                  <a:lnTo>
                    <a:pt x="1384" y="2429"/>
                  </a:lnTo>
                  <a:lnTo>
                    <a:pt x="1386" y="2429"/>
                  </a:lnTo>
                  <a:lnTo>
                    <a:pt x="1387" y="2428"/>
                  </a:lnTo>
                  <a:lnTo>
                    <a:pt x="1389" y="2427"/>
                  </a:lnTo>
                  <a:lnTo>
                    <a:pt x="1390" y="2426"/>
                  </a:lnTo>
                  <a:lnTo>
                    <a:pt x="1392" y="2425"/>
                  </a:lnTo>
                  <a:lnTo>
                    <a:pt x="1393" y="2425"/>
                  </a:lnTo>
                  <a:lnTo>
                    <a:pt x="1395" y="2424"/>
                  </a:lnTo>
                  <a:lnTo>
                    <a:pt x="1396" y="2423"/>
                  </a:lnTo>
                  <a:lnTo>
                    <a:pt x="1397" y="2422"/>
                  </a:lnTo>
                  <a:lnTo>
                    <a:pt x="1399" y="2421"/>
                  </a:lnTo>
                  <a:lnTo>
                    <a:pt x="1401" y="2421"/>
                  </a:lnTo>
                  <a:lnTo>
                    <a:pt x="1402" y="2420"/>
                  </a:lnTo>
                  <a:lnTo>
                    <a:pt x="1404" y="2419"/>
                  </a:lnTo>
                  <a:lnTo>
                    <a:pt x="1405" y="2418"/>
                  </a:lnTo>
                  <a:lnTo>
                    <a:pt x="1407" y="2417"/>
                  </a:lnTo>
                  <a:lnTo>
                    <a:pt x="1408" y="2416"/>
                  </a:lnTo>
                  <a:lnTo>
                    <a:pt x="1409" y="2415"/>
                  </a:lnTo>
                  <a:lnTo>
                    <a:pt x="1411" y="2414"/>
                  </a:lnTo>
                  <a:lnTo>
                    <a:pt x="1412" y="2414"/>
                  </a:lnTo>
                  <a:lnTo>
                    <a:pt x="1414" y="2413"/>
                  </a:lnTo>
                  <a:lnTo>
                    <a:pt x="1416" y="2412"/>
                  </a:lnTo>
                  <a:lnTo>
                    <a:pt x="1417" y="2411"/>
                  </a:lnTo>
                  <a:lnTo>
                    <a:pt x="1418" y="2410"/>
                  </a:lnTo>
                  <a:lnTo>
                    <a:pt x="1420" y="2410"/>
                  </a:lnTo>
                  <a:lnTo>
                    <a:pt x="1421" y="2409"/>
                  </a:lnTo>
                  <a:lnTo>
                    <a:pt x="1423" y="2408"/>
                  </a:lnTo>
                  <a:lnTo>
                    <a:pt x="1424" y="2407"/>
                  </a:lnTo>
                  <a:lnTo>
                    <a:pt x="1426" y="2406"/>
                  </a:lnTo>
                  <a:lnTo>
                    <a:pt x="1428" y="2405"/>
                  </a:lnTo>
                  <a:lnTo>
                    <a:pt x="1429" y="2404"/>
                  </a:lnTo>
                  <a:lnTo>
                    <a:pt x="1430" y="2403"/>
                  </a:lnTo>
                  <a:lnTo>
                    <a:pt x="1432" y="2403"/>
                  </a:lnTo>
                  <a:lnTo>
                    <a:pt x="1433" y="2402"/>
                  </a:lnTo>
                  <a:lnTo>
                    <a:pt x="1435" y="2401"/>
                  </a:lnTo>
                  <a:lnTo>
                    <a:pt x="1436" y="2400"/>
                  </a:lnTo>
                  <a:lnTo>
                    <a:pt x="1438" y="2399"/>
                  </a:lnTo>
                  <a:lnTo>
                    <a:pt x="1439" y="2398"/>
                  </a:lnTo>
                  <a:lnTo>
                    <a:pt x="1441" y="2397"/>
                  </a:lnTo>
                  <a:lnTo>
                    <a:pt x="1442" y="2396"/>
                  </a:lnTo>
                  <a:lnTo>
                    <a:pt x="1444" y="2395"/>
                  </a:lnTo>
                  <a:lnTo>
                    <a:pt x="1445" y="2394"/>
                  </a:lnTo>
                  <a:lnTo>
                    <a:pt x="1447" y="2393"/>
                  </a:lnTo>
                  <a:lnTo>
                    <a:pt x="1448" y="2392"/>
                  </a:lnTo>
                  <a:lnTo>
                    <a:pt x="1449" y="2392"/>
                  </a:lnTo>
                  <a:lnTo>
                    <a:pt x="1451" y="2391"/>
                  </a:lnTo>
                  <a:lnTo>
                    <a:pt x="1453" y="2390"/>
                  </a:lnTo>
                  <a:lnTo>
                    <a:pt x="1454" y="2389"/>
                  </a:lnTo>
                  <a:lnTo>
                    <a:pt x="1456" y="2388"/>
                  </a:lnTo>
                  <a:lnTo>
                    <a:pt x="1457" y="2387"/>
                  </a:lnTo>
                  <a:lnTo>
                    <a:pt x="1459" y="2386"/>
                  </a:lnTo>
                  <a:lnTo>
                    <a:pt x="1460" y="2385"/>
                  </a:lnTo>
                  <a:lnTo>
                    <a:pt x="1461" y="2384"/>
                  </a:lnTo>
                  <a:lnTo>
                    <a:pt x="1463" y="2383"/>
                  </a:lnTo>
                  <a:lnTo>
                    <a:pt x="1465" y="2382"/>
                  </a:lnTo>
                  <a:lnTo>
                    <a:pt x="1466" y="2381"/>
                  </a:lnTo>
                  <a:lnTo>
                    <a:pt x="1468" y="2381"/>
                  </a:lnTo>
                  <a:lnTo>
                    <a:pt x="1469" y="2380"/>
                  </a:lnTo>
                  <a:lnTo>
                    <a:pt x="1470" y="2379"/>
                  </a:lnTo>
                  <a:lnTo>
                    <a:pt x="1472" y="2378"/>
                  </a:lnTo>
                  <a:lnTo>
                    <a:pt x="1473" y="2377"/>
                  </a:lnTo>
                  <a:lnTo>
                    <a:pt x="1475" y="2376"/>
                  </a:lnTo>
                  <a:lnTo>
                    <a:pt x="1477" y="2375"/>
                  </a:lnTo>
                  <a:lnTo>
                    <a:pt x="1478" y="2374"/>
                  </a:lnTo>
                  <a:lnTo>
                    <a:pt x="1480" y="2373"/>
                  </a:lnTo>
                  <a:lnTo>
                    <a:pt x="1481" y="2372"/>
                  </a:lnTo>
                  <a:lnTo>
                    <a:pt x="1482" y="2371"/>
                  </a:lnTo>
                  <a:lnTo>
                    <a:pt x="1484" y="2370"/>
                  </a:lnTo>
                  <a:lnTo>
                    <a:pt x="1485" y="2369"/>
                  </a:lnTo>
                  <a:lnTo>
                    <a:pt x="1487" y="2368"/>
                  </a:lnTo>
                  <a:lnTo>
                    <a:pt x="1489" y="2367"/>
                  </a:lnTo>
                  <a:lnTo>
                    <a:pt x="1490" y="2366"/>
                  </a:lnTo>
                  <a:lnTo>
                    <a:pt x="1491" y="2365"/>
                  </a:lnTo>
                  <a:lnTo>
                    <a:pt x="1493" y="2364"/>
                  </a:lnTo>
                  <a:lnTo>
                    <a:pt x="1494" y="2363"/>
                  </a:lnTo>
                  <a:lnTo>
                    <a:pt x="1496" y="2362"/>
                  </a:lnTo>
                  <a:lnTo>
                    <a:pt x="1497" y="2361"/>
                  </a:lnTo>
                  <a:lnTo>
                    <a:pt x="1499" y="2360"/>
                  </a:lnTo>
                  <a:lnTo>
                    <a:pt x="1501" y="2359"/>
                  </a:lnTo>
                  <a:lnTo>
                    <a:pt x="1502" y="2358"/>
                  </a:lnTo>
                  <a:lnTo>
                    <a:pt x="1503" y="2357"/>
                  </a:lnTo>
                  <a:lnTo>
                    <a:pt x="1505" y="2356"/>
                  </a:lnTo>
                  <a:lnTo>
                    <a:pt x="1506" y="2355"/>
                  </a:lnTo>
                  <a:lnTo>
                    <a:pt x="1508" y="2354"/>
                  </a:lnTo>
                  <a:lnTo>
                    <a:pt x="1509" y="2353"/>
                  </a:lnTo>
                  <a:lnTo>
                    <a:pt x="1511" y="2352"/>
                  </a:lnTo>
                  <a:lnTo>
                    <a:pt x="1512" y="2351"/>
                  </a:lnTo>
                  <a:lnTo>
                    <a:pt x="1514" y="2350"/>
                  </a:lnTo>
                  <a:lnTo>
                    <a:pt x="1515" y="2349"/>
                  </a:lnTo>
                  <a:lnTo>
                    <a:pt x="1517" y="2348"/>
                  </a:lnTo>
                  <a:lnTo>
                    <a:pt x="1518" y="2347"/>
                  </a:lnTo>
                  <a:lnTo>
                    <a:pt x="1520" y="2346"/>
                  </a:lnTo>
                  <a:lnTo>
                    <a:pt x="1521" y="2345"/>
                  </a:lnTo>
                  <a:lnTo>
                    <a:pt x="1522" y="2344"/>
                  </a:lnTo>
                  <a:lnTo>
                    <a:pt x="1524" y="2343"/>
                  </a:lnTo>
                  <a:lnTo>
                    <a:pt x="1526" y="2342"/>
                  </a:lnTo>
                  <a:lnTo>
                    <a:pt x="1527" y="2340"/>
                  </a:lnTo>
                  <a:lnTo>
                    <a:pt x="1529" y="2339"/>
                  </a:lnTo>
                  <a:lnTo>
                    <a:pt x="1530" y="2338"/>
                  </a:lnTo>
                  <a:lnTo>
                    <a:pt x="1532" y="2338"/>
                  </a:lnTo>
                  <a:lnTo>
                    <a:pt x="1533" y="2336"/>
                  </a:lnTo>
                  <a:lnTo>
                    <a:pt x="1534" y="2335"/>
                  </a:lnTo>
                  <a:lnTo>
                    <a:pt x="1536" y="2334"/>
                  </a:lnTo>
                  <a:lnTo>
                    <a:pt x="1538" y="2333"/>
                  </a:lnTo>
                  <a:lnTo>
                    <a:pt x="1539" y="2332"/>
                  </a:lnTo>
                  <a:lnTo>
                    <a:pt x="1541" y="2331"/>
                  </a:lnTo>
                  <a:lnTo>
                    <a:pt x="1542" y="2330"/>
                  </a:lnTo>
                  <a:lnTo>
                    <a:pt x="1543" y="2329"/>
                  </a:lnTo>
                  <a:lnTo>
                    <a:pt x="1545" y="2327"/>
                  </a:lnTo>
                  <a:lnTo>
                    <a:pt x="1546" y="2327"/>
                  </a:lnTo>
                  <a:lnTo>
                    <a:pt x="1548" y="2326"/>
                  </a:lnTo>
                  <a:lnTo>
                    <a:pt x="1550" y="2324"/>
                  </a:lnTo>
                  <a:lnTo>
                    <a:pt x="1551" y="2323"/>
                  </a:lnTo>
                  <a:lnTo>
                    <a:pt x="1553" y="2322"/>
                  </a:lnTo>
                  <a:lnTo>
                    <a:pt x="1554" y="2321"/>
                  </a:lnTo>
                  <a:lnTo>
                    <a:pt x="1555" y="2320"/>
                  </a:lnTo>
                  <a:lnTo>
                    <a:pt x="1557" y="2319"/>
                  </a:lnTo>
                  <a:lnTo>
                    <a:pt x="1558" y="2318"/>
                  </a:lnTo>
                  <a:lnTo>
                    <a:pt x="1560" y="2317"/>
                  </a:lnTo>
                  <a:lnTo>
                    <a:pt x="1561" y="2316"/>
                  </a:lnTo>
                  <a:lnTo>
                    <a:pt x="1563" y="2314"/>
                  </a:lnTo>
                  <a:lnTo>
                    <a:pt x="1564" y="2313"/>
                  </a:lnTo>
                  <a:lnTo>
                    <a:pt x="1566" y="2312"/>
                  </a:lnTo>
                  <a:lnTo>
                    <a:pt x="1567" y="2311"/>
                  </a:lnTo>
                  <a:lnTo>
                    <a:pt x="1569" y="2310"/>
                  </a:lnTo>
                  <a:lnTo>
                    <a:pt x="1570" y="2309"/>
                  </a:lnTo>
                  <a:lnTo>
                    <a:pt x="1572" y="2307"/>
                  </a:lnTo>
                  <a:lnTo>
                    <a:pt x="1573" y="2306"/>
                  </a:lnTo>
                  <a:lnTo>
                    <a:pt x="1575" y="2305"/>
                  </a:lnTo>
                  <a:lnTo>
                    <a:pt x="1576" y="2304"/>
                  </a:lnTo>
                  <a:lnTo>
                    <a:pt x="1578" y="2303"/>
                  </a:lnTo>
                  <a:lnTo>
                    <a:pt x="1579" y="2302"/>
                  </a:lnTo>
                  <a:lnTo>
                    <a:pt x="1581" y="2301"/>
                  </a:lnTo>
                  <a:lnTo>
                    <a:pt x="1582" y="2299"/>
                  </a:lnTo>
                  <a:lnTo>
                    <a:pt x="1584" y="2298"/>
                  </a:lnTo>
                  <a:lnTo>
                    <a:pt x="1585" y="2297"/>
                  </a:lnTo>
                  <a:lnTo>
                    <a:pt x="1587" y="2296"/>
                  </a:lnTo>
                  <a:lnTo>
                    <a:pt x="1588" y="2295"/>
                  </a:lnTo>
                  <a:lnTo>
                    <a:pt x="1590" y="2294"/>
                  </a:lnTo>
                  <a:lnTo>
                    <a:pt x="1591" y="2292"/>
                  </a:lnTo>
                  <a:lnTo>
                    <a:pt x="1593" y="2291"/>
                  </a:lnTo>
                  <a:lnTo>
                    <a:pt x="1594" y="2290"/>
                  </a:lnTo>
                  <a:lnTo>
                    <a:pt x="1595" y="2289"/>
                  </a:lnTo>
                  <a:lnTo>
                    <a:pt x="1597" y="2288"/>
                  </a:lnTo>
                  <a:lnTo>
                    <a:pt x="1598" y="2286"/>
                  </a:lnTo>
                  <a:lnTo>
                    <a:pt x="1600" y="2285"/>
                  </a:lnTo>
                  <a:lnTo>
                    <a:pt x="1602" y="2284"/>
                  </a:lnTo>
                  <a:lnTo>
                    <a:pt x="1603" y="2283"/>
                  </a:lnTo>
                  <a:lnTo>
                    <a:pt x="1605" y="2282"/>
                  </a:lnTo>
                  <a:lnTo>
                    <a:pt x="1606" y="2280"/>
                  </a:lnTo>
                  <a:lnTo>
                    <a:pt x="1607" y="2279"/>
                  </a:lnTo>
                  <a:lnTo>
                    <a:pt x="1609" y="2278"/>
                  </a:lnTo>
                  <a:lnTo>
                    <a:pt x="1610" y="2277"/>
                  </a:lnTo>
                  <a:lnTo>
                    <a:pt x="1612" y="2275"/>
                  </a:lnTo>
                  <a:lnTo>
                    <a:pt x="1614" y="2274"/>
                  </a:lnTo>
                  <a:lnTo>
                    <a:pt x="1615" y="2273"/>
                  </a:lnTo>
                  <a:lnTo>
                    <a:pt x="1616" y="2272"/>
                  </a:lnTo>
                  <a:lnTo>
                    <a:pt x="1618" y="2271"/>
                  </a:lnTo>
                  <a:lnTo>
                    <a:pt x="1619" y="2269"/>
                  </a:lnTo>
                  <a:lnTo>
                    <a:pt x="1621" y="2268"/>
                  </a:lnTo>
                  <a:lnTo>
                    <a:pt x="1622" y="2267"/>
                  </a:lnTo>
                  <a:lnTo>
                    <a:pt x="1624" y="2265"/>
                  </a:lnTo>
                  <a:lnTo>
                    <a:pt x="1626" y="2264"/>
                  </a:lnTo>
                  <a:lnTo>
                    <a:pt x="1627" y="2263"/>
                  </a:lnTo>
                  <a:lnTo>
                    <a:pt x="1628" y="2262"/>
                  </a:lnTo>
                  <a:lnTo>
                    <a:pt x="1630" y="2261"/>
                  </a:lnTo>
                  <a:lnTo>
                    <a:pt x="1631" y="2259"/>
                  </a:lnTo>
                  <a:lnTo>
                    <a:pt x="1633" y="2258"/>
                  </a:lnTo>
                  <a:lnTo>
                    <a:pt x="1634" y="2257"/>
                  </a:lnTo>
                  <a:lnTo>
                    <a:pt x="1636" y="2255"/>
                  </a:lnTo>
                  <a:lnTo>
                    <a:pt x="1637" y="2254"/>
                  </a:lnTo>
                  <a:lnTo>
                    <a:pt x="1639" y="2253"/>
                  </a:lnTo>
                  <a:lnTo>
                    <a:pt x="1640" y="2252"/>
                  </a:lnTo>
                  <a:lnTo>
                    <a:pt x="1642" y="2251"/>
                  </a:lnTo>
                  <a:lnTo>
                    <a:pt x="1643" y="2249"/>
                  </a:lnTo>
                  <a:lnTo>
                    <a:pt x="1645" y="2248"/>
                  </a:lnTo>
                  <a:lnTo>
                    <a:pt x="1646" y="2247"/>
                  </a:lnTo>
                  <a:lnTo>
                    <a:pt x="1648" y="2245"/>
                  </a:lnTo>
                  <a:lnTo>
                    <a:pt x="1649" y="2244"/>
                  </a:lnTo>
                  <a:lnTo>
                    <a:pt x="1651" y="2242"/>
                  </a:lnTo>
                  <a:lnTo>
                    <a:pt x="1652" y="2241"/>
                  </a:lnTo>
                  <a:lnTo>
                    <a:pt x="1654" y="2240"/>
                  </a:lnTo>
                  <a:lnTo>
                    <a:pt x="1655" y="2239"/>
                  </a:lnTo>
                  <a:lnTo>
                    <a:pt x="1657" y="2237"/>
                  </a:lnTo>
                  <a:lnTo>
                    <a:pt x="1658" y="2236"/>
                  </a:lnTo>
                  <a:lnTo>
                    <a:pt x="1659" y="2235"/>
                  </a:lnTo>
                  <a:lnTo>
                    <a:pt x="1661" y="2233"/>
                  </a:lnTo>
                  <a:lnTo>
                    <a:pt x="1663" y="2232"/>
                  </a:lnTo>
                  <a:lnTo>
                    <a:pt x="1664" y="2231"/>
                  </a:lnTo>
                  <a:lnTo>
                    <a:pt x="1666" y="2230"/>
                  </a:lnTo>
                  <a:lnTo>
                    <a:pt x="1667" y="2228"/>
                  </a:lnTo>
                  <a:lnTo>
                    <a:pt x="1668" y="2227"/>
                  </a:lnTo>
                  <a:lnTo>
                    <a:pt x="1670" y="2225"/>
                  </a:lnTo>
                  <a:lnTo>
                    <a:pt x="1671" y="2224"/>
                  </a:lnTo>
                  <a:lnTo>
                    <a:pt x="1673" y="2223"/>
                  </a:lnTo>
                  <a:lnTo>
                    <a:pt x="1675" y="2221"/>
                  </a:lnTo>
                  <a:lnTo>
                    <a:pt x="1676" y="2220"/>
                  </a:lnTo>
                  <a:lnTo>
                    <a:pt x="1678" y="2219"/>
                  </a:lnTo>
                  <a:lnTo>
                    <a:pt x="1679" y="2217"/>
                  </a:lnTo>
                  <a:lnTo>
                    <a:pt x="1680" y="2216"/>
                  </a:lnTo>
                  <a:lnTo>
                    <a:pt x="1682" y="2215"/>
                  </a:lnTo>
                  <a:lnTo>
                    <a:pt x="1683" y="2213"/>
                  </a:lnTo>
                  <a:lnTo>
                    <a:pt x="1685" y="2212"/>
                  </a:lnTo>
                  <a:lnTo>
                    <a:pt x="1687" y="2210"/>
                  </a:lnTo>
                  <a:lnTo>
                    <a:pt x="1688" y="2209"/>
                  </a:lnTo>
                  <a:lnTo>
                    <a:pt x="1689" y="2208"/>
                  </a:lnTo>
                  <a:lnTo>
                    <a:pt x="1691" y="2206"/>
                  </a:lnTo>
                  <a:lnTo>
                    <a:pt x="1692" y="2205"/>
                  </a:lnTo>
                  <a:lnTo>
                    <a:pt x="1694" y="2204"/>
                  </a:lnTo>
                  <a:lnTo>
                    <a:pt x="1695" y="2202"/>
                  </a:lnTo>
                  <a:lnTo>
                    <a:pt x="1697" y="2201"/>
                  </a:lnTo>
                  <a:lnTo>
                    <a:pt x="1699" y="2199"/>
                  </a:lnTo>
                  <a:lnTo>
                    <a:pt x="1700" y="2198"/>
                  </a:lnTo>
                  <a:lnTo>
                    <a:pt x="1701" y="2197"/>
                  </a:lnTo>
                  <a:lnTo>
                    <a:pt x="1703" y="2195"/>
                  </a:lnTo>
                  <a:lnTo>
                    <a:pt x="1704" y="2194"/>
                  </a:lnTo>
                  <a:lnTo>
                    <a:pt x="1706" y="2192"/>
                  </a:lnTo>
                  <a:lnTo>
                    <a:pt x="1707" y="2191"/>
                  </a:lnTo>
                  <a:lnTo>
                    <a:pt x="1709" y="2189"/>
                  </a:lnTo>
                  <a:lnTo>
                    <a:pt x="1710" y="2188"/>
                  </a:lnTo>
                  <a:lnTo>
                    <a:pt x="1712" y="2187"/>
                  </a:lnTo>
                  <a:lnTo>
                    <a:pt x="1713" y="2185"/>
                  </a:lnTo>
                  <a:lnTo>
                    <a:pt x="1715" y="2184"/>
                  </a:lnTo>
                  <a:lnTo>
                    <a:pt x="1716" y="2182"/>
                  </a:lnTo>
                  <a:lnTo>
                    <a:pt x="1718" y="2181"/>
                  </a:lnTo>
                  <a:lnTo>
                    <a:pt x="1719" y="2179"/>
                  </a:lnTo>
                  <a:lnTo>
                    <a:pt x="1721" y="2178"/>
                  </a:lnTo>
                  <a:lnTo>
                    <a:pt x="1722" y="2176"/>
                  </a:lnTo>
                  <a:lnTo>
                    <a:pt x="1724" y="2175"/>
                  </a:lnTo>
                  <a:lnTo>
                    <a:pt x="1725" y="2174"/>
                  </a:lnTo>
                  <a:lnTo>
                    <a:pt x="1727" y="2172"/>
                  </a:lnTo>
                  <a:lnTo>
                    <a:pt x="1728" y="2171"/>
                  </a:lnTo>
                  <a:lnTo>
                    <a:pt x="1730" y="2169"/>
                  </a:lnTo>
                  <a:lnTo>
                    <a:pt x="1731" y="2168"/>
                  </a:lnTo>
                  <a:lnTo>
                    <a:pt x="1732" y="2166"/>
                  </a:lnTo>
                  <a:lnTo>
                    <a:pt x="1734" y="2165"/>
                  </a:lnTo>
                  <a:lnTo>
                    <a:pt x="1736" y="2164"/>
                  </a:lnTo>
                  <a:lnTo>
                    <a:pt x="1737" y="2162"/>
                  </a:lnTo>
                  <a:lnTo>
                    <a:pt x="1739" y="2160"/>
                  </a:lnTo>
                  <a:lnTo>
                    <a:pt x="1740" y="2159"/>
                  </a:lnTo>
                  <a:lnTo>
                    <a:pt x="1742" y="2157"/>
                  </a:lnTo>
                  <a:lnTo>
                    <a:pt x="1743" y="2156"/>
                  </a:lnTo>
                  <a:lnTo>
                    <a:pt x="1744" y="2154"/>
                  </a:lnTo>
                  <a:lnTo>
                    <a:pt x="1746" y="2153"/>
                  </a:lnTo>
                  <a:lnTo>
                    <a:pt x="1747" y="2152"/>
                  </a:lnTo>
                  <a:lnTo>
                    <a:pt x="1749" y="2150"/>
                  </a:lnTo>
                  <a:lnTo>
                    <a:pt x="1751" y="2148"/>
                  </a:lnTo>
                  <a:lnTo>
                    <a:pt x="1752" y="2147"/>
                  </a:lnTo>
                  <a:lnTo>
                    <a:pt x="1753" y="2145"/>
                  </a:lnTo>
                  <a:lnTo>
                    <a:pt x="1755" y="2144"/>
                  </a:lnTo>
                  <a:lnTo>
                    <a:pt x="1756" y="2143"/>
                  </a:lnTo>
                  <a:lnTo>
                    <a:pt x="1758" y="2141"/>
                  </a:lnTo>
                  <a:lnTo>
                    <a:pt x="1759" y="2139"/>
                  </a:lnTo>
                  <a:lnTo>
                    <a:pt x="1761" y="2138"/>
                  </a:lnTo>
                  <a:lnTo>
                    <a:pt x="1762" y="2136"/>
                  </a:lnTo>
                  <a:lnTo>
                    <a:pt x="1764" y="2135"/>
                  </a:lnTo>
                  <a:lnTo>
                    <a:pt x="1765" y="2133"/>
                  </a:lnTo>
                  <a:lnTo>
                    <a:pt x="1767" y="2132"/>
                  </a:lnTo>
                  <a:lnTo>
                    <a:pt x="1768" y="2130"/>
                  </a:lnTo>
                  <a:lnTo>
                    <a:pt x="1770" y="2129"/>
                  </a:lnTo>
                  <a:lnTo>
                    <a:pt x="1771" y="2127"/>
                  </a:lnTo>
                  <a:lnTo>
                    <a:pt x="1773" y="2126"/>
                  </a:lnTo>
                  <a:lnTo>
                    <a:pt x="1774" y="2124"/>
                  </a:lnTo>
                  <a:lnTo>
                    <a:pt x="1776" y="2122"/>
                  </a:lnTo>
                  <a:lnTo>
                    <a:pt x="1777" y="2121"/>
                  </a:lnTo>
                  <a:lnTo>
                    <a:pt x="1779" y="2120"/>
                  </a:lnTo>
                  <a:lnTo>
                    <a:pt x="1780" y="2118"/>
                  </a:lnTo>
                  <a:lnTo>
                    <a:pt x="1782" y="2116"/>
                  </a:lnTo>
                  <a:lnTo>
                    <a:pt x="1783" y="2115"/>
                  </a:lnTo>
                  <a:lnTo>
                    <a:pt x="1784" y="2113"/>
                  </a:lnTo>
                  <a:lnTo>
                    <a:pt x="1786" y="2111"/>
                  </a:lnTo>
                  <a:lnTo>
                    <a:pt x="1788" y="2110"/>
                  </a:lnTo>
                  <a:lnTo>
                    <a:pt x="1789" y="2109"/>
                  </a:lnTo>
                  <a:lnTo>
                    <a:pt x="1791" y="2107"/>
                  </a:lnTo>
                  <a:lnTo>
                    <a:pt x="1792" y="2105"/>
                  </a:lnTo>
                  <a:lnTo>
                    <a:pt x="1794" y="2104"/>
                  </a:lnTo>
                  <a:lnTo>
                    <a:pt x="1795" y="2102"/>
                  </a:lnTo>
                  <a:lnTo>
                    <a:pt x="1796" y="2100"/>
                  </a:lnTo>
                  <a:lnTo>
                    <a:pt x="1798" y="2099"/>
                  </a:lnTo>
                  <a:lnTo>
                    <a:pt x="1800" y="2097"/>
                  </a:lnTo>
                  <a:lnTo>
                    <a:pt x="1801" y="2096"/>
                  </a:lnTo>
                  <a:lnTo>
                    <a:pt x="1803" y="2094"/>
                  </a:lnTo>
                  <a:lnTo>
                    <a:pt x="1804" y="2092"/>
                  </a:lnTo>
                  <a:lnTo>
                    <a:pt x="1805" y="2091"/>
                  </a:lnTo>
                  <a:lnTo>
                    <a:pt x="1807" y="2089"/>
                  </a:lnTo>
                  <a:lnTo>
                    <a:pt x="1808" y="2088"/>
                  </a:lnTo>
                  <a:lnTo>
                    <a:pt x="1810" y="2086"/>
                  </a:lnTo>
                  <a:lnTo>
                    <a:pt x="1812" y="2084"/>
                  </a:lnTo>
                  <a:lnTo>
                    <a:pt x="1813" y="2083"/>
                  </a:lnTo>
                  <a:lnTo>
                    <a:pt x="1815" y="2081"/>
                  </a:lnTo>
                  <a:lnTo>
                    <a:pt x="1816" y="2079"/>
                  </a:lnTo>
                  <a:lnTo>
                    <a:pt x="1817" y="2078"/>
                  </a:lnTo>
                  <a:lnTo>
                    <a:pt x="1819" y="2076"/>
                  </a:lnTo>
                  <a:lnTo>
                    <a:pt x="1820" y="2075"/>
                  </a:lnTo>
                  <a:lnTo>
                    <a:pt x="1822" y="2073"/>
                  </a:lnTo>
                  <a:lnTo>
                    <a:pt x="1824" y="2071"/>
                  </a:lnTo>
                  <a:lnTo>
                    <a:pt x="1825" y="2070"/>
                  </a:lnTo>
                  <a:lnTo>
                    <a:pt x="1826" y="2068"/>
                  </a:lnTo>
                  <a:lnTo>
                    <a:pt x="1828" y="2067"/>
                  </a:lnTo>
                  <a:lnTo>
                    <a:pt x="1829" y="2065"/>
                  </a:lnTo>
                  <a:lnTo>
                    <a:pt x="1831" y="2063"/>
                  </a:lnTo>
                  <a:lnTo>
                    <a:pt x="1832" y="2061"/>
                  </a:lnTo>
                  <a:lnTo>
                    <a:pt x="1834" y="2060"/>
                  </a:lnTo>
                  <a:lnTo>
                    <a:pt x="1835" y="2058"/>
                  </a:lnTo>
                  <a:lnTo>
                    <a:pt x="1837" y="2057"/>
                  </a:lnTo>
                  <a:lnTo>
                    <a:pt x="1838" y="2055"/>
                  </a:lnTo>
                  <a:lnTo>
                    <a:pt x="1840" y="2053"/>
                  </a:lnTo>
                  <a:lnTo>
                    <a:pt x="1841" y="2051"/>
                  </a:lnTo>
                  <a:lnTo>
                    <a:pt x="1843" y="2050"/>
                  </a:lnTo>
                  <a:lnTo>
                    <a:pt x="1844" y="2048"/>
                  </a:lnTo>
                  <a:lnTo>
                    <a:pt x="1846" y="2046"/>
                  </a:lnTo>
                  <a:lnTo>
                    <a:pt x="1847" y="2045"/>
                  </a:lnTo>
                  <a:lnTo>
                    <a:pt x="1849" y="2043"/>
                  </a:lnTo>
                  <a:lnTo>
                    <a:pt x="1850" y="2041"/>
                  </a:lnTo>
                  <a:lnTo>
                    <a:pt x="1852" y="2040"/>
                  </a:lnTo>
                  <a:lnTo>
                    <a:pt x="1853" y="2038"/>
                  </a:lnTo>
                  <a:lnTo>
                    <a:pt x="1855" y="2036"/>
                  </a:lnTo>
                  <a:lnTo>
                    <a:pt x="1856" y="2035"/>
                  </a:lnTo>
                  <a:lnTo>
                    <a:pt x="1857" y="2033"/>
                  </a:lnTo>
                  <a:lnTo>
                    <a:pt x="1859" y="2031"/>
                  </a:lnTo>
                  <a:lnTo>
                    <a:pt x="1861" y="2029"/>
                  </a:lnTo>
                  <a:lnTo>
                    <a:pt x="1862" y="2028"/>
                  </a:lnTo>
                  <a:lnTo>
                    <a:pt x="1864" y="2026"/>
                  </a:lnTo>
                  <a:lnTo>
                    <a:pt x="1865" y="2024"/>
                  </a:lnTo>
                  <a:lnTo>
                    <a:pt x="1867" y="2023"/>
                  </a:lnTo>
                  <a:lnTo>
                    <a:pt x="1868" y="2021"/>
                  </a:lnTo>
                  <a:lnTo>
                    <a:pt x="1869" y="2019"/>
                  </a:lnTo>
                  <a:lnTo>
                    <a:pt x="1871" y="2017"/>
                  </a:lnTo>
                  <a:lnTo>
                    <a:pt x="1873" y="2015"/>
                  </a:lnTo>
                  <a:lnTo>
                    <a:pt x="1874" y="2014"/>
                  </a:lnTo>
                  <a:lnTo>
                    <a:pt x="1876" y="2012"/>
                  </a:lnTo>
                  <a:lnTo>
                    <a:pt x="1877" y="2010"/>
                  </a:lnTo>
                  <a:lnTo>
                    <a:pt x="1878" y="2009"/>
                  </a:lnTo>
                  <a:lnTo>
                    <a:pt x="1880" y="2007"/>
                  </a:lnTo>
                  <a:lnTo>
                    <a:pt x="1881" y="2005"/>
                  </a:lnTo>
                  <a:lnTo>
                    <a:pt x="1883" y="2003"/>
                  </a:lnTo>
                  <a:lnTo>
                    <a:pt x="1885" y="2002"/>
                  </a:lnTo>
                  <a:lnTo>
                    <a:pt x="1886" y="2000"/>
                  </a:lnTo>
                  <a:lnTo>
                    <a:pt x="1888" y="1998"/>
                  </a:lnTo>
                  <a:lnTo>
                    <a:pt x="1889" y="1996"/>
                  </a:lnTo>
                  <a:lnTo>
                    <a:pt x="1890" y="1994"/>
                  </a:lnTo>
                  <a:lnTo>
                    <a:pt x="1892" y="1993"/>
                  </a:lnTo>
                  <a:lnTo>
                    <a:pt x="1893" y="1991"/>
                  </a:lnTo>
                  <a:lnTo>
                    <a:pt x="1895" y="1989"/>
                  </a:lnTo>
                  <a:lnTo>
                    <a:pt x="1896" y="1988"/>
                  </a:lnTo>
                  <a:lnTo>
                    <a:pt x="1898" y="1986"/>
                  </a:lnTo>
                  <a:lnTo>
                    <a:pt x="1899" y="1984"/>
                  </a:lnTo>
                  <a:lnTo>
                    <a:pt x="1901" y="1982"/>
                  </a:lnTo>
                  <a:lnTo>
                    <a:pt x="1902" y="1981"/>
                  </a:lnTo>
                  <a:lnTo>
                    <a:pt x="1904" y="1979"/>
                  </a:lnTo>
                  <a:lnTo>
                    <a:pt x="1905" y="1977"/>
                  </a:lnTo>
                  <a:lnTo>
                    <a:pt x="1907" y="1975"/>
                  </a:lnTo>
                  <a:lnTo>
                    <a:pt x="1908" y="1973"/>
                  </a:lnTo>
                  <a:lnTo>
                    <a:pt x="1910" y="1971"/>
                  </a:lnTo>
                  <a:lnTo>
                    <a:pt x="1911" y="1970"/>
                  </a:lnTo>
                  <a:lnTo>
                    <a:pt x="1913" y="1968"/>
                  </a:lnTo>
                  <a:lnTo>
                    <a:pt x="1914" y="1966"/>
                  </a:lnTo>
                  <a:lnTo>
                    <a:pt x="1916" y="1964"/>
                  </a:lnTo>
                  <a:lnTo>
                    <a:pt x="1917" y="1962"/>
                  </a:lnTo>
                  <a:lnTo>
                    <a:pt x="1919" y="1960"/>
                  </a:lnTo>
                  <a:lnTo>
                    <a:pt x="1920" y="1959"/>
                  </a:lnTo>
                  <a:lnTo>
                    <a:pt x="1922" y="1957"/>
                  </a:lnTo>
                  <a:lnTo>
                    <a:pt x="1923" y="1955"/>
                  </a:lnTo>
                  <a:lnTo>
                    <a:pt x="1925" y="1953"/>
                  </a:lnTo>
                  <a:lnTo>
                    <a:pt x="1926" y="1951"/>
                  </a:lnTo>
                  <a:lnTo>
                    <a:pt x="1928" y="1950"/>
                  </a:lnTo>
                  <a:lnTo>
                    <a:pt x="1929" y="1948"/>
                  </a:lnTo>
                  <a:lnTo>
                    <a:pt x="1930" y="1946"/>
                  </a:lnTo>
                  <a:lnTo>
                    <a:pt x="1932" y="1944"/>
                  </a:lnTo>
                  <a:lnTo>
                    <a:pt x="1933" y="1942"/>
                  </a:lnTo>
                  <a:lnTo>
                    <a:pt x="1935" y="1940"/>
                  </a:lnTo>
                  <a:lnTo>
                    <a:pt x="1937" y="1939"/>
                  </a:lnTo>
                  <a:lnTo>
                    <a:pt x="1938" y="1937"/>
                  </a:lnTo>
                  <a:lnTo>
                    <a:pt x="1940" y="1935"/>
                  </a:lnTo>
                  <a:lnTo>
                    <a:pt x="1941" y="1933"/>
                  </a:lnTo>
                  <a:lnTo>
                    <a:pt x="1942" y="1931"/>
                  </a:lnTo>
                  <a:lnTo>
                    <a:pt x="1944" y="1929"/>
                  </a:lnTo>
                  <a:lnTo>
                    <a:pt x="1945" y="1927"/>
                  </a:lnTo>
                  <a:lnTo>
                    <a:pt x="1947" y="1926"/>
                  </a:lnTo>
                  <a:lnTo>
                    <a:pt x="1949" y="1924"/>
                  </a:lnTo>
                  <a:lnTo>
                    <a:pt x="1950" y="1922"/>
                  </a:lnTo>
                  <a:lnTo>
                    <a:pt x="1951" y="1920"/>
                  </a:lnTo>
                  <a:lnTo>
                    <a:pt x="1953" y="1918"/>
                  </a:lnTo>
                  <a:lnTo>
                    <a:pt x="1954" y="1916"/>
                  </a:lnTo>
                  <a:lnTo>
                    <a:pt x="1956" y="1915"/>
                  </a:lnTo>
                  <a:lnTo>
                    <a:pt x="1957" y="1913"/>
                  </a:lnTo>
                  <a:lnTo>
                    <a:pt x="1959" y="1911"/>
                  </a:lnTo>
                  <a:lnTo>
                    <a:pt x="1961" y="1909"/>
                  </a:lnTo>
                  <a:lnTo>
                    <a:pt x="1962" y="1907"/>
                  </a:lnTo>
                  <a:lnTo>
                    <a:pt x="1963" y="1905"/>
                  </a:lnTo>
                  <a:lnTo>
                    <a:pt x="1965" y="1904"/>
                  </a:lnTo>
                  <a:lnTo>
                    <a:pt x="1966" y="1902"/>
                  </a:lnTo>
                  <a:lnTo>
                    <a:pt x="1968" y="1900"/>
                  </a:lnTo>
                  <a:lnTo>
                    <a:pt x="1969" y="1898"/>
                  </a:lnTo>
                  <a:lnTo>
                    <a:pt x="1971" y="1896"/>
                  </a:lnTo>
                  <a:lnTo>
                    <a:pt x="1972" y="1894"/>
                  </a:lnTo>
                  <a:lnTo>
                    <a:pt x="1974" y="1892"/>
                  </a:lnTo>
                  <a:lnTo>
                    <a:pt x="1975" y="1890"/>
                  </a:lnTo>
                  <a:lnTo>
                    <a:pt x="1977" y="1888"/>
                  </a:lnTo>
                  <a:lnTo>
                    <a:pt x="1978" y="1886"/>
                  </a:lnTo>
                  <a:lnTo>
                    <a:pt x="1980" y="1884"/>
                  </a:lnTo>
                  <a:lnTo>
                    <a:pt x="1981" y="1883"/>
                  </a:lnTo>
                  <a:lnTo>
                    <a:pt x="1982" y="1881"/>
                  </a:lnTo>
                  <a:lnTo>
                    <a:pt x="1984" y="1879"/>
                  </a:lnTo>
                  <a:lnTo>
                    <a:pt x="1986" y="1877"/>
                  </a:lnTo>
                  <a:lnTo>
                    <a:pt x="1987" y="1875"/>
                  </a:lnTo>
                  <a:lnTo>
                    <a:pt x="1989" y="1873"/>
                  </a:lnTo>
                  <a:lnTo>
                    <a:pt x="1990" y="1871"/>
                  </a:lnTo>
                  <a:lnTo>
                    <a:pt x="1992" y="1869"/>
                  </a:lnTo>
                  <a:lnTo>
                    <a:pt x="1993" y="1867"/>
                  </a:lnTo>
                  <a:lnTo>
                    <a:pt x="1994" y="1865"/>
                  </a:lnTo>
                  <a:lnTo>
                    <a:pt x="1996" y="1863"/>
                  </a:lnTo>
                  <a:lnTo>
                    <a:pt x="1998" y="1862"/>
                  </a:lnTo>
                  <a:lnTo>
                    <a:pt x="1999" y="1860"/>
                  </a:lnTo>
                  <a:lnTo>
                    <a:pt x="2001" y="1858"/>
                  </a:lnTo>
                  <a:lnTo>
                    <a:pt x="2002" y="1856"/>
                  </a:lnTo>
                  <a:lnTo>
                    <a:pt x="2003" y="1854"/>
                  </a:lnTo>
                  <a:lnTo>
                    <a:pt x="2005" y="1852"/>
                  </a:lnTo>
                  <a:lnTo>
                    <a:pt x="2006" y="1850"/>
                  </a:lnTo>
                  <a:lnTo>
                    <a:pt x="2008" y="1848"/>
                  </a:lnTo>
                  <a:lnTo>
                    <a:pt x="2010" y="1846"/>
                  </a:lnTo>
                  <a:lnTo>
                    <a:pt x="2011" y="1844"/>
                  </a:lnTo>
                  <a:lnTo>
                    <a:pt x="2013" y="1842"/>
                  </a:lnTo>
                  <a:lnTo>
                    <a:pt x="2014" y="1840"/>
                  </a:lnTo>
                  <a:lnTo>
                    <a:pt x="2015" y="1838"/>
                  </a:lnTo>
                  <a:lnTo>
                    <a:pt x="2017" y="1836"/>
                  </a:lnTo>
                  <a:lnTo>
                    <a:pt x="2018" y="1834"/>
                  </a:lnTo>
                  <a:lnTo>
                    <a:pt x="2020" y="1832"/>
                  </a:lnTo>
                  <a:lnTo>
                    <a:pt x="2022" y="1830"/>
                  </a:lnTo>
                  <a:lnTo>
                    <a:pt x="2023" y="1829"/>
                  </a:lnTo>
                  <a:lnTo>
                    <a:pt x="2024" y="1827"/>
                  </a:lnTo>
                  <a:lnTo>
                    <a:pt x="2026" y="1825"/>
                  </a:lnTo>
                  <a:lnTo>
                    <a:pt x="2027" y="1822"/>
                  </a:lnTo>
                  <a:lnTo>
                    <a:pt x="2029" y="1820"/>
                  </a:lnTo>
                  <a:lnTo>
                    <a:pt x="2030" y="1819"/>
                  </a:lnTo>
                  <a:lnTo>
                    <a:pt x="2032" y="1817"/>
                  </a:lnTo>
                  <a:lnTo>
                    <a:pt x="2034" y="1815"/>
                  </a:lnTo>
                  <a:lnTo>
                    <a:pt x="2035" y="1813"/>
                  </a:lnTo>
                  <a:lnTo>
                    <a:pt x="2036" y="1811"/>
                  </a:lnTo>
                  <a:lnTo>
                    <a:pt x="2038" y="1809"/>
                  </a:lnTo>
                  <a:lnTo>
                    <a:pt x="2039" y="1807"/>
                  </a:lnTo>
                  <a:lnTo>
                    <a:pt x="2041" y="1805"/>
                  </a:lnTo>
                  <a:lnTo>
                    <a:pt x="2042" y="1803"/>
                  </a:lnTo>
                  <a:lnTo>
                    <a:pt x="2044" y="1801"/>
                  </a:lnTo>
                  <a:lnTo>
                    <a:pt x="2045" y="1799"/>
                  </a:lnTo>
                  <a:lnTo>
                    <a:pt x="2047" y="1797"/>
                  </a:lnTo>
                  <a:lnTo>
                    <a:pt x="2048" y="1795"/>
                  </a:lnTo>
                  <a:lnTo>
                    <a:pt x="2050" y="1793"/>
                  </a:lnTo>
                  <a:lnTo>
                    <a:pt x="2051" y="1791"/>
                  </a:lnTo>
                  <a:lnTo>
                    <a:pt x="2053" y="1789"/>
                  </a:lnTo>
                  <a:lnTo>
                    <a:pt x="2054" y="1787"/>
                  </a:lnTo>
                  <a:lnTo>
                    <a:pt x="2055" y="1785"/>
                  </a:lnTo>
                  <a:lnTo>
                    <a:pt x="2057" y="1783"/>
                  </a:lnTo>
                  <a:lnTo>
                    <a:pt x="2059" y="1781"/>
                  </a:lnTo>
                  <a:lnTo>
                    <a:pt x="2060" y="1779"/>
                  </a:lnTo>
                  <a:lnTo>
                    <a:pt x="2062" y="1777"/>
                  </a:lnTo>
                  <a:lnTo>
                    <a:pt x="2063" y="1775"/>
                  </a:lnTo>
                  <a:lnTo>
                    <a:pt x="2065" y="1773"/>
                  </a:lnTo>
                  <a:lnTo>
                    <a:pt x="2066" y="1771"/>
                  </a:lnTo>
                  <a:lnTo>
                    <a:pt x="2067" y="1769"/>
                  </a:lnTo>
                  <a:lnTo>
                    <a:pt x="2069" y="1767"/>
                  </a:lnTo>
                  <a:lnTo>
                    <a:pt x="2071" y="1765"/>
                  </a:lnTo>
                  <a:lnTo>
                    <a:pt x="2072" y="1763"/>
                  </a:lnTo>
                  <a:lnTo>
                    <a:pt x="2074" y="1761"/>
                  </a:lnTo>
                  <a:lnTo>
                    <a:pt x="2075" y="1759"/>
                  </a:lnTo>
                  <a:lnTo>
                    <a:pt x="2076" y="1757"/>
                  </a:lnTo>
                  <a:lnTo>
                    <a:pt x="2078" y="1755"/>
                  </a:lnTo>
                  <a:lnTo>
                    <a:pt x="2079" y="1753"/>
                  </a:lnTo>
                  <a:lnTo>
                    <a:pt x="2081" y="1751"/>
                  </a:lnTo>
                  <a:lnTo>
                    <a:pt x="2082" y="1749"/>
                  </a:lnTo>
                  <a:lnTo>
                    <a:pt x="2084" y="1747"/>
                  </a:lnTo>
                  <a:lnTo>
                    <a:pt x="2086" y="1745"/>
                  </a:lnTo>
                  <a:lnTo>
                    <a:pt x="2087" y="1743"/>
                  </a:lnTo>
                  <a:lnTo>
                    <a:pt x="2088" y="1741"/>
                  </a:lnTo>
                  <a:lnTo>
                    <a:pt x="2090" y="1739"/>
                  </a:lnTo>
                  <a:lnTo>
                    <a:pt x="2091" y="1737"/>
                  </a:lnTo>
                  <a:lnTo>
                    <a:pt x="2093" y="1734"/>
                  </a:lnTo>
                  <a:lnTo>
                    <a:pt x="2094" y="1732"/>
                  </a:lnTo>
                  <a:lnTo>
                    <a:pt x="2096" y="1731"/>
                  </a:lnTo>
                  <a:lnTo>
                    <a:pt x="2097" y="1729"/>
                  </a:lnTo>
                  <a:lnTo>
                    <a:pt x="2099" y="1726"/>
                  </a:lnTo>
                  <a:lnTo>
                    <a:pt x="2100" y="1724"/>
                  </a:lnTo>
                  <a:lnTo>
                    <a:pt x="2102" y="1722"/>
                  </a:lnTo>
                  <a:lnTo>
                    <a:pt x="2103" y="1721"/>
                  </a:lnTo>
                  <a:lnTo>
                    <a:pt x="2105" y="1718"/>
                  </a:lnTo>
                  <a:lnTo>
                    <a:pt x="2106" y="1716"/>
                  </a:lnTo>
                  <a:lnTo>
                    <a:pt x="2108" y="1714"/>
                  </a:lnTo>
                  <a:lnTo>
                    <a:pt x="2109" y="1712"/>
                  </a:lnTo>
                  <a:lnTo>
                    <a:pt x="2111" y="1710"/>
                  </a:lnTo>
                  <a:lnTo>
                    <a:pt x="2112" y="1708"/>
                  </a:lnTo>
                  <a:lnTo>
                    <a:pt x="2114" y="1706"/>
                  </a:lnTo>
                  <a:lnTo>
                    <a:pt x="2115" y="1704"/>
                  </a:lnTo>
                  <a:lnTo>
                    <a:pt x="2117" y="1702"/>
                  </a:lnTo>
                  <a:lnTo>
                    <a:pt x="2118" y="1700"/>
                  </a:lnTo>
                  <a:lnTo>
                    <a:pt x="2119" y="1698"/>
                  </a:lnTo>
                  <a:lnTo>
                    <a:pt x="2121" y="1696"/>
                  </a:lnTo>
                  <a:lnTo>
                    <a:pt x="2123" y="1694"/>
                  </a:lnTo>
                  <a:lnTo>
                    <a:pt x="2124" y="1692"/>
                  </a:lnTo>
                  <a:lnTo>
                    <a:pt x="2126" y="1690"/>
                  </a:lnTo>
                  <a:lnTo>
                    <a:pt x="2127" y="1688"/>
                  </a:lnTo>
                  <a:lnTo>
                    <a:pt x="2128" y="1686"/>
                  </a:lnTo>
                  <a:lnTo>
                    <a:pt x="2130" y="1684"/>
                  </a:lnTo>
                  <a:lnTo>
                    <a:pt x="2131" y="1681"/>
                  </a:lnTo>
                  <a:lnTo>
                    <a:pt x="2133" y="1679"/>
                  </a:lnTo>
                  <a:lnTo>
                    <a:pt x="2135" y="1678"/>
                  </a:lnTo>
                  <a:lnTo>
                    <a:pt x="2136" y="1675"/>
                  </a:lnTo>
                  <a:lnTo>
                    <a:pt x="2138" y="1673"/>
                  </a:lnTo>
                  <a:lnTo>
                    <a:pt x="2139" y="1671"/>
                  </a:lnTo>
                  <a:lnTo>
                    <a:pt x="2140" y="1669"/>
                  </a:lnTo>
                  <a:lnTo>
                    <a:pt x="2142" y="1667"/>
                  </a:lnTo>
                  <a:lnTo>
                    <a:pt x="2143" y="1665"/>
                  </a:lnTo>
                  <a:lnTo>
                    <a:pt x="2145" y="1663"/>
                  </a:lnTo>
                  <a:lnTo>
                    <a:pt x="2147" y="1661"/>
                  </a:lnTo>
                  <a:lnTo>
                    <a:pt x="2148" y="1659"/>
                  </a:lnTo>
                  <a:lnTo>
                    <a:pt x="2149" y="1657"/>
                  </a:lnTo>
                  <a:lnTo>
                    <a:pt x="2151" y="1655"/>
                  </a:lnTo>
                  <a:lnTo>
                    <a:pt x="2152" y="1653"/>
                  </a:lnTo>
                  <a:lnTo>
                    <a:pt x="2154" y="1651"/>
                  </a:lnTo>
                  <a:lnTo>
                    <a:pt x="2155" y="1648"/>
                  </a:lnTo>
                  <a:lnTo>
                    <a:pt x="2157" y="1646"/>
                  </a:lnTo>
                  <a:lnTo>
                    <a:pt x="2159" y="1645"/>
                  </a:lnTo>
                  <a:lnTo>
                    <a:pt x="2160" y="1642"/>
                  </a:lnTo>
                  <a:lnTo>
                    <a:pt x="2161" y="1640"/>
                  </a:lnTo>
                  <a:lnTo>
                    <a:pt x="2163" y="1638"/>
                  </a:lnTo>
                  <a:lnTo>
                    <a:pt x="2164" y="1636"/>
                  </a:lnTo>
                  <a:lnTo>
                    <a:pt x="2166" y="1634"/>
                  </a:lnTo>
                  <a:lnTo>
                    <a:pt x="2167" y="1632"/>
                  </a:lnTo>
                  <a:lnTo>
                    <a:pt x="2169" y="1630"/>
                  </a:lnTo>
                  <a:lnTo>
                    <a:pt x="2170" y="1628"/>
                  </a:lnTo>
                  <a:lnTo>
                    <a:pt x="2172" y="1626"/>
                  </a:lnTo>
                  <a:lnTo>
                    <a:pt x="2173" y="1624"/>
                  </a:lnTo>
                  <a:lnTo>
                    <a:pt x="2175" y="1622"/>
                  </a:lnTo>
                  <a:lnTo>
                    <a:pt x="2176" y="1620"/>
                  </a:lnTo>
                  <a:lnTo>
                    <a:pt x="2178" y="1617"/>
                  </a:lnTo>
                  <a:lnTo>
                    <a:pt x="2179" y="1615"/>
                  </a:lnTo>
                  <a:lnTo>
                    <a:pt x="2180" y="1613"/>
                  </a:lnTo>
                  <a:lnTo>
                    <a:pt x="2182" y="1611"/>
                  </a:lnTo>
                  <a:lnTo>
                    <a:pt x="2184" y="1609"/>
                  </a:lnTo>
                  <a:lnTo>
                    <a:pt x="2185" y="1607"/>
                  </a:lnTo>
                  <a:lnTo>
                    <a:pt x="2187" y="1605"/>
                  </a:lnTo>
                  <a:lnTo>
                    <a:pt x="2188" y="1603"/>
                  </a:lnTo>
                  <a:lnTo>
                    <a:pt x="2190" y="1601"/>
                  </a:lnTo>
                  <a:lnTo>
                    <a:pt x="2191" y="1599"/>
                  </a:lnTo>
                  <a:lnTo>
                    <a:pt x="2192" y="1597"/>
                  </a:lnTo>
                  <a:lnTo>
                    <a:pt x="2194" y="1594"/>
                  </a:lnTo>
                  <a:lnTo>
                    <a:pt x="2196" y="1592"/>
                  </a:lnTo>
                  <a:lnTo>
                    <a:pt x="2197" y="1591"/>
                  </a:lnTo>
                  <a:lnTo>
                    <a:pt x="2199" y="1588"/>
                  </a:lnTo>
                  <a:lnTo>
                    <a:pt x="2200" y="1586"/>
                  </a:lnTo>
                  <a:lnTo>
                    <a:pt x="2201" y="1584"/>
                  </a:lnTo>
                  <a:lnTo>
                    <a:pt x="2203" y="1582"/>
                  </a:lnTo>
                  <a:lnTo>
                    <a:pt x="2204" y="1580"/>
                  </a:lnTo>
                  <a:lnTo>
                    <a:pt x="2206" y="1578"/>
                  </a:lnTo>
                  <a:lnTo>
                    <a:pt x="2208" y="1576"/>
                  </a:lnTo>
                  <a:lnTo>
                    <a:pt x="2209" y="1574"/>
                  </a:lnTo>
                  <a:lnTo>
                    <a:pt x="2211" y="1572"/>
                  </a:lnTo>
                  <a:lnTo>
                    <a:pt x="2212" y="1570"/>
                  </a:lnTo>
                  <a:lnTo>
                    <a:pt x="2213" y="1568"/>
                  </a:lnTo>
                  <a:lnTo>
                    <a:pt x="2215" y="1566"/>
                  </a:lnTo>
                  <a:lnTo>
                    <a:pt x="2216" y="1563"/>
                  </a:lnTo>
                  <a:lnTo>
                    <a:pt x="2218" y="1561"/>
                  </a:lnTo>
                  <a:lnTo>
                    <a:pt x="2220" y="1559"/>
                  </a:lnTo>
                  <a:lnTo>
                    <a:pt x="2221" y="1557"/>
                  </a:lnTo>
                  <a:lnTo>
                    <a:pt x="2222" y="1555"/>
                  </a:lnTo>
                  <a:lnTo>
                    <a:pt x="2224" y="1553"/>
                  </a:lnTo>
                  <a:lnTo>
                    <a:pt x="2225" y="1551"/>
                  </a:lnTo>
                  <a:lnTo>
                    <a:pt x="2227" y="1549"/>
                  </a:lnTo>
                  <a:lnTo>
                    <a:pt x="2228" y="1547"/>
                  </a:lnTo>
                  <a:lnTo>
                    <a:pt x="2230" y="1545"/>
                  </a:lnTo>
                  <a:lnTo>
                    <a:pt x="2231" y="1543"/>
                  </a:lnTo>
                  <a:lnTo>
                    <a:pt x="2233" y="1540"/>
                  </a:lnTo>
                  <a:lnTo>
                    <a:pt x="2234" y="1538"/>
                  </a:lnTo>
                  <a:lnTo>
                    <a:pt x="2236" y="1537"/>
                  </a:lnTo>
                  <a:lnTo>
                    <a:pt x="2237" y="1534"/>
                  </a:lnTo>
                  <a:lnTo>
                    <a:pt x="2239" y="1532"/>
                  </a:lnTo>
                  <a:lnTo>
                    <a:pt x="2240" y="1530"/>
                  </a:lnTo>
                  <a:lnTo>
                    <a:pt x="2242" y="1528"/>
                  </a:lnTo>
                  <a:lnTo>
                    <a:pt x="2243" y="1526"/>
                  </a:lnTo>
                  <a:lnTo>
                    <a:pt x="2245" y="1524"/>
                  </a:lnTo>
                  <a:lnTo>
                    <a:pt x="2246" y="1522"/>
                  </a:lnTo>
                  <a:lnTo>
                    <a:pt x="2248" y="1520"/>
                  </a:lnTo>
                  <a:lnTo>
                    <a:pt x="2249" y="1517"/>
                  </a:lnTo>
                  <a:lnTo>
                    <a:pt x="2251" y="1516"/>
                  </a:lnTo>
                  <a:lnTo>
                    <a:pt x="2252" y="1514"/>
                  </a:lnTo>
                  <a:lnTo>
                    <a:pt x="2253" y="1511"/>
                  </a:lnTo>
                  <a:lnTo>
                    <a:pt x="2255" y="1509"/>
                  </a:lnTo>
                  <a:lnTo>
                    <a:pt x="2257" y="1507"/>
                  </a:lnTo>
                  <a:lnTo>
                    <a:pt x="2258" y="1505"/>
                  </a:lnTo>
                  <a:lnTo>
                    <a:pt x="2260" y="1503"/>
                  </a:lnTo>
                  <a:lnTo>
                    <a:pt x="2261" y="1501"/>
                  </a:lnTo>
                  <a:lnTo>
                    <a:pt x="2263" y="1499"/>
                  </a:lnTo>
                  <a:lnTo>
                    <a:pt x="2264" y="1497"/>
                  </a:lnTo>
                  <a:lnTo>
                    <a:pt x="2265" y="1495"/>
                  </a:lnTo>
                  <a:lnTo>
                    <a:pt x="2267" y="1493"/>
                  </a:lnTo>
                  <a:lnTo>
                    <a:pt x="2268" y="1491"/>
                  </a:lnTo>
                  <a:lnTo>
                    <a:pt x="2270" y="1489"/>
                  </a:lnTo>
                  <a:lnTo>
                    <a:pt x="2272" y="1486"/>
                  </a:lnTo>
                  <a:lnTo>
                    <a:pt x="2273" y="1484"/>
                  </a:lnTo>
                  <a:lnTo>
                    <a:pt x="2274" y="1483"/>
                  </a:lnTo>
                  <a:lnTo>
                    <a:pt x="2276" y="1480"/>
                  </a:lnTo>
                  <a:lnTo>
                    <a:pt x="2277" y="1478"/>
                  </a:lnTo>
                  <a:lnTo>
                    <a:pt x="2279" y="1476"/>
                  </a:lnTo>
                  <a:lnTo>
                    <a:pt x="2280" y="1474"/>
                  </a:lnTo>
                  <a:lnTo>
                    <a:pt x="2282" y="1472"/>
                  </a:lnTo>
                  <a:lnTo>
                    <a:pt x="2284" y="1470"/>
                  </a:lnTo>
                  <a:lnTo>
                    <a:pt x="2285" y="1468"/>
                  </a:lnTo>
                  <a:lnTo>
                    <a:pt x="2286" y="1466"/>
                  </a:lnTo>
                  <a:lnTo>
                    <a:pt x="2288" y="1464"/>
                  </a:lnTo>
                  <a:lnTo>
                    <a:pt x="2289" y="1462"/>
                  </a:lnTo>
                  <a:lnTo>
                    <a:pt x="2291" y="1460"/>
                  </a:lnTo>
                  <a:lnTo>
                    <a:pt x="2292" y="1458"/>
                  </a:lnTo>
                  <a:lnTo>
                    <a:pt x="2294" y="1455"/>
                  </a:lnTo>
                  <a:lnTo>
                    <a:pt x="2295" y="1453"/>
                  </a:lnTo>
                  <a:lnTo>
                    <a:pt x="2297" y="1451"/>
                  </a:lnTo>
                  <a:lnTo>
                    <a:pt x="2298" y="1450"/>
                  </a:lnTo>
                  <a:lnTo>
                    <a:pt x="2300" y="1447"/>
                  </a:lnTo>
                  <a:lnTo>
                    <a:pt x="2301" y="1445"/>
                  </a:lnTo>
                  <a:lnTo>
                    <a:pt x="2303" y="1443"/>
                  </a:lnTo>
                  <a:lnTo>
                    <a:pt x="2304" y="1441"/>
                  </a:lnTo>
                  <a:lnTo>
                    <a:pt x="2305" y="1439"/>
                  </a:lnTo>
                  <a:lnTo>
                    <a:pt x="2307" y="1437"/>
                  </a:lnTo>
                  <a:lnTo>
                    <a:pt x="2309" y="1435"/>
                  </a:lnTo>
                  <a:lnTo>
                    <a:pt x="2310" y="1433"/>
                  </a:lnTo>
                  <a:lnTo>
                    <a:pt x="2312" y="1431"/>
                  </a:lnTo>
                  <a:lnTo>
                    <a:pt x="2313" y="1429"/>
                  </a:lnTo>
                  <a:lnTo>
                    <a:pt x="2315" y="1427"/>
                  </a:lnTo>
                  <a:lnTo>
                    <a:pt x="2316" y="1425"/>
                  </a:lnTo>
                  <a:lnTo>
                    <a:pt x="2317" y="1423"/>
                  </a:lnTo>
                  <a:lnTo>
                    <a:pt x="2319" y="1421"/>
                  </a:lnTo>
                  <a:lnTo>
                    <a:pt x="2321" y="1418"/>
                  </a:lnTo>
                  <a:lnTo>
                    <a:pt x="2322" y="1417"/>
                  </a:lnTo>
                  <a:lnTo>
                    <a:pt x="2324" y="1415"/>
                  </a:lnTo>
                  <a:lnTo>
                    <a:pt x="2325" y="1412"/>
                  </a:lnTo>
                  <a:lnTo>
                    <a:pt x="2326" y="1410"/>
                  </a:lnTo>
                  <a:lnTo>
                    <a:pt x="2328" y="1408"/>
                  </a:lnTo>
                  <a:lnTo>
                    <a:pt x="2329" y="1407"/>
                  </a:lnTo>
                  <a:lnTo>
                    <a:pt x="2331" y="1404"/>
                  </a:lnTo>
                  <a:lnTo>
                    <a:pt x="2333" y="1402"/>
                  </a:lnTo>
                  <a:lnTo>
                    <a:pt x="2334" y="1400"/>
                  </a:lnTo>
                  <a:lnTo>
                    <a:pt x="2336" y="1398"/>
                  </a:lnTo>
                  <a:lnTo>
                    <a:pt x="2337" y="1396"/>
                  </a:lnTo>
                  <a:lnTo>
                    <a:pt x="2338" y="1394"/>
                  </a:lnTo>
                  <a:lnTo>
                    <a:pt x="2340" y="1392"/>
                  </a:lnTo>
                  <a:lnTo>
                    <a:pt x="2341" y="1390"/>
                  </a:lnTo>
                  <a:lnTo>
                    <a:pt x="2343" y="1388"/>
                  </a:lnTo>
                  <a:lnTo>
                    <a:pt x="2345" y="1386"/>
                  </a:lnTo>
                  <a:lnTo>
                    <a:pt x="2346" y="1384"/>
                  </a:lnTo>
                  <a:lnTo>
                    <a:pt x="2347" y="1382"/>
                  </a:lnTo>
                  <a:lnTo>
                    <a:pt x="2349" y="1380"/>
                  </a:lnTo>
                  <a:lnTo>
                    <a:pt x="2350" y="1378"/>
                  </a:lnTo>
                  <a:lnTo>
                    <a:pt x="2352" y="1376"/>
                  </a:lnTo>
                  <a:lnTo>
                    <a:pt x="2353" y="1374"/>
                  </a:lnTo>
                  <a:lnTo>
                    <a:pt x="2355" y="1372"/>
                  </a:lnTo>
                  <a:lnTo>
                    <a:pt x="2357" y="1370"/>
                  </a:lnTo>
                  <a:lnTo>
                    <a:pt x="2358" y="1368"/>
                  </a:lnTo>
                  <a:lnTo>
                    <a:pt x="2359" y="1366"/>
                  </a:lnTo>
                  <a:lnTo>
                    <a:pt x="2361" y="1364"/>
                  </a:lnTo>
                  <a:lnTo>
                    <a:pt x="2362" y="1362"/>
                  </a:lnTo>
                  <a:lnTo>
                    <a:pt x="2364" y="1360"/>
                  </a:lnTo>
                  <a:lnTo>
                    <a:pt x="2365" y="1358"/>
                  </a:lnTo>
                  <a:lnTo>
                    <a:pt x="2367" y="1356"/>
                  </a:lnTo>
                  <a:lnTo>
                    <a:pt x="2368" y="1354"/>
                  </a:lnTo>
                  <a:lnTo>
                    <a:pt x="2370" y="1352"/>
                  </a:lnTo>
                  <a:lnTo>
                    <a:pt x="2371" y="1350"/>
                  </a:lnTo>
                  <a:lnTo>
                    <a:pt x="2373" y="1348"/>
                  </a:lnTo>
                  <a:lnTo>
                    <a:pt x="2374" y="1346"/>
                  </a:lnTo>
                  <a:lnTo>
                    <a:pt x="2376" y="1344"/>
                  </a:lnTo>
                  <a:lnTo>
                    <a:pt x="2377" y="1342"/>
                  </a:lnTo>
                  <a:lnTo>
                    <a:pt x="2378" y="1340"/>
                  </a:lnTo>
                  <a:lnTo>
                    <a:pt x="2380" y="1338"/>
                  </a:lnTo>
                  <a:lnTo>
                    <a:pt x="2382" y="1336"/>
                  </a:lnTo>
                  <a:lnTo>
                    <a:pt x="2383" y="1334"/>
                  </a:lnTo>
                  <a:lnTo>
                    <a:pt x="2385" y="1332"/>
                  </a:lnTo>
                  <a:lnTo>
                    <a:pt x="2386" y="1330"/>
                  </a:lnTo>
                  <a:lnTo>
                    <a:pt x="2388" y="1328"/>
                  </a:lnTo>
                  <a:lnTo>
                    <a:pt x="2389" y="1326"/>
                  </a:lnTo>
                  <a:lnTo>
                    <a:pt x="2390" y="1324"/>
                  </a:lnTo>
                  <a:lnTo>
                    <a:pt x="2392" y="1322"/>
                  </a:lnTo>
                  <a:lnTo>
                    <a:pt x="2394" y="1321"/>
                  </a:lnTo>
                  <a:lnTo>
                    <a:pt x="2395" y="1319"/>
                  </a:lnTo>
                  <a:lnTo>
                    <a:pt x="2397" y="1317"/>
                  </a:lnTo>
                  <a:lnTo>
                    <a:pt x="2398" y="1314"/>
                  </a:lnTo>
                  <a:lnTo>
                    <a:pt x="2399" y="1312"/>
                  </a:lnTo>
                  <a:lnTo>
                    <a:pt x="2401" y="1310"/>
                  </a:lnTo>
                  <a:lnTo>
                    <a:pt x="2402" y="1309"/>
                  </a:lnTo>
                  <a:lnTo>
                    <a:pt x="2404" y="1307"/>
                  </a:lnTo>
                  <a:lnTo>
                    <a:pt x="2406" y="1305"/>
                  </a:lnTo>
                  <a:lnTo>
                    <a:pt x="2407" y="1303"/>
                  </a:lnTo>
                  <a:lnTo>
                    <a:pt x="2409" y="1301"/>
                  </a:lnTo>
                  <a:lnTo>
                    <a:pt x="2410" y="1299"/>
                  </a:lnTo>
                  <a:lnTo>
                    <a:pt x="2411" y="1297"/>
                  </a:lnTo>
                  <a:lnTo>
                    <a:pt x="2413" y="1295"/>
                  </a:lnTo>
                  <a:lnTo>
                    <a:pt x="2414" y="1293"/>
                  </a:lnTo>
                  <a:lnTo>
                    <a:pt x="2416" y="1291"/>
                  </a:lnTo>
                  <a:lnTo>
                    <a:pt x="2417" y="1289"/>
                  </a:lnTo>
                  <a:lnTo>
                    <a:pt x="2419" y="1288"/>
                  </a:lnTo>
                  <a:lnTo>
                    <a:pt x="2420" y="1286"/>
                  </a:lnTo>
                  <a:lnTo>
                    <a:pt x="2422" y="1284"/>
                  </a:lnTo>
                  <a:lnTo>
                    <a:pt x="2423" y="1282"/>
                  </a:lnTo>
                  <a:lnTo>
                    <a:pt x="2425" y="1280"/>
                  </a:lnTo>
                  <a:lnTo>
                    <a:pt x="2426" y="1278"/>
                  </a:lnTo>
                  <a:lnTo>
                    <a:pt x="2428" y="1276"/>
                  </a:lnTo>
                  <a:lnTo>
                    <a:pt x="2429" y="1274"/>
                  </a:lnTo>
                  <a:lnTo>
                    <a:pt x="2431" y="1272"/>
                  </a:lnTo>
                  <a:lnTo>
                    <a:pt x="2432" y="1270"/>
                  </a:lnTo>
                  <a:lnTo>
                    <a:pt x="2434" y="1268"/>
                  </a:lnTo>
                  <a:lnTo>
                    <a:pt x="2435" y="1267"/>
                  </a:lnTo>
                  <a:lnTo>
                    <a:pt x="2437" y="1265"/>
                  </a:lnTo>
                  <a:lnTo>
                    <a:pt x="2438" y="1263"/>
                  </a:lnTo>
                  <a:lnTo>
                    <a:pt x="2440" y="1261"/>
                  </a:lnTo>
                  <a:lnTo>
                    <a:pt x="2441" y="1259"/>
                  </a:lnTo>
                  <a:lnTo>
                    <a:pt x="2443" y="1257"/>
                  </a:lnTo>
                  <a:lnTo>
                    <a:pt x="2444" y="1255"/>
                  </a:lnTo>
                  <a:lnTo>
                    <a:pt x="2446" y="1253"/>
                  </a:lnTo>
                  <a:lnTo>
                    <a:pt x="2447" y="1251"/>
                  </a:lnTo>
                  <a:lnTo>
                    <a:pt x="2449" y="1249"/>
                  </a:lnTo>
                  <a:lnTo>
                    <a:pt x="2450" y="1247"/>
                  </a:lnTo>
                  <a:lnTo>
                    <a:pt x="2451" y="1245"/>
                  </a:lnTo>
                  <a:lnTo>
                    <a:pt x="2453" y="1244"/>
                  </a:lnTo>
                  <a:lnTo>
                    <a:pt x="2454" y="1242"/>
                  </a:lnTo>
                  <a:lnTo>
                    <a:pt x="2456" y="1240"/>
                  </a:lnTo>
                  <a:lnTo>
                    <a:pt x="2458" y="1238"/>
                  </a:lnTo>
                  <a:lnTo>
                    <a:pt x="2459" y="1236"/>
                  </a:lnTo>
                  <a:lnTo>
                    <a:pt x="2461" y="1235"/>
                  </a:lnTo>
                  <a:lnTo>
                    <a:pt x="2462" y="1233"/>
                  </a:lnTo>
                  <a:lnTo>
                    <a:pt x="2463" y="1231"/>
                  </a:lnTo>
                  <a:lnTo>
                    <a:pt x="2465" y="1229"/>
                  </a:lnTo>
                  <a:lnTo>
                    <a:pt x="2466" y="1227"/>
                  </a:lnTo>
                  <a:lnTo>
                    <a:pt x="2468" y="1225"/>
                  </a:lnTo>
                  <a:lnTo>
                    <a:pt x="2470" y="1224"/>
                  </a:lnTo>
                  <a:lnTo>
                    <a:pt x="2471" y="1222"/>
                  </a:lnTo>
                  <a:lnTo>
                    <a:pt x="2472" y="1220"/>
                  </a:lnTo>
                  <a:lnTo>
                    <a:pt x="2474" y="1218"/>
                  </a:lnTo>
                  <a:lnTo>
                    <a:pt x="2475" y="1216"/>
                  </a:lnTo>
                  <a:lnTo>
                    <a:pt x="2477" y="1214"/>
                  </a:lnTo>
                  <a:lnTo>
                    <a:pt x="2478" y="1213"/>
                  </a:lnTo>
                  <a:lnTo>
                    <a:pt x="2480" y="1211"/>
                  </a:lnTo>
                  <a:lnTo>
                    <a:pt x="2482" y="1209"/>
                  </a:lnTo>
                  <a:lnTo>
                    <a:pt x="2483" y="1207"/>
                  </a:lnTo>
                  <a:lnTo>
                    <a:pt x="2484" y="1205"/>
                  </a:lnTo>
                  <a:lnTo>
                    <a:pt x="2486" y="1203"/>
                  </a:lnTo>
                  <a:lnTo>
                    <a:pt x="2487" y="1202"/>
                  </a:lnTo>
                  <a:lnTo>
                    <a:pt x="2489" y="1200"/>
                  </a:lnTo>
                  <a:lnTo>
                    <a:pt x="2490" y="1198"/>
                  </a:lnTo>
                  <a:lnTo>
                    <a:pt x="2492" y="1196"/>
                  </a:lnTo>
                  <a:lnTo>
                    <a:pt x="2493" y="1194"/>
                  </a:lnTo>
                  <a:lnTo>
                    <a:pt x="2495" y="1193"/>
                  </a:lnTo>
                  <a:lnTo>
                    <a:pt x="2496" y="1191"/>
                  </a:lnTo>
                  <a:lnTo>
                    <a:pt x="2498" y="1189"/>
                  </a:lnTo>
                  <a:lnTo>
                    <a:pt x="2499" y="1187"/>
                  </a:lnTo>
                  <a:lnTo>
                    <a:pt x="2501" y="1186"/>
                  </a:lnTo>
                  <a:lnTo>
                    <a:pt x="2502" y="1184"/>
                  </a:lnTo>
                  <a:lnTo>
                    <a:pt x="2503" y="1182"/>
                  </a:lnTo>
                  <a:lnTo>
                    <a:pt x="2505" y="1180"/>
                  </a:lnTo>
                  <a:lnTo>
                    <a:pt x="2507" y="1179"/>
                  </a:lnTo>
                  <a:lnTo>
                    <a:pt x="2508" y="1177"/>
                  </a:lnTo>
                  <a:lnTo>
                    <a:pt x="2510" y="1175"/>
                  </a:lnTo>
                  <a:lnTo>
                    <a:pt x="2511" y="1173"/>
                  </a:lnTo>
                  <a:lnTo>
                    <a:pt x="2513" y="1171"/>
                  </a:lnTo>
                  <a:lnTo>
                    <a:pt x="2514" y="1170"/>
                  </a:lnTo>
                  <a:lnTo>
                    <a:pt x="2515" y="1168"/>
                  </a:lnTo>
                  <a:lnTo>
                    <a:pt x="2517" y="1167"/>
                  </a:lnTo>
                  <a:lnTo>
                    <a:pt x="2519" y="1165"/>
                  </a:lnTo>
                  <a:lnTo>
                    <a:pt x="2520" y="1163"/>
                  </a:lnTo>
                  <a:lnTo>
                    <a:pt x="2522" y="1161"/>
                  </a:lnTo>
                  <a:lnTo>
                    <a:pt x="2523" y="1159"/>
                  </a:lnTo>
                  <a:lnTo>
                    <a:pt x="2524" y="1158"/>
                  </a:lnTo>
                  <a:lnTo>
                    <a:pt x="2526" y="1156"/>
                  </a:lnTo>
                  <a:lnTo>
                    <a:pt x="2527" y="1154"/>
                  </a:lnTo>
                  <a:lnTo>
                    <a:pt x="2529" y="1153"/>
                  </a:lnTo>
                  <a:lnTo>
                    <a:pt x="2531" y="1151"/>
                  </a:lnTo>
                  <a:lnTo>
                    <a:pt x="2532" y="1149"/>
                  </a:lnTo>
                  <a:lnTo>
                    <a:pt x="2534" y="1148"/>
                  </a:lnTo>
                  <a:lnTo>
                    <a:pt x="2535" y="1146"/>
                  </a:lnTo>
                  <a:lnTo>
                    <a:pt x="2536" y="1144"/>
                  </a:lnTo>
                  <a:lnTo>
                    <a:pt x="2538" y="1143"/>
                  </a:lnTo>
                  <a:lnTo>
                    <a:pt x="2539" y="1141"/>
                  </a:lnTo>
                  <a:lnTo>
                    <a:pt x="2541" y="1139"/>
                  </a:lnTo>
                  <a:lnTo>
                    <a:pt x="2543" y="1137"/>
                  </a:lnTo>
                  <a:lnTo>
                    <a:pt x="2544" y="1136"/>
                  </a:lnTo>
                  <a:lnTo>
                    <a:pt x="2545" y="1134"/>
                  </a:lnTo>
                  <a:lnTo>
                    <a:pt x="2547" y="1133"/>
                  </a:lnTo>
                  <a:lnTo>
                    <a:pt x="2548" y="1131"/>
                  </a:lnTo>
                  <a:lnTo>
                    <a:pt x="2550" y="1129"/>
                  </a:lnTo>
                  <a:lnTo>
                    <a:pt x="2551" y="1127"/>
                  </a:lnTo>
                  <a:lnTo>
                    <a:pt x="2553" y="1126"/>
                  </a:lnTo>
                  <a:lnTo>
                    <a:pt x="2555" y="1125"/>
                  </a:lnTo>
                  <a:lnTo>
                    <a:pt x="2556" y="1123"/>
                  </a:lnTo>
                  <a:lnTo>
                    <a:pt x="2557" y="1121"/>
                  </a:lnTo>
                  <a:lnTo>
                    <a:pt x="2559" y="1119"/>
                  </a:lnTo>
                  <a:lnTo>
                    <a:pt x="2560" y="1118"/>
                  </a:lnTo>
                  <a:lnTo>
                    <a:pt x="2562" y="1116"/>
                  </a:lnTo>
                  <a:lnTo>
                    <a:pt x="2563" y="1115"/>
                  </a:lnTo>
                  <a:lnTo>
                    <a:pt x="2565" y="1113"/>
                  </a:lnTo>
                  <a:lnTo>
                    <a:pt x="2566" y="1112"/>
                  </a:lnTo>
                  <a:lnTo>
                    <a:pt x="2568" y="1110"/>
                  </a:lnTo>
                  <a:lnTo>
                    <a:pt x="2569" y="1108"/>
                  </a:lnTo>
                  <a:lnTo>
                    <a:pt x="2571" y="1107"/>
                  </a:lnTo>
                  <a:lnTo>
                    <a:pt x="2572" y="1105"/>
                  </a:lnTo>
                  <a:lnTo>
                    <a:pt x="2574" y="1104"/>
                  </a:lnTo>
                  <a:lnTo>
                    <a:pt x="2575" y="1102"/>
                  </a:lnTo>
                  <a:lnTo>
                    <a:pt x="2576" y="1100"/>
                  </a:lnTo>
                  <a:lnTo>
                    <a:pt x="2578" y="1099"/>
                  </a:lnTo>
                  <a:lnTo>
                    <a:pt x="2580" y="1097"/>
                  </a:lnTo>
                  <a:lnTo>
                    <a:pt x="2581" y="1096"/>
                  </a:lnTo>
                  <a:lnTo>
                    <a:pt x="2583" y="1094"/>
                  </a:lnTo>
                  <a:lnTo>
                    <a:pt x="2584" y="1093"/>
                  </a:lnTo>
                  <a:lnTo>
                    <a:pt x="2586" y="1091"/>
                  </a:lnTo>
                  <a:lnTo>
                    <a:pt x="2587" y="1090"/>
                  </a:lnTo>
                  <a:lnTo>
                    <a:pt x="2588" y="1088"/>
                  </a:lnTo>
                  <a:lnTo>
                    <a:pt x="2590" y="1086"/>
                  </a:lnTo>
                  <a:lnTo>
                    <a:pt x="2592" y="1085"/>
                  </a:lnTo>
                  <a:lnTo>
                    <a:pt x="2593" y="1083"/>
                  </a:lnTo>
                  <a:lnTo>
                    <a:pt x="2595" y="1082"/>
                  </a:lnTo>
                  <a:lnTo>
                    <a:pt x="2596" y="1080"/>
                  </a:lnTo>
                  <a:lnTo>
                    <a:pt x="2597" y="1079"/>
                  </a:lnTo>
                  <a:lnTo>
                    <a:pt x="2599" y="1077"/>
                  </a:lnTo>
                  <a:lnTo>
                    <a:pt x="2600" y="1076"/>
                  </a:lnTo>
                  <a:lnTo>
                    <a:pt x="2602" y="1074"/>
                  </a:lnTo>
                  <a:lnTo>
                    <a:pt x="2603" y="1073"/>
                  </a:lnTo>
                  <a:lnTo>
                    <a:pt x="2605" y="1072"/>
                  </a:lnTo>
                  <a:lnTo>
                    <a:pt x="2607" y="1070"/>
                  </a:lnTo>
                  <a:lnTo>
                    <a:pt x="2608" y="1068"/>
                  </a:lnTo>
                  <a:lnTo>
                    <a:pt x="2609" y="1067"/>
                  </a:lnTo>
                  <a:lnTo>
                    <a:pt x="2611" y="1065"/>
                  </a:lnTo>
                  <a:lnTo>
                    <a:pt x="2612" y="1064"/>
                  </a:lnTo>
                  <a:lnTo>
                    <a:pt x="2614" y="1062"/>
                  </a:lnTo>
                  <a:lnTo>
                    <a:pt x="2615" y="1061"/>
                  </a:lnTo>
                  <a:lnTo>
                    <a:pt x="2617" y="1060"/>
                  </a:lnTo>
                  <a:lnTo>
                    <a:pt x="2618" y="1058"/>
                  </a:lnTo>
                  <a:lnTo>
                    <a:pt x="2620" y="1057"/>
                  </a:lnTo>
                  <a:lnTo>
                    <a:pt x="2621" y="1055"/>
                  </a:lnTo>
                  <a:lnTo>
                    <a:pt x="2623" y="1054"/>
                  </a:lnTo>
                  <a:lnTo>
                    <a:pt x="2624" y="1052"/>
                  </a:lnTo>
                  <a:lnTo>
                    <a:pt x="2626" y="1051"/>
                  </a:lnTo>
                  <a:lnTo>
                    <a:pt x="2627" y="1050"/>
                  </a:lnTo>
                  <a:lnTo>
                    <a:pt x="2629" y="1048"/>
                  </a:lnTo>
                  <a:lnTo>
                    <a:pt x="2630" y="1047"/>
                  </a:lnTo>
                  <a:lnTo>
                    <a:pt x="2632" y="1045"/>
                  </a:lnTo>
                  <a:lnTo>
                    <a:pt x="2633" y="1044"/>
                  </a:lnTo>
                  <a:lnTo>
                    <a:pt x="2635" y="1042"/>
                  </a:lnTo>
                  <a:lnTo>
                    <a:pt x="2636" y="1041"/>
                  </a:lnTo>
                  <a:lnTo>
                    <a:pt x="2638" y="1040"/>
                  </a:lnTo>
                  <a:lnTo>
                    <a:pt x="2639" y="1038"/>
                  </a:lnTo>
                  <a:lnTo>
                    <a:pt x="2640" y="1037"/>
                  </a:lnTo>
                  <a:lnTo>
                    <a:pt x="2642" y="1036"/>
                  </a:lnTo>
                  <a:lnTo>
                    <a:pt x="2644" y="1034"/>
                  </a:lnTo>
                  <a:lnTo>
                    <a:pt x="2645" y="1033"/>
                  </a:lnTo>
                  <a:lnTo>
                    <a:pt x="2647" y="1031"/>
                  </a:lnTo>
                  <a:lnTo>
                    <a:pt x="2648" y="1030"/>
                  </a:lnTo>
                  <a:lnTo>
                    <a:pt x="2649" y="1029"/>
                  </a:lnTo>
                  <a:lnTo>
                    <a:pt x="2651" y="1028"/>
                  </a:lnTo>
                  <a:lnTo>
                    <a:pt x="2652" y="1026"/>
                  </a:lnTo>
                  <a:lnTo>
                    <a:pt x="2654" y="1025"/>
                  </a:lnTo>
                  <a:lnTo>
                    <a:pt x="2656" y="1023"/>
                  </a:lnTo>
                  <a:lnTo>
                    <a:pt x="2657" y="1022"/>
                  </a:lnTo>
                  <a:lnTo>
                    <a:pt x="2659" y="1021"/>
                  </a:lnTo>
                  <a:lnTo>
                    <a:pt x="2660" y="1019"/>
                  </a:lnTo>
                  <a:lnTo>
                    <a:pt x="2661" y="1018"/>
                  </a:lnTo>
                  <a:lnTo>
                    <a:pt x="2663" y="1017"/>
                  </a:lnTo>
                  <a:lnTo>
                    <a:pt x="2664" y="1016"/>
                  </a:lnTo>
                  <a:lnTo>
                    <a:pt x="2666" y="1014"/>
                  </a:lnTo>
                  <a:lnTo>
                    <a:pt x="2668" y="1013"/>
                  </a:lnTo>
                  <a:lnTo>
                    <a:pt x="2669" y="1012"/>
                  </a:lnTo>
                  <a:lnTo>
                    <a:pt x="2670" y="1010"/>
                  </a:lnTo>
                  <a:lnTo>
                    <a:pt x="2672" y="1009"/>
                  </a:lnTo>
                  <a:lnTo>
                    <a:pt x="2673" y="1008"/>
                  </a:lnTo>
                  <a:lnTo>
                    <a:pt x="2675" y="1007"/>
                  </a:lnTo>
                  <a:lnTo>
                    <a:pt x="2676" y="1006"/>
                  </a:lnTo>
                  <a:lnTo>
                    <a:pt x="2678" y="1004"/>
                  </a:lnTo>
                  <a:lnTo>
                    <a:pt x="2680" y="1003"/>
                  </a:lnTo>
                  <a:lnTo>
                    <a:pt x="2681" y="1002"/>
                  </a:lnTo>
                  <a:lnTo>
                    <a:pt x="2682" y="1000"/>
                  </a:lnTo>
                  <a:lnTo>
                    <a:pt x="2684" y="999"/>
                  </a:lnTo>
                  <a:lnTo>
                    <a:pt x="2685" y="998"/>
                  </a:lnTo>
                  <a:lnTo>
                    <a:pt x="2687" y="997"/>
                  </a:lnTo>
                  <a:lnTo>
                    <a:pt x="2688" y="996"/>
                  </a:lnTo>
                  <a:lnTo>
                    <a:pt x="2690" y="994"/>
                  </a:lnTo>
                  <a:lnTo>
                    <a:pt x="2691" y="993"/>
                  </a:lnTo>
                  <a:lnTo>
                    <a:pt x="2693" y="992"/>
                  </a:lnTo>
                  <a:lnTo>
                    <a:pt x="2694" y="991"/>
                  </a:lnTo>
                  <a:lnTo>
                    <a:pt x="2696" y="989"/>
                  </a:lnTo>
                  <a:lnTo>
                    <a:pt x="2697" y="988"/>
                  </a:lnTo>
                  <a:lnTo>
                    <a:pt x="2699" y="987"/>
                  </a:lnTo>
                  <a:lnTo>
                    <a:pt x="2700" y="986"/>
                  </a:lnTo>
                  <a:lnTo>
                    <a:pt x="2701" y="985"/>
                  </a:lnTo>
                  <a:lnTo>
                    <a:pt x="2703" y="984"/>
                  </a:lnTo>
                  <a:lnTo>
                    <a:pt x="2705" y="983"/>
                  </a:lnTo>
                  <a:lnTo>
                    <a:pt x="2706" y="981"/>
                  </a:lnTo>
                  <a:lnTo>
                    <a:pt x="2708" y="980"/>
                  </a:lnTo>
                  <a:lnTo>
                    <a:pt x="2709" y="979"/>
                  </a:lnTo>
                  <a:lnTo>
                    <a:pt x="2711" y="978"/>
                  </a:lnTo>
                  <a:lnTo>
                    <a:pt x="2712" y="977"/>
                  </a:lnTo>
                  <a:lnTo>
                    <a:pt x="2713" y="976"/>
                  </a:lnTo>
                  <a:lnTo>
                    <a:pt x="2715" y="975"/>
                  </a:lnTo>
                  <a:lnTo>
                    <a:pt x="2717" y="974"/>
                  </a:lnTo>
                  <a:lnTo>
                    <a:pt x="2718" y="973"/>
                  </a:lnTo>
                  <a:lnTo>
                    <a:pt x="2720" y="971"/>
                  </a:lnTo>
                  <a:lnTo>
                    <a:pt x="2721" y="970"/>
                  </a:lnTo>
                  <a:lnTo>
                    <a:pt x="2722" y="969"/>
                  </a:lnTo>
                  <a:lnTo>
                    <a:pt x="2724" y="968"/>
                  </a:lnTo>
                  <a:lnTo>
                    <a:pt x="2725" y="967"/>
                  </a:lnTo>
                  <a:lnTo>
                    <a:pt x="2727" y="966"/>
                  </a:lnTo>
                  <a:lnTo>
                    <a:pt x="2729" y="965"/>
                  </a:lnTo>
                  <a:lnTo>
                    <a:pt x="2730" y="964"/>
                  </a:lnTo>
                  <a:lnTo>
                    <a:pt x="2732" y="963"/>
                  </a:lnTo>
                  <a:lnTo>
                    <a:pt x="2733" y="962"/>
                  </a:lnTo>
                  <a:lnTo>
                    <a:pt x="2734" y="961"/>
                  </a:lnTo>
                  <a:lnTo>
                    <a:pt x="2736" y="960"/>
                  </a:lnTo>
                  <a:lnTo>
                    <a:pt x="2737" y="959"/>
                  </a:lnTo>
                  <a:lnTo>
                    <a:pt x="2739" y="958"/>
                  </a:lnTo>
                  <a:lnTo>
                    <a:pt x="2741" y="956"/>
                  </a:lnTo>
                  <a:lnTo>
                    <a:pt x="2742" y="955"/>
                  </a:lnTo>
                  <a:lnTo>
                    <a:pt x="2743" y="954"/>
                  </a:lnTo>
                  <a:lnTo>
                    <a:pt x="2745" y="953"/>
                  </a:lnTo>
                  <a:lnTo>
                    <a:pt x="2746" y="953"/>
                  </a:lnTo>
                  <a:lnTo>
                    <a:pt x="2748" y="952"/>
                  </a:lnTo>
                  <a:lnTo>
                    <a:pt x="2749" y="951"/>
                  </a:lnTo>
                  <a:lnTo>
                    <a:pt x="2751" y="950"/>
                  </a:lnTo>
                  <a:lnTo>
                    <a:pt x="2752" y="949"/>
                  </a:lnTo>
                  <a:lnTo>
                    <a:pt x="2754" y="948"/>
                  </a:lnTo>
                  <a:lnTo>
                    <a:pt x="2755" y="947"/>
                  </a:lnTo>
                  <a:lnTo>
                    <a:pt x="2757" y="946"/>
                  </a:lnTo>
                  <a:lnTo>
                    <a:pt x="2758" y="945"/>
                  </a:lnTo>
                  <a:lnTo>
                    <a:pt x="2760" y="944"/>
                  </a:lnTo>
                  <a:lnTo>
                    <a:pt x="2761" y="943"/>
                  </a:lnTo>
                  <a:lnTo>
                    <a:pt x="2763" y="942"/>
                  </a:lnTo>
                  <a:lnTo>
                    <a:pt x="2764" y="941"/>
                  </a:lnTo>
                  <a:lnTo>
                    <a:pt x="2766" y="940"/>
                  </a:lnTo>
                  <a:lnTo>
                    <a:pt x="2767" y="939"/>
                  </a:lnTo>
                  <a:lnTo>
                    <a:pt x="2769" y="938"/>
                  </a:lnTo>
                  <a:lnTo>
                    <a:pt x="2770" y="938"/>
                  </a:lnTo>
                  <a:lnTo>
                    <a:pt x="2772" y="937"/>
                  </a:lnTo>
                  <a:lnTo>
                    <a:pt x="2773" y="936"/>
                  </a:lnTo>
                  <a:lnTo>
                    <a:pt x="2774" y="935"/>
                  </a:lnTo>
                  <a:lnTo>
                    <a:pt x="2776" y="934"/>
                  </a:lnTo>
                  <a:lnTo>
                    <a:pt x="2778" y="933"/>
                  </a:lnTo>
                  <a:lnTo>
                    <a:pt x="2779" y="932"/>
                  </a:lnTo>
                  <a:lnTo>
                    <a:pt x="2781" y="932"/>
                  </a:lnTo>
                  <a:lnTo>
                    <a:pt x="2782" y="931"/>
                  </a:lnTo>
                  <a:lnTo>
                    <a:pt x="2784" y="930"/>
                  </a:lnTo>
                  <a:lnTo>
                    <a:pt x="2785" y="929"/>
                  </a:lnTo>
                  <a:lnTo>
                    <a:pt x="2786" y="928"/>
                  </a:lnTo>
                  <a:lnTo>
                    <a:pt x="2788" y="927"/>
                  </a:lnTo>
                  <a:lnTo>
                    <a:pt x="2789" y="926"/>
                  </a:lnTo>
                  <a:lnTo>
                    <a:pt x="2791" y="926"/>
                  </a:lnTo>
                  <a:lnTo>
                    <a:pt x="2793" y="925"/>
                  </a:lnTo>
                  <a:lnTo>
                    <a:pt x="2794" y="924"/>
                  </a:lnTo>
                  <a:lnTo>
                    <a:pt x="2795" y="923"/>
                  </a:lnTo>
                  <a:lnTo>
                    <a:pt x="2797" y="922"/>
                  </a:lnTo>
                  <a:lnTo>
                    <a:pt x="2798" y="921"/>
                  </a:lnTo>
                  <a:lnTo>
                    <a:pt x="2800" y="921"/>
                  </a:lnTo>
                  <a:lnTo>
                    <a:pt x="2801" y="920"/>
                  </a:lnTo>
                  <a:lnTo>
                    <a:pt x="2803" y="919"/>
                  </a:lnTo>
                  <a:lnTo>
                    <a:pt x="2805" y="919"/>
                  </a:lnTo>
                  <a:lnTo>
                    <a:pt x="2806" y="918"/>
                  </a:lnTo>
                  <a:lnTo>
                    <a:pt x="2807" y="917"/>
                  </a:lnTo>
                  <a:lnTo>
                    <a:pt x="2809" y="916"/>
                  </a:lnTo>
                  <a:lnTo>
                    <a:pt x="2810" y="916"/>
                  </a:lnTo>
                  <a:lnTo>
                    <a:pt x="2812" y="915"/>
                  </a:lnTo>
                  <a:lnTo>
                    <a:pt x="2813" y="914"/>
                  </a:lnTo>
                  <a:lnTo>
                    <a:pt x="2815" y="913"/>
                  </a:lnTo>
                  <a:lnTo>
                    <a:pt x="2816" y="913"/>
                  </a:lnTo>
                  <a:lnTo>
                    <a:pt x="2818" y="912"/>
                  </a:lnTo>
                  <a:lnTo>
                    <a:pt x="2819" y="911"/>
                  </a:lnTo>
                  <a:lnTo>
                    <a:pt x="2821" y="910"/>
                  </a:lnTo>
                  <a:lnTo>
                    <a:pt x="2822" y="910"/>
                  </a:lnTo>
                  <a:lnTo>
                    <a:pt x="2824" y="909"/>
                  </a:lnTo>
                  <a:lnTo>
                    <a:pt x="2825" y="909"/>
                  </a:lnTo>
                  <a:lnTo>
                    <a:pt x="2826" y="908"/>
                  </a:lnTo>
                  <a:lnTo>
                    <a:pt x="2828" y="907"/>
                  </a:lnTo>
                  <a:lnTo>
                    <a:pt x="2830" y="907"/>
                  </a:lnTo>
                  <a:lnTo>
                    <a:pt x="2831" y="906"/>
                  </a:lnTo>
                  <a:lnTo>
                    <a:pt x="2833" y="905"/>
                  </a:lnTo>
                  <a:lnTo>
                    <a:pt x="2834" y="905"/>
                  </a:lnTo>
                  <a:lnTo>
                    <a:pt x="2836" y="904"/>
                  </a:lnTo>
                  <a:lnTo>
                    <a:pt x="2837" y="903"/>
                  </a:lnTo>
                  <a:lnTo>
                    <a:pt x="2838" y="903"/>
                  </a:lnTo>
                  <a:lnTo>
                    <a:pt x="2840" y="902"/>
                  </a:lnTo>
                  <a:lnTo>
                    <a:pt x="2842" y="901"/>
                  </a:lnTo>
                  <a:lnTo>
                    <a:pt x="2843" y="901"/>
                  </a:lnTo>
                  <a:lnTo>
                    <a:pt x="2845" y="900"/>
                  </a:lnTo>
                  <a:lnTo>
                    <a:pt x="2846" y="900"/>
                  </a:lnTo>
                  <a:lnTo>
                    <a:pt x="2847" y="899"/>
                  </a:lnTo>
                  <a:lnTo>
                    <a:pt x="2849" y="899"/>
                  </a:lnTo>
                  <a:lnTo>
                    <a:pt x="2850" y="898"/>
                  </a:lnTo>
                  <a:lnTo>
                    <a:pt x="2852" y="898"/>
                  </a:lnTo>
                  <a:lnTo>
                    <a:pt x="2854" y="897"/>
                  </a:lnTo>
                  <a:lnTo>
                    <a:pt x="2855" y="897"/>
                  </a:lnTo>
                  <a:lnTo>
                    <a:pt x="2857" y="896"/>
                  </a:lnTo>
                  <a:lnTo>
                    <a:pt x="2858" y="896"/>
                  </a:lnTo>
                  <a:lnTo>
                    <a:pt x="2859" y="895"/>
                  </a:lnTo>
                  <a:lnTo>
                    <a:pt x="2861" y="894"/>
                  </a:lnTo>
                  <a:lnTo>
                    <a:pt x="2862" y="894"/>
                  </a:lnTo>
                  <a:lnTo>
                    <a:pt x="2864" y="893"/>
                  </a:lnTo>
                  <a:lnTo>
                    <a:pt x="2866" y="893"/>
                  </a:lnTo>
                  <a:lnTo>
                    <a:pt x="2867" y="892"/>
                  </a:lnTo>
                  <a:lnTo>
                    <a:pt x="2868" y="892"/>
                  </a:lnTo>
                  <a:lnTo>
                    <a:pt x="2870" y="891"/>
                  </a:lnTo>
                  <a:lnTo>
                    <a:pt x="2871" y="891"/>
                  </a:lnTo>
                  <a:lnTo>
                    <a:pt x="2873" y="890"/>
                  </a:lnTo>
                  <a:lnTo>
                    <a:pt x="2874" y="890"/>
                  </a:lnTo>
                  <a:lnTo>
                    <a:pt x="2876" y="889"/>
                  </a:lnTo>
                  <a:lnTo>
                    <a:pt x="2878" y="889"/>
                  </a:lnTo>
                  <a:lnTo>
                    <a:pt x="2879" y="888"/>
                  </a:lnTo>
                  <a:lnTo>
                    <a:pt x="2880" y="888"/>
                  </a:lnTo>
                  <a:lnTo>
                    <a:pt x="2882" y="888"/>
                  </a:lnTo>
                  <a:lnTo>
                    <a:pt x="2883" y="888"/>
                  </a:lnTo>
                  <a:lnTo>
                    <a:pt x="2885" y="887"/>
                  </a:lnTo>
                  <a:lnTo>
                    <a:pt x="2886" y="887"/>
                  </a:lnTo>
                  <a:lnTo>
                    <a:pt x="2888" y="886"/>
                  </a:lnTo>
                  <a:lnTo>
                    <a:pt x="2889" y="886"/>
                  </a:lnTo>
                  <a:lnTo>
                    <a:pt x="2891" y="886"/>
                  </a:lnTo>
                  <a:lnTo>
                    <a:pt x="2892" y="885"/>
                  </a:lnTo>
                  <a:lnTo>
                    <a:pt x="2894" y="885"/>
                  </a:lnTo>
                  <a:lnTo>
                    <a:pt x="2895" y="884"/>
                  </a:lnTo>
                  <a:lnTo>
                    <a:pt x="2897" y="884"/>
                  </a:lnTo>
                  <a:lnTo>
                    <a:pt x="2898" y="884"/>
                  </a:lnTo>
                  <a:lnTo>
                    <a:pt x="2899" y="883"/>
                  </a:lnTo>
                  <a:lnTo>
                    <a:pt x="2901" y="883"/>
                  </a:lnTo>
                  <a:lnTo>
                    <a:pt x="2903" y="883"/>
                  </a:lnTo>
                  <a:lnTo>
                    <a:pt x="2904" y="882"/>
                  </a:lnTo>
                  <a:lnTo>
                    <a:pt x="2906" y="882"/>
                  </a:lnTo>
                  <a:lnTo>
                    <a:pt x="2907" y="882"/>
                  </a:lnTo>
                  <a:lnTo>
                    <a:pt x="2909" y="881"/>
                  </a:lnTo>
                  <a:lnTo>
                    <a:pt x="2910" y="881"/>
                  </a:lnTo>
                  <a:lnTo>
                    <a:pt x="2911" y="880"/>
                  </a:lnTo>
                  <a:lnTo>
                    <a:pt x="2913" y="880"/>
                  </a:lnTo>
                  <a:lnTo>
                    <a:pt x="2915" y="880"/>
                  </a:lnTo>
                  <a:lnTo>
                    <a:pt x="2916" y="879"/>
                  </a:lnTo>
                  <a:lnTo>
                    <a:pt x="2918" y="878"/>
                  </a:lnTo>
                  <a:lnTo>
                    <a:pt x="2919" y="878"/>
                  </a:lnTo>
                  <a:lnTo>
                    <a:pt x="2920" y="877"/>
                  </a:lnTo>
                  <a:lnTo>
                    <a:pt x="2922" y="876"/>
                  </a:lnTo>
                  <a:lnTo>
                    <a:pt x="2923" y="875"/>
                  </a:lnTo>
                  <a:lnTo>
                    <a:pt x="2925" y="873"/>
                  </a:lnTo>
                  <a:lnTo>
                    <a:pt x="2927" y="871"/>
                  </a:lnTo>
                  <a:lnTo>
                    <a:pt x="2928" y="869"/>
                  </a:lnTo>
                  <a:lnTo>
                    <a:pt x="2930" y="866"/>
                  </a:lnTo>
                  <a:lnTo>
                    <a:pt x="2931" y="861"/>
                  </a:lnTo>
                  <a:lnTo>
                    <a:pt x="2932" y="856"/>
                  </a:lnTo>
                  <a:lnTo>
                    <a:pt x="2934" y="850"/>
                  </a:lnTo>
                  <a:lnTo>
                    <a:pt x="2935" y="843"/>
                  </a:lnTo>
                  <a:lnTo>
                    <a:pt x="2937" y="833"/>
                  </a:lnTo>
                  <a:lnTo>
                    <a:pt x="2938" y="822"/>
                  </a:lnTo>
                  <a:lnTo>
                    <a:pt x="2940" y="809"/>
                  </a:lnTo>
                  <a:lnTo>
                    <a:pt x="2941" y="792"/>
                  </a:lnTo>
                  <a:lnTo>
                    <a:pt x="2943" y="774"/>
                  </a:lnTo>
                  <a:lnTo>
                    <a:pt x="2944" y="752"/>
                  </a:lnTo>
                  <a:lnTo>
                    <a:pt x="2946" y="727"/>
                  </a:lnTo>
                  <a:lnTo>
                    <a:pt x="2947" y="700"/>
                  </a:lnTo>
                  <a:lnTo>
                    <a:pt x="2949" y="668"/>
                  </a:lnTo>
                  <a:lnTo>
                    <a:pt x="2950" y="633"/>
                  </a:lnTo>
                  <a:lnTo>
                    <a:pt x="2952" y="595"/>
                  </a:lnTo>
                  <a:lnTo>
                    <a:pt x="2953" y="553"/>
                  </a:lnTo>
                  <a:lnTo>
                    <a:pt x="2955" y="509"/>
                  </a:lnTo>
                  <a:lnTo>
                    <a:pt x="2956" y="462"/>
                  </a:lnTo>
                  <a:lnTo>
                    <a:pt x="2958" y="413"/>
                  </a:lnTo>
                  <a:lnTo>
                    <a:pt x="2959" y="364"/>
                  </a:lnTo>
                  <a:lnTo>
                    <a:pt x="2961" y="314"/>
                  </a:lnTo>
                  <a:lnTo>
                    <a:pt x="2962" y="264"/>
                  </a:lnTo>
                  <a:lnTo>
                    <a:pt x="2964" y="217"/>
                  </a:lnTo>
                  <a:lnTo>
                    <a:pt x="2965" y="171"/>
                  </a:lnTo>
                  <a:lnTo>
                    <a:pt x="2967" y="130"/>
                  </a:lnTo>
                  <a:lnTo>
                    <a:pt x="2968" y="92"/>
                  </a:lnTo>
                  <a:lnTo>
                    <a:pt x="2970" y="60"/>
                  </a:lnTo>
                  <a:lnTo>
                    <a:pt x="2971" y="34"/>
                  </a:lnTo>
                  <a:lnTo>
                    <a:pt x="2972" y="16"/>
                  </a:lnTo>
                  <a:lnTo>
                    <a:pt x="2974" y="4"/>
                  </a:lnTo>
                  <a:lnTo>
                    <a:pt x="2975" y="0"/>
                  </a:lnTo>
                  <a:lnTo>
                    <a:pt x="2977" y="4"/>
                  </a:lnTo>
                  <a:lnTo>
                    <a:pt x="2979" y="16"/>
                  </a:lnTo>
                  <a:lnTo>
                    <a:pt x="2980" y="34"/>
                  </a:lnTo>
                  <a:lnTo>
                    <a:pt x="2982" y="60"/>
                  </a:lnTo>
                  <a:lnTo>
                    <a:pt x="2983" y="92"/>
                  </a:lnTo>
                  <a:lnTo>
                    <a:pt x="2984" y="130"/>
                  </a:lnTo>
                  <a:lnTo>
                    <a:pt x="2986" y="171"/>
                  </a:lnTo>
                  <a:lnTo>
                    <a:pt x="2987" y="217"/>
                  </a:lnTo>
                  <a:lnTo>
                    <a:pt x="2989" y="264"/>
                  </a:lnTo>
                  <a:lnTo>
                    <a:pt x="2991" y="314"/>
                  </a:lnTo>
                  <a:lnTo>
                    <a:pt x="2992" y="364"/>
                  </a:lnTo>
                  <a:lnTo>
                    <a:pt x="2993" y="413"/>
                  </a:lnTo>
                  <a:lnTo>
                    <a:pt x="2995" y="462"/>
                  </a:lnTo>
                  <a:lnTo>
                    <a:pt x="2996" y="509"/>
                  </a:lnTo>
                  <a:lnTo>
                    <a:pt x="2998" y="553"/>
                  </a:lnTo>
                  <a:lnTo>
                    <a:pt x="2999" y="595"/>
                  </a:lnTo>
                  <a:lnTo>
                    <a:pt x="3001" y="633"/>
                  </a:lnTo>
                  <a:lnTo>
                    <a:pt x="3003" y="668"/>
                  </a:lnTo>
                  <a:lnTo>
                    <a:pt x="3004" y="700"/>
                  </a:lnTo>
                  <a:lnTo>
                    <a:pt x="3005" y="727"/>
                  </a:lnTo>
                  <a:lnTo>
                    <a:pt x="3007" y="752"/>
                  </a:lnTo>
                  <a:lnTo>
                    <a:pt x="3008" y="774"/>
                  </a:lnTo>
                  <a:lnTo>
                    <a:pt x="3010" y="792"/>
                  </a:lnTo>
                  <a:lnTo>
                    <a:pt x="3011" y="809"/>
                  </a:lnTo>
                  <a:lnTo>
                    <a:pt x="3013" y="822"/>
                  </a:lnTo>
                  <a:lnTo>
                    <a:pt x="3014" y="833"/>
                  </a:lnTo>
                  <a:lnTo>
                    <a:pt x="3016" y="843"/>
                  </a:lnTo>
                  <a:lnTo>
                    <a:pt x="3017" y="850"/>
                  </a:lnTo>
                  <a:lnTo>
                    <a:pt x="3019" y="856"/>
                  </a:lnTo>
                  <a:lnTo>
                    <a:pt x="3020" y="861"/>
                  </a:lnTo>
                  <a:lnTo>
                    <a:pt x="3022" y="866"/>
                  </a:lnTo>
                  <a:lnTo>
                    <a:pt x="3023" y="869"/>
                  </a:lnTo>
                  <a:lnTo>
                    <a:pt x="3025" y="871"/>
                  </a:lnTo>
                  <a:lnTo>
                    <a:pt x="3026" y="873"/>
                  </a:lnTo>
                  <a:lnTo>
                    <a:pt x="3028" y="875"/>
                  </a:lnTo>
                  <a:lnTo>
                    <a:pt x="3029" y="876"/>
                  </a:lnTo>
                  <a:lnTo>
                    <a:pt x="3031" y="877"/>
                  </a:lnTo>
                  <a:lnTo>
                    <a:pt x="3032" y="878"/>
                  </a:lnTo>
                  <a:lnTo>
                    <a:pt x="3034" y="878"/>
                  </a:lnTo>
                  <a:lnTo>
                    <a:pt x="3035" y="879"/>
                  </a:lnTo>
                  <a:lnTo>
                    <a:pt x="3036" y="880"/>
                  </a:lnTo>
                  <a:lnTo>
                    <a:pt x="3038" y="880"/>
                  </a:lnTo>
                  <a:lnTo>
                    <a:pt x="3040" y="880"/>
                  </a:lnTo>
                  <a:lnTo>
                    <a:pt x="3041" y="881"/>
                  </a:lnTo>
                  <a:lnTo>
                    <a:pt x="3043" y="881"/>
                  </a:lnTo>
                  <a:lnTo>
                    <a:pt x="3044" y="882"/>
                  </a:lnTo>
                  <a:lnTo>
                    <a:pt x="3045" y="882"/>
                  </a:lnTo>
                  <a:lnTo>
                    <a:pt x="3047" y="882"/>
                  </a:lnTo>
                  <a:lnTo>
                    <a:pt x="3048" y="883"/>
                  </a:lnTo>
                  <a:lnTo>
                    <a:pt x="3050" y="883"/>
                  </a:lnTo>
                  <a:lnTo>
                    <a:pt x="3052" y="883"/>
                  </a:lnTo>
                  <a:lnTo>
                    <a:pt x="3053" y="884"/>
                  </a:lnTo>
                  <a:lnTo>
                    <a:pt x="3055" y="884"/>
                  </a:lnTo>
                  <a:lnTo>
                    <a:pt x="3056" y="884"/>
                  </a:lnTo>
                  <a:lnTo>
                    <a:pt x="3057" y="885"/>
                  </a:lnTo>
                  <a:lnTo>
                    <a:pt x="3059" y="885"/>
                  </a:lnTo>
                  <a:lnTo>
                    <a:pt x="3060" y="886"/>
                  </a:lnTo>
                  <a:lnTo>
                    <a:pt x="3062" y="886"/>
                  </a:lnTo>
                  <a:lnTo>
                    <a:pt x="3064" y="886"/>
                  </a:lnTo>
                  <a:lnTo>
                    <a:pt x="3065" y="887"/>
                  </a:lnTo>
                  <a:lnTo>
                    <a:pt x="3066" y="887"/>
                  </a:lnTo>
                  <a:lnTo>
                    <a:pt x="3068" y="888"/>
                  </a:lnTo>
                  <a:lnTo>
                    <a:pt x="3069" y="888"/>
                  </a:lnTo>
                  <a:lnTo>
                    <a:pt x="3071" y="888"/>
                  </a:lnTo>
                  <a:lnTo>
                    <a:pt x="3072" y="888"/>
                  </a:lnTo>
                  <a:lnTo>
                    <a:pt x="3074" y="889"/>
                  </a:lnTo>
                  <a:lnTo>
                    <a:pt x="3076" y="889"/>
                  </a:lnTo>
                  <a:lnTo>
                    <a:pt x="3077" y="890"/>
                  </a:lnTo>
                  <a:lnTo>
                    <a:pt x="3078" y="890"/>
                  </a:lnTo>
                  <a:lnTo>
                    <a:pt x="3080" y="891"/>
                  </a:lnTo>
                  <a:lnTo>
                    <a:pt x="3081" y="891"/>
                  </a:lnTo>
                  <a:lnTo>
                    <a:pt x="3083" y="892"/>
                  </a:lnTo>
                  <a:lnTo>
                    <a:pt x="3084" y="892"/>
                  </a:lnTo>
                  <a:lnTo>
                    <a:pt x="3086" y="893"/>
                  </a:lnTo>
                  <a:lnTo>
                    <a:pt x="3087" y="893"/>
                  </a:lnTo>
                  <a:lnTo>
                    <a:pt x="3089" y="894"/>
                  </a:lnTo>
                  <a:lnTo>
                    <a:pt x="3090" y="894"/>
                  </a:lnTo>
                  <a:lnTo>
                    <a:pt x="3092" y="895"/>
                  </a:lnTo>
                  <a:lnTo>
                    <a:pt x="3093" y="896"/>
                  </a:lnTo>
                  <a:lnTo>
                    <a:pt x="3095" y="896"/>
                  </a:lnTo>
                  <a:lnTo>
                    <a:pt x="3096" y="897"/>
                  </a:lnTo>
                  <a:lnTo>
                    <a:pt x="3098" y="897"/>
                  </a:lnTo>
                  <a:lnTo>
                    <a:pt x="3099" y="898"/>
                  </a:lnTo>
                  <a:lnTo>
                    <a:pt x="3101" y="898"/>
                  </a:lnTo>
                  <a:lnTo>
                    <a:pt x="3102" y="899"/>
                  </a:lnTo>
                  <a:lnTo>
                    <a:pt x="3104" y="899"/>
                  </a:lnTo>
                  <a:lnTo>
                    <a:pt x="3105" y="900"/>
                  </a:lnTo>
                  <a:lnTo>
                    <a:pt x="3107" y="900"/>
                  </a:lnTo>
                  <a:lnTo>
                    <a:pt x="3108" y="901"/>
                  </a:lnTo>
                  <a:lnTo>
                    <a:pt x="3109" y="901"/>
                  </a:lnTo>
                  <a:lnTo>
                    <a:pt x="3111" y="902"/>
                  </a:lnTo>
                  <a:lnTo>
                    <a:pt x="3113" y="903"/>
                  </a:lnTo>
                  <a:lnTo>
                    <a:pt x="3114" y="903"/>
                  </a:lnTo>
                  <a:lnTo>
                    <a:pt x="3116" y="904"/>
                  </a:lnTo>
                  <a:lnTo>
                    <a:pt x="3117" y="905"/>
                  </a:lnTo>
                  <a:lnTo>
                    <a:pt x="3118" y="905"/>
                  </a:lnTo>
                  <a:lnTo>
                    <a:pt x="3120" y="906"/>
                  </a:lnTo>
                  <a:lnTo>
                    <a:pt x="3121" y="907"/>
                  </a:lnTo>
                  <a:lnTo>
                    <a:pt x="3123" y="907"/>
                  </a:lnTo>
                  <a:lnTo>
                    <a:pt x="3124" y="908"/>
                  </a:lnTo>
                  <a:lnTo>
                    <a:pt x="3126" y="909"/>
                  </a:lnTo>
                  <a:lnTo>
                    <a:pt x="3128" y="909"/>
                  </a:lnTo>
                  <a:lnTo>
                    <a:pt x="3129" y="910"/>
                  </a:lnTo>
                  <a:lnTo>
                    <a:pt x="3130" y="910"/>
                  </a:lnTo>
                  <a:lnTo>
                    <a:pt x="3132" y="911"/>
                  </a:lnTo>
                  <a:lnTo>
                    <a:pt x="3133" y="912"/>
                  </a:lnTo>
                  <a:lnTo>
                    <a:pt x="3135" y="913"/>
                  </a:lnTo>
                  <a:lnTo>
                    <a:pt x="3136" y="913"/>
                  </a:lnTo>
                  <a:lnTo>
                    <a:pt x="3138" y="914"/>
                  </a:lnTo>
                  <a:lnTo>
                    <a:pt x="3139" y="915"/>
                  </a:lnTo>
                  <a:lnTo>
                    <a:pt x="3141" y="916"/>
                  </a:lnTo>
                  <a:lnTo>
                    <a:pt x="3142" y="916"/>
                  </a:lnTo>
                  <a:lnTo>
                    <a:pt x="3144" y="917"/>
                  </a:lnTo>
                  <a:lnTo>
                    <a:pt x="3145" y="918"/>
                  </a:lnTo>
                  <a:lnTo>
                    <a:pt x="3147" y="919"/>
                  </a:lnTo>
                  <a:lnTo>
                    <a:pt x="3148" y="919"/>
                  </a:lnTo>
                  <a:lnTo>
                    <a:pt x="3150" y="920"/>
                  </a:lnTo>
                  <a:lnTo>
                    <a:pt x="3151" y="921"/>
                  </a:lnTo>
                  <a:lnTo>
                    <a:pt x="3153" y="921"/>
                  </a:lnTo>
                  <a:lnTo>
                    <a:pt x="3154" y="922"/>
                  </a:lnTo>
                  <a:lnTo>
                    <a:pt x="3156" y="923"/>
                  </a:lnTo>
                  <a:lnTo>
                    <a:pt x="3157" y="924"/>
                  </a:lnTo>
                  <a:lnTo>
                    <a:pt x="3159" y="925"/>
                  </a:lnTo>
                  <a:lnTo>
                    <a:pt x="3160" y="926"/>
                  </a:lnTo>
                  <a:lnTo>
                    <a:pt x="3161" y="926"/>
                  </a:lnTo>
                  <a:lnTo>
                    <a:pt x="3163" y="927"/>
                  </a:lnTo>
                  <a:lnTo>
                    <a:pt x="3165" y="928"/>
                  </a:lnTo>
                  <a:lnTo>
                    <a:pt x="3166" y="929"/>
                  </a:lnTo>
                  <a:lnTo>
                    <a:pt x="3168" y="930"/>
                  </a:lnTo>
                  <a:lnTo>
                    <a:pt x="3169" y="931"/>
                  </a:lnTo>
                  <a:lnTo>
                    <a:pt x="3171" y="932"/>
                  </a:lnTo>
                  <a:lnTo>
                    <a:pt x="3172" y="932"/>
                  </a:lnTo>
                  <a:lnTo>
                    <a:pt x="3173" y="933"/>
                  </a:lnTo>
                  <a:lnTo>
                    <a:pt x="3175" y="934"/>
                  </a:lnTo>
                  <a:lnTo>
                    <a:pt x="3177" y="935"/>
                  </a:lnTo>
                  <a:lnTo>
                    <a:pt x="3178" y="936"/>
                  </a:lnTo>
                  <a:lnTo>
                    <a:pt x="3180" y="937"/>
                  </a:lnTo>
                  <a:lnTo>
                    <a:pt x="3181" y="938"/>
                  </a:lnTo>
                  <a:lnTo>
                    <a:pt x="3182" y="938"/>
                  </a:lnTo>
                  <a:lnTo>
                    <a:pt x="3184" y="939"/>
                  </a:lnTo>
                  <a:lnTo>
                    <a:pt x="3185" y="940"/>
                  </a:lnTo>
                  <a:lnTo>
                    <a:pt x="3187" y="941"/>
                  </a:lnTo>
                  <a:lnTo>
                    <a:pt x="3189" y="942"/>
                  </a:lnTo>
                  <a:lnTo>
                    <a:pt x="3190" y="943"/>
                  </a:lnTo>
                  <a:lnTo>
                    <a:pt x="3191" y="944"/>
                  </a:lnTo>
                  <a:lnTo>
                    <a:pt x="3193" y="945"/>
                  </a:lnTo>
                  <a:lnTo>
                    <a:pt x="3194" y="946"/>
                  </a:lnTo>
                  <a:lnTo>
                    <a:pt x="3196" y="947"/>
                  </a:lnTo>
                  <a:lnTo>
                    <a:pt x="3197" y="948"/>
                  </a:lnTo>
                  <a:lnTo>
                    <a:pt x="3199" y="949"/>
                  </a:lnTo>
                  <a:lnTo>
                    <a:pt x="3201" y="950"/>
                  </a:lnTo>
                  <a:lnTo>
                    <a:pt x="3202" y="951"/>
                  </a:lnTo>
                  <a:lnTo>
                    <a:pt x="3203" y="952"/>
                  </a:lnTo>
                  <a:lnTo>
                    <a:pt x="3205" y="953"/>
                  </a:lnTo>
                  <a:lnTo>
                    <a:pt x="3206" y="953"/>
                  </a:lnTo>
                  <a:lnTo>
                    <a:pt x="3208" y="954"/>
                  </a:lnTo>
                  <a:lnTo>
                    <a:pt x="3209" y="955"/>
                  </a:lnTo>
                  <a:lnTo>
                    <a:pt x="3211" y="956"/>
                  </a:lnTo>
                  <a:lnTo>
                    <a:pt x="3212" y="958"/>
                  </a:lnTo>
                  <a:lnTo>
                    <a:pt x="3214" y="959"/>
                  </a:lnTo>
                  <a:lnTo>
                    <a:pt x="3215" y="960"/>
                  </a:lnTo>
                  <a:lnTo>
                    <a:pt x="3217" y="961"/>
                  </a:lnTo>
                  <a:lnTo>
                    <a:pt x="3218" y="962"/>
                  </a:lnTo>
                  <a:lnTo>
                    <a:pt x="3220" y="963"/>
                  </a:lnTo>
                  <a:lnTo>
                    <a:pt x="3221" y="964"/>
                  </a:lnTo>
                  <a:lnTo>
                    <a:pt x="3223" y="965"/>
                  </a:lnTo>
                  <a:lnTo>
                    <a:pt x="3224" y="966"/>
                  </a:lnTo>
                  <a:lnTo>
                    <a:pt x="3226" y="967"/>
                  </a:lnTo>
                  <a:lnTo>
                    <a:pt x="3227" y="968"/>
                  </a:lnTo>
                  <a:lnTo>
                    <a:pt x="3229" y="969"/>
                  </a:lnTo>
                  <a:lnTo>
                    <a:pt x="3230" y="970"/>
                  </a:lnTo>
                  <a:lnTo>
                    <a:pt x="3232" y="971"/>
                  </a:lnTo>
                  <a:lnTo>
                    <a:pt x="3233" y="973"/>
                  </a:lnTo>
                  <a:lnTo>
                    <a:pt x="3234" y="974"/>
                  </a:lnTo>
                  <a:lnTo>
                    <a:pt x="3236" y="975"/>
                  </a:lnTo>
                  <a:lnTo>
                    <a:pt x="3238" y="976"/>
                  </a:lnTo>
                  <a:lnTo>
                    <a:pt x="3239" y="977"/>
                  </a:lnTo>
                  <a:lnTo>
                    <a:pt x="3241" y="978"/>
                  </a:lnTo>
                  <a:lnTo>
                    <a:pt x="3242" y="979"/>
                  </a:lnTo>
                  <a:lnTo>
                    <a:pt x="3244" y="980"/>
                  </a:lnTo>
                  <a:lnTo>
                    <a:pt x="3245" y="981"/>
                  </a:lnTo>
                  <a:lnTo>
                    <a:pt x="3246" y="983"/>
                  </a:lnTo>
                  <a:lnTo>
                    <a:pt x="3248" y="984"/>
                  </a:lnTo>
                  <a:lnTo>
                    <a:pt x="3250" y="985"/>
                  </a:lnTo>
                  <a:lnTo>
                    <a:pt x="3251" y="986"/>
                  </a:lnTo>
                  <a:lnTo>
                    <a:pt x="3253" y="987"/>
                  </a:lnTo>
                  <a:lnTo>
                    <a:pt x="3254" y="988"/>
                  </a:lnTo>
                  <a:lnTo>
                    <a:pt x="3255" y="989"/>
                  </a:lnTo>
                  <a:lnTo>
                    <a:pt x="3257" y="991"/>
                  </a:lnTo>
                  <a:lnTo>
                    <a:pt x="3258" y="992"/>
                  </a:lnTo>
                  <a:lnTo>
                    <a:pt x="3260" y="993"/>
                  </a:lnTo>
                  <a:lnTo>
                    <a:pt x="3262" y="994"/>
                  </a:lnTo>
                  <a:lnTo>
                    <a:pt x="3263" y="996"/>
                  </a:lnTo>
                  <a:lnTo>
                    <a:pt x="3265" y="997"/>
                  </a:lnTo>
                  <a:lnTo>
                    <a:pt x="3266" y="998"/>
                  </a:lnTo>
                  <a:lnTo>
                    <a:pt x="3267" y="999"/>
                  </a:lnTo>
                  <a:lnTo>
                    <a:pt x="3269" y="1000"/>
                  </a:lnTo>
                  <a:lnTo>
                    <a:pt x="3270" y="1002"/>
                  </a:lnTo>
                  <a:lnTo>
                    <a:pt x="3272" y="1003"/>
                  </a:lnTo>
                  <a:lnTo>
                    <a:pt x="3273" y="1004"/>
                  </a:lnTo>
                  <a:lnTo>
                    <a:pt x="3275" y="1006"/>
                  </a:lnTo>
                  <a:lnTo>
                    <a:pt x="3276" y="1007"/>
                  </a:lnTo>
                  <a:lnTo>
                    <a:pt x="3278" y="1008"/>
                  </a:lnTo>
                  <a:lnTo>
                    <a:pt x="3279" y="1009"/>
                  </a:lnTo>
                  <a:lnTo>
                    <a:pt x="3281" y="1010"/>
                  </a:lnTo>
                  <a:lnTo>
                    <a:pt x="3282" y="1012"/>
                  </a:lnTo>
                  <a:lnTo>
                    <a:pt x="3284" y="1013"/>
                  </a:lnTo>
                  <a:lnTo>
                    <a:pt x="3285" y="1014"/>
                  </a:lnTo>
                  <a:lnTo>
                    <a:pt x="3287" y="1016"/>
                  </a:lnTo>
                  <a:lnTo>
                    <a:pt x="3288" y="1017"/>
                  </a:lnTo>
                  <a:lnTo>
                    <a:pt x="3290" y="1018"/>
                  </a:lnTo>
                  <a:lnTo>
                    <a:pt x="3291" y="1019"/>
                  </a:lnTo>
                  <a:lnTo>
                    <a:pt x="3293" y="1021"/>
                  </a:lnTo>
                  <a:lnTo>
                    <a:pt x="3294" y="1022"/>
                  </a:lnTo>
                  <a:lnTo>
                    <a:pt x="3296" y="1023"/>
                  </a:lnTo>
                  <a:lnTo>
                    <a:pt x="3297" y="1025"/>
                  </a:lnTo>
                  <a:lnTo>
                    <a:pt x="3299" y="1026"/>
                  </a:lnTo>
                  <a:lnTo>
                    <a:pt x="3300" y="1028"/>
                  </a:lnTo>
                  <a:lnTo>
                    <a:pt x="3302" y="1029"/>
                  </a:lnTo>
                  <a:lnTo>
                    <a:pt x="3303" y="1030"/>
                  </a:lnTo>
                  <a:lnTo>
                    <a:pt x="3305" y="1031"/>
                  </a:lnTo>
                  <a:lnTo>
                    <a:pt x="3306" y="1033"/>
                  </a:lnTo>
                  <a:lnTo>
                    <a:pt x="3307" y="1034"/>
                  </a:lnTo>
                  <a:lnTo>
                    <a:pt x="3309" y="1036"/>
                  </a:lnTo>
                  <a:lnTo>
                    <a:pt x="3310" y="1037"/>
                  </a:lnTo>
                  <a:lnTo>
                    <a:pt x="3312" y="1038"/>
                  </a:lnTo>
                  <a:lnTo>
                    <a:pt x="3314" y="1040"/>
                  </a:lnTo>
                  <a:lnTo>
                    <a:pt x="3315" y="1041"/>
                  </a:lnTo>
                  <a:lnTo>
                    <a:pt x="3317" y="1042"/>
                  </a:lnTo>
                  <a:lnTo>
                    <a:pt x="3318" y="1044"/>
                  </a:lnTo>
                  <a:lnTo>
                    <a:pt x="3319" y="1045"/>
                  </a:lnTo>
                  <a:lnTo>
                    <a:pt x="3321" y="1047"/>
                  </a:lnTo>
                  <a:lnTo>
                    <a:pt x="3322" y="1048"/>
                  </a:lnTo>
                  <a:lnTo>
                    <a:pt x="3324" y="1050"/>
                  </a:lnTo>
                  <a:lnTo>
                    <a:pt x="3326" y="1051"/>
                  </a:lnTo>
                  <a:lnTo>
                    <a:pt x="3327" y="1052"/>
                  </a:lnTo>
                  <a:lnTo>
                    <a:pt x="3328" y="1054"/>
                  </a:lnTo>
                  <a:lnTo>
                    <a:pt x="3330" y="1055"/>
                  </a:lnTo>
                  <a:lnTo>
                    <a:pt x="3331" y="1057"/>
                  </a:lnTo>
                  <a:lnTo>
                    <a:pt x="3333" y="1058"/>
                  </a:lnTo>
                  <a:lnTo>
                    <a:pt x="3334" y="1060"/>
                  </a:lnTo>
                  <a:lnTo>
                    <a:pt x="3336" y="1061"/>
                  </a:lnTo>
                  <a:lnTo>
                    <a:pt x="3338" y="1062"/>
                  </a:lnTo>
                  <a:lnTo>
                    <a:pt x="3339" y="1064"/>
                  </a:lnTo>
                  <a:lnTo>
                    <a:pt x="3340" y="1065"/>
                  </a:lnTo>
                  <a:lnTo>
                    <a:pt x="3342" y="1067"/>
                  </a:lnTo>
                  <a:lnTo>
                    <a:pt x="3343" y="1068"/>
                  </a:lnTo>
                  <a:lnTo>
                    <a:pt x="3345" y="1070"/>
                  </a:lnTo>
                  <a:lnTo>
                    <a:pt x="3346" y="1072"/>
                  </a:lnTo>
                  <a:lnTo>
                    <a:pt x="3348" y="1073"/>
                  </a:lnTo>
                  <a:lnTo>
                    <a:pt x="3349" y="1074"/>
                  </a:lnTo>
                  <a:lnTo>
                    <a:pt x="3351" y="1076"/>
                  </a:lnTo>
                  <a:lnTo>
                    <a:pt x="3352" y="1077"/>
                  </a:lnTo>
                  <a:lnTo>
                    <a:pt x="3354" y="1079"/>
                  </a:lnTo>
                  <a:lnTo>
                    <a:pt x="3355" y="1080"/>
                  </a:lnTo>
                  <a:lnTo>
                    <a:pt x="3357" y="1082"/>
                  </a:lnTo>
                  <a:lnTo>
                    <a:pt x="3358" y="1083"/>
                  </a:lnTo>
                  <a:lnTo>
                    <a:pt x="3359" y="1085"/>
                  </a:lnTo>
                  <a:lnTo>
                    <a:pt x="3361" y="1086"/>
                  </a:lnTo>
                  <a:lnTo>
                    <a:pt x="3363" y="1088"/>
                  </a:lnTo>
                  <a:lnTo>
                    <a:pt x="3364" y="1090"/>
                  </a:lnTo>
                  <a:lnTo>
                    <a:pt x="3366" y="1091"/>
                  </a:lnTo>
                  <a:lnTo>
                    <a:pt x="3367" y="1093"/>
                  </a:lnTo>
                  <a:lnTo>
                    <a:pt x="3369" y="1094"/>
                  </a:lnTo>
                  <a:lnTo>
                    <a:pt x="3370" y="1096"/>
                  </a:lnTo>
                  <a:lnTo>
                    <a:pt x="3371" y="1097"/>
                  </a:lnTo>
                  <a:lnTo>
                    <a:pt x="3373" y="1099"/>
                  </a:lnTo>
                  <a:lnTo>
                    <a:pt x="3375" y="1100"/>
                  </a:lnTo>
                  <a:lnTo>
                    <a:pt x="3376" y="1102"/>
                  </a:lnTo>
                  <a:lnTo>
                    <a:pt x="3378" y="1104"/>
                  </a:lnTo>
                  <a:lnTo>
                    <a:pt x="3379" y="1105"/>
                  </a:lnTo>
                  <a:lnTo>
                    <a:pt x="3380" y="1107"/>
                  </a:lnTo>
                  <a:lnTo>
                    <a:pt x="3382" y="1108"/>
                  </a:lnTo>
                  <a:lnTo>
                    <a:pt x="3383" y="1110"/>
                  </a:lnTo>
                  <a:lnTo>
                    <a:pt x="3385" y="1112"/>
                  </a:lnTo>
                  <a:lnTo>
                    <a:pt x="3387" y="1113"/>
                  </a:lnTo>
                  <a:lnTo>
                    <a:pt x="3388" y="1115"/>
                  </a:lnTo>
                  <a:lnTo>
                    <a:pt x="3390" y="1116"/>
                  </a:lnTo>
                  <a:lnTo>
                    <a:pt x="3391" y="1118"/>
                  </a:lnTo>
                  <a:lnTo>
                    <a:pt x="3392" y="1119"/>
                  </a:lnTo>
                  <a:lnTo>
                    <a:pt x="3394" y="1121"/>
                  </a:lnTo>
                  <a:lnTo>
                    <a:pt x="3395" y="1123"/>
                  </a:lnTo>
                  <a:lnTo>
                    <a:pt x="3397" y="1125"/>
                  </a:lnTo>
                  <a:lnTo>
                    <a:pt x="3399" y="1126"/>
                  </a:lnTo>
                  <a:lnTo>
                    <a:pt x="3400" y="1127"/>
                  </a:lnTo>
                  <a:lnTo>
                    <a:pt x="3401" y="1129"/>
                  </a:lnTo>
                  <a:lnTo>
                    <a:pt x="3403" y="1131"/>
                  </a:lnTo>
                  <a:lnTo>
                    <a:pt x="3404" y="1133"/>
                  </a:lnTo>
                  <a:lnTo>
                    <a:pt x="3406" y="1134"/>
                  </a:lnTo>
                  <a:lnTo>
                    <a:pt x="3407" y="1136"/>
                  </a:lnTo>
                  <a:lnTo>
                    <a:pt x="3409" y="1137"/>
                  </a:lnTo>
                  <a:lnTo>
                    <a:pt x="3411" y="1139"/>
                  </a:lnTo>
                  <a:lnTo>
                    <a:pt x="3412" y="1141"/>
                  </a:lnTo>
                  <a:lnTo>
                    <a:pt x="3413" y="1143"/>
                  </a:lnTo>
                  <a:lnTo>
                    <a:pt x="3415" y="1144"/>
                  </a:lnTo>
                  <a:lnTo>
                    <a:pt x="3416" y="1146"/>
                  </a:lnTo>
                  <a:lnTo>
                    <a:pt x="3418" y="1148"/>
                  </a:lnTo>
                  <a:lnTo>
                    <a:pt x="3419" y="1149"/>
                  </a:lnTo>
                  <a:lnTo>
                    <a:pt x="3421" y="1151"/>
                  </a:lnTo>
                  <a:lnTo>
                    <a:pt x="3422" y="1153"/>
                  </a:lnTo>
                  <a:lnTo>
                    <a:pt x="3424" y="1154"/>
                  </a:lnTo>
                  <a:lnTo>
                    <a:pt x="3425" y="1156"/>
                  </a:lnTo>
                  <a:lnTo>
                    <a:pt x="3427" y="1158"/>
                  </a:lnTo>
                  <a:lnTo>
                    <a:pt x="3428" y="1159"/>
                  </a:lnTo>
                  <a:lnTo>
                    <a:pt x="3430" y="1161"/>
                  </a:lnTo>
                  <a:lnTo>
                    <a:pt x="3431" y="1163"/>
                  </a:lnTo>
                  <a:lnTo>
                    <a:pt x="3432" y="1165"/>
                  </a:lnTo>
                  <a:lnTo>
                    <a:pt x="3434" y="1167"/>
                  </a:lnTo>
                  <a:lnTo>
                    <a:pt x="3436" y="1168"/>
                  </a:lnTo>
                  <a:lnTo>
                    <a:pt x="3437" y="1170"/>
                  </a:lnTo>
                  <a:lnTo>
                    <a:pt x="3439" y="1171"/>
                  </a:lnTo>
                  <a:lnTo>
                    <a:pt x="3440" y="1173"/>
                  </a:lnTo>
                  <a:lnTo>
                    <a:pt x="3442" y="1175"/>
                  </a:lnTo>
                  <a:lnTo>
                    <a:pt x="3443" y="1177"/>
                  </a:lnTo>
                  <a:lnTo>
                    <a:pt x="3444" y="1179"/>
                  </a:lnTo>
                  <a:lnTo>
                    <a:pt x="3446" y="1180"/>
                  </a:lnTo>
                  <a:lnTo>
                    <a:pt x="3448" y="1182"/>
                  </a:lnTo>
                  <a:lnTo>
                    <a:pt x="3449" y="1184"/>
                  </a:lnTo>
                  <a:lnTo>
                    <a:pt x="3451" y="1186"/>
                  </a:lnTo>
                  <a:lnTo>
                    <a:pt x="3452" y="1187"/>
                  </a:lnTo>
                  <a:lnTo>
                    <a:pt x="3453" y="1189"/>
                  </a:lnTo>
                  <a:lnTo>
                    <a:pt x="3455" y="1191"/>
                  </a:lnTo>
                  <a:lnTo>
                    <a:pt x="3456" y="1193"/>
                  </a:lnTo>
                  <a:lnTo>
                    <a:pt x="3458" y="1194"/>
                  </a:lnTo>
                  <a:lnTo>
                    <a:pt x="3459" y="1196"/>
                  </a:lnTo>
                  <a:lnTo>
                    <a:pt x="3461" y="1198"/>
                  </a:lnTo>
                  <a:lnTo>
                    <a:pt x="3463" y="1200"/>
                  </a:lnTo>
                  <a:lnTo>
                    <a:pt x="3464" y="1202"/>
                  </a:lnTo>
                  <a:lnTo>
                    <a:pt x="3465" y="1203"/>
                  </a:lnTo>
                  <a:lnTo>
                    <a:pt x="3467" y="1205"/>
                  </a:lnTo>
                  <a:lnTo>
                    <a:pt x="3468" y="1207"/>
                  </a:lnTo>
                  <a:lnTo>
                    <a:pt x="3470" y="1209"/>
                  </a:lnTo>
                  <a:lnTo>
                    <a:pt x="3471" y="1211"/>
                  </a:lnTo>
                  <a:lnTo>
                    <a:pt x="3473" y="1213"/>
                  </a:lnTo>
                  <a:lnTo>
                    <a:pt x="3474" y="1214"/>
                  </a:lnTo>
                  <a:lnTo>
                    <a:pt x="3476" y="1216"/>
                  </a:lnTo>
                  <a:lnTo>
                    <a:pt x="3477" y="1218"/>
                  </a:lnTo>
                  <a:lnTo>
                    <a:pt x="3479" y="1220"/>
                  </a:lnTo>
                  <a:lnTo>
                    <a:pt x="3480" y="1222"/>
                  </a:lnTo>
                  <a:lnTo>
                    <a:pt x="3482" y="1224"/>
                  </a:lnTo>
                  <a:lnTo>
                    <a:pt x="3483" y="1225"/>
                  </a:lnTo>
                  <a:lnTo>
                    <a:pt x="3485" y="1227"/>
                  </a:lnTo>
                  <a:lnTo>
                    <a:pt x="3486" y="1229"/>
                  </a:lnTo>
                  <a:lnTo>
                    <a:pt x="3488" y="1231"/>
                  </a:lnTo>
                  <a:lnTo>
                    <a:pt x="3489" y="1233"/>
                  </a:lnTo>
                  <a:lnTo>
                    <a:pt x="3491" y="1235"/>
                  </a:lnTo>
                  <a:lnTo>
                    <a:pt x="3492" y="1236"/>
                  </a:lnTo>
                  <a:lnTo>
                    <a:pt x="3494" y="1238"/>
                  </a:lnTo>
                  <a:lnTo>
                    <a:pt x="3495" y="1240"/>
                  </a:lnTo>
                  <a:lnTo>
                    <a:pt x="3496" y="1242"/>
                  </a:lnTo>
                  <a:lnTo>
                    <a:pt x="3498" y="1244"/>
                  </a:lnTo>
                  <a:lnTo>
                    <a:pt x="3500" y="1245"/>
                  </a:lnTo>
                  <a:lnTo>
                    <a:pt x="3501" y="1247"/>
                  </a:lnTo>
                  <a:lnTo>
                    <a:pt x="3503" y="1249"/>
                  </a:lnTo>
                  <a:lnTo>
                    <a:pt x="3504" y="1251"/>
                  </a:lnTo>
                  <a:lnTo>
                    <a:pt x="3505" y="1253"/>
                  </a:lnTo>
                  <a:lnTo>
                    <a:pt x="3507" y="1255"/>
                  </a:lnTo>
                  <a:lnTo>
                    <a:pt x="3508" y="1257"/>
                  </a:lnTo>
                  <a:lnTo>
                    <a:pt x="3510" y="1259"/>
                  </a:lnTo>
                  <a:lnTo>
                    <a:pt x="3512" y="1261"/>
                  </a:lnTo>
                  <a:lnTo>
                    <a:pt x="3513" y="1263"/>
                  </a:lnTo>
                  <a:lnTo>
                    <a:pt x="3515" y="1265"/>
                  </a:lnTo>
                  <a:lnTo>
                    <a:pt x="3516" y="1267"/>
                  </a:lnTo>
                  <a:lnTo>
                    <a:pt x="3517" y="1268"/>
                  </a:lnTo>
                  <a:lnTo>
                    <a:pt x="3519" y="1270"/>
                  </a:lnTo>
                  <a:lnTo>
                    <a:pt x="3520" y="1272"/>
                  </a:lnTo>
                  <a:lnTo>
                    <a:pt x="3522" y="1274"/>
                  </a:lnTo>
                  <a:lnTo>
                    <a:pt x="3524" y="1276"/>
                  </a:lnTo>
                  <a:lnTo>
                    <a:pt x="3525" y="1278"/>
                  </a:lnTo>
                  <a:lnTo>
                    <a:pt x="3526" y="1280"/>
                  </a:lnTo>
                  <a:lnTo>
                    <a:pt x="3528" y="1282"/>
                  </a:lnTo>
                  <a:lnTo>
                    <a:pt x="3529" y="1284"/>
                  </a:lnTo>
                  <a:lnTo>
                    <a:pt x="3531" y="1286"/>
                  </a:lnTo>
                  <a:lnTo>
                    <a:pt x="3532" y="1288"/>
                  </a:lnTo>
                  <a:lnTo>
                    <a:pt x="3534" y="1289"/>
                  </a:lnTo>
                  <a:lnTo>
                    <a:pt x="3536" y="1291"/>
                  </a:lnTo>
                  <a:lnTo>
                    <a:pt x="3537" y="1293"/>
                  </a:lnTo>
                  <a:lnTo>
                    <a:pt x="3538" y="1295"/>
                  </a:lnTo>
                  <a:lnTo>
                    <a:pt x="3540" y="1297"/>
                  </a:lnTo>
                  <a:lnTo>
                    <a:pt x="3541" y="1299"/>
                  </a:lnTo>
                  <a:lnTo>
                    <a:pt x="3543" y="1301"/>
                  </a:lnTo>
                  <a:lnTo>
                    <a:pt x="3544" y="1303"/>
                  </a:lnTo>
                  <a:lnTo>
                    <a:pt x="3546" y="1305"/>
                  </a:lnTo>
                  <a:lnTo>
                    <a:pt x="3547" y="1307"/>
                  </a:lnTo>
                  <a:lnTo>
                    <a:pt x="3549" y="1309"/>
                  </a:lnTo>
                  <a:lnTo>
                    <a:pt x="3550" y="1310"/>
                  </a:lnTo>
                  <a:lnTo>
                    <a:pt x="3552" y="1312"/>
                  </a:lnTo>
                  <a:lnTo>
                    <a:pt x="3553" y="1314"/>
                  </a:lnTo>
                  <a:lnTo>
                    <a:pt x="3555" y="1317"/>
                  </a:lnTo>
                  <a:lnTo>
                    <a:pt x="3556" y="1319"/>
                  </a:lnTo>
                  <a:lnTo>
                    <a:pt x="3557" y="1321"/>
                  </a:lnTo>
                  <a:lnTo>
                    <a:pt x="3559" y="1322"/>
                  </a:lnTo>
                  <a:lnTo>
                    <a:pt x="3561" y="1324"/>
                  </a:lnTo>
                  <a:lnTo>
                    <a:pt x="3562" y="1326"/>
                  </a:lnTo>
                  <a:lnTo>
                    <a:pt x="3564" y="1328"/>
                  </a:lnTo>
                  <a:lnTo>
                    <a:pt x="3565" y="1330"/>
                  </a:lnTo>
                  <a:lnTo>
                    <a:pt x="3567" y="1332"/>
                  </a:lnTo>
                  <a:lnTo>
                    <a:pt x="3568" y="1334"/>
                  </a:lnTo>
                  <a:lnTo>
                    <a:pt x="3569" y="1336"/>
                  </a:lnTo>
                  <a:lnTo>
                    <a:pt x="3571" y="1338"/>
                  </a:lnTo>
                  <a:lnTo>
                    <a:pt x="3573" y="1340"/>
                  </a:lnTo>
                  <a:lnTo>
                    <a:pt x="3574" y="1342"/>
                  </a:lnTo>
                  <a:lnTo>
                    <a:pt x="3576" y="1344"/>
                  </a:lnTo>
                  <a:lnTo>
                    <a:pt x="3577" y="1346"/>
                  </a:lnTo>
                  <a:lnTo>
                    <a:pt x="3578" y="1348"/>
                  </a:lnTo>
                  <a:lnTo>
                    <a:pt x="3580" y="1350"/>
                  </a:lnTo>
                  <a:lnTo>
                    <a:pt x="3581" y="1352"/>
                  </a:lnTo>
                  <a:lnTo>
                    <a:pt x="3583" y="1354"/>
                  </a:lnTo>
                  <a:lnTo>
                    <a:pt x="3585" y="1356"/>
                  </a:lnTo>
                  <a:lnTo>
                    <a:pt x="3586" y="1358"/>
                  </a:lnTo>
                  <a:lnTo>
                    <a:pt x="3588" y="1360"/>
                  </a:lnTo>
                  <a:lnTo>
                    <a:pt x="3589" y="1362"/>
                  </a:lnTo>
                  <a:lnTo>
                    <a:pt x="3590" y="1364"/>
                  </a:lnTo>
                  <a:lnTo>
                    <a:pt x="3592" y="1366"/>
                  </a:lnTo>
                  <a:lnTo>
                    <a:pt x="3593" y="1368"/>
                  </a:lnTo>
                  <a:lnTo>
                    <a:pt x="3595" y="1370"/>
                  </a:lnTo>
                  <a:lnTo>
                    <a:pt x="3597" y="1372"/>
                  </a:lnTo>
                  <a:lnTo>
                    <a:pt x="3598" y="1374"/>
                  </a:lnTo>
                  <a:lnTo>
                    <a:pt x="3599" y="1376"/>
                  </a:lnTo>
                  <a:lnTo>
                    <a:pt x="3601" y="1378"/>
                  </a:lnTo>
                  <a:lnTo>
                    <a:pt x="3602" y="1380"/>
                  </a:lnTo>
                  <a:lnTo>
                    <a:pt x="3604" y="1382"/>
                  </a:lnTo>
                  <a:lnTo>
                    <a:pt x="3605" y="1384"/>
                  </a:lnTo>
                  <a:lnTo>
                    <a:pt x="3607" y="1386"/>
                  </a:lnTo>
                  <a:lnTo>
                    <a:pt x="3608" y="1388"/>
                  </a:lnTo>
                  <a:lnTo>
                    <a:pt x="3610" y="1390"/>
                  </a:lnTo>
                  <a:lnTo>
                    <a:pt x="3611" y="1392"/>
                  </a:lnTo>
                  <a:lnTo>
                    <a:pt x="3613" y="1394"/>
                  </a:lnTo>
                  <a:lnTo>
                    <a:pt x="3614" y="1396"/>
                  </a:lnTo>
                  <a:lnTo>
                    <a:pt x="3616" y="1398"/>
                  </a:lnTo>
                  <a:lnTo>
                    <a:pt x="3617" y="1400"/>
                  </a:lnTo>
                  <a:lnTo>
                    <a:pt x="3619" y="1402"/>
                  </a:lnTo>
                  <a:lnTo>
                    <a:pt x="3620" y="1404"/>
                  </a:lnTo>
                  <a:lnTo>
                    <a:pt x="3622" y="1407"/>
                  </a:lnTo>
                  <a:lnTo>
                    <a:pt x="3623" y="1408"/>
                  </a:lnTo>
                  <a:lnTo>
                    <a:pt x="3625" y="1410"/>
                  </a:lnTo>
                  <a:lnTo>
                    <a:pt x="3626" y="1412"/>
                  </a:lnTo>
                  <a:lnTo>
                    <a:pt x="3628" y="1415"/>
                  </a:lnTo>
                  <a:lnTo>
                    <a:pt x="3629" y="1417"/>
                  </a:lnTo>
                  <a:lnTo>
                    <a:pt x="3630" y="1418"/>
                  </a:lnTo>
                  <a:lnTo>
                    <a:pt x="3632" y="1421"/>
                  </a:lnTo>
                  <a:lnTo>
                    <a:pt x="3634" y="1423"/>
                  </a:lnTo>
                  <a:lnTo>
                    <a:pt x="3635" y="1425"/>
                  </a:lnTo>
                  <a:lnTo>
                    <a:pt x="3637" y="1427"/>
                  </a:lnTo>
                  <a:lnTo>
                    <a:pt x="3638" y="1429"/>
                  </a:lnTo>
                  <a:lnTo>
                    <a:pt x="3640" y="1431"/>
                  </a:lnTo>
                  <a:lnTo>
                    <a:pt x="3641" y="1433"/>
                  </a:lnTo>
                  <a:lnTo>
                    <a:pt x="3642" y="1435"/>
                  </a:lnTo>
                  <a:lnTo>
                    <a:pt x="3644" y="1437"/>
                  </a:lnTo>
                  <a:lnTo>
                    <a:pt x="3645" y="1439"/>
                  </a:lnTo>
                  <a:lnTo>
                    <a:pt x="3647" y="1441"/>
                  </a:lnTo>
                  <a:lnTo>
                    <a:pt x="3649" y="1443"/>
                  </a:lnTo>
                  <a:lnTo>
                    <a:pt x="3650" y="1445"/>
                  </a:lnTo>
                  <a:lnTo>
                    <a:pt x="3651" y="1447"/>
                  </a:lnTo>
                  <a:lnTo>
                    <a:pt x="3653" y="1450"/>
                  </a:lnTo>
                  <a:lnTo>
                    <a:pt x="3654" y="1451"/>
                  </a:lnTo>
                  <a:lnTo>
                    <a:pt x="3656" y="1453"/>
                  </a:lnTo>
                  <a:lnTo>
                    <a:pt x="3657" y="1455"/>
                  </a:lnTo>
                  <a:lnTo>
                    <a:pt x="3659" y="1458"/>
                  </a:lnTo>
                  <a:lnTo>
                    <a:pt x="3661" y="1460"/>
                  </a:lnTo>
                  <a:lnTo>
                    <a:pt x="3662" y="1462"/>
                  </a:lnTo>
                  <a:lnTo>
                    <a:pt x="3663" y="1464"/>
                  </a:lnTo>
                  <a:lnTo>
                    <a:pt x="3665" y="1466"/>
                  </a:lnTo>
                  <a:lnTo>
                    <a:pt x="3666" y="1468"/>
                  </a:lnTo>
                  <a:lnTo>
                    <a:pt x="3668" y="1470"/>
                  </a:lnTo>
                  <a:lnTo>
                    <a:pt x="3669" y="1472"/>
                  </a:lnTo>
                  <a:lnTo>
                    <a:pt x="3671" y="1474"/>
                  </a:lnTo>
                  <a:lnTo>
                    <a:pt x="3672" y="1476"/>
                  </a:lnTo>
                  <a:lnTo>
                    <a:pt x="3674" y="1478"/>
                  </a:lnTo>
                  <a:lnTo>
                    <a:pt x="3675" y="1480"/>
                  </a:lnTo>
                  <a:lnTo>
                    <a:pt x="3677" y="1483"/>
                  </a:lnTo>
                  <a:lnTo>
                    <a:pt x="3678" y="1484"/>
                  </a:lnTo>
                  <a:lnTo>
                    <a:pt x="3680" y="1486"/>
                  </a:lnTo>
                  <a:lnTo>
                    <a:pt x="3681" y="1489"/>
                  </a:lnTo>
                  <a:lnTo>
                    <a:pt x="3682" y="1491"/>
                  </a:lnTo>
                  <a:lnTo>
                    <a:pt x="3684" y="1493"/>
                  </a:lnTo>
                  <a:lnTo>
                    <a:pt x="3686" y="1495"/>
                  </a:lnTo>
                  <a:lnTo>
                    <a:pt x="3687" y="1497"/>
                  </a:lnTo>
                  <a:lnTo>
                    <a:pt x="3689" y="1499"/>
                  </a:lnTo>
                  <a:lnTo>
                    <a:pt x="3690" y="1501"/>
                  </a:lnTo>
                  <a:lnTo>
                    <a:pt x="3692" y="1503"/>
                  </a:lnTo>
                  <a:lnTo>
                    <a:pt x="3693" y="1505"/>
                  </a:lnTo>
                  <a:lnTo>
                    <a:pt x="3694" y="1507"/>
                  </a:lnTo>
                  <a:lnTo>
                    <a:pt x="3696" y="1509"/>
                  </a:lnTo>
                  <a:lnTo>
                    <a:pt x="3698" y="1511"/>
                  </a:lnTo>
                  <a:lnTo>
                    <a:pt x="3699" y="1514"/>
                  </a:lnTo>
                  <a:lnTo>
                    <a:pt x="3701" y="1516"/>
                  </a:lnTo>
                  <a:lnTo>
                    <a:pt x="3702" y="1517"/>
                  </a:lnTo>
                  <a:lnTo>
                    <a:pt x="3703" y="1520"/>
                  </a:lnTo>
                  <a:lnTo>
                    <a:pt x="3705" y="1522"/>
                  </a:lnTo>
                  <a:lnTo>
                    <a:pt x="3706" y="1524"/>
                  </a:lnTo>
                  <a:lnTo>
                    <a:pt x="3708" y="1526"/>
                  </a:lnTo>
                  <a:lnTo>
                    <a:pt x="3710" y="1528"/>
                  </a:lnTo>
                  <a:lnTo>
                    <a:pt x="3711" y="1530"/>
                  </a:lnTo>
                  <a:lnTo>
                    <a:pt x="3713" y="1532"/>
                  </a:lnTo>
                  <a:lnTo>
                    <a:pt x="3714" y="1534"/>
                  </a:lnTo>
                  <a:lnTo>
                    <a:pt x="3715" y="1537"/>
                  </a:lnTo>
                  <a:lnTo>
                    <a:pt x="3717" y="1538"/>
                  </a:lnTo>
                  <a:lnTo>
                    <a:pt x="3718" y="1540"/>
                  </a:lnTo>
                  <a:lnTo>
                    <a:pt x="3720" y="1543"/>
                  </a:lnTo>
                  <a:lnTo>
                    <a:pt x="3722" y="1545"/>
                  </a:lnTo>
                  <a:lnTo>
                    <a:pt x="3723" y="1547"/>
                  </a:lnTo>
                  <a:lnTo>
                    <a:pt x="3724" y="1549"/>
                  </a:lnTo>
                  <a:lnTo>
                    <a:pt x="3726" y="1551"/>
                  </a:lnTo>
                  <a:lnTo>
                    <a:pt x="3727" y="1553"/>
                  </a:lnTo>
                  <a:lnTo>
                    <a:pt x="3729" y="1555"/>
                  </a:lnTo>
                  <a:lnTo>
                    <a:pt x="3730" y="1557"/>
                  </a:lnTo>
                  <a:lnTo>
                    <a:pt x="3732" y="1559"/>
                  </a:lnTo>
                  <a:lnTo>
                    <a:pt x="3734" y="1561"/>
                  </a:lnTo>
                  <a:lnTo>
                    <a:pt x="3735" y="1563"/>
                  </a:lnTo>
                  <a:lnTo>
                    <a:pt x="3736" y="1566"/>
                  </a:lnTo>
                  <a:lnTo>
                    <a:pt x="3738" y="1568"/>
                  </a:lnTo>
                  <a:lnTo>
                    <a:pt x="3739" y="1570"/>
                  </a:lnTo>
                  <a:lnTo>
                    <a:pt x="3741" y="1572"/>
                  </a:lnTo>
                  <a:lnTo>
                    <a:pt x="3742" y="1574"/>
                  </a:lnTo>
                  <a:lnTo>
                    <a:pt x="3744" y="1576"/>
                  </a:lnTo>
                  <a:lnTo>
                    <a:pt x="3745" y="1578"/>
                  </a:lnTo>
                  <a:lnTo>
                    <a:pt x="3747" y="1580"/>
                  </a:lnTo>
                  <a:lnTo>
                    <a:pt x="3748" y="1582"/>
                  </a:lnTo>
                  <a:lnTo>
                    <a:pt x="3750" y="1584"/>
                  </a:lnTo>
                  <a:lnTo>
                    <a:pt x="3751" y="1586"/>
                  </a:lnTo>
                  <a:lnTo>
                    <a:pt x="3753" y="1588"/>
                  </a:lnTo>
                  <a:lnTo>
                    <a:pt x="3754" y="1591"/>
                  </a:lnTo>
                  <a:lnTo>
                    <a:pt x="3755" y="1592"/>
                  </a:lnTo>
                  <a:lnTo>
                    <a:pt x="3757" y="1594"/>
                  </a:lnTo>
                  <a:lnTo>
                    <a:pt x="3759" y="1597"/>
                  </a:lnTo>
                  <a:lnTo>
                    <a:pt x="3760" y="1599"/>
                  </a:lnTo>
                  <a:lnTo>
                    <a:pt x="3762" y="1601"/>
                  </a:lnTo>
                  <a:lnTo>
                    <a:pt x="3763" y="1603"/>
                  </a:lnTo>
                  <a:lnTo>
                    <a:pt x="3765" y="1605"/>
                  </a:lnTo>
                  <a:lnTo>
                    <a:pt x="3766" y="1607"/>
                  </a:lnTo>
                  <a:lnTo>
                    <a:pt x="3767" y="1609"/>
                  </a:lnTo>
                  <a:lnTo>
                    <a:pt x="3769" y="1611"/>
                  </a:lnTo>
                  <a:lnTo>
                    <a:pt x="3771" y="1613"/>
                  </a:lnTo>
                  <a:lnTo>
                    <a:pt x="3772" y="1615"/>
                  </a:lnTo>
                  <a:lnTo>
                    <a:pt x="3774" y="1617"/>
                  </a:lnTo>
                  <a:lnTo>
                    <a:pt x="3775" y="1620"/>
                  </a:lnTo>
                  <a:lnTo>
                    <a:pt x="3776" y="1622"/>
                  </a:lnTo>
                  <a:lnTo>
                    <a:pt x="3778" y="1624"/>
                  </a:lnTo>
                  <a:lnTo>
                    <a:pt x="3779" y="1626"/>
                  </a:lnTo>
                  <a:lnTo>
                    <a:pt x="3781" y="1628"/>
                  </a:lnTo>
                  <a:lnTo>
                    <a:pt x="3783" y="1630"/>
                  </a:lnTo>
                  <a:lnTo>
                    <a:pt x="3784" y="1632"/>
                  </a:lnTo>
                  <a:lnTo>
                    <a:pt x="3786" y="1634"/>
                  </a:lnTo>
                  <a:lnTo>
                    <a:pt x="3787" y="1636"/>
                  </a:lnTo>
                  <a:lnTo>
                    <a:pt x="3788" y="1638"/>
                  </a:lnTo>
                  <a:lnTo>
                    <a:pt x="3790" y="1640"/>
                  </a:lnTo>
                  <a:lnTo>
                    <a:pt x="3791" y="1642"/>
                  </a:lnTo>
                  <a:lnTo>
                    <a:pt x="3793" y="1645"/>
                  </a:lnTo>
                  <a:lnTo>
                    <a:pt x="3794" y="1646"/>
                  </a:lnTo>
                  <a:lnTo>
                    <a:pt x="3796" y="1648"/>
                  </a:lnTo>
                  <a:lnTo>
                    <a:pt x="3797" y="1651"/>
                  </a:lnTo>
                  <a:lnTo>
                    <a:pt x="3799" y="1653"/>
                  </a:lnTo>
                  <a:lnTo>
                    <a:pt x="3800" y="1655"/>
                  </a:lnTo>
                  <a:lnTo>
                    <a:pt x="3802" y="1657"/>
                  </a:lnTo>
                  <a:lnTo>
                    <a:pt x="3803" y="1659"/>
                  </a:lnTo>
                  <a:lnTo>
                    <a:pt x="3805" y="1661"/>
                  </a:lnTo>
                  <a:lnTo>
                    <a:pt x="3806" y="1663"/>
                  </a:lnTo>
                  <a:lnTo>
                    <a:pt x="3808" y="1665"/>
                  </a:lnTo>
                  <a:lnTo>
                    <a:pt x="3809" y="1667"/>
                  </a:lnTo>
                  <a:lnTo>
                    <a:pt x="3811" y="1669"/>
                  </a:lnTo>
                  <a:lnTo>
                    <a:pt x="3812" y="1671"/>
                  </a:lnTo>
                  <a:lnTo>
                    <a:pt x="3814" y="1673"/>
                  </a:lnTo>
                  <a:lnTo>
                    <a:pt x="3815" y="1675"/>
                  </a:lnTo>
                  <a:lnTo>
                    <a:pt x="3817" y="1678"/>
                  </a:lnTo>
                  <a:lnTo>
                    <a:pt x="3818" y="1679"/>
                  </a:lnTo>
                  <a:lnTo>
                    <a:pt x="3820" y="1681"/>
                  </a:lnTo>
                  <a:lnTo>
                    <a:pt x="3821" y="1684"/>
                  </a:lnTo>
                  <a:lnTo>
                    <a:pt x="3823" y="1686"/>
                  </a:lnTo>
                  <a:lnTo>
                    <a:pt x="3824" y="1688"/>
                  </a:lnTo>
                  <a:lnTo>
                    <a:pt x="3826" y="1690"/>
                  </a:lnTo>
                  <a:lnTo>
                    <a:pt x="3827" y="1692"/>
                  </a:lnTo>
                  <a:lnTo>
                    <a:pt x="3828" y="1694"/>
                  </a:lnTo>
                  <a:lnTo>
                    <a:pt x="3830" y="1696"/>
                  </a:lnTo>
                  <a:lnTo>
                    <a:pt x="3831" y="1698"/>
                  </a:lnTo>
                  <a:lnTo>
                    <a:pt x="3833" y="1700"/>
                  </a:lnTo>
                  <a:lnTo>
                    <a:pt x="3835" y="1702"/>
                  </a:lnTo>
                  <a:lnTo>
                    <a:pt x="3836" y="1704"/>
                  </a:lnTo>
                  <a:lnTo>
                    <a:pt x="3838" y="1706"/>
                  </a:lnTo>
                  <a:lnTo>
                    <a:pt x="3839" y="1708"/>
                  </a:lnTo>
                  <a:lnTo>
                    <a:pt x="3840" y="1710"/>
                  </a:lnTo>
                  <a:lnTo>
                    <a:pt x="3842" y="1712"/>
                  </a:lnTo>
                  <a:lnTo>
                    <a:pt x="3843" y="1714"/>
                  </a:lnTo>
                  <a:lnTo>
                    <a:pt x="3845" y="1716"/>
                  </a:lnTo>
                  <a:lnTo>
                    <a:pt x="3847" y="1718"/>
                  </a:lnTo>
                  <a:lnTo>
                    <a:pt x="3848" y="1721"/>
                  </a:lnTo>
                  <a:lnTo>
                    <a:pt x="3849" y="1722"/>
                  </a:lnTo>
                  <a:lnTo>
                    <a:pt x="3851" y="1724"/>
                  </a:lnTo>
                  <a:lnTo>
                    <a:pt x="3852" y="1726"/>
                  </a:lnTo>
                  <a:lnTo>
                    <a:pt x="3854" y="1729"/>
                  </a:lnTo>
                  <a:lnTo>
                    <a:pt x="3855" y="1731"/>
                  </a:lnTo>
                  <a:lnTo>
                    <a:pt x="3857" y="1732"/>
                  </a:lnTo>
                  <a:lnTo>
                    <a:pt x="3859" y="1734"/>
                  </a:lnTo>
                  <a:lnTo>
                    <a:pt x="3860" y="1737"/>
                  </a:lnTo>
                  <a:lnTo>
                    <a:pt x="3861" y="1739"/>
                  </a:lnTo>
                  <a:lnTo>
                    <a:pt x="3863" y="1741"/>
                  </a:lnTo>
                  <a:lnTo>
                    <a:pt x="3864" y="1743"/>
                  </a:lnTo>
                  <a:lnTo>
                    <a:pt x="3866" y="1745"/>
                  </a:lnTo>
                  <a:lnTo>
                    <a:pt x="3867" y="1747"/>
                  </a:lnTo>
                  <a:lnTo>
                    <a:pt x="3869" y="1749"/>
                  </a:lnTo>
                  <a:lnTo>
                    <a:pt x="3870" y="1751"/>
                  </a:lnTo>
                  <a:lnTo>
                    <a:pt x="3872" y="1753"/>
                  </a:lnTo>
                  <a:lnTo>
                    <a:pt x="3873" y="1755"/>
                  </a:lnTo>
                  <a:lnTo>
                    <a:pt x="3875" y="1757"/>
                  </a:lnTo>
                  <a:lnTo>
                    <a:pt x="3876" y="1759"/>
                  </a:lnTo>
                  <a:lnTo>
                    <a:pt x="3878" y="1761"/>
                  </a:lnTo>
                  <a:lnTo>
                    <a:pt x="3879" y="1763"/>
                  </a:lnTo>
                  <a:lnTo>
                    <a:pt x="3880" y="1765"/>
                  </a:lnTo>
                  <a:lnTo>
                    <a:pt x="3882" y="1767"/>
                  </a:lnTo>
                  <a:lnTo>
                    <a:pt x="3884" y="1769"/>
                  </a:lnTo>
                  <a:lnTo>
                    <a:pt x="3885" y="1771"/>
                  </a:lnTo>
                  <a:lnTo>
                    <a:pt x="3887" y="1773"/>
                  </a:lnTo>
                  <a:lnTo>
                    <a:pt x="3888" y="1775"/>
                  </a:lnTo>
                  <a:lnTo>
                    <a:pt x="3890" y="1777"/>
                  </a:lnTo>
                  <a:lnTo>
                    <a:pt x="3891" y="1779"/>
                  </a:lnTo>
                  <a:lnTo>
                    <a:pt x="3892" y="1781"/>
                  </a:lnTo>
                  <a:lnTo>
                    <a:pt x="3894" y="1783"/>
                  </a:lnTo>
                  <a:lnTo>
                    <a:pt x="3896" y="1785"/>
                  </a:lnTo>
                  <a:lnTo>
                    <a:pt x="3897" y="1787"/>
                  </a:lnTo>
                  <a:lnTo>
                    <a:pt x="3899" y="1789"/>
                  </a:lnTo>
                  <a:lnTo>
                    <a:pt x="3900" y="1791"/>
                  </a:lnTo>
                  <a:lnTo>
                    <a:pt x="3901" y="1793"/>
                  </a:lnTo>
                  <a:lnTo>
                    <a:pt x="3903" y="1795"/>
                  </a:lnTo>
                  <a:lnTo>
                    <a:pt x="3904" y="1797"/>
                  </a:lnTo>
                  <a:lnTo>
                    <a:pt x="3906" y="1799"/>
                  </a:lnTo>
                  <a:lnTo>
                    <a:pt x="3908" y="1801"/>
                  </a:lnTo>
                  <a:lnTo>
                    <a:pt x="3909" y="1803"/>
                  </a:lnTo>
                  <a:lnTo>
                    <a:pt x="3911" y="1805"/>
                  </a:lnTo>
                  <a:lnTo>
                    <a:pt x="3912" y="1807"/>
                  </a:lnTo>
                  <a:lnTo>
                    <a:pt x="3913" y="1809"/>
                  </a:lnTo>
                  <a:lnTo>
                    <a:pt x="3915" y="1811"/>
                  </a:lnTo>
                  <a:lnTo>
                    <a:pt x="3916" y="1813"/>
                  </a:lnTo>
                  <a:lnTo>
                    <a:pt x="3918" y="1815"/>
                  </a:lnTo>
                  <a:lnTo>
                    <a:pt x="3920" y="1817"/>
                  </a:lnTo>
                  <a:lnTo>
                    <a:pt x="3921" y="1819"/>
                  </a:lnTo>
                  <a:lnTo>
                    <a:pt x="3922" y="1820"/>
                  </a:lnTo>
                  <a:lnTo>
                    <a:pt x="3924" y="1822"/>
                  </a:lnTo>
                  <a:lnTo>
                    <a:pt x="3925" y="1825"/>
                  </a:lnTo>
                  <a:lnTo>
                    <a:pt x="3927" y="1827"/>
                  </a:lnTo>
                  <a:lnTo>
                    <a:pt x="3928" y="1829"/>
                  </a:lnTo>
                  <a:lnTo>
                    <a:pt x="3930" y="1830"/>
                  </a:lnTo>
                  <a:lnTo>
                    <a:pt x="3932" y="1832"/>
                  </a:lnTo>
                  <a:lnTo>
                    <a:pt x="3933" y="1834"/>
                  </a:lnTo>
                  <a:lnTo>
                    <a:pt x="3934" y="1836"/>
                  </a:lnTo>
                  <a:lnTo>
                    <a:pt x="3936" y="1838"/>
                  </a:lnTo>
                  <a:lnTo>
                    <a:pt x="3937" y="1840"/>
                  </a:lnTo>
                  <a:lnTo>
                    <a:pt x="3939" y="1842"/>
                  </a:lnTo>
                  <a:lnTo>
                    <a:pt x="3940" y="1844"/>
                  </a:lnTo>
                  <a:lnTo>
                    <a:pt x="3942" y="1846"/>
                  </a:lnTo>
                  <a:lnTo>
                    <a:pt x="3943" y="1848"/>
                  </a:lnTo>
                  <a:lnTo>
                    <a:pt x="3945" y="1850"/>
                  </a:lnTo>
                  <a:lnTo>
                    <a:pt x="3946" y="1852"/>
                  </a:lnTo>
                  <a:lnTo>
                    <a:pt x="3948" y="1854"/>
                  </a:lnTo>
                  <a:lnTo>
                    <a:pt x="3949" y="1856"/>
                  </a:lnTo>
                  <a:lnTo>
                    <a:pt x="3951" y="1858"/>
                  </a:lnTo>
                  <a:lnTo>
                    <a:pt x="3952" y="1860"/>
                  </a:lnTo>
                  <a:lnTo>
                    <a:pt x="3953" y="1862"/>
                  </a:lnTo>
                  <a:lnTo>
                    <a:pt x="3955" y="1863"/>
                  </a:lnTo>
                  <a:lnTo>
                    <a:pt x="3957" y="1865"/>
                  </a:lnTo>
                  <a:lnTo>
                    <a:pt x="3958" y="1867"/>
                  </a:lnTo>
                  <a:lnTo>
                    <a:pt x="3960" y="1869"/>
                  </a:lnTo>
                  <a:lnTo>
                    <a:pt x="3961" y="1871"/>
                  </a:lnTo>
                  <a:lnTo>
                    <a:pt x="3963" y="1873"/>
                  </a:lnTo>
                  <a:lnTo>
                    <a:pt x="3964" y="1875"/>
                  </a:lnTo>
                  <a:lnTo>
                    <a:pt x="3965" y="1877"/>
                  </a:lnTo>
                  <a:lnTo>
                    <a:pt x="3967" y="1879"/>
                  </a:lnTo>
                  <a:lnTo>
                    <a:pt x="3969" y="1881"/>
                  </a:lnTo>
                  <a:lnTo>
                    <a:pt x="3970" y="1883"/>
                  </a:lnTo>
                  <a:lnTo>
                    <a:pt x="3972" y="1884"/>
                  </a:lnTo>
                  <a:lnTo>
                    <a:pt x="3973" y="1886"/>
                  </a:lnTo>
                  <a:lnTo>
                    <a:pt x="3974" y="1888"/>
                  </a:lnTo>
                  <a:lnTo>
                    <a:pt x="3976" y="1890"/>
                  </a:lnTo>
                  <a:lnTo>
                    <a:pt x="3977" y="1892"/>
                  </a:lnTo>
                  <a:lnTo>
                    <a:pt x="3979" y="1894"/>
                  </a:lnTo>
                  <a:lnTo>
                    <a:pt x="3980" y="1896"/>
                  </a:lnTo>
                  <a:lnTo>
                    <a:pt x="3982" y="1898"/>
                  </a:lnTo>
                  <a:lnTo>
                    <a:pt x="3984" y="1900"/>
                  </a:lnTo>
                  <a:lnTo>
                    <a:pt x="3985" y="1902"/>
                  </a:lnTo>
                  <a:lnTo>
                    <a:pt x="3986" y="1904"/>
                  </a:lnTo>
                  <a:lnTo>
                    <a:pt x="3988" y="1905"/>
                  </a:lnTo>
                  <a:lnTo>
                    <a:pt x="3989" y="1907"/>
                  </a:lnTo>
                  <a:lnTo>
                    <a:pt x="3991" y="1909"/>
                  </a:lnTo>
                  <a:lnTo>
                    <a:pt x="3992" y="1911"/>
                  </a:lnTo>
                  <a:lnTo>
                    <a:pt x="3994" y="1913"/>
                  </a:lnTo>
                  <a:lnTo>
                    <a:pt x="3995" y="1915"/>
                  </a:lnTo>
                  <a:lnTo>
                    <a:pt x="3997" y="1916"/>
                  </a:lnTo>
                  <a:lnTo>
                    <a:pt x="3998" y="1918"/>
                  </a:lnTo>
                  <a:lnTo>
                    <a:pt x="4000" y="1920"/>
                  </a:lnTo>
                  <a:lnTo>
                    <a:pt x="4001" y="1922"/>
                  </a:lnTo>
                  <a:lnTo>
                    <a:pt x="4003" y="1924"/>
                  </a:lnTo>
                  <a:lnTo>
                    <a:pt x="4004" y="1926"/>
                  </a:lnTo>
                  <a:lnTo>
                    <a:pt x="4006" y="1927"/>
                  </a:lnTo>
                  <a:lnTo>
                    <a:pt x="4007" y="1929"/>
                  </a:lnTo>
                  <a:lnTo>
                    <a:pt x="4009" y="1931"/>
                  </a:lnTo>
                  <a:lnTo>
                    <a:pt x="4010" y="1933"/>
                  </a:lnTo>
                  <a:lnTo>
                    <a:pt x="4012" y="1935"/>
                  </a:lnTo>
                  <a:lnTo>
                    <a:pt x="4013" y="1937"/>
                  </a:lnTo>
                  <a:lnTo>
                    <a:pt x="4015" y="1939"/>
                  </a:lnTo>
                  <a:lnTo>
                    <a:pt x="4016" y="1940"/>
                  </a:lnTo>
                  <a:lnTo>
                    <a:pt x="4017" y="1942"/>
                  </a:lnTo>
                  <a:lnTo>
                    <a:pt x="4019" y="1944"/>
                  </a:lnTo>
                  <a:lnTo>
                    <a:pt x="4021" y="1946"/>
                  </a:lnTo>
                  <a:lnTo>
                    <a:pt x="4022" y="1948"/>
                  </a:lnTo>
                  <a:lnTo>
                    <a:pt x="4024" y="1950"/>
                  </a:lnTo>
                  <a:lnTo>
                    <a:pt x="4025" y="1951"/>
                  </a:lnTo>
                  <a:lnTo>
                    <a:pt x="4026" y="1953"/>
                  </a:lnTo>
                  <a:lnTo>
                    <a:pt x="4028" y="1955"/>
                  </a:lnTo>
                  <a:lnTo>
                    <a:pt x="4029" y="1957"/>
                  </a:lnTo>
                  <a:lnTo>
                    <a:pt x="4031" y="1959"/>
                  </a:lnTo>
                  <a:lnTo>
                    <a:pt x="4033" y="1960"/>
                  </a:lnTo>
                  <a:lnTo>
                    <a:pt x="4034" y="1962"/>
                  </a:lnTo>
                  <a:lnTo>
                    <a:pt x="4036" y="1964"/>
                  </a:lnTo>
                  <a:lnTo>
                    <a:pt x="4037" y="1966"/>
                  </a:lnTo>
                  <a:lnTo>
                    <a:pt x="4038" y="1968"/>
                  </a:lnTo>
                  <a:lnTo>
                    <a:pt x="4040" y="1970"/>
                  </a:lnTo>
                  <a:lnTo>
                    <a:pt x="4041" y="1971"/>
                  </a:lnTo>
                  <a:lnTo>
                    <a:pt x="4043" y="1973"/>
                  </a:lnTo>
                  <a:lnTo>
                    <a:pt x="4045" y="1975"/>
                  </a:lnTo>
                  <a:lnTo>
                    <a:pt x="4046" y="1977"/>
                  </a:lnTo>
                  <a:lnTo>
                    <a:pt x="4047" y="1979"/>
                  </a:lnTo>
                  <a:lnTo>
                    <a:pt x="4049" y="1981"/>
                  </a:lnTo>
                  <a:lnTo>
                    <a:pt x="4050" y="1982"/>
                  </a:lnTo>
                  <a:lnTo>
                    <a:pt x="4052" y="1984"/>
                  </a:lnTo>
                  <a:lnTo>
                    <a:pt x="4053" y="1986"/>
                  </a:lnTo>
                  <a:lnTo>
                    <a:pt x="4055" y="1988"/>
                  </a:lnTo>
                  <a:lnTo>
                    <a:pt x="4057" y="1989"/>
                  </a:lnTo>
                  <a:lnTo>
                    <a:pt x="4058" y="1991"/>
                  </a:lnTo>
                  <a:lnTo>
                    <a:pt x="4059" y="1993"/>
                  </a:lnTo>
                  <a:lnTo>
                    <a:pt x="4061" y="1994"/>
                  </a:lnTo>
                  <a:lnTo>
                    <a:pt x="4062" y="1996"/>
                  </a:lnTo>
                  <a:lnTo>
                    <a:pt x="4064" y="1998"/>
                  </a:lnTo>
                  <a:lnTo>
                    <a:pt x="4065" y="2000"/>
                  </a:lnTo>
                  <a:lnTo>
                    <a:pt x="4067" y="2002"/>
                  </a:lnTo>
                  <a:lnTo>
                    <a:pt x="4068" y="2003"/>
                  </a:lnTo>
                  <a:lnTo>
                    <a:pt x="4070" y="2005"/>
                  </a:lnTo>
                  <a:lnTo>
                    <a:pt x="4071" y="2007"/>
                  </a:lnTo>
                  <a:lnTo>
                    <a:pt x="4073" y="2009"/>
                  </a:lnTo>
                  <a:lnTo>
                    <a:pt x="4074" y="2010"/>
                  </a:lnTo>
                  <a:lnTo>
                    <a:pt x="4076" y="2012"/>
                  </a:lnTo>
                  <a:lnTo>
                    <a:pt x="4077" y="2014"/>
                  </a:lnTo>
                  <a:lnTo>
                    <a:pt x="4078" y="2015"/>
                  </a:lnTo>
                  <a:lnTo>
                    <a:pt x="4080" y="2017"/>
                  </a:lnTo>
                  <a:lnTo>
                    <a:pt x="4082" y="2019"/>
                  </a:lnTo>
                  <a:lnTo>
                    <a:pt x="4083" y="2021"/>
                  </a:lnTo>
                  <a:lnTo>
                    <a:pt x="4085" y="2023"/>
                  </a:lnTo>
                  <a:lnTo>
                    <a:pt x="4086" y="2024"/>
                  </a:lnTo>
                  <a:lnTo>
                    <a:pt x="4088" y="2026"/>
                  </a:lnTo>
                  <a:lnTo>
                    <a:pt x="4089" y="2028"/>
                  </a:lnTo>
                  <a:lnTo>
                    <a:pt x="4090" y="2029"/>
                  </a:lnTo>
                  <a:lnTo>
                    <a:pt x="4092" y="2031"/>
                  </a:lnTo>
                  <a:lnTo>
                    <a:pt x="4094" y="2033"/>
                  </a:lnTo>
                  <a:lnTo>
                    <a:pt x="4095" y="2035"/>
                  </a:lnTo>
                  <a:lnTo>
                    <a:pt x="4097" y="2036"/>
                  </a:lnTo>
                  <a:lnTo>
                    <a:pt x="4098" y="2038"/>
                  </a:lnTo>
                  <a:lnTo>
                    <a:pt x="4099" y="2040"/>
                  </a:lnTo>
                  <a:lnTo>
                    <a:pt x="4101" y="2041"/>
                  </a:lnTo>
                  <a:lnTo>
                    <a:pt x="4102" y="2043"/>
                  </a:lnTo>
                  <a:lnTo>
                    <a:pt x="4104" y="2045"/>
                  </a:lnTo>
                  <a:lnTo>
                    <a:pt x="4106" y="2046"/>
                  </a:lnTo>
                  <a:lnTo>
                    <a:pt x="4107" y="2048"/>
                  </a:lnTo>
                  <a:lnTo>
                    <a:pt x="4109" y="2050"/>
                  </a:lnTo>
                  <a:lnTo>
                    <a:pt x="4110" y="2051"/>
                  </a:lnTo>
                  <a:lnTo>
                    <a:pt x="4111" y="2053"/>
                  </a:lnTo>
                  <a:lnTo>
                    <a:pt x="4113" y="2055"/>
                  </a:lnTo>
                  <a:lnTo>
                    <a:pt x="4114" y="2057"/>
                  </a:lnTo>
                  <a:lnTo>
                    <a:pt x="4116" y="2058"/>
                  </a:lnTo>
                  <a:lnTo>
                    <a:pt x="4118" y="2060"/>
                  </a:lnTo>
                  <a:lnTo>
                    <a:pt x="4119" y="2061"/>
                  </a:lnTo>
                  <a:lnTo>
                    <a:pt x="4120" y="2063"/>
                  </a:lnTo>
                  <a:lnTo>
                    <a:pt x="4122" y="2065"/>
                  </a:lnTo>
                  <a:lnTo>
                    <a:pt x="4123" y="2067"/>
                  </a:lnTo>
                  <a:lnTo>
                    <a:pt x="4125" y="2068"/>
                  </a:lnTo>
                  <a:lnTo>
                    <a:pt x="4126" y="2070"/>
                  </a:lnTo>
                  <a:lnTo>
                    <a:pt x="4128" y="2071"/>
                  </a:lnTo>
                  <a:lnTo>
                    <a:pt x="4129" y="2073"/>
                  </a:lnTo>
                  <a:lnTo>
                    <a:pt x="4131" y="2075"/>
                  </a:lnTo>
                  <a:lnTo>
                    <a:pt x="4132" y="2076"/>
                  </a:lnTo>
                  <a:lnTo>
                    <a:pt x="4134" y="2078"/>
                  </a:lnTo>
                  <a:lnTo>
                    <a:pt x="4135" y="2079"/>
                  </a:lnTo>
                  <a:lnTo>
                    <a:pt x="4137" y="2081"/>
                  </a:lnTo>
                  <a:lnTo>
                    <a:pt x="4138" y="2083"/>
                  </a:lnTo>
                  <a:lnTo>
                    <a:pt x="4140" y="2084"/>
                  </a:lnTo>
                  <a:lnTo>
                    <a:pt x="4141" y="2086"/>
                  </a:lnTo>
                  <a:lnTo>
                    <a:pt x="4143" y="2088"/>
                  </a:lnTo>
                  <a:lnTo>
                    <a:pt x="4144" y="2089"/>
                  </a:lnTo>
                  <a:lnTo>
                    <a:pt x="4146" y="2091"/>
                  </a:lnTo>
                  <a:lnTo>
                    <a:pt x="4147" y="2092"/>
                  </a:lnTo>
                  <a:lnTo>
                    <a:pt x="4149" y="2094"/>
                  </a:lnTo>
                  <a:lnTo>
                    <a:pt x="4150" y="2096"/>
                  </a:lnTo>
                  <a:lnTo>
                    <a:pt x="4151" y="2097"/>
                  </a:lnTo>
                  <a:lnTo>
                    <a:pt x="4153" y="2099"/>
                  </a:lnTo>
                  <a:lnTo>
                    <a:pt x="4155" y="2100"/>
                  </a:lnTo>
                  <a:lnTo>
                    <a:pt x="4156" y="2102"/>
                  </a:lnTo>
                  <a:lnTo>
                    <a:pt x="4158" y="2104"/>
                  </a:lnTo>
                  <a:lnTo>
                    <a:pt x="4159" y="2105"/>
                  </a:lnTo>
                  <a:lnTo>
                    <a:pt x="4161" y="2107"/>
                  </a:lnTo>
                  <a:lnTo>
                    <a:pt x="4162" y="2109"/>
                  </a:lnTo>
                  <a:lnTo>
                    <a:pt x="4163" y="2110"/>
                  </a:lnTo>
                  <a:lnTo>
                    <a:pt x="4165" y="2111"/>
                  </a:lnTo>
                  <a:lnTo>
                    <a:pt x="4166" y="2113"/>
                  </a:lnTo>
                  <a:lnTo>
                    <a:pt x="4168" y="2115"/>
                  </a:lnTo>
                  <a:lnTo>
                    <a:pt x="4170" y="2116"/>
                  </a:lnTo>
                  <a:lnTo>
                    <a:pt x="4171" y="2118"/>
                  </a:lnTo>
                  <a:lnTo>
                    <a:pt x="4172" y="2120"/>
                  </a:lnTo>
                  <a:lnTo>
                    <a:pt x="4174" y="2121"/>
                  </a:lnTo>
                  <a:lnTo>
                    <a:pt x="4175" y="2122"/>
                  </a:lnTo>
                  <a:lnTo>
                    <a:pt x="4177" y="2124"/>
                  </a:lnTo>
                  <a:lnTo>
                    <a:pt x="4178" y="2126"/>
                  </a:lnTo>
                  <a:lnTo>
                    <a:pt x="4180" y="2127"/>
                  </a:lnTo>
                  <a:lnTo>
                    <a:pt x="4182" y="2129"/>
                  </a:lnTo>
                  <a:lnTo>
                    <a:pt x="4183" y="2130"/>
                  </a:lnTo>
                  <a:lnTo>
                    <a:pt x="4184" y="2132"/>
                  </a:lnTo>
                  <a:lnTo>
                    <a:pt x="4186" y="2133"/>
                  </a:lnTo>
                  <a:lnTo>
                    <a:pt x="4187" y="2135"/>
                  </a:lnTo>
                  <a:lnTo>
                    <a:pt x="4189" y="2136"/>
                  </a:lnTo>
                  <a:lnTo>
                    <a:pt x="4190" y="2138"/>
                  </a:lnTo>
                  <a:lnTo>
                    <a:pt x="4192" y="2139"/>
                  </a:lnTo>
                  <a:lnTo>
                    <a:pt x="4193" y="2141"/>
                  </a:lnTo>
                  <a:lnTo>
                    <a:pt x="4195" y="2143"/>
                  </a:lnTo>
                  <a:lnTo>
                    <a:pt x="4196" y="2144"/>
                  </a:lnTo>
                  <a:lnTo>
                    <a:pt x="4198" y="2145"/>
                  </a:lnTo>
                  <a:lnTo>
                    <a:pt x="4199" y="2147"/>
                  </a:lnTo>
                  <a:lnTo>
                    <a:pt x="4201" y="2148"/>
                  </a:lnTo>
                  <a:lnTo>
                    <a:pt x="4202" y="2150"/>
                  </a:lnTo>
                  <a:lnTo>
                    <a:pt x="4203" y="2152"/>
                  </a:lnTo>
                  <a:lnTo>
                    <a:pt x="4205" y="2153"/>
                  </a:lnTo>
                  <a:lnTo>
                    <a:pt x="4207" y="2154"/>
                  </a:lnTo>
                  <a:lnTo>
                    <a:pt x="4208" y="2156"/>
                  </a:lnTo>
                  <a:lnTo>
                    <a:pt x="4210" y="2157"/>
                  </a:lnTo>
                  <a:lnTo>
                    <a:pt x="4211" y="2159"/>
                  </a:lnTo>
                  <a:lnTo>
                    <a:pt x="4213" y="2160"/>
                  </a:lnTo>
                  <a:lnTo>
                    <a:pt x="4214" y="2162"/>
                  </a:lnTo>
                  <a:lnTo>
                    <a:pt x="4215" y="2164"/>
                  </a:lnTo>
                  <a:lnTo>
                    <a:pt x="4217" y="2165"/>
                  </a:lnTo>
                  <a:lnTo>
                    <a:pt x="4219" y="2166"/>
                  </a:lnTo>
                  <a:lnTo>
                    <a:pt x="4220" y="2168"/>
                  </a:lnTo>
                  <a:lnTo>
                    <a:pt x="4222" y="2169"/>
                  </a:lnTo>
                  <a:lnTo>
                    <a:pt x="4223" y="2171"/>
                  </a:lnTo>
                  <a:lnTo>
                    <a:pt x="4224" y="2172"/>
                  </a:lnTo>
                  <a:lnTo>
                    <a:pt x="4226" y="2174"/>
                  </a:lnTo>
                  <a:lnTo>
                    <a:pt x="4227" y="2175"/>
                  </a:lnTo>
                  <a:lnTo>
                    <a:pt x="4229" y="2176"/>
                  </a:lnTo>
                  <a:lnTo>
                    <a:pt x="4231" y="2178"/>
                  </a:lnTo>
                  <a:lnTo>
                    <a:pt x="4232" y="2179"/>
                  </a:lnTo>
                  <a:lnTo>
                    <a:pt x="4234" y="2181"/>
                  </a:lnTo>
                  <a:lnTo>
                    <a:pt x="4235" y="2182"/>
                  </a:lnTo>
                  <a:lnTo>
                    <a:pt x="4236" y="2184"/>
                  </a:lnTo>
                  <a:lnTo>
                    <a:pt x="4238" y="2185"/>
                  </a:lnTo>
                  <a:lnTo>
                    <a:pt x="4239" y="2187"/>
                  </a:lnTo>
                  <a:lnTo>
                    <a:pt x="4241" y="2188"/>
                  </a:lnTo>
                  <a:lnTo>
                    <a:pt x="4243" y="2189"/>
                  </a:lnTo>
                  <a:lnTo>
                    <a:pt x="4244" y="2191"/>
                  </a:lnTo>
                  <a:lnTo>
                    <a:pt x="4245" y="2192"/>
                  </a:lnTo>
                  <a:lnTo>
                    <a:pt x="4247" y="2194"/>
                  </a:lnTo>
                  <a:lnTo>
                    <a:pt x="4248" y="2195"/>
                  </a:lnTo>
                  <a:lnTo>
                    <a:pt x="4250" y="2197"/>
                  </a:lnTo>
                  <a:lnTo>
                    <a:pt x="4251" y="2198"/>
                  </a:lnTo>
                  <a:lnTo>
                    <a:pt x="4253" y="2199"/>
                  </a:lnTo>
                  <a:lnTo>
                    <a:pt x="4255" y="2201"/>
                  </a:lnTo>
                  <a:lnTo>
                    <a:pt x="4256" y="2202"/>
                  </a:lnTo>
                  <a:lnTo>
                    <a:pt x="4257" y="2204"/>
                  </a:lnTo>
                  <a:lnTo>
                    <a:pt x="4259" y="2205"/>
                  </a:lnTo>
                  <a:lnTo>
                    <a:pt x="4260" y="2206"/>
                  </a:lnTo>
                  <a:lnTo>
                    <a:pt x="4262" y="2208"/>
                  </a:lnTo>
                  <a:lnTo>
                    <a:pt x="4263" y="2209"/>
                  </a:lnTo>
                  <a:lnTo>
                    <a:pt x="4265" y="2210"/>
                  </a:lnTo>
                  <a:lnTo>
                    <a:pt x="4266" y="2212"/>
                  </a:lnTo>
                  <a:lnTo>
                    <a:pt x="4268" y="2213"/>
                  </a:lnTo>
                  <a:lnTo>
                    <a:pt x="4269" y="2215"/>
                  </a:lnTo>
                  <a:lnTo>
                    <a:pt x="4271" y="2216"/>
                  </a:lnTo>
                  <a:lnTo>
                    <a:pt x="4272" y="2217"/>
                  </a:lnTo>
                  <a:lnTo>
                    <a:pt x="4274" y="2219"/>
                  </a:lnTo>
                  <a:lnTo>
                    <a:pt x="4275" y="2220"/>
                  </a:lnTo>
                  <a:lnTo>
                    <a:pt x="4276" y="2221"/>
                  </a:lnTo>
                  <a:lnTo>
                    <a:pt x="4278" y="2223"/>
                  </a:lnTo>
                  <a:lnTo>
                    <a:pt x="4280" y="2224"/>
                  </a:lnTo>
                  <a:lnTo>
                    <a:pt x="4281" y="2225"/>
                  </a:lnTo>
                  <a:lnTo>
                    <a:pt x="4283" y="2227"/>
                  </a:lnTo>
                  <a:lnTo>
                    <a:pt x="4284" y="2228"/>
                  </a:lnTo>
                  <a:lnTo>
                    <a:pt x="4286" y="2230"/>
                  </a:lnTo>
                  <a:lnTo>
                    <a:pt x="4287" y="2231"/>
                  </a:lnTo>
                  <a:lnTo>
                    <a:pt x="4288" y="2232"/>
                  </a:lnTo>
                  <a:lnTo>
                    <a:pt x="4290" y="2233"/>
                  </a:lnTo>
                  <a:lnTo>
                    <a:pt x="4292" y="2235"/>
                  </a:lnTo>
                  <a:lnTo>
                    <a:pt x="4293" y="2236"/>
                  </a:lnTo>
                  <a:lnTo>
                    <a:pt x="4295" y="2237"/>
                  </a:lnTo>
                  <a:lnTo>
                    <a:pt x="4296" y="2239"/>
                  </a:lnTo>
                  <a:lnTo>
                    <a:pt x="4297" y="2240"/>
                  </a:lnTo>
                  <a:lnTo>
                    <a:pt x="4299" y="2241"/>
                  </a:lnTo>
                  <a:lnTo>
                    <a:pt x="4300" y="2242"/>
                  </a:lnTo>
                  <a:lnTo>
                    <a:pt x="4302" y="2244"/>
                  </a:lnTo>
                  <a:lnTo>
                    <a:pt x="4304" y="2245"/>
                  </a:lnTo>
                  <a:lnTo>
                    <a:pt x="4305" y="2247"/>
                  </a:lnTo>
                  <a:lnTo>
                    <a:pt x="4307" y="2248"/>
                  </a:lnTo>
                  <a:lnTo>
                    <a:pt x="4308" y="2249"/>
                  </a:lnTo>
                  <a:lnTo>
                    <a:pt x="4309" y="2251"/>
                  </a:lnTo>
                  <a:lnTo>
                    <a:pt x="4311" y="2252"/>
                  </a:lnTo>
                  <a:lnTo>
                    <a:pt x="4312" y="2253"/>
                  </a:lnTo>
                  <a:lnTo>
                    <a:pt x="4314" y="2254"/>
                  </a:lnTo>
                  <a:lnTo>
                    <a:pt x="4315" y="2255"/>
                  </a:lnTo>
                  <a:lnTo>
                    <a:pt x="4317" y="2257"/>
                  </a:lnTo>
                  <a:lnTo>
                    <a:pt x="4318" y="2258"/>
                  </a:lnTo>
                  <a:lnTo>
                    <a:pt x="4320" y="2259"/>
                  </a:lnTo>
                  <a:lnTo>
                    <a:pt x="4321" y="2261"/>
                  </a:lnTo>
                  <a:lnTo>
                    <a:pt x="4323" y="2262"/>
                  </a:lnTo>
                  <a:lnTo>
                    <a:pt x="4324" y="2263"/>
                  </a:lnTo>
                  <a:lnTo>
                    <a:pt x="4326" y="2264"/>
                  </a:lnTo>
                  <a:lnTo>
                    <a:pt x="4327" y="2265"/>
                  </a:lnTo>
                  <a:lnTo>
                    <a:pt x="4329" y="2267"/>
                  </a:lnTo>
                  <a:lnTo>
                    <a:pt x="4330" y="2268"/>
                  </a:lnTo>
                  <a:lnTo>
                    <a:pt x="4332" y="2269"/>
                  </a:lnTo>
                  <a:lnTo>
                    <a:pt x="4333" y="2271"/>
                  </a:lnTo>
                  <a:lnTo>
                    <a:pt x="4335" y="2272"/>
                  </a:lnTo>
                  <a:lnTo>
                    <a:pt x="4336" y="2273"/>
                  </a:lnTo>
                  <a:lnTo>
                    <a:pt x="4338" y="2274"/>
                  </a:lnTo>
                  <a:lnTo>
                    <a:pt x="4339" y="2275"/>
                  </a:lnTo>
                  <a:lnTo>
                    <a:pt x="4341" y="2277"/>
                  </a:lnTo>
                  <a:lnTo>
                    <a:pt x="4342" y="2278"/>
                  </a:lnTo>
                  <a:lnTo>
                    <a:pt x="4344" y="2279"/>
                  </a:lnTo>
                  <a:lnTo>
                    <a:pt x="4345" y="2280"/>
                  </a:lnTo>
                  <a:lnTo>
                    <a:pt x="4347" y="2282"/>
                  </a:lnTo>
                  <a:lnTo>
                    <a:pt x="4348" y="2283"/>
                  </a:lnTo>
                  <a:lnTo>
                    <a:pt x="4349" y="2284"/>
                  </a:lnTo>
                  <a:lnTo>
                    <a:pt x="4351" y="2285"/>
                  </a:lnTo>
                  <a:lnTo>
                    <a:pt x="4352" y="2286"/>
                  </a:lnTo>
                  <a:lnTo>
                    <a:pt x="4354" y="2288"/>
                  </a:lnTo>
                  <a:lnTo>
                    <a:pt x="4356" y="2289"/>
                  </a:lnTo>
                  <a:lnTo>
                    <a:pt x="4357" y="2290"/>
                  </a:lnTo>
                  <a:lnTo>
                    <a:pt x="4359" y="2291"/>
                  </a:lnTo>
                  <a:lnTo>
                    <a:pt x="4360" y="2292"/>
                  </a:lnTo>
                  <a:lnTo>
                    <a:pt x="4361" y="2294"/>
                  </a:lnTo>
                  <a:lnTo>
                    <a:pt x="4363" y="2295"/>
                  </a:lnTo>
                  <a:lnTo>
                    <a:pt x="4364" y="2296"/>
                  </a:lnTo>
                  <a:lnTo>
                    <a:pt x="4366" y="2297"/>
                  </a:lnTo>
                  <a:lnTo>
                    <a:pt x="4368" y="2298"/>
                  </a:lnTo>
                  <a:lnTo>
                    <a:pt x="4369" y="2299"/>
                  </a:lnTo>
                  <a:lnTo>
                    <a:pt x="4370" y="2301"/>
                  </a:lnTo>
                  <a:lnTo>
                    <a:pt x="4372" y="2302"/>
                  </a:lnTo>
                  <a:lnTo>
                    <a:pt x="4373" y="2303"/>
                  </a:lnTo>
                  <a:lnTo>
                    <a:pt x="4375" y="2304"/>
                  </a:lnTo>
                  <a:lnTo>
                    <a:pt x="4376" y="2305"/>
                  </a:lnTo>
                  <a:lnTo>
                    <a:pt x="4378" y="2306"/>
                  </a:lnTo>
                  <a:lnTo>
                    <a:pt x="4380" y="2307"/>
                  </a:lnTo>
                  <a:lnTo>
                    <a:pt x="4381" y="2309"/>
                  </a:lnTo>
                  <a:lnTo>
                    <a:pt x="4382" y="2310"/>
                  </a:lnTo>
                  <a:lnTo>
                    <a:pt x="4384" y="2311"/>
                  </a:lnTo>
                  <a:lnTo>
                    <a:pt x="4385" y="2312"/>
                  </a:lnTo>
                  <a:lnTo>
                    <a:pt x="4387" y="2313"/>
                  </a:lnTo>
                  <a:lnTo>
                    <a:pt x="4388" y="2314"/>
                  </a:lnTo>
                  <a:lnTo>
                    <a:pt x="4390" y="2316"/>
                  </a:lnTo>
                  <a:lnTo>
                    <a:pt x="4391" y="2317"/>
                  </a:lnTo>
                  <a:lnTo>
                    <a:pt x="4393" y="2318"/>
                  </a:lnTo>
                  <a:lnTo>
                    <a:pt x="4394" y="2319"/>
                  </a:lnTo>
                  <a:lnTo>
                    <a:pt x="4396" y="2320"/>
                  </a:lnTo>
                  <a:lnTo>
                    <a:pt x="4397" y="2321"/>
                  </a:lnTo>
                  <a:lnTo>
                    <a:pt x="4399" y="2322"/>
                  </a:lnTo>
                  <a:lnTo>
                    <a:pt x="4400" y="2323"/>
                  </a:lnTo>
                  <a:lnTo>
                    <a:pt x="4402" y="2324"/>
                  </a:lnTo>
                  <a:lnTo>
                    <a:pt x="4403" y="2326"/>
                  </a:lnTo>
                  <a:lnTo>
                    <a:pt x="4405" y="2327"/>
                  </a:lnTo>
                  <a:lnTo>
                    <a:pt x="4406" y="2327"/>
                  </a:lnTo>
                  <a:lnTo>
                    <a:pt x="4408" y="2329"/>
                  </a:lnTo>
                  <a:lnTo>
                    <a:pt x="4409" y="2330"/>
                  </a:lnTo>
                  <a:lnTo>
                    <a:pt x="4411" y="2331"/>
                  </a:lnTo>
                  <a:lnTo>
                    <a:pt x="4412" y="2332"/>
                  </a:lnTo>
                  <a:lnTo>
                    <a:pt x="4413" y="2333"/>
                  </a:lnTo>
                  <a:lnTo>
                    <a:pt x="4415" y="2334"/>
                  </a:lnTo>
                  <a:lnTo>
                    <a:pt x="4417" y="2335"/>
                  </a:lnTo>
                  <a:lnTo>
                    <a:pt x="4418" y="2336"/>
                  </a:lnTo>
                  <a:lnTo>
                    <a:pt x="4420" y="2338"/>
                  </a:lnTo>
                  <a:lnTo>
                    <a:pt x="4421" y="2338"/>
                  </a:lnTo>
                  <a:lnTo>
                    <a:pt x="4422" y="2339"/>
                  </a:lnTo>
                  <a:lnTo>
                    <a:pt x="4424" y="2340"/>
                  </a:lnTo>
                  <a:lnTo>
                    <a:pt x="4425" y="2342"/>
                  </a:lnTo>
                  <a:lnTo>
                    <a:pt x="4427" y="2343"/>
                  </a:lnTo>
                  <a:lnTo>
                    <a:pt x="4429" y="2344"/>
                  </a:lnTo>
                  <a:lnTo>
                    <a:pt x="4430" y="2345"/>
                  </a:lnTo>
                  <a:lnTo>
                    <a:pt x="4432" y="2346"/>
                  </a:lnTo>
                  <a:lnTo>
                    <a:pt x="4433" y="2347"/>
                  </a:lnTo>
                  <a:lnTo>
                    <a:pt x="4434" y="2348"/>
                  </a:lnTo>
                  <a:lnTo>
                    <a:pt x="4436" y="2349"/>
                  </a:lnTo>
                  <a:lnTo>
                    <a:pt x="4437" y="2350"/>
                  </a:lnTo>
                  <a:lnTo>
                    <a:pt x="4439" y="2351"/>
                  </a:lnTo>
                  <a:lnTo>
                    <a:pt x="4441" y="2352"/>
                  </a:lnTo>
                  <a:lnTo>
                    <a:pt x="4442" y="2353"/>
                  </a:lnTo>
                  <a:lnTo>
                    <a:pt x="4443" y="2354"/>
                  </a:lnTo>
                  <a:lnTo>
                    <a:pt x="4445" y="2355"/>
                  </a:lnTo>
                  <a:lnTo>
                    <a:pt x="4446" y="2356"/>
                  </a:lnTo>
                  <a:lnTo>
                    <a:pt x="4448" y="2357"/>
                  </a:lnTo>
                  <a:lnTo>
                    <a:pt x="4449" y="2358"/>
                  </a:lnTo>
                  <a:lnTo>
                    <a:pt x="4451" y="2359"/>
                  </a:lnTo>
                  <a:lnTo>
                    <a:pt x="4453" y="2360"/>
                  </a:lnTo>
                  <a:lnTo>
                    <a:pt x="4454" y="2361"/>
                  </a:lnTo>
                  <a:lnTo>
                    <a:pt x="4455" y="2362"/>
                  </a:lnTo>
                  <a:lnTo>
                    <a:pt x="4457" y="2363"/>
                  </a:lnTo>
                  <a:lnTo>
                    <a:pt x="4458" y="2364"/>
                  </a:lnTo>
                  <a:lnTo>
                    <a:pt x="4460" y="2365"/>
                  </a:lnTo>
                  <a:lnTo>
                    <a:pt x="4461" y="2366"/>
                  </a:lnTo>
                  <a:lnTo>
                    <a:pt x="4463" y="2367"/>
                  </a:lnTo>
                  <a:lnTo>
                    <a:pt x="4464" y="2368"/>
                  </a:lnTo>
                  <a:lnTo>
                    <a:pt x="4466" y="2369"/>
                  </a:lnTo>
                  <a:lnTo>
                    <a:pt x="4467" y="2370"/>
                  </a:lnTo>
                  <a:lnTo>
                    <a:pt x="4469" y="2371"/>
                  </a:lnTo>
                  <a:lnTo>
                    <a:pt x="4470" y="2372"/>
                  </a:lnTo>
                  <a:lnTo>
                    <a:pt x="4472" y="2373"/>
                  </a:lnTo>
                  <a:lnTo>
                    <a:pt x="4473" y="2374"/>
                  </a:lnTo>
                  <a:lnTo>
                    <a:pt x="4475" y="2375"/>
                  </a:lnTo>
                  <a:lnTo>
                    <a:pt x="4476" y="2376"/>
                  </a:lnTo>
                  <a:lnTo>
                    <a:pt x="4478" y="2377"/>
                  </a:lnTo>
                  <a:lnTo>
                    <a:pt x="4479" y="2378"/>
                  </a:lnTo>
                  <a:lnTo>
                    <a:pt x="4481" y="2379"/>
                  </a:lnTo>
                  <a:lnTo>
                    <a:pt x="4482" y="2380"/>
                  </a:lnTo>
                  <a:lnTo>
                    <a:pt x="4484" y="2381"/>
                  </a:lnTo>
                  <a:lnTo>
                    <a:pt x="4485" y="2381"/>
                  </a:lnTo>
                  <a:lnTo>
                    <a:pt x="4486" y="2382"/>
                  </a:lnTo>
                  <a:lnTo>
                    <a:pt x="4488" y="2383"/>
                  </a:lnTo>
                  <a:lnTo>
                    <a:pt x="4490" y="2384"/>
                  </a:lnTo>
                  <a:lnTo>
                    <a:pt x="4491" y="2385"/>
                  </a:lnTo>
                  <a:lnTo>
                    <a:pt x="4493" y="2386"/>
                  </a:lnTo>
                  <a:lnTo>
                    <a:pt x="4494" y="2387"/>
                  </a:lnTo>
                  <a:lnTo>
                    <a:pt x="4495" y="2388"/>
                  </a:lnTo>
                  <a:lnTo>
                    <a:pt x="4497" y="2389"/>
                  </a:lnTo>
                  <a:lnTo>
                    <a:pt x="4498" y="2390"/>
                  </a:lnTo>
                  <a:lnTo>
                    <a:pt x="4500" y="2391"/>
                  </a:lnTo>
                  <a:lnTo>
                    <a:pt x="4501" y="2392"/>
                  </a:lnTo>
                  <a:lnTo>
                    <a:pt x="4503" y="2392"/>
                  </a:lnTo>
                  <a:lnTo>
                    <a:pt x="4505" y="2393"/>
                  </a:lnTo>
                  <a:lnTo>
                    <a:pt x="4506" y="2394"/>
                  </a:lnTo>
                  <a:lnTo>
                    <a:pt x="4507" y="2395"/>
                  </a:lnTo>
                  <a:lnTo>
                    <a:pt x="4509" y="2396"/>
                  </a:lnTo>
                  <a:lnTo>
                    <a:pt x="4510" y="2397"/>
                  </a:lnTo>
                  <a:lnTo>
                    <a:pt x="4512" y="2398"/>
                  </a:lnTo>
                  <a:lnTo>
                    <a:pt x="4513" y="2399"/>
                  </a:lnTo>
                  <a:lnTo>
                    <a:pt x="4515" y="2400"/>
                  </a:lnTo>
                  <a:lnTo>
                    <a:pt x="4516" y="2401"/>
                  </a:lnTo>
                  <a:lnTo>
                    <a:pt x="4518" y="2402"/>
                  </a:lnTo>
                  <a:lnTo>
                    <a:pt x="4519" y="2403"/>
                  </a:lnTo>
                  <a:lnTo>
                    <a:pt x="4521" y="2403"/>
                  </a:lnTo>
                  <a:lnTo>
                    <a:pt x="4522" y="2404"/>
                  </a:lnTo>
                  <a:lnTo>
                    <a:pt x="4524" y="2405"/>
                  </a:lnTo>
                  <a:lnTo>
                    <a:pt x="4525" y="2406"/>
                  </a:lnTo>
                  <a:lnTo>
                    <a:pt x="4527" y="2407"/>
                  </a:lnTo>
                  <a:lnTo>
                    <a:pt x="4528" y="2408"/>
                  </a:lnTo>
                  <a:lnTo>
                    <a:pt x="4530" y="2409"/>
                  </a:lnTo>
                  <a:lnTo>
                    <a:pt x="4531" y="2410"/>
                  </a:lnTo>
                  <a:lnTo>
                    <a:pt x="4533" y="2410"/>
                  </a:lnTo>
                  <a:lnTo>
                    <a:pt x="4534" y="2411"/>
                  </a:lnTo>
                  <a:lnTo>
                    <a:pt x="4536" y="2412"/>
                  </a:lnTo>
                  <a:lnTo>
                    <a:pt x="4537" y="2413"/>
                  </a:lnTo>
                  <a:lnTo>
                    <a:pt x="4538" y="2414"/>
                  </a:lnTo>
                  <a:lnTo>
                    <a:pt x="4540" y="2414"/>
                  </a:lnTo>
                  <a:lnTo>
                    <a:pt x="4542" y="2415"/>
                  </a:lnTo>
                  <a:lnTo>
                    <a:pt x="4543" y="2416"/>
                  </a:lnTo>
                  <a:lnTo>
                    <a:pt x="4545" y="2417"/>
                  </a:lnTo>
                  <a:lnTo>
                    <a:pt x="4546" y="2418"/>
                  </a:lnTo>
                  <a:lnTo>
                    <a:pt x="4548" y="2419"/>
                  </a:lnTo>
                  <a:lnTo>
                    <a:pt x="4549" y="2420"/>
                  </a:lnTo>
                  <a:lnTo>
                    <a:pt x="4550" y="2421"/>
                  </a:lnTo>
                  <a:lnTo>
                    <a:pt x="4552" y="2421"/>
                  </a:lnTo>
                  <a:lnTo>
                    <a:pt x="4554" y="2422"/>
                  </a:lnTo>
                  <a:lnTo>
                    <a:pt x="4555" y="2423"/>
                  </a:lnTo>
                  <a:lnTo>
                    <a:pt x="4557" y="2424"/>
                  </a:lnTo>
                  <a:lnTo>
                    <a:pt x="4558" y="2425"/>
                  </a:lnTo>
                  <a:lnTo>
                    <a:pt x="4559" y="2425"/>
                  </a:lnTo>
                  <a:lnTo>
                    <a:pt x="4561" y="2426"/>
                  </a:lnTo>
                  <a:lnTo>
                    <a:pt x="4562" y="2427"/>
                  </a:lnTo>
                  <a:lnTo>
                    <a:pt x="4564" y="2428"/>
                  </a:lnTo>
                  <a:lnTo>
                    <a:pt x="4566" y="2429"/>
                  </a:lnTo>
                  <a:lnTo>
                    <a:pt x="4567" y="2429"/>
                  </a:lnTo>
                  <a:lnTo>
                    <a:pt x="4568" y="2430"/>
                  </a:lnTo>
                  <a:lnTo>
                    <a:pt x="4570" y="2431"/>
                  </a:lnTo>
                  <a:lnTo>
                    <a:pt x="4571" y="2432"/>
                  </a:lnTo>
                  <a:lnTo>
                    <a:pt x="4573" y="2433"/>
                  </a:lnTo>
                  <a:lnTo>
                    <a:pt x="4574" y="2433"/>
                  </a:lnTo>
                  <a:lnTo>
                    <a:pt x="4576" y="2434"/>
                  </a:lnTo>
                  <a:lnTo>
                    <a:pt x="4578" y="2435"/>
                  </a:lnTo>
                  <a:lnTo>
                    <a:pt x="4579" y="2436"/>
                  </a:lnTo>
                  <a:lnTo>
                    <a:pt x="4580" y="2436"/>
                  </a:lnTo>
                  <a:lnTo>
                    <a:pt x="4582" y="2437"/>
                  </a:lnTo>
                  <a:lnTo>
                    <a:pt x="4583" y="2438"/>
                  </a:lnTo>
                  <a:lnTo>
                    <a:pt x="4585" y="2439"/>
                  </a:lnTo>
                  <a:lnTo>
                    <a:pt x="4586" y="2439"/>
                  </a:lnTo>
                  <a:lnTo>
                    <a:pt x="4588" y="2440"/>
                  </a:lnTo>
                  <a:lnTo>
                    <a:pt x="4589" y="2441"/>
                  </a:lnTo>
                  <a:lnTo>
                    <a:pt x="4591" y="2442"/>
                  </a:lnTo>
                  <a:lnTo>
                    <a:pt x="4592" y="2443"/>
                  </a:lnTo>
                  <a:lnTo>
                    <a:pt x="4594" y="2443"/>
                  </a:lnTo>
                  <a:lnTo>
                    <a:pt x="4595" y="2444"/>
                  </a:lnTo>
                  <a:lnTo>
                    <a:pt x="4597" y="2445"/>
                  </a:lnTo>
                  <a:lnTo>
                    <a:pt x="4598" y="2446"/>
                  </a:lnTo>
                  <a:lnTo>
                    <a:pt x="4600" y="2446"/>
                  </a:lnTo>
                  <a:lnTo>
                    <a:pt x="4601" y="2447"/>
                  </a:lnTo>
                  <a:lnTo>
                    <a:pt x="4603" y="2448"/>
                  </a:lnTo>
                  <a:lnTo>
                    <a:pt x="4604" y="2448"/>
                  </a:lnTo>
                  <a:lnTo>
                    <a:pt x="4606" y="2449"/>
                  </a:lnTo>
                  <a:lnTo>
                    <a:pt x="4607" y="2450"/>
                  </a:lnTo>
                  <a:lnTo>
                    <a:pt x="4609" y="2451"/>
                  </a:lnTo>
                  <a:lnTo>
                    <a:pt x="4610" y="2451"/>
                  </a:lnTo>
                  <a:lnTo>
                    <a:pt x="4611" y="2452"/>
                  </a:lnTo>
                  <a:lnTo>
                    <a:pt x="4613" y="2453"/>
                  </a:lnTo>
                  <a:lnTo>
                    <a:pt x="4615" y="2454"/>
                  </a:lnTo>
                  <a:lnTo>
                    <a:pt x="4616" y="2454"/>
                  </a:lnTo>
                  <a:lnTo>
                    <a:pt x="4618" y="2455"/>
                  </a:lnTo>
                  <a:lnTo>
                    <a:pt x="4619" y="2456"/>
                  </a:lnTo>
                  <a:lnTo>
                    <a:pt x="4621" y="2457"/>
                  </a:lnTo>
                  <a:lnTo>
                    <a:pt x="4622" y="2457"/>
                  </a:lnTo>
                  <a:lnTo>
                    <a:pt x="4623" y="2458"/>
                  </a:lnTo>
                  <a:lnTo>
                    <a:pt x="4625" y="2458"/>
                  </a:lnTo>
                  <a:lnTo>
                    <a:pt x="4627" y="2459"/>
                  </a:lnTo>
                  <a:lnTo>
                    <a:pt x="4628" y="2460"/>
                  </a:lnTo>
                  <a:lnTo>
                    <a:pt x="4630" y="2461"/>
                  </a:lnTo>
                  <a:lnTo>
                    <a:pt x="4631" y="2461"/>
                  </a:lnTo>
                  <a:lnTo>
                    <a:pt x="4632" y="2462"/>
                  </a:lnTo>
                  <a:lnTo>
                    <a:pt x="4634" y="2463"/>
                  </a:lnTo>
                  <a:lnTo>
                    <a:pt x="4635" y="2463"/>
                  </a:lnTo>
                  <a:lnTo>
                    <a:pt x="4637" y="2464"/>
                  </a:lnTo>
                  <a:lnTo>
                    <a:pt x="4639" y="2465"/>
                  </a:lnTo>
                  <a:lnTo>
                    <a:pt x="4640" y="2466"/>
                  </a:lnTo>
                  <a:lnTo>
                    <a:pt x="4641" y="2466"/>
                  </a:lnTo>
                  <a:lnTo>
                    <a:pt x="4643" y="2467"/>
                  </a:lnTo>
                  <a:lnTo>
                    <a:pt x="4644" y="2468"/>
                  </a:lnTo>
                  <a:lnTo>
                    <a:pt x="4646" y="2468"/>
                  </a:lnTo>
                  <a:lnTo>
                    <a:pt x="4647" y="2469"/>
                  </a:lnTo>
                  <a:lnTo>
                    <a:pt x="4649" y="2469"/>
                  </a:lnTo>
                  <a:lnTo>
                    <a:pt x="4650" y="2470"/>
                  </a:lnTo>
                  <a:lnTo>
                    <a:pt x="4652" y="2471"/>
                  </a:lnTo>
                  <a:lnTo>
                    <a:pt x="4653" y="2471"/>
                  </a:lnTo>
                  <a:lnTo>
                    <a:pt x="4655" y="2472"/>
                  </a:lnTo>
                  <a:lnTo>
                    <a:pt x="4656" y="2473"/>
                  </a:lnTo>
                  <a:lnTo>
                    <a:pt x="4658" y="2473"/>
                  </a:lnTo>
                  <a:lnTo>
                    <a:pt x="4659" y="2474"/>
                  </a:lnTo>
                  <a:lnTo>
                    <a:pt x="4661" y="2475"/>
                  </a:lnTo>
                  <a:lnTo>
                    <a:pt x="4662" y="2476"/>
                  </a:lnTo>
                  <a:lnTo>
                    <a:pt x="4664" y="2476"/>
                  </a:lnTo>
                  <a:lnTo>
                    <a:pt x="4665" y="2477"/>
                  </a:lnTo>
                  <a:lnTo>
                    <a:pt x="4667" y="2478"/>
                  </a:lnTo>
                  <a:lnTo>
                    <a:pt x="4668" y="2478"/>
                  </a:lnTo>
                  <a:lnTo>
                    <a:pt x="4670" y="2479"/>
                  </a:lnTo>
                  <a:lnTo>
                    <a:pt x="4671" y="2479"/>
                  </a:lnTo>
                  <a:lnTo>
                    <a:pt x="4673" y="2480"/>
                  </a:lnTo>
                  <a:lnTo>
                    <a:pt x="4674" y="2480"/>
                  </a:lnTo>
                  <a:lnTo>
                    <a:pt x="4676" y="2481"/>
                  </a:lnTo>
                  <a:lnTo>
                    <a:pt x="4677" y="2482"/>
                  </a:lnTo>
                  <a:lnTo>
                    <a:pt x="4679" y="2482"/>
                  </a:lnTo>
                  <a:lnTo>
                    <a:pt x="4680" y="2483"/>
                  </a:lnTo>
                  <a:lnTo>
                    <a:pt x="4682" y="2484"/>
                  </a:lnTo>
                  <a:lnTo>
                    <a:pt x="4683" y="2484"/>
                  </a:lnTo>
                  <a:lnTo>
                    <a:pt x="4684" y="2485"/>
                  </a:lnTo>
                  <a:lnTo>
                    <a:pt x="4686" y="2485"/>
                  </a:lnTo>
                  <a:lnTo>
                    <a:pt x="4687" y="2486"/>
                  </a:lnTo>
                  <a:lnTo>
                    <a:pt x="4689" y="2487"/>
                  </a:lnTo>
                  <a:lnTo>
                    <a:pt x="4691" y="2487"/>
                  </a:lnTo>
                  <a:lnTo>
                    <a:pt x="4692" y="2488"/>
                  </a:lnTo>
                  <a:lnTo>
                    <a:pt x="4694" y="2489"/>
                  </a:lnTo>
                  <a:lnTo>
                    <a:pt x="4695" y="2489"/>
                  </a:lnTo>
                  <a:lnTo>
                    <a:pt x="4696" y="2490"/>
                  </a:lnTo>
                  <a:lnTo>
                    <a:pt x="4698" y="2490"/>
                  </a:lnTo>
                  <a:lnTo>
                    <a:pt x="4699" y="2491"/>
                  </a:lnTo>
                  <a:lnTo>
                    <a:pt x="4701" y="2491"/>
                  </a:lnTo>
                  <a:lnTo>
                    <a:pt x="4703" y="2492"/>
                  </a:lnTo>
                  <a:lnTo>
                    <a:pt x="4704" y="2492"/>
                  </a:lnTo>
                  <a:lnTo>
                    <a:pt x="4705" y="2493"/>
                  </a:lnTo>
                  <a:lnTo>
                    <a:pt x="4707" y="2494"/>
                  </a:lnTo>
                  <a:lnTo>
                    <a:pt x="4708" y="2494"/>
                  </a:lnTo>
                  <a:lnTo>
                    <a:pt x="4710" y="2495"/>
                  </a:lnTo>
                  <a:lnTo>
                    <a:pt x="4711" y="2495"/>
                  </a:lnTo>
                  <a:lnTo>
                    <a:pt x="4713" y="2496"/>
                  </a:lnTo>
                  <a:lnTo>
                    <a:pt x="4715" y="2497"/>
                  </a:lnTo>
                  <a:lnTo>
                    <a:pt x="4716" y="2497"/>
                  </a:lnTo>
                  <a:lnTo>
                    <a:pt x="4717" y="2498"/>
                  </a:lnTo>
                  <a:lnTo>
                    <a:pt x="4719" y="2498"/>
                  </a:lnTo>
                  <a:lnTo>
                    <a:pt x="4720" y="2499"/>
                  </a:lnTo>
                  <a:lnTo>
                    <a:pt x="4722" y="2500"/>
                  </a:lnTo>
                  <a:lnTo>
                    <a:pt x="4723" y="2500"/>
                  </a:lnTo>
                  <a:lnTo>
                    <a:pt x="4725" y="2501"/>
                  </a:lnTo>
                  <a:lnTo>
                    <a:pt x="4726" y="2501"/>
                  </a:lnTo>
                  <a:lnTo>
                    <a:pt x="4728" y="2501"/>
                  </a:lnTo>
                  <a:lnTo>
                    <a:pt x="4729" y="2502"/>
                  </a:lnTo>
                  <a:lnTo>
                    <a:pt x="4731" y="2503"/>
                  </a:lnTo>
                  <a:lnTo>
                    <a:pt x="4732" y="2503"/>
                  </a:lnTo>
                  <a:lnTo>
                    <a:pt x="4734" y="2504"/>
                  </a:lnTo>
                  <a:lnTo>
                    <a:pt x="4735" y="2504"/>
                  </a:lnTo>
                  <a:lnTo>
                    <a:pt x="4736" y="2505"/>
                  </a:lnTo>
                  <a:lnTo>
                    <a:pt x="4738" y="2505"/>
                  </a:lnTo>
                  <a:lnTo>
                    <a:pt x="4740" y="2506"/>
                  </a:lnTo>
                  <a:lnTo>
                    <a:pt x="4741" y="2507"/>
                  </a:lnTo>
                  <a:lnTo>
                    <a:pt x="4743" y="2507"/>
                  </a:lnTo>
                  <a:lnTo>
                    <a:pt x="4744" y="2508"/>
                  </a:lnTo>
                  <a:lnTo>
                    <a:pt x="4746" y="2508"/>
                  </a:lnTo>
                  <a:lnTo>
                    <a:pt x="4747" y="2509"/>
                  </a:lnTo>
                  <a:lnTo>
                    <a:pt x="4748" y="2509"/>
                  </a:lnTo>
                  <a:lnTo>
                    <a:pt x="4750" y="2510"/>
                  </a:lnTo>
                  <a:lnTo>
                    <a:pt x="4752" y="2510"/>
                  </a:lnTo>
                  <a:lnTo>
                    <a:pt x="4753" y="2511"/>
                  </a:lnTo>
                  <a:lnTo>
                    <a:pt x="4755" y="2511"/>
                  </a:lnTo>
                  <a:lnTo>
                    <a:pt x="4756" y="2512"/>
                  </a:lnTo>
                  <a:lnTo>
                    <a:pt x="4757" y="2512"/>
                  </a:lnTo>
                  <a:lnTo>
                    <a:pt x="4759" y="2513"/>
                  </a:lnTo>
                  <a:lnTo>
                    <a:pt x="4760" y="2513"/>
                  </a:lnTo>
                  <a:lnTo>
                    <a:pt x="4762" y="2514"/>
                  </a:lnTo>
                  <a:lnTo>
                    <a:pt x="4764" y="2514"/>
                  </a:lnTo>
                  <a:lnTo>
                    <a:pt x="4765" y="2515"/>
                  </a:lnTo>
                  <a:lnTo>
                    <a:pt x="4767" y="2515"/>
                  </a:lnTo>
                  <a:lnTo>
                    <a:pt x="4768" y="2516"/>
                  </a:lnTo>
                  <a:lnTo>
                    <a:pt x="4769" y="2516"/>
                  </a:lnTo>
                  <a:lnTo>
                    <a:pt x="4771" y="2517"/>
                  </a:lnTo>
                  <a:lnTo>
                    <a:pt x="4772" y="2517"/>
                  </a:lnTo>
                  <a:lnTo>
                    <a:pt x="4774" y="2518"/>
                  </a:lnTo>
                  <a:lnTo>
                    <a:pt x="4776" y="2518"/>
                  </a:lnTo>
                  <a:lnTo>
                    <a:pt x="4777" y="2519"/>
                  </a:lnTo>
                  <a:lnTo>
                    <a:pt x="4778" y="2519"/>
                  </a:lnTo>
                  <a:lnTo>
                    <a:pt x="4780" y="2520"/>
                  </a:lnTo>
                  <a:lnTo>
                    <a:pt x="4781" y="2520"/>
                  </a:lnTo>
                  <a:lnTo>
                    <a:pt x="4783" y="2521"/>
                  </a:lnTo>
                  <a:lnTo>
                    <a:pt x="4784" y="2521"/>
                  </a:lnTo>
                  <a:lnTo>
                    <a:pt x="4786" y="2522"/>
                  </a:lnTo>
                  <a:lnTo>
                    <a:pt x="4788" y="2522"/>
                  </a:lnTo>
                  <a:lnTo>
                    <a:pt x="4789" y="2522"/>
                  </a:lnTo>
                  <a:lnTo>
                    <a:pt x="4790" y="2523"/>
                  </a:lnTo>
                  <a:lnTo>
                    <a:pt x="4792" y="2523"/>
                  </a:lnTo>
                  <a:lnTo>
                    <a:pt x="4793" y="2524"/>
                  </a:lnTo>
                  <a:lnTo>
                    <a:pt x="4795" y="2524"/>
                  </a:lnTo>
                  <a:lnTo>
                    <a:pt x="4796" y="2525"/>
                  </a:lnTo>
                  <a:lnTo>
                    <a:pt x="4798" y="2525"/>
                  </a:lnTo>
                  <a:lnTo>
                    <a:pt x="4799" y="2526"/>
                  </a:lnTo>
                  <a:lnTo>
                    <a:pt x="4801" y="2526"/>
                  </a:lnTo>
                  <a:lnTo>
                    <a:pt x="4802" y="2527"/>
                  </a:lnTo>
                  <a:lnTo>
                    <a:pt x="4804" y="2527"/>
                  </a:lnTo>
                  <a:lnTo>
                    <a:pt x="4805" y="2528"/>
                  </a:lnTo>
                  <a:lnTo>
                    <a:pt x="4807" y="2528"/>
                  </a:lnTo>
                  <a:lnTo>
                    <a:pt x="4808" y="2529"/>
                  </a:lnTo>
                  <a:lnTo>
                    <a:pt x="4809" y="2529"/>
                  </a:lnTo>
                  <a:lnTo>
                    <a:pt x="4811" y="2530"/>
                  </a:lnTo>
                  <a:lnTo>
                    <a:pt x="4813" y="2530"/>
                  </a:lnTo>
                  <a:lnTo>
                    <a:pt x="4814" y="2530"/>
                  </a:lnTo>
                  <a:lnTo>
                    <a:pt x="4816" y="2531"/>
                  </a:lnTo>
                  <a:lnTo>
                    <a:pt x="4817" y="2531"/>
                  </a:lnTo>
                  <a:lnTo>
                    <a:pt x="4819" y="2532"/>
                  </a:lnTo>
                  <a:lnTo>
                    <a:pt x="4820" y="2532"/>
                  </a:lnTo>
                  <a:lnTo>
                    <a:pt x="4821" y="2533"/>
                  </a:lnTo>
                  <a:lnTo>
                    <a:pt x="4823" y="2533"/>
                  </a:lnTo>
                  <a:lnTo>
                    <a:pt x="4825" y="2533"/>
                  </a:lnTo>
                  <a:lnTo>
                    <a:pt x="4826" y="2534"/>
                  </a:lnTo>
                  <a:lnTo>
                    <a:pt x="4828" y="2534"/>
                  </a:lnTo>
                  <a:lnTo>
                    <a:pt x="4829" y="2534"/>
                  </a:lnTo>
                  <a:lnTo>
                    <a:pt x="4830" y="2535"/>
                  </a:lnTo>
                  <a:lnTo>
                    <a:pt x="4832" y="2535"/>
                  </a:lnTo>
                  <a:lnTo>
                    <a:pt x="4833" y="2536"/>
                  </a:lnTo>
                  <a:lnTo>
                    <a:pt x="4835" y="2536"/>
                  </a:lnTo>
                  <a:lnTo>
                    <a:pt x="4836" y="2537"/>
                  </a:lnTo>
                  <a:lnTo>
                    <a:pt x="4838" y="2537"/>
                  </a:lnTo>
                  <a:lnTo>
                    <a:pt x="4840" y="2538"/>
                  </a:lnTo>
                  <a:lnTo>
                    <a:pt x="4841" y="2538"/>
                  </a:lnTo>
                  <a:lnTo>
                    <a:pt x="4842" y="2538"/>
                  </a:lnTo>
                  <a:lnTo>
                    <a:pt x="4844" y="2539"/>
                  </a:lnTo>
                  <a:lnTo>
                    <a:pt x="4845" y="2539"/>
                  </a:lnTo>
                  <a:lnTo>
                    <a:pt x="4847" y="2540"/>
                  </a:lnTo>
                  <a:lnTo>
                    <a:pt x="4848" y="2540"/>
                  </a:lnTo>
                  <a:lnTo>
                    <a:pt x="4850" y="2541"/>
                  </a:lnTo>
                  <a:lnTo>
                    <a:pt x="4851" y="2541"/>
                  </a:lnTo>
                  <a:lnTo>
                    <a:pt x="4853" y="2541"/>
                  </a:lnTo>
                  <a:lnTo>
                    <a:pt x="4854" y="2542"/>
                  </a:lnTo>
                  <a:lnTo>
                    <a:pt x="4856" y="2542"/>
                  </a:lnTo>
                  <a:lnTo>
                    <a:pt x="4857" y="2543"/>
                  </a:lnTo>
                  <a:lnTo>
                    <a:pt x="4859" y="2543"/>
                  </a:lnTo>
                  <a:lnTo>
                    <a:pt x="4860" y="2543"/>
                  </a:lnTo>
                  <a:lnTo>
                    <a:pt x="4862" y="2544"/>
                  </a:lnTo>
                  <a:lnTo>
                    <a:pt x="4863" y="2544"/>
                  </a:lnTo>
                  <a:lnTo>
                    <a:pt x="4865" y="2544"/>
                  </a:lnTo>
                  <a:lnTo>
                    <a:pt x="4866" y="2545"/>
                  </a:lnTo>
                  <a:lnTo>
                    <a:pt x="4868" y="2545"/>
                  </a:lnTo>
                  <a:lnTo>
                    <a:pt x="4869" y="2545"/>
                  </a:lnTo>
                  <a:lnTo>
                    <a:pt x="4871" y="2546"/>
                  </a:lnTo>
                  <a:lnTo>
                    <a:pt x="4872" y="2546"/>
                  </a:lnTo>
                  <a:lnTo>
                    <a:pt x="4873" y="2547"/>
                  </a:lnTo>
                  <a:lnTo>
                    <a:pt x="4875" y="2547"/>
                  </a:lnTo>
                  <a:lnTo>
                    <a:pt x="4877" y="2547"/>
                  </a:lnTo>
                  <a:lnTo>
                    <a:pt x="4878" y="2548"/>
                  </a:lnTo>
                  <a:lnTo>
                    <a:pt x="4880" y="2548"/>
                  </a:lnTo>
                  <a:lnTo>
                    <a:pt x="4881" y="2548"/>
                  </a:lnTo>
                  <a:lnTo>
                    <a:pt x="4882" y="2549"/>
                  </a:lnTo>
                  <a:lnTo>
                    <a:pt x="4884" y="2549"/>
                  </a:lnTo>
                  <a:lnTo>
                    <a:pt x="4885" y="2550"/>
                  </a:lnTo>
                  <a:lnTo>
                    <a:pt x="4887" y="2550"/>
                  </a:lnTo>
                  <a:lnTo>
                    <a:pt x="4889" y="2550"/>
                  </a:lnTo>
                  <a:lnTo>
                    <a:pt x="4890" y="2551"/>
                  </a:lnTo>
                  <a:lnTo>
                    <a:pt x="4892" y="2551"/>
                  </a:lnTo>
                  <a:lnTo>
                    <a:pt x="4893" y="2551"/>
                  </a:lnTo>
                  <a:lnTo>
                    <a:pt x="4894" y="2552"/>
                  </a:lnTo>
                  <a:lnTo>
                    <a:pt x="4896" y="2552"/>
                  </a:lnTo>
                  <a:lnTo>
                    <a:pt x="4897" y="2553"/>
                  </a:lnTo>
                  <a:lnTo>
                    <a:pt x="4899" y="2553"/>
                  </a:lnTo>
                  <a:lnTo>
                    <a:pt x="4901" y="2553"/>
                  </a:lnTo>
                  <a:lnTo>
                    <a:pt x="4902" y="2554"/>
                  </a:lnTo>
                  <a:lnTo>
                    <a:pt x="4903" y="2554"/>
                  </a:lnTo>
                  <a:lnTo>
                    <a:pt x="4905" y="2554"/>
                  </a:lnTo>
                  <a:lnTo>
                    <a:pt x="4906" y="2555"/>
                  </a:lnTo>
                  <a:lnTo>
                    <a:pt x="4908" y="2555"/>
                  </a:lnTo>
                  <a:lnTo>
                    <a:pt x="4909" y="2555"/>
                  </a:lnTo>
                  <a:lnTo>
                    <a:pt x="4911" y="2555"/>
                  </a:lnTo>
                  <a:lnTo>
                    <a:pt x="4913" y="2556"/>
                  </a:lnTo>
                  <a:lnTo>
                    <a:pt x="4914" y="2556"/>
                  </a:lnTo>
                  <a:lnTo>
                    <a:pt x="4915" y="2556"/>
                  </a:lnTo>
                  <a:lnTo>
                    <a:pt x="4917" y="2557"/>
                  </a:lnTo>
                  <a:lnTo>
                    <a:pt x="4918" y="2557"/>
                  </a:lnTo>
                  <a:lnTo>
                    <a:pt x="4920" y="2557"/>
                  </a:lnTo>
                  <a:lnTo>
                    <a:pt x="4921" y="2558"/>
                  </a:lnTo>
                  <a:lnTo>
                    <a:pt x="4923" y="2558"/>
                  </a:lnTo>
                  <a:lnTo>
                    <a:pt x="4924" y="2558"/>
                  </a:lnTo>
                  <a:lnTo>
                    <a:pt x="4926" y="2559"/>
                  </a:lnTo>
                  <a:lnTo>
                    <a:pt x="4927" y="2559"/>
                  </a:lnTo>
                  <a:lnTo>
                    <a:pt x="4929" y="2559"/>
                  </a:lnTo>
                  <a:lnTo>
                    <a:pt x="4930" y="2560"/>
                  </a:lnTo>
                  <a:lnTo>
                    <a:pt x="4932" y="2560"/>
                  </a:lnTo>
                  <a:lnTo>
                    <a:pt x="4933" y="2560"/>
                  </a:lnTo>
                  <a:lnTo>
                    <a:pt x="4934" y="2561"/>
                  </a:lnTo>
                  <a:lnTo>
                    <a:pt x="4936" y="2561"/>
                  </a:lnTo>
                  <a:lnTo>
                    <a:pt x="4938" y="2561"/>
                  </a:lnTo>
                  <a:lnTo>
                    <a:pt x="4939" y="2562"/>
                  </a:lnTo>
                  <a:lnTo>
                    <a:pt x="4941" y="2562"/>
                  </a:lnTo>
                  <a:lnTo>
                    <a:pt x="4942" y="2562"/>
                  </a:lnTo>
                  <a:lnTo>
                    <a:pt x="4944" y="2563"/>
                  </a:lnTo>
                  <a:lnTo>
                    <a:pt x="4945" y="2563"/>
                  </a:lnTo>
                  <a:lnTo>
                    <a:pt x="4946" y="2563"/>
                  </a:lnTo>
                  <a:lnTo>
                    <a:pt x="4948" y="2564"/>
                  </a:lnTo>
                  <a:lnTo>
                    <a:pt x="4950" y="2564"/>
                  </a:lnTo>
                  <a:lnTo>
                    <a:pt x="4951" y="2564"/>
                  </a:lnTo>
                  <a:lnTo>
                    <a:pt x="4953" y="2565"/>
                  </a:lnTo>
                  <a:lnTo>
                    <a:pt x="4954" y="2565"/>
                  </a:lnTo>
                  <a:lnTo>
                    <a:pt x="4955" y="2565"/>
                  </a:lnTo>
                  <a:lnTo>
                    <a:pt x="4957" y="2565"/>
                  </a:lnTo>
                  <a:lnTo>
                    <a:pt x="4958" y="2565"/>
                  </a:lnTo>
                  <a:lnTo>
                    <a:pt x="4960" y="2566"/>
                  </a:lnTo>
                  <a:lnTo>
                    <a:pt x="4962" y="2566"/>
                  </a:lnTo>
                  <a:lnTo>
                    <a:pt x="4963" y="2566"/>
                  </a:lnTo>
                  <a:lnTo>
                    <a:pt x="4965" y="2567"/>
                  </a:lnTo>
                  <a:lnTo>
                    <a:pt x="4966" y="2567"/>
                  </a:lnTo>
                  <a:lnTo>
                    <a:pt x="4967" y="2567"/>
                  </a:lnTo>
                  <a:lnTo>
                    <a:pt x="4969" y="2568"/>
                  </a:lnTo>
                  <a:lnTo>
                    <a:pt x="4970" y="2568"/>
                  </a:lnTo>
                  <a:lnTo>
                    <a:pt x="4972" y="2568"/>
                  </a:lnTo>
                  <a:lnTo>
                    <a:pt x="4974" y="2568"/>
                  </a:lnTo>
                  <a:lnTo>
                    <a:pt x="4975" y="2569"/>
                  </a:lnTo>
                  <a:lnTo>
                    <a:pt x="4976" y="2569"/>
                  </a:lnTo>
                  <a:lnTo>
                    <a:pt x="4978" y="2569"/>
                  </a:lnTo>
                  <a:lnTo>
                    <a:pt x="4979" y="2570"/>
                  </a:lnTo>
                  <a:lnTo>
                    <a:pt x="4981" y="2570"/>
                  </a:lnTo>
                  <a:lnTo>
                    <a:pt x="4982" y="2570"/>
                  </a:lnTo>
                  <a:lnTo>
                    <a:pt x="4984" y="2570"/>
                  </a:lnTo>
                  <a:lnTo>
                    <a:pt x="4985" y="2571"/>
                  </a:lnTo>
                  <a:lnTo>
                    <a:pt x="4987" y="2571"/>
                  </a:lnTo>
                  <a:lnTo>
                    <a:pt x="4988" y="2571"/>
                  </a:lnTo>
                  <a:lnTo>
                    <a:pt x="4990" y="2572"/>
                  </a:lnTo>
                  <a:lnTo>
                    <a:pt x="4991" y="2572"/>
                  </a:lnTo>
                  <a:lnTo>
                    <a:pt x="4993" y="2572"/>
                  </a:lnTo>
                  <a:lnTo>
                    <a:pt x="4994" y="2572"/>
                  </a:lnTo>
                  <a:lnTo>
                    <a:pt x="4996" y="2573"/>
                  </a:lnTo>
                  <a:lnTo>
                    <a:pt x="4997" y="2573"/>
                  </a:lnTo>
                  <a:lnTo>
                    <a:pt x="4999" y="2573"/>
                  </a:lnTo>
                  <a:lnTo>
                    <a:pt x="5000" y="2574"/>
                  </a:lnTo>
                  <a:lnTo>
                    <a:pt x="5002" y="2574"/>
                  </a:lnTo>
                  <a:lnTo>
                    <a:pt x="5003" y="2574"/>
                  </a:lnTo>
                  <a:lnTo>
                    <a:pt x="5005" y="2574"/>
                  </a:lnTo>
                  <a:lnTo>
                    <a:pt x="5006" y="2575"/>
                  </a:lnTo>
                  <a:lnTo>
                    <a:pt x="5007" y="2575"/>
                  </a:lnTo>
                  <a:lnTo>
                    <a:pt x="5009" y="2575"/>
                  </a:lnTo>
                  <a:lnTo>
                    <a:pt x="5011" y="2575"/>
                  </a:lnTo>
                  <a:lnTo>
                    <a:pt x="5012" y="2576"/>
                  </a:lnTo>
                  <a:lnTo>
                    <a:pt x="5014" y="2576"/>
                  </a:lnTo>
                  <a:lnTo>
                    <a:pt x="5015" y="2576"/>
                  </a:lnTo>
                  <a:lnTo>
                    <a:pt x="5017" y="2576"/>
                  </a:lnTo>
                  <a:lnTo>
                    <a:pt x="5018" y="2576"/>
                  </a:lnTo>
                  <a:lnTo>
                    <a:pt x="5019" y="2576"/>
                  </a:lnTo>
                  <a:lnTo>
                    <a:pt x="5021" y="2577"/>
                  </a:lnTo>
                  <a:lnTo>
                    <a:pt x="5022" y="2577"/>
                  </a:lnTo>
                  <a:lnTo>
                    <a:pt x="5024" y="2577"/>
                  </a:lnTo>
                  <a:lnTo>
                    <a:pt x="5026" y="2577"/>
                  </a:lnTo>
                  <a:lnTo>
                    <a:pt x="5027" y="2578"/>
                  </a:lnTo>
                  <a:lnTo>
                    <a:pt x="5028" y="2578"/>
                  </a:lnTo>
                  <a:lnTo>
                    <a:pt x="5030" y="2578"/>
                  </a:lnTo>
                  <a:lnTo>
                    <a:pt x="5031" y="2578"/>
                  </a:lnTo>
                  <a:lnTo>
                    <a:pt x="5033" y="2579"/>
                  </a:lnTo>
                  <a:lnTo>
                    <a:pt x="5034" y="2579"/>
                  </a:lnTo>
                  <a:lnTo>
                    <a:pt x="5036" y="2579"/>
                  </a:lnTo>
                  <a:lnTo>
                    <a:pt x="5038" y="2579"/>
                  </a:lnTo>
                  <a:lnTo>
                    <a:pt x="5039" y="2580"/>
                  </a:lnTo>
                  <a:lnTo>
                    <a:pt x="5040" y="2580"/>
                  </a:lnTo>
                  <a:lnTo>
                    <a:pt x="5042" y="2580"/>
                  </a:lnTo>
                  <a:lnTo>
                    <a:pt x="5043" y="2580"/>
                  </a:lnTo>
                  <a:lnTo>
                    <a:pt x="5045" y="2581"/>
                  </a:lnTo>
                  <a:lnTo>
                    <a:pt x="5046" y="2581"/>
                  </a:lnTo>
                  <a:lnTo>
                    <a:pt x="5048" y="2581"/>
                  </a:lnTo>
                  <a:lnTo>
                    <a:pt x="5049" y="2581"/>
                  </a:lnTo>
                  <a:lnTo>
                    <a:pt x="5051" y="2582"/>
                  </a:lnTo>
                  <a:lnTo>
                    <a:pt x="5052" y="2582"/>
                  </a:lnTo>
                  <a:lnTo>
                    <a:pt x="5054" y="2582"/>
                  </a:lnTo>
                  <a:lnTo>
                    <a:pt x="5055" y="2582"/>
                  </a:lnTo>
                  <a:lnTo>
                    <a:pt x="5057" y="2583"/>
                  </a:lnTo>
                  <a:lnTo>
                    <a:pt x="5058" y="2583"/>
                  </a:lnTo>
                  <a:lnTo>
                    <a:pt x="5059" y="2583"/>
                  </a:lnTo>
                  <a:lnTo>
                    <a:pt x="5061" y="2583"/>
                  </a:lnTo>
                  <a:lnTo>
                    <a:pt x="5063" y="2583"/>
                  </a:lnTo>
                  <a:lnTo>
                    <a:pt x="5064" y="2584"/>
                  </a:lnTo>
                  <a:lnTo>
                    <a:pt x="5066" y="2584"/>
                  </a:lnTo>
                  <a:lnTo>
                    <a:pt x="5067" y="2584"/>
                  </a:lnTo>
                  <a:lnTo>
                    <a:pt x="5069" y="2584"/>
                  </a:lnTo>
                  <a:lnTo>
                    <a:pt x="5070" y="2585"/>
                  </a:lnTo>
                  <a:lnTo>
                    <a:pt x="5071" y="2585"/>
                  </a:lnTo>
                  <a:lnTo>
                    <a:pt x="5073" y="2585"/>
                  </a:lnTo>
                  <a:lnTo>
                    <a:pt x="5075" y="2585"/>
                  </a:lnTo>
                  <a:lnTo>
                    <a:pt x="5076" y="2585"/>
                  </a:lnTo>
                  <a:lnTo>
                    <a:pt x="5078" y="2586"/>
                  </a:lnTo>
                  <a:lnTo>
                    <a:pt x="5079" y="2586"/>
                  </a:lnTo>
                  <a:lnTo>
                    <a:pt x="5080" y="2586"/>
                  </a:lnTo>
                  <a:lnTo>
                    <a:pt x="5082" y="2586"/>
                  </a:lnTo>
                  <a:lnTo>
                    <a:pt x="5083" y="2586"/>
                  </a:lnTo>
                  <a:lnTo>
                    <a:pt x="5085" y="2587"/>
                  </a:lnTo>
                  <a:lnTo>
                    <a:pt x="5087" y="2587"/>
                  </a:lnTo>
                  <a:lnTo>
                    <a:pt x="5088" y="2587"/>
                  </a:lnTo>
                  <a:lnTo>
                    <a:pt x="5090" y="2587"/>
                  </a:lnTo>
                  <a:lnTo>
                    <a:pt x="5091" y="2587"/>
                  </a:lnTo>
                  <a:lnTo>
                    <a:pt x="5092" y="2587"/>
                  </a:lnTo>
                  <a:lnTo>
                    <a:pt x="5094" y="2587"/>
                  </a:lnTo>
                  <a:lnTo>
                    <a:pt x="5095" y="2588"/>
                  </a:lnTo>
                  <a:lnTo>
                    <a:pt x="5097" y="2588"/>
                  </a:lnTo>
                  <a:lnTo>
                    <a:pt x="5099" y="2588"/>
                  </a:lnTo>
                  <a:lnTo>
                    <a:pt x="5100" y="2588"/>
                  </a:lnTo>
                  <a:lnTo>
                    <a:pt x="5101" y="2588"/>
                  </a:lnTo>
                  <a:lnTo>
                    <a:pt x="5103" y="2589"/>
                  </a:lnTo>
                  <a:lnTo>
                    <a:pt x="5104" y="2589"/>
                  </a:lnTo>
                  <a:lnTo>
                    <a:pt x="5106" y="2589"/>
                  </a:lnTo>
                  <a:lnTo>
                    <a:pt x="5107" y="2589"/>
                  </a:lnTo>
                  <a:lnTo>
                    <a:pt x="5109" y="2589"/>
                  </a:lnTo>
                  <a:lnTo>
                    <a:pt x="5111" y="2590"/>
                  </a:lnTo>
                  <a:lnTo>
                    <a:pt x="5112" y="2590"/>
                  </a:lnTo>
                  <a:lnTo>
                    <a:pt x="5113" y="2590"/>
                  </a:lnTo>
                  <a:lnTo>
                    <a:pt x="5115" y="2590"/>
                  </a:lnTo>
                  <a:lnTo>
                    <a:pt x="5116" y="2590"/>
                  </a:lnTo>
                  <a:lnTo>
                    <a:pt x="5118" y="2591"/>
                  </a:lnTo>
                  <a:lnTo>
                    <a:pt x="5119" y="2591"/>
                  </a:lnTo>
                  <a:lnTo>
                    <a:pt x="5121" y="2591"/>
                  </a:lnTo>
                  <a:lnTo>
                    <a:pt x="5122" y="2591"/>
                  </a:lnTo>
                  <a:lnTo>
                    <a:pt x="5124" y="2591"/>
                  </a:lnTo>
                  <a:lnTo>
                    <a:pt x="5125" y="2591"/>
                  </a:lnTo>
                  <a:lnTo>
                    <a:pt x="5127" y="2592"/>
                  </a:lnTo>
                  <a:lnTo>
                    <a:pt x="5128" y="2592"/>
                  </a:lnTo>
                  <a:lnTo>
                    <a:pt x="5130" y="2592"/>
                  </a:lnTo>
                  <a:lnTo>
                    <a:pt x="5131" y="2592"/>
                  </a:lnTo>
                  <a:lnTo>
                    <a:pt x="5132" y="2592"/>
                  </a:lnTo>
                  <a:lnTo>
                    <a:pt x="5134" y="2593"/>
                  </a:lnTo>
                  <a:lnTo>
                    <a:pt x="5136" y="2593"/>
                  </a:lnTo>
                  <a:lnTo>
                    <a:pt x="5137" y="2593"/>
                  </a:lnTo>
                  <a:lnTo>
                    <a:pt x="5139" y="2593"/>
                  </a:lnTo>
                  <a:lnTo>
                    <a:pt x="5140" y="2593"/>
                  </a:lnTo>
                  <a:lnTo>
                    <a:pt x="5142" y="2593"/>
                  </a:lnTo>
                  <a:lnTo>
                    <a:pt x="5143" y="2594"/>
                  </a:lnTo>
                  <a:lnTo>
                    <a:pt x="5144" y="2594"/>
                  </a:lnTo>
                  <a:lnTo>
                    <a:pt x="5146" y="2594"/>
                  </a:lnTo>
                  <a:lnTo>
                    <a:pt x="5148" y="2594"/>
                  </a:lnTo>
                  <a:lnTo>
                    <a:pt x="5149" y="2594"/>
                  </a:lnTo>
                  <a:lnTo>
                    <a:pt x="5151" y="2594"/>
                  </a:lnTo>
                  <a:lnTo>
                    <a:pt x="5152" y="2595"/>
                  </a:lnTo>
                  <a:lnTo>
                    <a:pt x="5153" y="2595"/>
                  </a:lnTo>
                  <a:lnTo>
                    <a:pt x="5155" y="2595"/>
                  </a:lnTo>
                  <a:lnTo>
                    <a:pt x="5156" y="2595"/>
                  </a:lnTo>
                  <a:lnTo>
                    <a:pt x="5158" y="2595"/>
                  </a:lnTo>
                  <a:lnTo>
                    <a:pt x="5160" y="2595"/>
                  </a:lnTo>
                  <a:lnTo>
                    <a:pt x="5161" y="2596"/>
                  </a:lnTo>
                  <a:lnTo>
                    <a:pt x="5163" y="2596"/>
                  </a:lnTo>
                  <a:lnTo>
                    <a:pt x="5164" y="2596"/>
                  </a:lnTo>
                  <a:lnTo>
                    <a:pt x="5165" y="2596"/>
                  </a:lnTo>
                  <a:lnTo>
                    <a:pt x="5167" y="2596"/>
                  </a:lnTo>
                  <a:lnTo>
                    <a:pt x="5168" y="2596"/>
                  </a:lnTo>
                  <a:lnTo>
                    <a:pt x="5170" y="2597"/>
                  </a:lnTo>
                  <a:lnTo>
                    <a:pt x="5171" y="2597"/>
                  </a:lnTo>
                  <a:lnTo>
                    <a:pt x="5173" y="2597"/>
                  </a:lnTo>
                  <a:lnTo>
                    <a:pt x="5174" y="2597"/>
                  </a:lnTo>
                  <a:lnTo>
                    <a:pt x="5176" y="2597"/>
                  </a:lnTo>
                  <a:lnTo>
                    <a:pt x="5177" y="2597"/>
                  </a:lnTo>
                  <a:lnTo>
                    <a:pt x="5179" y="2598"/>
                  </a:lnTo>
                  <a:lnTo>
                    <a:pt x="5180" y="2598"/>
                  </a:lnTo>
                  <a:lnTo>
                    <a:pt x="5182" y="2598"/>
                  </a:lnTo>
                  <a:lnTo>
                    <a:pt x="5183" y="2598"/>
                  </a:lnTo>
                  <a:lnTo>
                    <a:pt x="5185" y="2598"/>
                  </a:lnTo>
                  <a:lnTo>
                    <a:pt x="5186" y="2598"/>
                  </a:lnTo>
                  <a:lnTo>
                    <a:pt x="5188" y="2598"/>
                  </a:lnTo>
                  <a:lnTo>
                    <a:pt x="5189" y="2598"/>
                  </a:lnTo>
                  <a:lnTo>
                    <a:pt x="5191" y="2598"/>
                  </a:lnTo>
                  <a:lnTo>
                    <a:pt x="5192" y="2598"/>
                  </a:lnTo>
                  <a:lnTo>
                    <a:pt x="5194" y="2599"/>
                  </a:lnTo>
                  <a:lnTo>
                    <a:pt x="5195" y="2599"/>
                  </a:lnTo>
                  <a:lnTo>
                    <a:pt x="5197" y="2599"/>
                  </a:lnTo>
                  <a:lnTo>
                    <a:pt x="5198" y="2599"/>
                  </a:lnTo>
                  <a:lnTo>
                    <a:pt x="5200" y="2599"/>
                  </a:lnTo>
                  <a:lnTo>
                    <a:pt x="5201" y="2599"/>
                  </a:lnTo>
                  <a:lnTo>
                    <a:pt x="5203" y="2599"/>
                  </a:lnTo>
                  <a:lnTo>
                    <a:pt x="5204" y="2600"/>
                  </a:lnTo>
                  <a:lnTo>
                    <a:pt x="5205" y="2600"/>
                  </a:lnTo>
                  <a:lnTo>
                    <a:pt x="5207" y="2600"/>
                  </a:lnTo>
                  <a:lnTo>
                    <a:pt x="5208" y="2600"/>
                  </a:lnTo>
                  <a:lnTo>
                    <a:pt x="5210" y="2600"/>
                  </a:lnTo>
                  <a:lnTo>
                    <a:pt x="5212" y="2600"/>
                  </a:lnTo>
                  <a:lnTo>
                    <a:pt x="5213" y="2600"/>
                  </a:lnTo>
                  <a:lnTo>
                    <a:pt x="5215" y="2600"/>
                  </a:lnTo>
                  <a:lnTo>
                    <a:pt x="5216" y="2601"/>
                  </a:lnTo>
                  <a:lnTo>
                    <a:pt x="5217" y="2601"/>
                  </a:lnTo>
                  <a:lnTo>
                    <a:pt x="5219" y="2601"/>
                  </a:lnTo>
                  <a:lnTo>
                    <a:pt x="5220" y="2601"/>
                  </a:lnTo>
                  <a:lnTo>
                    <a:pt x="5222" y="2601"/>
                  </a:lnTo>
                  <a:lnTo>
                    <a:pt x="5224" y="2601"/>
                  </a:lnTo>
                  <a:lnTo>
                    <a:pt x="5225" y="2601"/>
                  </a:lnTo>
                  <a:lnTo>
                    <a:pt x="5226" y="2602"/>
                  </a:lnTo>
                  <a:lnTo>
                    <a:pt x="5228" y="2602"/>
                  </a:lnTo>
                  <a:lnTo>
                    <a:pt x="5229" y="2602"/>
                  </a:lnTo>
                  <a:lnTo>
                    <a:pt x="5231" y="2602"/>
                  </a:lnTo>
                  <a:lnTo>
                    <a:pt x="5232" y="2602"/>
                  </a:lnTo>
                  <a:lnTo>
                    <a:pt x="5234" y="2602"/>
                  </a:lnTo>
                  <a:lnTo>
                    <a:pt x="5236" y="2602"/>
                  </a:lnTo>
                  <a:lnTo>
                    <a:pt x="5237" y="2602"/>
                  </a:lnTo>
                  <a:lnTo>
                    <a:pt x="5238" y="2603"/>
                  </a:lnTo>
                  <a:lnTo>
                    <a:pt x="5240" y="2603"/>
                  </a:lnTo>
                  <a:lnTo>
                    <a:pt x="5241" y="2603"/>
                  </a:lnTo>
                  <a:lnTo>
                    <a:pt x="5243" y="2603"/>
                  </a:lnTo>
                  <a:lnTo>
                    <a:pt x="5244" y="2603"/>
                  </a:lnTo>
                  <a:lnTo>
                    <a:pt x="5246" y="2603"/>
                  </a:lnTo>
                  <a:lnTo>
                    <a:pt x="5247" y="2603"/>
                  </a:lnTo>
                  <a:lnTo>
                    <a:pt x="5249" y="2603"/>
                  </a:lnTo>
                  <a:lnTo>
                    <a:pt x="5250" y="2604"/>
                  </a:lnTo>
                  <a:lnTo>
                    <a:pt x="5252" y="2604"/>
                  </a:lnTo>
                  <a:lnTo>
                    <a:pt x="5253" y="2604"/>
                  </a:lnTo>
                  <a:lnTo>
                    <a:pt x="5255" y="2604"/>
                  </a:lnTo>
                  <a:lnTo>
                    <a:pt x="5256" y="2604"/>
                  </a:lnTo>
                  <a:lnTo>
                    <a:pt x="5257" y="2604"/>
                  </a:lnTo>
                  <a:lnTo>
                    <a:pt x="5259" y="2604"/>
                  </a:lnTo>
                  <a:lnTo>
                    <a:pt x="5261" y="2604"/>
                  </a:lnTo>
                  <a:lnTo>
                    <a:pt x="5262" y="2605"/>
                  </a:lnTo>
                  <a:lnTo>
                    <a:pt x="5264" y="2605"/>
                  </a:lnTo>
                  <a:lnTo>
                    <a:pt x="5265" y="2605"/>
                  </a:lnTo>
                  <a:lnTo>
                    <a:pt x="5267" y="2605"/>
                  </a:lnTo>
                  <a:lnTo>
                    <a:pt x="5268" y="2605"/>
                  </a:lnTo>
                  <a:lnTo>
                    <a:pt x="5269" y="2605"/>
                  </a:lnTo>
                  <a:lnTo>
                    <a:pt x="5271" y="2605"/>
                  </a:lnTo>
                  <a:lnTo>
                    <a:pt x="5273" y="2605"/>
                  </a:lnTo>
                  <a:lnTo>
                    <a:pt x="5274" y="2605"/>
                  </a:lnTo>
                  <a:lnTo>
                    <a:pt x="5276" y="2606"/>
                  </a:lnTo>
                  <a:lnTo>
                    <a:pt x="5277" y="2606"/>
                  </a:lnTo>
                  <a:lnTo>
                    <a:pt x="5278" y="2606"/>
                  </a:lnTo>
                  <a:lnTo>
                    <a:pt x="5280" y="2606"/>
                  </a:lnTo>
                  <a:lnTo>
                    <a:pt x="5281" y="2606"/>
                  </a:lnTo>
                  <a:lnTo>
                    <a:pt x="5283" y="2606"/>
                  </a:lnTo>
                  <a:lnTo>
                    <a:pt x="5285" y="2606"/>
                  </a:lnTo>
                  <a:lnTo>
                    <a:pt x="5286" y="2606"/>
                  </a:lnTo>
                  <a:lnTo>
                    <a:pt x="5288" y="2606"/>
                  </a:lnTo>
                  <a:lnTo>
                    <a:pt x="5289" y="2606"/>
                  </a:lnTo>
                  <a:lnTo>
                    <a:pt x="5290" y="2607"/>
                  </a:lnTo>
                  <a:lnTo>
                    <a:pt x="5292" y="2607"/>
                  </a:lnTo>
                  <a:lnTo>
                    <a:pt x="5293" y="2607"/>
                  </a:lnTo>
                  <a:lnTo>
                    <a:pt x="5295" y="2607"/>
                  </a:lnTo>
                  <a:lnTo>
                    <a:pt x="5297" y="2607"/>
                  </a:lnTo>
                  <a:lnTo>
                    <a:pt x="5298" y="2607"/>
                  </a:lnTo>
                  <a:lnTo>
                    <a:pt x="5299" y="2607"/>
                  </a:lnTo>
                  <a:lnTo>
                    <a:pt x="5301" y="2607"/>
                  </a:lnTo>
                  <a:lnTo>
                    <a:pt x="5302" y="2607"/>
                  </a:lnTo>
                  <a:lnTo>
                    <a:pt x="5304" y="2608"/>
                  </a:lnTo>
                  <a:lnTo>
                    <a:pt x="5305" y="2608"/>
                  </a:lnTo>
                  <a:lnTo>
                    <a:pt x="5307" y="2608"/>
                  </a:lnTo>
                  <a:lnTo>
                    <a:pt x="5309" y="2608"/>
                  </a:lnTo>
                  <a:lnTo>
                    <a:pt x="5310" y="2608"/>
                  </a:lnTo>
                  <a:lnTo>
                    <a:pt x="5311" y="2608"/>
                  </a:lnTo>
                  <a:lnTo>
                    <a:pt x="5313" y="2608"/>
                  </a:lnTo>
                  <a:lnTo>
                    <a:pt x="5314" y="2608"/>
                  </a:lnTo>
                  <a:lnTo>
                    <a:pt x="5316" y="2608"/>
                  </a:lnTo>
                  <a:lnTo>
                    <a:pt x="5317" y="2608"/>
                  </a:lnTo>
                  <a:lnTo>
                    <a:pt x="5319" y="2608"/>
                  </a:lnTo>
                  <a:lnTo>
                    <a:pt x="5320" y="2609"/>
                  </a:lnTo>
                  <a:lnTo>
                    <a:pt x="5322" y="2609"/>
                  </a:lnTo>
                  <a:lnTo>
                    <a:pt x="5323" y="2609"/>
                  </a:lnTo>
                  <a:lnTo>
                    <a:pt x="5325" y="2609"/>
                  </a:lnTo>
                  <a:lnTo>
                    <a:pt x="5326" y="2609"/>
                  </a:lnTo>
                  <a:lnTo>
                    <a:pt x="5328" y="2609"/>
                  </a:lnTo>
                  <a:lnTo>
                    <a:pt x="5329" y="2609"/>
                  </a:lnTo>
                  <a:lnTo>
                    <a:pt x="5330" y="2609"/>
                  </a:lnTo>
                  <a:lnTo>
                    <a:pt x="5332" y="2609"/>
                  </a:lnTo>
                  <a:lnTo>
                    <a:pt x="5334" y="2609"/>
                  </a:lnTo>
                  <a:lnTo>
                    <a:pt x="5335" y="2609"/>
                  </a:lnTo>
                  <a:lnTo>
                    <a:pt x="5337" y="2609"/>
                  </a:lnTo>
                  <a:lnTo>
                    <a:pt x="5338" y="2609"/>
                  </a:lnTo>
                  <a:lnTo>
                    <a:pt x="5340" y="2609"/>
                  </a:lnTo>
                  <a:lnTo>
                    <a:pt x="5341" y="2609"/>
                  </a:lnTo>
                  <a:lnTo>
                    <a:pt x="5342" y="2609"/>
                  </a:lnTo>
                  <a:lnTo>
                    <a:pt x="5344" y="2609"/>
                  </a:lnTo>
                  <a:lnTo>
                    <a:pt x="5346" y="2610"/>
                  </a:lnTo>
                  <a:lnTo>
                    <a:pt x="5347" y="2610"/>
                  </a:lnTo>
                  <a:lnTo>
                    <a:pt x="5349" y="2610"/>
                  </a:lnTo>
                  <a:lnTo>
                    <a:pt x="5350" y="2610"/>
                  </a:lnTo>
                  <a:lnTo>
                    <a:pt x="5351" y="2610"/>
                  </a:lnTo>
                  <a:lnTo>
                    <a:pt x="5353" y="2610"/>
                  </a:lnTo>
                  <a:lnTo>
                    <a:pt x="5354" y="2610"/>
                  </a:lnTo>
                  <a:lnTo>
                    <a:pt x="5356" y="2610"/>
                  </a:lnTo>
                  <a:lnTo>
                    <a:pt x="5357" y="2610"/>
                  </a:lnTo>
                  <a:lnTo>
                    <a:pt x="5359" y="2610"/>
                  </a:lnTo>
                  <a:lnTo>
                    <a:pt x="5361" y="2610"/>
                  </a:lnTo>
                  <a:lnTo>
                    <a:pt x="5362" y="2610"/>
                  </a:lnTo>
                  <a:lnTo>
                    <a:pt x="5363" y="2611"/>
                  </a:lnTo>
                  <a:lnTo>
                    <a:pt x="5365" y="2611"/>
                  </a:lnTo>
                  <a:lnTo>
                    <a:pt x="5366" y="2611"/>
                  </a:lnTo>
                  <a:lnTo>
                    <a:pt x="5368" y="2611"/>
                  </a:lnTo>
                  <a:lnTo>
                    <a:pt x="5369" y="2611"/>
                  </a:lnTo>
                  <a:lnTo>
                    <a:pt x="5371" y="2611"/>
                  </a:lnTo>
                  <a:lnTo>
                    <a:pt x="5372" y="2611"/>
                  </a:lnTo>
                  <a:lnTo>
                    <a:pt x="5374" y="2611"/>
                  </a:lnTo>
                  <a:lnTo>
                    <a:pt x="5375" y="2611"/>
                  </a:lnTo>
                  <a:lnTo>
                    <a:pt x="5377" y="2611"/>
                  </a:lnTo>
                  <a:lnTo>
                    <a:pt x="5378" y="2611"/>
                  </a:lnTo>
                  <a:lnTo>
                    <a:pt x="5380" y="2611"/>
                  </a:lnTo>
                  <a:lnTo>
                    <a:pt x="5381" y="2612"/>
                  </a:lnTo>
                  <a:lnTo>
                    <a:pt x="5383" y="2612"/>
                  </a:lnTo>
                  <a:lnTo>
                    <a:pt x="5384" y="2612"/>
                  </a:lnTo>
                  <a:lnTo>
                    <a:pt x="5386" y="2612"/>
                  </a:lnTo>
                  <a:lnTo>
                    <a:pt x="5387" y="2612"/>
                  </a:lnTo>
                  <a:lnTo>
                    <a:pt x="5389" y="2612"/>
                  </a:lnTo>
                  <a:lnTo>
                    <a:pt x="5390" y="2612"/>
                  </a:lnTo>
                  <a:lnTo>
                    <a:pt x="5392" y="2612"/>
                  </a:lnTo>
                  <a:lnTo>
                    <a:pt x="5393" y="2612"/>
                  </a:lnTo>
                  <a:lnTo>
                    <a:pt x="5394" y="2612"/>
                  </a:lnTo>
                  <a:lnTo>
                    <a:pt x="5396" y="2612"/>
                  </a:lnTo>
                  <a:lnTo>
                    <a:pt x="5398" y="2612"/>
                  </a:lnTo>
                  <a:lnTo>
                    <a:pt x="5399" y="2612"/>
                  </a:lnTo>
                  <a:lnTo>
                    <a:pt x="5401" y="2612"/>
                  </a:lnTo>
                  <a:lnTo>
                    <a:pt x="5402" y="2613"/>
                  </a:lnTo>
                  <a:lnTo>
                    <a:pt x="5403" y="2613"/>
                  </a:lnTo>
                  <a:lnTo>
                    <a:pt x="5405" y="2613"/>
                  </a:lnTo>
                  <a:lnTo>
                    <a:pt x="5406" y="2613"/>
                  </a:lnTo>
                  <a:lnTo>
                    <a:pt x="5408" y="2613"/>
                  </a:lnTo>
                  <a:lnTo>
                    <a:pt x="5410" y="2613"/>
                  </a:lnTo>
                  <a:lnTo>
                    <a:pt x="5411" y="2613"/>
                  </a:lnTo>
                  <a:lnTo>
                    <a:pt x="5413" y="2613"/>
                  </a:lnTo>
                  <a:lnTo>
                    <a:pt x="5414" y="2613"/>
                  </a:lnTo>
                  <a:lnTo>
                    <a:pt x="5415" y="2613"/>
                  </a:lnTo>
                  <a:lnTo>
                    <a:pt x="5417" y="2613"/>
                  </a:lnTo>
                  <a:lnTo>
                    <a:pt x="5418" y="2613"/>
                  </a:lnTo>
                  <a:lnTo>
                    <a:pt x="5420" y="2613"/>
                  </a:lnTo>
                  <a:lnTo>
                    <a:pt x="5422" y="2613"/>
                  </a:lnTo>
                  <a:lnTo>
                    <a:pt x="5423" y="2613"/>
                  </a:lnTo>
                  <a:lnTo>
                    <a:pt x="5424" y="2613"/>
                  </a:lnTo>
                  <a:lnTo>
                    <a:pt x="5426" y="2614"/>
                  </a:lnTo>
                  <a:lnTo>
                    <a:pt x="5427" y="2614"/>
                  </a:lnTo>
                  <a:lnTo>
                    <a:pt x="5429" y="2614"/>
                  </a:lnTo>
                  <a:lnTo>
                    <a:pt x="5430" y="2614"/>
                  </a:lnTo>
                  <a:lnTo>
                    <a:pt x="5432" y="2614"/>
                  </a:lnTo>
                  <a:lnTo>
                    <a:pt x="5434" y="2614"/>
                  </a:lnTo>
                  <a:lnTo>
                    <a:pt x="5435" y="2614"/>
                  </a:lnTo>
                  <a:lnTo>
                    <a:pt x="5436" y="2614"/>
                  </a:lnTo>
                  <a:lnTo>
                    <a:pt x="5438" y="2614"/>
                  </a:lnTo>
                  <a:lnTo>
                    <a:pt x="5439" y="2614"/>
                  </a:lnTo>
                  <a:lnTo>
                    <a:pt x="5441" y="2614"/>
                  </a:lnTo>
                  <a:lnTo>
                    <a:pt x="5442" y="2614"/>
                  </a:lnTo>
                  <a:lnTo>
                    <a:pt x="5444" y="2614"/>
                  </a:lnTo>
                  <a:lnTo>
                    <a:pt x="5445" y="2614"/>
                  </a:lnTo>
                  <a:lnTo>
                    <a:pt x="5447" y="2614"/>
                  </a:lnTo>
                  <a:lnTo>
                    <a:pt x="5448" y="2614"/>
                  </a:lnTo>
                  <a:lnTo>
                    <a:pt x="5450" y="2615"/>
                  </a:lnTo>
                  <a:lnTo>
                    <a:pt x="5451" y="2615"/>
                  </a:lnTo>
                  <a:lnTo>
                    <a:pt x="5453" y="2615"/>
                  </a:lnTo>
                  <a:lnTo>
                    <a:pt x="5454" y="2615"/>
                  </a:lnTo>
                  <a:lnTo>
                    <a:pt x="5455" y="2615"/>
                  </a:lnTo>
                  <a:lnTo>
                    <a:pt x="5457" y="2615"/>
                  </a:lnTo>
                  <a:lnTo>
                    <a:pt x="5459" y="2615"/>
                  </a:lnTo>
                  <a:lnTo>
                    <a:pt x="5460" y="2615"/>
                  </a:lnTo>
                  <a:lnTo>
                    <a:pt x="5462" y="2615"/>
                  </a:lnTo>
                  <a:lnTo>
                    <a:pt x="5463" y="2615"/>
                  </a:lnTo>
                  <a:lnTo>
                    <a:pt x="5465" y="2615"/>
                  </a:lnTo>
                  <a:lnTo>
                    <a:pt x="5466" y="2615"/>
                  </a:lnTo>
                  <a:lnTo>
                    <a:pt x="5467" y="2615"/>
                  </a:lnTo>
                  <a:lnTo>
                    <a:pt x="5469" y="2615"/>
                  </a:lnTo>
                  <a:lnTo>
                    <a:pt x="5471" y="2615"/>
                  </a:lnTo>
                  <a:lnTo>
                    <a:pt x="5472" y="2615"/>
                  </a:lnTo>
                  <a:lnTo>
                    <a:pt x="5474" y="2615"/>
                  </a:lnTo>
                  <a:lnTo>
                    <a:pt x="5475" y="2615"/>
                  </a:lnTo>
                  <a:lnTo>
                    <a:pt x="5476" y="2616"/>
                  </a:lnTo>
                  <a:lnTo>
                    <a:pt x="5478" y="2616"/>
                  </a:lnTo>
                  <a:lnTo>
                    <a:pt x="5479" y="2616"/>
                  </a:lnTo>
                  <a:lnTo>
                    <a:pt x="5481" y="2616"/>
                  </a:lnTo>
                  <a:lnTo>
                    <a:pt x="5483" y="2616"/>
                  </a:lnTo>
                  <a:lnTo>
                    <a:pt x="5484" y="2616"/>
                  </a:lnTo>
                  <a:lnTo>
                    <a:pt x="5486" y="2616"/>
                  </a:lnTo>
                  <a:lnTo>
                    <a:pt x="5487" y="2616"/>
                  </a:lnTo>
                  <a:lnTo>
                    <a:pt x="5488" y="2616"/>
                  </a:lnTo>
                  <a:lnTo>
                    <a:pt x="5490" y="2616"/>
                  </a:lnTo>
                  <a:lnTo>
                    <a:pt x="5491" y="2616"/>
                  </a:lnTo>
                  <a:lnTo>
                    <a:pt x="5493" y="2616"/>
                  </a:lnTo>
                  <a:lnTo>
                    <a:pt x="5495" y="2616"/>
                  </a:lnTo>
                  <a:lnTo>
                    <a:pt x="5496" y="2616"/>
                  </a:lnTo>
                  <a:lnTo>
                    <a:pt x="5497" y="2616"/>
                  </a:lnTo>
                  <a:lnTo>
                    <a:pt x="5499" y="2616"/>
                  </a:lnTo>
                  <a:lnTo>
                    <a:pt x="5500" y="2616"/>
                  </a:lnTo>
                  <a:lnTo>
                    <a:pt x="5502" y="2616"/>
                  </a:lnTo>
                  <a:lnTo>
                    <a:pt x="5503" y="2616"/>
                  </a:lnTo>
                  <a:lnTo>
                    <a:pt x="5505" y="2616"/>
                  </a:lnTo>
                  <a:lnTo>
                    <a:pt x="5506" y="2616"/>
                  </a:lnTo>
                  <a:lnTo>
                    <a:pt x="5508" y="2617"/>
                  </a:lnTo>
                  <a:lnTo>
                    <a:pt x="5509" y="2617"/>
                  </a:lnTo>
                  <a:lnTo>
                    <a:pt x="5511" y="2617"/>
                  </a:lnTo>
                  <a:lnTo>
                    <a:pt x="5512" y="2617"/>
                  </a:lnTo>
                  <a:lnTo>
                    <a:pt x="5514" y="2617"/>
                  </a:lnTo>
                  <a:lnTo>
                    <a:pt x="5515" y="2617"/>
                  </a:lnTo>
                  <a:lnTo>
                    <a:pt x="5517" y="2617"/>
                  </a:lnTo>
                  <a:lnTo>
                    <a:pt x="5518" y="2617"/>
                  </a:lnTo>
                  <a:lnTo>
                    <a:pt x="5520" y="2617"/>
                  </a:lnTo>
                  <a:lnTo>
                    <a:pt x="5521" y="2617"/>
                  </a:lnTo>
                  <a:lnTo>
                    <a:pt x="5523" y="2617"/>
                  </a:lnTo>
                  <a:lnTo>
                    <a:pt x="5524" y="2617"/>
                  </a:lnTo>
                  <a:lnTo>
                    <a:pt x="5526" y="2617"/>
                  </a:lnTo>
                  <a:lnTo>
                    <a:pt x="5527" y="2617"/>
                  </a:lnTo>
                  <a:lnTo>
                    <a:pt x="5528" y="2617"/>
                  </a:lnTo>
                  <a:lnTo>
                    <a:pt x="5530" y="2617"/>
                  </a:lnTo>
                  <a:lnTo>
                    <a:pt x="5532" y="2617"/>
                  </a:lnTo>
                  <a:lnTo>
                    <a:pt x="5533" y="2617"/>
                  </a:lnTo>
                  <a:lnTo>
                    <a:pt x="5535" y="2617"/>
                  </a:lnTo>
                  <a:lnTo>
                    <a:pt x="5536" y="2617"/>
                  </a:lnTo>
                  <a:lnTo>
                    <a:pt x="5538" y="2617"/>
                  </a:lnTo>
                  <a:lnTo>
                    <a:pt x="5539" y="2617"/>
                  </a:lnTo>
                  <a:lnTo>
                    <a:pt x="5540" y="2617"/>
                  </a:lnTo>
                  <a:lnTo>
                    <a:pt x="5542" y="2618"/>
                  </a:lnTo>
                  <a:lnTo>
                    <a:pt x="5543" y="2618"/>
                  </a:lnTo>
                  <a:lnTo>
                    <a:pt x="5545" y="2618"/>
                  </a:lnTo>
                  <a:lnTo>
                    <a:pt x="5547" y="2618"/>
                  </a:lnTo>
                  <a:lnTo>
                    <a:pt x="5548" y="2618"/>
                  </a:lnTo>
                  <a:lnTo>
                    <a:pt x="5549" y="2618"/>
                  </a:lnTo>
                  <a:lnTo>
                    <a:pt x="5551" y="2618"/>
                  </a:lnTo>
                  <a:lnTo>
                    <a:pt x="5552" y="2618"/>
                  </a:lnTo>
                  <a:lnTo>
                    <a:pt x="5554" y="2618"/>
                  </a:lnTo>
                  <a:lnTo>
                    <a:pt x="5555" y="2618"/>
                  </a:lnTo>
                  <a:lnTo>
                    <a:pt x="5557" y="2618"/>
                  </a:lnTo>
                  <a:lnTo>
                    <a:pt x="5559" y="2618"/>
                  </a:lnTo>
                  <a:lnTo>
                    <a:pt x="5560" y="2618"/>
                  </a:lnTo>
                  <a:lnTo>
                    <a:pt x="5561" y="2618"/>
                  </a:lnTo>
                  <a:lnTo>
                    <a:pt x="5563" y="2618"/>
                  </a:lnTo>
                  <a:lnTo>
                    <a:pt x="5564" y="2618"/>
                  </a:lnTo>
                  <a:lnTo>
                    <a:pt x="5566" y="2618"/>
                  </a:lnTo>
                  <a:lnTo>
                    <a:pt x="5567" y="2618"/>
                  </a:lnTo>
                  <a:lnTo>
                    <a:pt x="5569" y="2618"/>
                  </a:lnTo>
                  <a:lnTo>
                    <a:pt x="5570" y="2618"/>
                  </a:lnTo>
                  <a:lnTo>
                    <a:pt x="5572" y="2618"/>
                  </a:lnTo>
                  <a:lnTo>
                    <a:pt x="5573" y="2618"/>
                  </a:lnTo>
                  <a:lnTo>
                    <a:pt x="5575" y="2618"/>
                  </a:lnTo>
                  <a:lnTo>
                    <a:pt x="5576" y="2618"/>
                  </a:lnTo>
                  <a:lnTo>
                    <a:pt x="5578" y="2618"/>
                  </a:lnTo>
                  <a:lnTo>
                    <a:pt x="5579" y="2618"/>
                  </a:lnTo>
                  <a:lnTo>
                    <a:pt x="5580" y="2618"/>
                  </a:lnTo>
                  <a:lnTo>
                    <a:pt x="5582" y="2618"/>
                  </a:lnTo>
                  <a:lnTo>
                    <a:pt x="5584" y="2619"/>
                  </a:lnTo>
                  <a:lnTo>
                    <a:pt x="5585" y="2619"/>
                  </a:lnTo>
                  <a:lnTo>
                    <a:pt x="5587" y="2619"/>
                  </a:lnTo>
                  <a:lnTo>
                    <a:pt x="5588" y="2619"/>
                  </a:lnTo>
                  <a:lnTo>
                    <a:pt x="5590" y="2619"/>
                  </a:lnTo>
                  <a:lnTo>
                    <a:pt x="5591" y="2619"/>
                  </a:lnTo>
                  <a:lnTo>
                    <a:pt x="5592" y="2619"/>
                  </a:lnTo>
                  <a:lnTo>
                    <a:pt x="5594" y="2619"/>
                  </a:lnTo>
                  <a:lnTo>
                    <a:pt x="5596" y="2619"/>
                  </a:lnTo>
                  <a:lnTo>
                    <a:pt x="5597" y="2619"/>
                  </a:lnTo>
                  <a:lnTo>
                    <a:pt x="5599" y="2619"/>
                  </a:lnTo>
                  <a:lnTo>
                    <a:pt x="5600" y="2619"/>
                  </a:lnTo>
                  <a:lnTo>
                    <a:pt x="5601" y="2619"/>
                  </a:lnTo>
                  <a:lnTo>
                    <a:pt x="5603" y="2619"/>
                  </a:lnTo>
                  <a:lnTo>
                    <a:pt x="5604" y="2619"/>
                  </a:lnTo>
                  <a:lnTo>
                    <a:pt x="5606" y="2619"/>
                  </a:lnTo>
                  <a:lnTo>
                    <a:pt x="5608" y="2619"/>
                  </a:lnTo>
                  <a:lnTo>
                    <a:pt x="5609" y="2619"/>
                  </a:lnTo>
                  <a:lnTo>
                    <a:pt x="5611" y="2619"/>
                  </a:lnTo>
                  <a:lnTo>
                    <a:pt x="5612" y="2619"/>
                  </a:lnTo>
                  <a:lnTo>
                    <a:pt x="5613" y="2619"/>
                  </a:lnTo>
                  <a:lnTo>
                    <a:pt x="5615" y="2619"/>
                  </a:lnTo>
                  <a:lnTo>
                    <a:pt x="5616" y="2619"/>
                  </a:lnTo>
                  <a:lnTo>
                    <a:pt x="5618" y="2619"/>
                  </a:lnTo>
                  <a:lnTo>
                    <a:pt x="5620" y="2619"/>
                  </a:lnTo>
                  <a:lnTo>
                    <a:pt x="5621" y="2619"/>
                  </a:lnTo>
                  <a:lnTo>
                    <a:pt x="5622" y="2619"/>
                  </a:lnTo>
                  <a:lnTo>
                    <a:pt x="5624" y="2619"/>
                  </a:lnTo>
                  <a:lnTo>
                    <a:pt x="5625" y="2619"/>
                  </a:lnTo>
                  <a:lnTo>
                    <a:pt x="5627" y="2619"/>
                  </a:lnTo>
                  <a:lnTo>
                    <a:pt x="5628" y="2619"/>
                  </a:lnTo>
                  <a:lnTo>
                    <a:pt x="5630" y="2619"/>
                  </a:lnTo>
                  <a:lnTo>
                    <a:pt x="5632" y="2619"/>
                  </a:lnTo>
                  <a:lnTo>
                    <a:pt x="5633" y="2620"/>
                  </a:lnTo>
                  <a:lnTo>
                    <a:pt x="5634" y="2620"/>
                  </a:lnTo>
                  <a:lnTo>
                    <a:pt x="5636" y="2620"/>
                  </a:lnTo>
                  <a:lnTo>
                    <a:pt x="5637" y="2620"/>
                  </a:lnTo>
                  <a:lnTo>
                    <a:pt x="5639" y="2620"/>
                  </a:lnTo>
                  <a:lnTo>
                    <a:pt x="5640" y="2620"/>
                  </a:lnTo>
                  <a:lnTo>
                    <a:pt x="5642" y="2620"/>
                  </a:lnTo>
                  <a:lnTo>
                    <a:pt x="5643" y="2620"/>
                  </a:lnTo>
                  <a:lnTo>
                    <a:pt x="5645" y="2620"/>
                  </a:lnTo>
                  <a:lnTo>
                    <a:pt x="5646" y="2620"/>
                  </a:lnTo>
                  <a:lnTo>
                    <a:pt x="5648" y="2620"/>
                  </a:lnTo>
                  <a:lnTo>
                    <a:pt x="5649" y="2620"/>
                  </a:lnTo>
                  <a:lnTo>
                    <a:pt x="5651" y="2620"/>
                  </a:lnTo>
                  <a:lnTo>
                    <a:pt x="5652" y="2620"/>
                  </a:lnTo>
                  <a:lnTo>
                    <a:pt x="5653" y="2620"/>
                  </a:lnTo>
                  <a:lnTo>
                    <a:pt x="5655" y="2620"/>
                  </a:lnTo>
                  <a:lnTo>
                    <a:pt x="5657" y="2620"/>
                  </a:lnTo>
                  <a:lnTo>
                    <a:pt x="5658" y="2620"/>
                  </a:lnTo>
                  <a:lnTo>
                    <a:pt x="5660" y="2620"/>
                  </a:lnTo>
                  <a:lnTo>
                    <a:pt x="5661" y="2620"/>
                  </a:lnTo>
                  <a:lnTo>
                    <a:pt x="5663" y="2620"/>
                  </a:lnTo>
                  <a:lnTo>
                    <a:pt x="5664" y="2620"/>
                  </a:lnTo>
                  <a:lnTo>
                    <a:pt x="5665" y="2620"/>
                  </a:lnTo>
                  <a:lnTo>
                    <a:pt x="5667" y="2620"/>
                  </a:lnTo>
                  <a:lnTo>
                    <a:pt x="5669" y="2620"/>
                  </a:lnTo>
                  <a:lnTo>
                    <a:pt x="5670" y="2620"/>
                  </a:lnTo>
                  <a:lnTo>
                    <a:pt x="5672" y="2620"/>
                  </a:lnTo>
                  <a:lnTo>
                    <a:pt x="5673" y="2620"/>
                  </a:lnTo>
                  <a:lnTo>
                    <a:pt x="5674" y="2620"/>
                  </a:lnTo>
                  <a:lnTo>
                    <a:pt x="5676" y="2620"/>
                  </a:lnTo>
                  <a:lnTo>
                    <a:pt x="5677" y="2620"/>
                  </a:lnTo>
                  <a:lnTo>
                    <a:pt x="5679" y="2620"/>
                  </a:lnTo>
                  <a:lnTo>
                    <a:pt x="5681" y="2620"/>
                  </a:lnTo>
                  <a:lnTo>
                    <a:pt x="5682" y="2620"/>
                  </a:lnTo>
                  <a:lnTo>
                    <a:pt x="5684" y="2620"/>
                  </a:lnTo>
                  <a:lnTo>
                    <a:pt x="5685" y="2620"/>
                  </a:lnTo>
                  <a:lnTo>
                    <a:pt x="5686" y="2620"/>
                  </a:lnTo>
                  <a:lnTo>
                    <a:pt x="5688" y="2620"/>
                  </a:lnTo>
                  <a:lnTo>
                    <a:pt x="5689" y="2620"/>
                  </a:lnTo>
                  <a:lnTo>
                    <a:pt x="5691" y="2620"/>
                  </a:lnTo>
                  <a:lnTo>
                    <a:pt x="5692" y="2620"/>
                  </a:lnTo>
                  <a:lnTo>
                    <a:pt x="5694" y="2620"/>
                  </a:lnTo>
                  <a:lnTo>
                    <a:pt x="5695" y="2620"/>
                  </a:lnTo>
                  <a:lnTo>
                    <a:pt x="5697" y="2620"/>
                  </a:lnTo>
                  <a:lnTo>
                    <a:pt x="5698" y="2620"/>
                  </a:lnTo>
                  <a:lnTo>
                    <a:pt x="5700" y="2620"/>
                  </a:lnTo>
                  <a:lnTo>
                    <a:pt x="5701" y="2620"/>
                  </a:lnTo>
                  <a:lnTo>
                    <a:pt x="5703" y="2620"/>
                  </a:lnTo>
                  <a:lnTo>
                    <a:pt x="5704" y="2620"/>
                  </a:lnTo>
                  <a:lnTo>
                    <a:pt x="5706" y="2620"/>
                  </a:lnTo>
                  <a:lnTo>
                    <a:pt x="5707" y="2620"/>
                  </a:lnTo>
                  <a:lnTo>
                    <a:pt x="5709" y="2620"/>
                  </a:lnTo>
                  <a:lnTo>
                    <a:pt x="5710" y="2620"/>
                  </a:lnTo>
                  <a:lnTo>
                    <a:pt x="5712" y="2620"/>
                  </a:lnTo>
                  <a:lnTo>
                    <a:pt x="5713" y="2620"/>
                  </a:lnTo>
                  <a:lnTo>
                    <a:pt x="5715" y="2620"/>
                  </a:lnTo>
                  <a:lnTo>
                    <a:pt x="5716" y="2620"/>
                  </a:lnTo>
                  <a:lnTo>
                    <a:pt x="5718" y="2620"/>
                  </a:lnTo>
                  <a:lnTo>
                    <a:pt x="5719" y="2620"/>
                  </a:lnTo>
                  <a:lnTo>
                    <a:pt x="5721" y="2620"/>
                  </a:lnTo>
                  <a:lnTo>
                    <a:pt x="5722" y="2620"/>
                  </a:lnTo>
                  <a:lnTo>
                    <a:pt x="5724" y="2620"/>
                  </a:lnTo>
                  <a:lnTo>
                    <a:pt x="5725" y="2620"/>
                  </a:lnTo>
                  <a:lnTo>
                    <a:pt x="5726" y="2620"/>
                  </a:lnTo>
                  <a:lnTo>
                    <a:pt x="5728" y="2620"/>
                  </a:lnTo>
                  <a:lnTo>
                    <a:pt x="5729" y="2620"/>
                  </a:lnTo>
                  <a:lnTo>
                    <a:pt x="5731" y="2620"/>
                  </a:lnTo>
                  <a:lnTo>
                    <a:pt x="5733" y="2621"/>
                  </a:lnTo>
                  <a:lnTo>
                    <a:pt x="5734" y="2621"/>
                  </a:lnTo>
                  <a:lnTo>
                    <a:pt x="5736" y="2621"/>
                  </a:lnTo>
                  <a:lnTo>
                    <a:pt x="5737" y="2621"/>
                  </a:lnTo>
                  <a:lnTo>
                    <a:pt x="5738" y="2621"/>
                  </a:lnTo>
                  <a:lnTo>
                    <a:pt x="5740" y="2621"/>
                  </a:lnTo>
                  <a:lnTo>
                    <a:pt x="5741" y="2621"/>
                  </a:lnTo>
                  <a:lnTo>
                    <a:pt x="5743" y="2621"/>
                  </a:lnTo>
                  <a:lnTo>
                    <a:pt x="5745" y="2621"/>
                  </a:lnTo>
                  <a:lnTo>
                    <a:pt x="5746" y="2621"/>
                  </a:lnTo>
                  <a:lnTo>
                    <a:pt x="5747" y="2621"/>
                  </a:lnTo>
                  <a:lnTo>
                    <a:pt x="5749" y="2621"/>
                  </a:lnTo>
                  <a:lnTo>
                    <a:pt x="5750" y="2621"/>
                  </a:lnTo>
                  <a:lnTo>
                    <a:pt x="5752" y="2621"/>
                  </a:lnTo>
                  <a:lnTo>
                    <a:pt x="5753" y="2621"/>
                  </a:lnTo>
                  <a:lnTo>
                    <a:pt x="5755" y="2621"/>
                  </a:lnTo>
                  <a:lnTo>
                    <a:pt x="5757" y="2621"/>
                  </a:lnTo>
                  <a:lnTo>
                    <a:pt x="5758" y="2621"/>
                  </a:lnTo>
                  <a:lnTo>
                    <a:pt x="5759" y="2621"/>
                  </a:lnTo>
                  <a:lnTo>
                    <a:pt x="5761" y="2621"/>
                  </a:lnTo>
                  <a:lnTo>
                    <a:pt x="5762" y="2621"/>
                  </a:lnTo>
                  <a:lnTo>
                    <a:pt x="5764" y="2621"/>
                  </a:lnTo>
                  <a:lnTo>
                    <a:pt x="5765" y="2621"/>
                  </a:lnTo>
                  <a:lnTo>
                    <a:pt x="5767" y="2621"/>
                  </a:lnTo>
                  <a:lnTo>
                    <a:pt x="5768" y="2621"/>
                  </a:lnTo>
                  <a:lnTo>
                    <a:pt x="5770" y="2621"/>
                  </a:lnTo>
                  <a:lnTo>
                    <a:pt x="5771" y="2621"/>
                  </a:lnTo>
                  <a:lnTo>
                    <a:pt x="5773" y="2621"/>
                  </a:lnTo>
                  <a:lnTo>
                    <a:pt x="5774" y="2621"/>
                  </a:lnTo>
                  <a:lnTo>
                    <a:pt x="5776" y="2621"/>
                  </a:lnTo>
                  <a:lnTo>
                    <a:pt x="5777" y="2621"/>
                  </a:lnTo>
                  <a:lnTo>
                    <a:pt x="5779" y="2621"/>
                  </a:lnTo>
                  <a:lnTo>
                    <a:pt x="5780" y="2621"/>
                  </a:lnTo>
                  <a:lnTo>
                    <a:pt x="5782" y="2621"/>
                  </a:lnTo>
                  <a:lnTo>
                    <a:pt x="5783" y="2621"/>
                  </a:lnTo>
                  <a:lnTo>
                    <a:pt x="5785" y="2621"/>
                  </a:lnTo>
                  <a:lnTo>
                    <a:pt x="5786" y="2621"/>
                  </a:lnTo>
                  <a:lnTo>
                    <a:pt x="5788" y="2621"/>
                  </a:lnTo>
                  <a:lnTo>
                    <a:pt x="5789" y="2621"/>
                  </a:lnTo>
                  <a:lnTo>
                    <a:pt x="5790" y="2621"/>
                  </a:lnTo>
                  <a:lnTo>
                    <a:pt x="5792" y="2621"/>
                  </a:lnTo>
                  <a:lnTo>
                    <a:pt x="5794" y="2621"/>
                  </a:lnTo>
                  <a:lnTo>
                    <a:pt x="5795" y="2621"/>
                  </a:lnTo>
                  <a:lnTo>
                    <a:pt x="5797" y="2621"/>
                  </a:lnTo>
                  <a:lnTo>
                    <a:pt x="5798" y="2621"/>
                  </a:lnTo>
                  <a:lnTo>
                    <a:pt x="5799" y="2621"/>
                  </a:lnTo>
                  <a:lnTo>
                    <a:pt x="5801" y="2621"/>
                  </a:lnTo>
                  <a:lnTo>
                    <a:pt x="5802" y="2621"/>
                  </a:lnTo>
                  <a:lnTo>
                    <a:pt x="5804" y="2621"/>
                  </a:lnTo>
                  <a:lnTo>
                    <a:pt x="5806" y="2621"/>
                  </a:lnTo>
                  <a:lnTo>
                    <a:pt x="5807" y="2621"/>
                  </a:lnTo>
                  <a:lnTo>
                    <a:pt x="5809" y="2621"/>
                  </a:lnTo>
                  <a:lnTo>
                    <a:pt x="5810" y="2621"/>
                  </a:lnTo>
                  <a:lnTo>
                    <a:pt x="5811" y="2621"/>
                  </a:lnTo>
                  <a:lnTo>
                    <a:pt x="5813" y="2621"/>
                  </a:lnTo>
                  <a:lnTo>
                    <a:pt x="5814" y="2621"/>
                  </a:lnTo>
                  <a:lnTo>
                    <a:pt x="5816" y="2621"/>
                  </a:lnTo>
                  <a:lnTo>
                    <a:pt x="5818" y="2621"/>
                  </a:lnTo>
                  <a:lnTo>
                    <a:pt x="5819" y="2621"/>
                  </a:lnTo>
                  <a:lnTo>
                    <a:pt x="5820" y="2621"/>
                  </a:lnTo>
                  <a:lnTo>
                    <a:pt x="5822" y="2621"/>
                  </a:lnTo>
                  <a:lnTo>
                    <a:pt x="5823" y="2621"/>
                  </a:lnTo>
                  <a:lnTo>
                    <a:pt x="5825" y="2621"/>
                  </a:lnTo>
                  <a:lnTo>
                    <a:pt x="5826" y="2621"/>
                  </a:lnTo>
                  <a:lnTo>
                    <a:pt x="5828" y="2621"/>
                  </a:lnTo>
                  <a:lnTo>
                    <a:pt x="5830" y="2621"/>
                  </a:lnTo>
                  <a:lnTo>
                    <a:pt x="5831" y="2621"/>
                  </a:lnTo>
                  <a:lnTo>
                    <a:pt x="5832" y="2621"/>
                  </a:lnTo>
                  <a:lnTo>
                    <a:pt x="5834" y="2621"/>
                  </a:lnTo>
                  <a:lnTo>
                    <a:pt x="5835" y="2621"/>
                  </a:lnTo>
                  <a:lnTo>
                    <a:pt x="5837" y="2621"/>
                  </a:lnTo>
                  <a:lnTo>
                    <a:pt x="5838" y="2622"/>
                  </a:lnTo>
                  <a:lnTo>
                    <a:pt x="5840" y="2622"/>
                  </a:lnTo>
                  <a:lnTo>
                    <a:pt x="5841" y="2622"/>
                  </a:lnTo>
                  <a:lnTo>
                    <a:pt x="5843" y="2622"/>
                  </a:lnTo>
                  <a:lnTo>
                    <a:pt x="5844" y="2622"/>
                  </a:lnTo>
                  <a:lnTo>
                    <a:pt x="5846" y="2622"/>
                  </a:lnTo>
                  <a:lnTo>
                    <a:pt x="5847" y="2622"/>
                  </a:lnTo>
                  <a:lnTo>
                    <a:pt x="5849" y="2622"/>
                  </a:lnTo>
                  <a:lnTo>
                    <a:pt x="5850" y="2622"/>
                  </a:lnTo>
                  <a:lnTo>
                    <a:pt x="5852" y="2622"/>
                  </a:lnTo>
                  <a:lnTo>
                    <a:pt x="5853" y="2622"/>
                  </a:lnTo>
                  <a:lnTo>
                    <a:pt x="5855" y="2622"/>
                  </a:lnTo>
                  <a:lnTo>
                    <a:pt x="5856" y="2622"/>
                  </a:lnTo>
                  <a:lnTo>
                    <a:pt x="5858" y="2622"/>
                  </a:lnTo>
                  <a:lnTo>
                    <a:pt x="5859" y="2622"/>
                  </a:lnTo>
                  <a:lnTo>
                    <a:pt x="5861" y="2622"/>
                  </a:lnTo>
                  <a:lnTo>
                    <a:pt x="5862" y="2622"/>
                  </a:lnTo>
                  <a:lnTo>
                    <a:pt x="5863" y="2622"/>
                  </a:lnTo>
                  <a:lnTo>
                    <a:pt x="5865" y="2622"/>
                  </a:lnTo>
                  <a:lnTo>
                    <a:pt x="5867" y="2622"/>
                  </a:lnTo>
                  <a:lnTo>
                    <a:pt x="5868" y="2622"/>
                  </a:lnTo>
                  <a:lnTo>
                    <a:pt x="5870" y="2622"/>
                  </a:lnTo>
                  <a:lnTo>
                    <a:pt x="5871" y="2622"/>
                  </a:lnTo>
                  <a:lnTo>
                    <a:pt x="5872" y="2622"/>
                  </a:lnTo>
                  <a:lnTo>
                    <a:pt x="5874" y="2622"/>
                  </a:lnTo>
                  <a:lnTo>
                    <a:pt x="5875" y="2622"/>
                  </a:lnTo>
                  <a:lnTo>
                    <a:pt x="5877" y="2622"/>
                  </a:lnTo>
                  <a:lnTo>
                    <a:pt x="5878" y="2622"/>
                  </a:lnTo>
                  <a:lnTo>
                    <a:pt x="5880" y="2622"/>
                  </a:lnTo>
                  <a:lnTo>
                    <a:pt x="5882" y="2622"/>
                  </a:lnTo>
                  <a:lnTo>
                    <a:pt x="5883" y="2622"/>
                  </a:lnTo>
                  <a:lnTo>
                    <a:pt x="5884" y="2622"/>
                  </a:lnTo>
                  <a:lnTo>
                    <a:pt x="5886" y="2622"/>
                  </a:lnTo>
                  <a:lnTo>
                    <a:pt x="5887" y="2622"/>
                  </a:lnTo>
                  <a:lnTo>
                    <a:pt x="5889" y="2622"/>
                  </a:lnTo>
                  <a:lnTo>
                    <a:pt x="5890" y="2622"/>
                  </a:lnTo>
                  <a:lnTo>
                    <a:pt x="5892" y="2622"/>
                  </a:lnTo>
                  <a:lnTo>
                    <a:pt x="5893" y="2622"/>
                  </a:lnTo>
                  <a:lnTo>
                    <a:pt x="5895" y="2622"/>
                  </a:lnTo>
                  <a:lnTo>
                    <a:pt x="5896" y="2622"/>
                  </a:lnTo>
                  <a:lnTo>
                    <a:pt x="5898" y="2622"/>
                  </a:lnTo>
                  <a:lnTo>
                    <a:pt x="5899" y="2622"/>
                  </a:lnTo>
                  <a:lnTo>
                    <a:pt x="5901" y="2622"/>
                  </a:lnTo>
                  <a:lnTo>
                    <a:pt x="5902" y="2622"/>
                  </a:lnTo>
                  <a:lnTo>
                    <a:pt x="5904" y="2622"/>
                  </a:lnTo>
                  <a:lnTo>
                    <a:pt x="5905" y="2622"/>
                  </a:lnTo>
                  <a:lnTo>
                    <a:pt x="5907" y="2622"/>
                  </a:lnTo>
                  <a:lnTo>
                    <a:pt x="5908" y="2622"/>
                  </a:lnTo>
                  <a:lnTo>
                    <a:pt x="5910" y="2622"/>
                  </a:lnTo>
                  <a:lnTo>
                    <a:pt x="5911" y="2622"/>
                  </a:lnTo>
                  <a:lnTo>
                    <a:pt x="5913" y="2622"/>
                  </a:lnTo>
                  <a:lnTo>
                    <a:pt x="5914" y="2622"/>
                  </a:lnTo>
                  <a:lnTo>
                    <a:pt x="5915" y="2622"/>
                  </a:lnTo>
                  <a:lnTo>
                    <a:pt x="5917" y="2622"/>
                  </a:lnTo>
                  <a:lnTo>
                    <a:pt x="5919" y="2622"/>
                  </a:lnTo>
                  <a:lnTo>
                    <a:pt x="5920" y="2622"/>
                  </a:lnTo>
                  <a:lnTo>
                    <a:pt x="5922" y="2622"/>
                  </a:lnTo>
                  <a:lnTo>
                    <a:pt x="5923" y="2622"/>
                  </a:lnTo>
                  <a:lnTo>
                    <a:pt x="5925" y="2622"/>
                  </a:lnTo>
                  <a:lnTo>
                    <a:pt x="5926" y="2622"/>
                  </a:lnTo>
                  <a:lnTo>
                    <a:pt x="5927" y="2622"/>
                  </a:lnTo>
                  <a:lnTo>
                    <a:pt x="5929" y="2622"/>
                  </a:lnTo>
                  <a:lnTo>
                    <a:pt x="5931" y="2622"/>
                  </a:lnTo>
                  <a:lnTo>
                    <a:pt x="5932" y="2622"/>
                  </a:lnTo>
                  <a:lnTo>
                    <a:pt x="5934" y="2622"/>
                  </a:lnTo>
                  <a:lnTo>
                    <a:pt x="5935" y="2622"/>
                  </a:lnTo>
                  <a:lnTo>
                    <a:pt x="5936" y="2622"/>
                  </a:lnTo>
                  <a:lnTo>
                    <a:pt x="5938" y="2622"/>
                  </a:lnTo>
                  <a:lnTo>
                    <a:pt x="5939" y="2622"/>
                  </a:lnTo>
                  <a:lnTo>
                    <a:pt x="5941" y="2622"/>
                  </a:lnTo>
                  <a:lnTo>
                    <a:pt x="5943" y="2622"/>
                  </a:lnTo>
                  <a:lnTo>
                    <a:pt x="5944" y="2622"/>
                  </a:lnTo>
                  <a:lnTo>
                    <a:pt x="5945" y="2622"/>
                  </a:lnTo>
                  <a:lnTo>
                    <a:pt x="5947" y="2622"/>
                  </a:lnTo>
                  <a:lnTo>
                    <a:pt x="5948" y="2622"/>
                  </a:lnTo>
                  <a:lnTo>
                    <a:pt x="5950" y="2622"/>
                  </a:lnTo>
                  <a:lnTo>
                    <a:pt x="5951" y="2622"/>
                  </a:lnTo>
                  <a:lnTo>
                    <a:pt x="5953" y="2622"/>
                  </a:lnTo>
                </a:path>
              </a:pathLst>
            </a:custGeom>
            <a:noFill/>
            <a:ln w="19050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693B28A-3482-4C56-A7E0-3FD86AF4D9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575" r="47100"/>
            <a:stretch/>
          </p:blipFill>
          <p:spPr>
            <a:xfrm>
              <a:off x="1635423" y="2978140"/>
              <a:ext cx="113480" cy="829728"/>
            </a:xfrm>
            <a:prstGeom prst="rect">
              <a:avLst/>
            </a:prstGeom>
          </p:spPr>
        </p:pic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1B3FEAC4-A305-4513-A8C2-852D84B5DD67}"/>
              </a:ext>
            </a:extLst>
          </p:cNvPr>
          <p:cNvSpPr txBox="1"/>
          <p:nvPr/>
        </p:nvSpPr>
        <p:spPr>
          <a:xfrm>
            <a:off x="3684891" y="3145464"/>
            <a:ext cx="3696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</a:rPr>
              <a:t>Narrow range gates provide precise cloud height estimation</a:t>
            </a:r>
          </a:p>
        </p:txBody>
      </p:sp>
    </p:spTree>
    <p:extLst>
      <p:ext uri="{BB962C8B-B14F-4D97-AF65-F5344CB8AC3E}">
        <p14:creationId xmlns:p14="http://schemas.microsoft.com/office/powerpoint/2010/main" val="14067671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A3594-1953-4699-9390-498BD225E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180" y="144030"/>
            <a:ext cx="9005535" cy="852484"/>
          </a:xfrm>
        </p:spPr>
        <p:txBody>
          <a:bodyPr>
            <a:normAutofit/>
          </a:bodyPr>
          <a:lstStyle/>
          <a:p>
            <a:r>
              <a:rPr lang="en-US" dirty="0"/>
              <a:t>Lidar &amp; Atmospheric Motion Vectors (AMVs)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2E67DA3-7547-415B-9961-A9449E5970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3900" y="3883534"/>
            <a:ext cx="5677329" cy="2377566"/>
          </a:xfrm>
        </p:spPr>
        <p:txBody>
          <a:bodyPr>
            <a:normAutofit/>
          </a:bodyPr>
          <a:lstStyle/>
          <a:p>
            <a:r>
              <a:rPr lang="en-US" sz="2000" dirty="0"/>
              <a:t>Cloud Drift and WV </a:t>
            </a:r>
          </a:p>
          <a:p>
            <a:r>
              <a:rPr lang="en-US" sz="2000" dirty="0"/>
              <a:t>GEO: </a:t>
            </a:r>
            <a:r>
              <a:rPr lang="en-US" sz="1800" dirty="0"/>
              <a:t>GOES/Himawari8/</a:t>
            </a:r>
            <a:r>
              <a:rPr lang="en-US" sz="1800" dirty="0" err="1"/>
              <a:t>MeteoSat</a:t>
            </a:r>
            <a:r>
              <a:rPr lang="en-US" sz="1800" dirty="0"/>
              <a:t>/etc., Visible and IR</a:t>
            </a:r>
          </a:p>
          <a:p>
            <a:r>
              <a:rPr lang="en-US" sz="2000" dirty="0"/>
              <a:t>Polar: </a:t>
            </a:r>
            <a:r>
              <a:rPr lang="en-US" sz="1800" dirty="0"/>
              <a:t>MODIS Cloud Drift Winds (Arctic, Antarctic, Aqua, Terra), AVHRR (Arctic, </a:t>
            </a:r>
            <a:r>
              <a:rPr lang="en-US" sz="1800" dirty="0" err="1"/>
              <a:t>MetOp</a:t>
            </a:r>
            <a:r>
              <a:rPr lang="en-US" sz="1800" dirty="0"/>
              <a:t>-B), VIIRS (Arctic)</a:t>
            </a:r>
          </a:p>
          <a:p>
            <a:pPr lvl="1"/>
            <a:endParaRPr lang="en-US" sz="180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DE0E4A3-2110-4239-B56B-0FE6D50835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599" y="1346200"/>
            <a:ext cx="5677329" cy="4914900"/>
          </a:xfrm>
        </p:spPr>
        <p:txBody>
          <a:bodyPr>
            <a:normAutofit/>
          </a:bodyPr>
          <a:lstStyle/>
          <a:p>
            <a:r>
              <a:rPr lang="en-US" sz="2000" dirty="0"/>
              <a:t>Height Assignment Uncertainty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Up to 70% of AMV error (</a:t>
            </a:r>
            <a:r>
              <a:rPr lang="en-US" sz="1800" dirty="0"/>
              <a:t>Velden &amp; </a:t>
            </a:r>
            <a:r>
              <a:rPr lang="en-US" sz="1800" dirty="0" err="1"/>
              <a:t>Bedka</a:t>
            </a:r>
            <a:r>
              <a:rPr lang="en-US" sz="1800" dirty="0"/>
              <a:t>, 2009)</a:t>
            </a:r>
            <a:endParaRPr lang="de-DE" sz="1800" dirty="0"/>
          </a:p>
          <a:p>
            <a:pPr>
              <a:spcBef>
                <a:spcPts val="600"/>
              </a:spcBef>
            </a:pPr>
            <a:endParaRPr lang="de-DE" sz="2000" dirty="0"/>
          </a:p>
          <a:p>
            <a:pPr>
              <a:spcBef>
                <a:spcPts val="600"/>
              </a:spcBef>
            </a:pPr>
            <a:r>
              <a:rPr lang="de-DE" sz="2000" dirty="0"/>
              <a:t>Using CALIPSO to assign heights</a:t>
            </a:r>
          </a:p>
          <a:p>
            <a:pPr lvl="1">
              <a:spcBef>
                <a:spcPts val="600"/>
              </a:spcBef>
            </a:pPr>
            <a:r>
              <a:rPr lang="de-DE" sz="1800" dirty="0"/>
              <a:t>Folger &amp; Weissman, (2014 &amp; 2016): </a:t>
            </a:r>
            <a:r>
              <a:rPr lang="en-US" sz="1800" dirty="0"/>
              <a:t>used CALIPSO cloud height measurements to anchor </a:t>
            </a:r>
            <a:r>
              <a:rPr lang="en-US" sz="1800" i="1" dirty="0"/>
              <a:t>Meteosat-10 </a:t>
            </a:r>
            <a:r>
              <a:rPr lang="en-US" sz="1800" dirty="0"/>
              <a:t>AMV layer heights</a:t>
            </a:r>
            <a:endParaRPr lang="en-US" sz="1800" i="1" dirty="0"/>
          </a:p>
          <a:p>
            <a:pPr lvl="1">
              <a:spcBef>
                <a:spcPts val="1200"/>
              </a:spcBef>
            </a:pPr>
            <a:r>
              <a:rPr lang="en-US" sz="1800" dirty="0"/>
              <a:t>Up to </a:t>
            </a:r>
            <a:r>
              <a:rPr lang="en-US" sz="1800" b="1" dirty="0"/>
              <a:t>15% improvement </a:t>
            </a:r>
            <a:r>
              <a:rPr lang="en-US" sz="1800" dirty="0"/>
              <a:t>in co-located (50km, 30 min.) AMVs vectors from Metosat-10.</a:t>
            </a:r>
          </a:p>
          <a:p>
            <a:pPr lvl="1">
              <a:spcBef>
                <a:spcPts val="1200"/>
              </a:spcBef>
            </a:pPr>
            <a:r>
              <a:rPr lang="en-US" sz="1800" dirty="0"/>
              <a:t>lidar-based height bias adjustments (from previous days) resulted in up to 7% improvement, affecting all AMVs</a:t>
            </a:r>
          </a:p>
          <a:p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F078D9-19E3-41B1-82C7-18135879D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NOAA STAR Seminar - 25 July 2019 - NCWCP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8FEFF5-B1D9-4B14-BC29-A61D76B93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45</a:t>
            </a:fld>
            <a:endParaRPr lang="en-US"/>
          </a:p>
        </p:txBody>
      </p:sp>
      <p:pic>
        <p:nvPicPr>
          <p:cNvPr id="14338" name="Picture 2" descr="GOES East IR High Density Winds">
            <a:extLst>
              <a:ext uri="{FF2B5EF4-FFF2-40B4-BE49-F238E27FC236}">
                <a16:creationId xmlns:a16="http://schemas.microsoft.com/office/drawing/2014/main" id="{76F68FD6-6EDB-4F33-89DF-F3AD796F1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9685" y="1094801"/>
            <a:ext cx="3503262" cy="262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6041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865" y="140463"/>
            <a:ext cx="10446817" cy="86963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Narkisim" panose="020E0502050101010101" pitchFamily="34" charset="-79"/>
                <a:cs typeface="Narkisim" panose="020E0502050101010101" pitchFamily="34" charset="-79"/>
              </a:rPr>
              <a:t>ATHENA-OAWL: path-finding science for next-generation global weather prediction and climate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219" y="1390449"/>
            <a:ext cx="7286323" cy="4966471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1800"/>
              </a:spcBef>
            </a:pPr>
            <a:r>
              <a:rPr lang="en-US" b="1" dirty="0"/>
              <a:t>ATHENA-OAWL:  A</a:t>
            </a:r>
            <a:r>
              <a:rPr lang="en-US" dirty="0"/>
              <a:t>erosol </a:t>
            </a:r>
            <a:r>
              <a:rPr lang="en-US" b="1" dirty="0"/>
              <a:t>T</a:t>
            </a:r>
            <a:r>
              <a:rPr lang="en-US" dirty="0"/>
              <a:t>ransport, </a:t>
            </a:r>
            <a:r>
              <a:rPr lang="en-US" b="1" dirty="0"/>
              <a:t>H</a:t>
            </a:r>
            <a:r>
              <a:rPr lang="en-US" dirty="0"/>
              <a:t>urricanes, and </a:t>
            </a:r>
            <a:r>
              <a:rPr lang="en-US" b="1" dirty="0"/>
              <a:t>E</a:t>
            </a:r>
            <a:r>
              <a:rPr lang="en-US" dirty="0"/>
              <a:t>xtra-tropical </a:t>
            </a:r>
            <a:r>
              <a:rPr lang="en-US" b="1" dirty="0"/>
              <a:t>N</a:t>
            </a:r>
            <a:r>
              <a:rPr lang="en-US" dirty="0"/>
              <a:t>umerical </a:t>
            </a:r>
            <a:r>
              <a:rPr lang="en-US" dirty="0" err="1"/>
              <a:t>we</a:t>
            </a:r>
            <a:r>
              <a:rPr lang="en-US" b="1" dirty="0" err="1"/>
              <a:t>A</a:t>
            </a:r>
            <a:r>
              <a:rPr lang="en-US" dirty="0" err="1"/>
              <a:t>ther</a:t>
            </a:r>
            <a:r>
              <a:rPr lang="en-US" dirty="0"/>
              <a:t> using </a:t>
            </a:r>
            <a:r>
              <a:rPr lang="en-US" b="1" dirty="0"/>
              <a:t>OAWL.</a:t>
            </a:r>
          </a:p>
          <a:p>
            <a:pPr>
              <a:spcBef>
                <a:spcPts val="1800"/>
              </a:spcBef>
            </a:pPr>
            <a:r>
              <a:rPr lang="en-US" b="1" i="1" dirty="0"/>
              <a:t>Design-to-cost approach </a:t>
            </a:r>
            <a:r>
              <a:rPr lang="en-US" dirty="0"/>
              <a:t>to NASA Earth Venture Instrument (EVI) based on heritage systems (mostly CALIPSO)</a:t>
            </a:r>
          </a:p>
          <a:p>
            <a:pPr>
              <a:spcBef>
                <a:spcPts val="1800"/>
              </a:spcBef>
            </a:pPr>
            <a:r>
              <a:rPr lang="en-US" dirty="0"/>
              <a:t>EVI– </a:t>
            </a:r>
            <a:r>
              <a:rPr lang="en-US" i="1" dirty="0"/>
              <a:t>first proposed in 2013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was the f</a:t>
            </a:r>
            <a:r>
              <a:rPr lang="en-US" dirty="0"/>
              <a:t>irst full US wind lidar mission concept developed, costed, and proposed in decades:  Rated </a:t>
            </a:r>
            <a:r>
              <a:rPr lang="en-US" b="1" dirty="0"/>
              <a:t>Category 3</a:t>
            </a:r>
          </a:p>
          <a:p>
            <a:pPr>
              <a:spcBef>
                <a:spcPts val="1800"/>
              </a:spcBef>
            </a:pPr>
            <a:r>
              <a:rPr lang="en-US" dirty="0"/>
              <a:t>Re-proposed in 2016.  Announced February 2018, rated </a:t>
            </a:r>
            <a:r>
              <a:rPr lang="en-US" b="1" dirty="0"/>
              <a:t>Category 2 (Selectable)</a:t>
            </a:r>
            <a:r>
              <a:rPr lang="en-US" dirty="0"/>
              <a:t>.</a:t>
            </a:r>
          </a:p>
          <a:p>
            <a:pPr>
              <a:spcBef>
                <a:spcPts val="1800"/>
              </a:spcBef>
            </a:pPr>
            <a:r>
              <a:rPr lang="en-US" dirty="0"/>
              <a:t>Objectives:  Co-located wind and aerosol profiles to provide: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breakthroughs in modeling and prediction of low and mid-latitude weather and climate.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better understanding of relationships between aerosol radiative forcing, atmospheric dynamics and the genesis and lifecycle of tropical cyclones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understanding of the impacts of long-range dust and aerosol transport on global energy and water cycles, air quality, and  climate.</a:t>
            </a:r>
          </a:p>
          <a:p>
            <a:pPr marL="457200" lvl="1" indent="0">
              <a:spcBef>
                <a:spcPts val="300"/>
              </a:spcBef>
              <a:buNone/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3"/>
          <a:srcRect b="7387"/>
          <a:stretch/>
        </p:blipFill>
        <p:spPr>
          <a:xfrm>
            <a:off x="8192814" y="1803408"/>
            <a:ext cx="3739113" cy="4478198"/>
          </a:xfrm>
          <a:prstGeom prst="rect">
            <a:avLst/>
          </a:prstGeom>
        </p:spPr>
      </p:pic>
      <p:pic>
        <p:nvPicPr>
          <p:cNvPr id="10" name="Picture 3" descr="C:\pinon\EV-off-server\athena-oawl-artwork\athenarevbig.jp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5133" y="3449789"/>
            <a:ext cx="1224624" cy="118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F805B-5D66-42D8-921B-1C1B5772E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STAR Seminar - 25 July 2019 - NCWCP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0679A8-14B8-4164-A210-717FEC10A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091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Title 1"/>
          <p:cNvSpPr>
            <a:spLocks noGrp="1"/>
          </p:cNvSpPr>
          <p:nvPr>
            <p:ph type="title"/>
          </p:nvPr>
        </p:nvSpPr>
        <p:spPr>
          <a:xfrm>
            <a:off x="255181" y="283786"/>
            <a:ext cx="10787779" cy="645038"/>
          </a:xfrm>
        </p:spPr>
        <p:txBody>
          <a:bodyPr>
            <a:noAutofit/>
          </a:bodyPr>
          <a:lstStyle/>
          <a:p>
            <a:r>
              <a:rPr lang="en-US" sz="2800" dirty="0"/>
              <a:t>ATHENA-OAWL Earth Venture Mission for the ISS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6503498" y="1452826"/>
            <a:ext cx="5227445" cy="183380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000" dirty="0"/>
              <a:t>Japanese Experimental Module: JEM-EF chosen for mass/power, cooling availability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Beams point off-nadir 40º inboard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Forward + Aft views separated by 90º  (±45º from cross-track)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9EC2A6B-C3C1-4B60-9A6B-77C1806DCE6F}"/>
              </a:ext>
            </a:extLst>
          </p:cNvPr>
          <p:cNvGrpSpPr/>
          <p:nvPr/>
        </p:nvGrpSpPr>
        <p:grpSpPr>
          <a:xfrm>
            <a:off x="6294346" y="3429000"/>
            <a:ext cx="5897654" cy="3429000"/>
            <a:chOff x="467818" y="1312490"/>
            <a:chExt cx="7432802" cy="4632325"/>
          </a:xfrm>
        </p:grpSpPr>
        <p:pic>
          <p:nvPicPr>
            <p:cNvPr id="13" name="Picture 2" descr="\\orgs.aero.ball.com\DavWWWRoot\sbu\cst\cstbizdev\Opportunities\Earth Venture Instrument - 2\EVI-2 OAWL\Proposal Development\Art to Pubs folder\lidar views\two_iss_w_beams_3.png">
              <a:extLst>
                <a:ext uri="{FF2B5EF4-FFF2-40B4-BE49-F238E27FC236}">
                  <a16:creationId xmlns:a16="http://schemas.microsoft.com/office/drawing/2014/main" id="{64A86FF4-75AA-4766-9912-E89ED4FEAA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9097" t="17430" r="8674"/>
            <a:stretch/>
          </p:blipFill>
          <p:spPr bwMode="auto">
            <a:xfrm>
              <a:off x="467818" y="1312490"/>
              <a:ext cx="7432802" cy="463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4E69202-B191-4092-8C65-C2E34C1DCA11}"/>
                </a:ext>
              </a:extLst>
            </p:cNvPr>
            <p:cNvCxnSpPr/>
            <p:nvPr/>
          </p:nvCxnSpPr>
          <p:spPr>
            <a:xfrm>
              <a:off x="5638800" y="2921000"/>
              <a:ext cx="1130300" cy="101600"/>
            </a:xfrm>
            <a:prstGeom prst="straightConnector1">
              <a:avLst/>
            </a:prstGeom>
            <a:ln w="19050">
              <a:noFill/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89B070D-9D53-423C-933D-932DDBB38358}"/>
                </a:ext>
              </a:extLst>
            </p:cNvPr>
            <p:cNvSpPr txBox="1"/>
            <p:nvPr/>
          </p:nvSpPr>
          <p:spPr>
            <a:xfrm>
              <a:off x="4925690" y="2378045"/>
              <a:ext cx="2412017" cy="48026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rgbClr val="FFFFFF"/>
                  </a:solidFill>
                  <a:latin typeface="Arial"/>
                </a:rPr>
                <a:t>RAM direction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766A03F-779F-410C-A8AE-101D52CCD097}"/>
                </a:ext>
              </a:extLst>
            </p:cNvPr>
            <p:cNvSpPr txBox="1"/>
            <p:nvPr/>
          </p:nvSpPr>
          <p:spPr>
            <a:xfrm>
              <a:off x="1087535" y="3614706"/>
              <a:ext cx="2063733" cy="81645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srgbClr val="FFFFFF"/>
                  </a:solidFill>
                  <a:latin typeface="Arial"/>
                </a:rPr>
                <a:t>ISS Ground</a:t>
              </a:r>
            </a:p>
            <a:p>
              <a:pPr algn="ctr">
                <a:defRPr/>
              </a:pPr>
              <a:r>
                <a:rPr lang="en-US" sz="1400" dirty="0">
                  <a:solidFill>
                    <a:srgbClr val="FFFFFF"/>
                  </a:solidFill>
                  <a:latin typeface="Arial"/>
                </a:rPr>
                <a:t>Track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E2577CB-9312-4CA1-8FFD-D305D41EC17D}"/>
                </a:ext>
              </a:extLst>
            </p:cNvPr>
            <p:cNvCxnSpPr/>
            <p:nvPr/>
          </p:nvCxnSpPr>
          <p:spPr>
            <a:xfrm>
              <a:off x="2336800" y="4322593"/>
              <a:ext cx="317500" cy="947907"/>
            </a:xfrm>
            <a:prstGeom prst="straightConnector1">
              <a:avLst/>
            </a:prstGeom>
            <a:ln w="19050">
              <a:noFill/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27656B-CBAE-4B43-968D-B6F1FA850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STAR Seminar - 25 July 2019 - NCWCP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C85C8-3AC2-4E50-A90C-85B40AD87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D43705E-8135-4AB0-BB92-0CEA724027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769717"/>
            <a:ext cx="6294346" cy="3088284"/>
          </a:xfrm>
          <a:prstGeom prst="rect">
            <a:avLst/>
          </a:prstGeom>
        </p:spPr>
      </p:pic>
      <p:pic>
        <p:nvPicPr>
          <p:cNvPr id="217093" name="Picture 5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257"/>
          <a:stretch/>
        </p:blipFill>
        <p:spPr bwMode="auto">
          <a:xfrm>
            <a:off x="0" y="1062088"/>
            <a:ext cx="6294346" cy="3155671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34989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>
            <a:extLst>
              <a:ext uri="{FF2B5EF4-FFF2-40B4-BE49-F238E27FC236}">
                <a16:creationId xmlns:a16="http://schemas.microsoft.com/office/drawing/2014/main" id="{C0DC3647-FB89-481A-96F5-5E9E2C6246E3}"/>
              </a:ext>
            </a:extLst>
          </p:cNvPr>
          <p:cNvGrpSpPr/>
          <p:nvPr/>
        </p:nvGrpSpPr>
        <p:grpSpPr>
          <a:xfrm>
            <a:off x="6796306" y="1477471"/>
            <a:ext cx="2538690" cy="2121054"/>
            <a:chOff x="5634064" y="3575304"/>
            <a:chExt cx="3041083" cy="2512590"/>
          </a:xfrm>
        </p:grpSpPr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532C71A0-4345-4200-994B-F1D1CFB7E7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074" r="10038"/>
            <a:stretch/>
          </p:blipFill>
          <p:spPr>
            <a:xfrm>
              <a:off x="5634064" y="4024465"/>
              <a:ext cx="3041083" cy="2063429"/>
            </a:xfrm>
            <a:prstGeom prst="rect">
              <a:avLst/>
            </a:prstGeom>
          </p:spPr>
        </p:pic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5C261352-3F4C-4FDE-8AAF-94A87F3C6314}"/>
                </a:ext>
              </a:extLst>
            </p:cNvPr>
            <p:cNvSpPr/>
            <p:nvPr/>
          </p:nvSpPr>
          <p:spPr>
            <a:xfrm>
              <a:off x="5742432" y="3575304"/>
              <a:ext cx="393192" cy="4093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709249" y="3521309"/>
            <a:ext cx="1867851" cy="1522935"/>
            <a:chOff x="2642881" y="1673417"/>
            <a:chExt cx="1560906" cy="1331704"/>
          </a:xfrm>
        </p:grpSpPr>
        <p:pic>
          <p:nvPicPr>
            <p:cNvPr id="25" name="Picture 5" descr="\\asdfiler2\css\Active Sensing Initiative\Optical Autocovariance\HOAWL\modeling &amp; algorithms\images\07_11_2011_wind_and_AMR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002" t="6923" r="16965" b="11033"/>
            <a:stretch/>
          </p:blipFill>
          <p:spPr bwMode="auto">
            <a:xfrm>
              <a:off x="2642881" y="1673417"/>
              <a:ext cx="1560906" cy="1331704"/>
            </a:xfrm>
            <a:prstGeom prst="rect">
              <a:avLst/>
            </a:prstGeom>
            <a:noFill/>
          </p:spPr>
        </p:pic>
        <p:sp>
          <p:nvSpPr>
            <p:cNvPr id="21" name="TextBox 20"/>
            <p:cNvSpPr txBox="1"/>
            <p:nvPr/>
          </p:nvSpPr>
          <p:spPr>
            <a:xfrm>
              <a:off x="3506302" y="1688377"/>
              <a:ext cx="583758" cy="2518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Calibri" panose="020F0502020204030204" pitchFamily="34" charset="0"/>
                </a:rPr>
                <a:t>aerosols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981416" y="2402406"/>
              <a:ext cx="455995" cy="2518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 panose="020F0502020204030204" pitchFamily="34" charset="0"/>
                </a:rPr>
                <a:t>winds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763093" y="1763000"/>
            <a:ext cx="1955405" cy="2010858"/>
            <a:chOff x="2020115" y="2733231"/>
            <a:chExt cx="1743483" cy="1567353"/>
          </a:xfrm>
          <a:solidFill>
            <a:schemeClr val="bg1"/>
          </a:solidFill>
        </p:grpSpPr>
        <p:pic>
          <p:nvPicPr>
            <p:cNvPr id="47" name="Picture 2" descr="\\asdfiler2\css\Active Sensing Initiative\Optical Autocovariance\Conferences &amp; meetings\CGMS_43_2015\11_07_2011_ProfileFits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2" t="-1" r="6680" b="2581"/>
            <a:stretch/>
          </p:blipFill>
          <p:spPr bwMode="auto">
            <a:xfrm>
              <a:off x="2020115" y="2733231"/>
              <a:ext cx="1743483" cy="1567353"/>
            </a:xfrm>
            <a:prstGeom prst="rect">
              <a:avLst/>
            </a:prstGeom>
            <a:grpFill/>
          </p:spPr>
        </p:pic>
        <p:sp>
          <p:nvSpPr>
            <p:cNvPr id="48" name="TextBox 47"/>
            <p:cNvSpPr txBox="1"/>
            <p:nvPr/>
          </p:nvSpPr>
          <p:spPr>
            <a:xfrm rot="16200000">
              <a:off x="1836090" y="3430360"/>
              <a:ext cx="537327" cy="15388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400" dirty="0">
                  <a:solidFill>
                    <a:prstClr val="black"/>
                  </a:solidFill>
                  <a:latin typeface="Calibri" panose="020F0502020204030204" pitchFamily="34" charset="0"/>
                </a:rPr>
                <a:t>Altitude MSL (m)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16200000">
              <a:off x="2696952" y="3460746"/>
              <a:ext cx="537327" cy="15388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400" dirty="0">
                  <a:solidFill>
                    <a:prstClr val="black"/>
                  </a:solidFill>
                  <a:latin typeface="Calibri" panose="020F0502020204030204" pitchFamily="34" charset="0"/>
                </a:rPr>
                <a:t>Altitude MSL (m)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567" y="104262"/>
            <a:ext cx="10883396" cy="561975"/>
          </a:xfrm>
        </p:spPr>
        <p:txBody>
          <a:bodyPr>
            <a:noAutofit/>
          </a:bodyPr>
          <a:lstStyle/>
          <a:p>
            <a:r>
              <a:rPr lang="en-US" sz="3200" dirty="0"/>
              <a:t>OAWL:  Optical Autocovariance Wind (&amp; Aerosol) Lidar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4532762" y="2069449"/>
            <a:ext cx="3565059" cy="6026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>
            <a:noAutofit/>
          </a:bodyPr>
          <a:lstStyle/>
          <a:p>
            <a:pPr algn="ctr" defTabSz="914400">
              <a:lnSpc>
                <a:spcPct val="90000"/>
              </a:lnSpc>
              <a:spcBef>
                <a:spcPts val="700"/>
              </a:spcBef>
              <a:buClr>
                <a:srgbClr val="C0504D"/>
              </a:buClr>
              <a:buSzPct val="60000"/>
              <a:defRPr/>
            </a:pPr>
            <a:r>
              <a:rPr lang="en-US" sz="1400" b="1" i="1" dirty="0">
                <a:solidFill>
                  <a:prstClr val="black"/>
                </a:solidFill>
                <a:latin typeface="Arial Narrow" panose="020B0606020202030204" pitchFamily="34" charset="0"/>
              </a:rPr>
              <a:t>2013 &amp; 2016 ATHENA-OAWL Mission Proposals</a:t>
            </a:r>
          </a:p>
          <a:p>
            <a:pPr algn="ctr" defTabSz="914400">
              <a:lnSpc>
                <a:spcPct val="90000"/>
              </a:lnSpc>
              <a:spcBef>
                <a:spcPts val="700"/>
              </a:spcBef>
              <a:buClr>
                <a:srgbClr val="C0504D"/>
              </a:buClr>
              <a:buSzPct val="60000"/>
              <a:defRPr/>
            </a:pPr>
            <a:r>
              <a:rPr lang="en-US" sz="1400" b="1" i="1" dirty="0">
                <a:solidFill>
                  <a:prstClr val="black"/>
                </a:solidFill>
                <a:latin typeface="Arial Narrow" panose="020B0606020202030204" pitchFamily="34" charset="0"/>
              </a:rPr>
              <a:t>EVI4 rated selectable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>
          <a:xfrm>
            <a:off x="112804" y="5095000"/>
            <a:ext cx="2553830" cy="153250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defTabSz="914400">
              <a:lnSpc>
                <a:spcPct val="90000"/>
              </a:lnSpc>
              <a:spcBef>
                <a:spcPts val="300"/>
              </a:spcBef>
              <a:buSzPct val="90000"/>
              <a:defRPr/>
            </a:pPr>
            <a:r>
              <a:rPr lang="en-US" sz="1200" b="1" dirty="0">
                <a:solidFill>
                  <a:prstClr val="black"/>
                </a:solidFill>
                <a:latin typeface="Calibri" panose="020F0502020204030204" pitchFamily="34" charset="0"/>
              </a:rPr>
              <a:t>2008-2012:  OAWL IIP-07 </a:t>
            </a:r>
          </a:p>
          <a:p>
            <a:pPr marL="114300" indent="-114300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Breadboard system</a:t>
            </a:r>
          </a:p>
          <a:p>
            <a:pPr marL="114300" indent="-114300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355 nm only, 4x channels</a:t>
            </a:r>
          </a:p>
          <a:p>
            <a:pPr marL="114300" indent="-114300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Single look 12” telescope</a:t>
            </a:r>
          </a:p>
          <a:p>
            <a:pPr marL="114300" indent="-114300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Ground validation with NOAA Coherent system</a:t>
            </a:r>
          </a:p>
          <a:p>
            <a:pPr marL="114300" indent="-114300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Autonomous flights on NASA WB-57</a:t>
            </a:r>
          </a:p>
          <a:p>
            <a:pPr marL="285750" indent="-285750" algn="ctr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endParaRPr lang="en-US" sz="12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65357" y="1372935"/>
            <a:ext cx="10310888" cy="75955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3">
                  <a:lumMod val="75000"/>
                </a:schemeClr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tx2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6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lnSpc>
                <a:spcPct val="90000"/>
              </a:lnSpc>
              <a:buClr>
                <a:srgbClr val="8588A1">
                  <a:lumMod val="75000"/>
                </a:srgbClr>
              </a:buClr>
              <a:buNone/>
            </a:pPr>
            <a:r>
              <a:rPr lang="en-US" sz="1400" dirty="0">
                <a:solidFill>
                  <a:prstClr val="black"/>
                </a:solidFill>
                <a:latin typeface="Arial Narrow" panose="020B0606020202030204" pitchFamily="34" charset="0"/>
              </a:rPr>
              <a:t>1999-present:  Ball  designs, mission concepts, build and test of OAWL patented, field-widened, four-channel, Mach-Zehnder interferometer, mission concepts, and retrieval/processing algorithms</a:t>
            </a: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60" b="52651"/>
          <a:stretch/>
        </p:blipFill>
        <p:spPr bwMode="auto">
          <a:xfrm>
            <a:off x="144895" y="4006960"/>
            <a:ext cx="2092476" cy="1068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1624" y="2551991"/>
            <a:ext cx="1840356" cy="1291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ectangle 4"/>
          <p:cNvSpPr txBox="1">
            <a:spLocks noChangeArrowheads="1"/>
          </p:cNvSpPr>
          <p:nvPr/>
        </p:nvSpPr>
        <p:spPr>
          <a:xfrm>
            <a:off x="2456413" y="5095000"/>
            <a:ext cx="2553830" cy="160193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defTabSz="914400">
              <a:lnSpc>
                <a:spcPct val="90000"/>
              </a:lnSpc>
              <a:spcBef>
                <a:spcPts val="300"/>
              </a:spcBef>
              <a:buSzPct val="90000"/>
              <a:defRPr/>
            </a:pPr>
            <a:r>
              <a:rPr lang="en-US" sz="1200" b="1" dirty="0">
                <a:solidFill>
                  <a:prstClr val="black"/>
                </a:solidFill>
                <a:latin typeface="Calibri" panose="020F0502020204030204" pitchFamily="34" charset="0"/>
              </a:rPr>
              <a:t>2012-2015:  HOAWL ACT</a:t>
            </a:r>
          </a:p>
          <a:p>
            <a:pPr marL="114300" indent="-114300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Breadboard System</a:t>
            </a:r>
          </a:p>
          <a:p>
            <a:pPr marL="114300" indent="-114300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Demonstrate 532 nm wavelength channels &amp; depolarization channels</a:t>
            </a:r>
          </a:p>
          <a:p>
            <a:pPr marL="114300" indent="-114300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Initial HSRL Aerosol retrieval algorithms</a:t>
            </a:r>
          </a:p>
        </p:txBody>
      </p:sp>
      <p:sp>
        <p:nvSpPr>
          <p:cNvPr id="42" name="Rectangle 4"/>
          <p:cNvSpPr txBox="1">
            <a:spLocks noChangeArrowheads="1"/>
          </p:cNvSpPr>
          <p:nvPr/>
        </p:nvSpPr>
        <p:spPr>
          <a:xfrm>
            <a:off x="7870520" y="5091683"/>
            <a:ext cx="2262301" cy="1601939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defTabSz="914400">
              <a:lnSpc>
                <a:spcPct val="90000"/>
              </a:lnSpc>
              <a:spcBef>
                <a:spcPts val="300"/>
              </a:spcBef>
              <a:buSzPct val="90000"/>
              <a:defRPr/>
            </a:pPr>
            <a:r>
              <a:rPr lang="en-US" sz="1200" b="1" dirty="0">
                <a:solidFill>
                  <a:prstClr val="black"/>
                </a:solidFill>
                <a:latin typeface="Calibri" panose="020F0502020204030204" pitchFamily="34" charset="0"/>
              </a:rPr>
              <a:t>2014-2017:  HAWC-OAWL IIP</a:t>
            </a:r>
          </a:p>
          <a:p>
            <a:pPr marL="114300" indent="-114300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Dual look, dual-wavelength winds + cross-polarization system</a:t>
            </a:r>
          </a:p>
          <a:p>
            <a:pPr marL="114300" indent="-114300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New Invar interferometer build</a:t>
            </a:r>
          </a:p>
          <a:p>
            <a:pPr marL="114300" indent="-114300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DC-8 hardware design/build</a:t>
            </a:r>
          </a:p>
        </p:txBody>
      </p:sp>
      <p:sp>
        <p:nvSpPr>
          <p:cNvPr id="44" name="Rectangle 4"/>
          <p:cNvSpPr txBox="1">
            <a:spLocks noChangeArrowheads="1"/>
          </p:cNvSpPr>
          <p:nvPr/>
        </p:nvSpPr>
        <p:spPr>
          <a:xfrm>
            <a:off x="5191381" y="5093125"/>
            <a:ext cx="2772405" cy="1601939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defTabSz="914400">
              <a:lnSpc>
                <a:spcPct val="90000"/>
              </a:lnSpc>
              <a:spcBef>
                <a:spcPts val="300"/>
              </a:spcBef>
              <a:buSzPct val="90000"/>
              <a:defRPr/>
            </a:pPr>
            <a:r>
              <a:rPr lang="en-US" sz="1200" b="1" dirty="0">
                <a:solidFill>
                  <a:prstClr val="black"/>
                </a:solidFill>
                <a:latin typeface="Calibri" panose="020F0502020204030204" pitchFamily="34" charset="0"/>
              </a:rPr>
              <a:t>2015-2017:  ATHENA-OAWL Venture-Tech: </a:t>
            </a:r>
            <a:r>
              <a:rPr lang="en-US" sz="12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GrOAWL</a:t>
            </a:r>
            <a:endParaRPr lang="en-US" sz="1200" b="1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114300" indent="-114300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Airborne demonstrator System (WB-57)</a:t>
            </a:r>
          </a:p>
          <a:p>
            <a:pPr marL="114300" indent="-114300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2-lasers = 400 Hz eff. PRF</a:t>
            </a:r>
          </a:p>
          <a:p>
            <a:pPr marL="114300" indent="-114300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4x 532 nm channels</a:t>
            </a:r>
          </a:p>
          <a:p>
            <a:pPr marL="114300" indent="-114300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2 looks, 2 telescopes to demonstrate geometry for space-based operation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804" y="2643249"/>
            <a:ext cx="1372719" cy="897509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6038105" y="1294511"/>
            <a:ext cx="1558677" cy="3943118"/>
            <a:chOff x="6690365" y="614009"/>
            <a:chExt cx="1320291" cy="3538070"/>
          </a:xfrm>
        </p:grpSpPr>
        <p:pic>
          <p:nvPicPr>
            <p:cNvPr id="27" name="Picture 4" descr="International Space Station as of April 27, 2012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92931">
              <a:off x="7024128" y="614009"/>
              <a:ext cx="940708" cy="1152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6690365" y="1023125"/>
              <a:ext cx="1320291" cy="3128954"/>
              <a:chOff x="6690365" y="1023125"/>
              <a:chExt cx="1320291" cy="3128954"/>
            </a:xfrm>
          </p:grpSpPr>
          <p:sp>
            <p:nvSpPr>
              <p:cNvPr id="29" name="Trapezoid 28"/>
              <p:cNvSpPr/>
              <p:nvPr/>
            </p:nvSpPr>
            <p:spPr>
              <a:xfrm rot="1937366">
                <a:off x="6690365" y="1023125"/>
                <a:ext cx="198834" cy="3128954"/>
              </a:xfrm>
              <a:prstGeom prst="trapezoid">
                <a:avLst>
                  <a:gd name="adj" fmla="val 48479"/>
                </a:avLst>
              </a:prstGeom>
              <a:gradFill>
                <a:gsLst>
                  <a:gs pos="0">
                    <a:srgbClr val="00B050"/>
                  </a:gs>
                  <a:gs pos="23000">
                    <a:srgbClr val="00B050">
                      <a:alpha val="43000"/>
                    </a:srgbClr>
                  </a:gs>
                  <a:gs pos="100000">
                    <a:srgbClr val="00B050">
                      <a:alpha val="0"/>
                    </a:srgb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Trapezoid 29"/>
              <p:cNvSpPr/>
              <p:nvPr/>
            </p:nvSpPr>
            <p:spPr>
              <a:xfrm rot="20520000" flipH="1">
                <a:off x="7876620" y="1203971"/>
                <a:ext cx="134036" cy="2695496"/>
              </a:xfrm>
              <a:prstGeom prst="trapezoid">
                <a:avLst>
                  <a:gd name="adj" fmla="val 48372"/>
                </a:avLst>
              </a:prstGeom>
              <a:gradFill>
                <a:gsLst>
                  <a:gs pos="0">
                    <a:srgbClr val="00B050"/>
                  </a:gs>
                  <a:gs pos="26000">
                    <a:srgbClr val="00B050">
                      <a:alpha val="51000"/>
                    </a:srgbClr>
                  </a:gs>
                  <a:gs pos="100000">
                    <a:srgbClr val="00B050">
                      <a:alpha val="0"/>
                    </a:srgb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4" name="Rectangle 3"/>
          <p:cNvSpPr/>
          <p:nvPr/>
        </p:nvSpPr>
        <p:spPr>
          <a:xfrm>
            <a:off x="0" y="749917"/>
            <a:ext cx="12192000" cy="608062"/>
          </a:xfrm>
          <a:prstGeom prst="rect">
            <a:avLst/>
          </a:prstGeom>
          <a:solidFill>
            <a:srgbClr val="E1FEC6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anchor="ctr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Since ~2003, Ball has worked in a public-private partnership with NASA, NOAA, and weather/wind lidar communities to advance space-based wind lidar technology and fill the global wind measurement gap.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8A439-0523-4A77-B90F-25F10DC41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STAR Seminar - 25 July 2019 - NCWCP</a:t>
            </a:r>
            <a:endParaRPr lang="en-US" dirty="0"/>
          </a:p>
        </p:txBody>
      </p:sp>
      <p:pic>
        <p:nvPicPr>
          <p:cNvPr id="35" name="Content Placeholder 7">
            <a:extLst>
              <a:ext uri="{FF2B5EF4-FFF2-40B4-BE49-F238E27FC236}">
                <a16:creationId xmlns:a16="http://schemas.microsoft.com/office/drawing/2014/main" id="{A930E517-6590-40ED-AF8A-CBB29078C811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758" y="3467384"/>
            <a:ext cx="3108096" cy="1766414"/>
          </a:xfrm>
          <a:prstGeom prst="rect">
            <a:avLst/>
          </a:prstGeom>
        </p:spPr>
      </p:pic>
      <p:sp>
        <p:nvSpPr>
          <p:cNvPr id="37" name="Rectangle 4">
            <a:extLst>
              <a:ext uri="{FF2B5EF4-FFF2-40B4-BE49-F238E27FC236}">
                <a16:creationId xmlns:a16="http://schemas.microsoft.com/office/drawing/2014/main" id="{EFB57D78-8DC2-45B9-B50B-20BD15608EA1}"/>
              </a:ext>
            </a:extLst>
          </p:cNvPr>
          <p:cNvSpPr txBox="1">
            <a:spLocks noChangeArrowheads="1"/>
          </p:cNvSpPr>
          <p:nvPr/>
        </p:nvSpPr>
        <p:spPr>
          <a:xfrm>
            <a:off x="10118053" y="5064565"/>
            <a:ext cx="2073947" cy="1601939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defTabSz="914400">
              <a:lnSpc>
                <a:spcPct val="90000"/>
              </a:lnSpc>
              <a:spcBef>
                <a:spcPts val="300"/>
              </a:spcBef>
              <a:buSzPct val="90000"/>
              <a:defRPr/>
            </a:pPr>
            <a:r>
              <a:rPr lang="en-US" sz="1200" b="1" dirty="0">
                <a:solidFill>
                  <a:prstClr val="black"/>
                </a:solidFill>
                <a:latin typeface="Calibri" panose="020F0502020204030204" pitchFamily="34" charset="0"/>
              </a:rPr>
              <a:t>2018-2019: Ball IRAD</a:t>
            </a:r>
          </a:p>
          <a:p>
            <a:pPr marL="114300" indent="-114300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b="1" dirty="0">
                <a:solidFill>
                  <a:prstClr val="black"/>
                </a:solidFill>
                <a:latin typeface="Calibri" panose="020F0502020204030204" pitchFamily="34" charset="0"/>
              </a:rPr>
              <a:t>HSRL</a:t>
            </a: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 demonstrations</a:t>
            </a:r>
            <a:endParaRPr lang="en-US" sz="1200" b="1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114300" indent="-114300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b="1" dirty="0">
                <a:solidFill>
                  <a:prstClr val="black"/>
                </a:solidFill>
                <a:latin typeface="Calibri" panose="020F0502020204030204" pitchFamily="34" charset="0"/>
              </a:rPr>
              <a:t>Nested-OAWL:  </a:t>
            </a: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Dual-wavelength aerosol &amp; molecular winds</a:t>
            </a:r>
          </a:p>
          <a:p>
            <a:pPr marL="114300" indent="-114300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Full tropospheric profiling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19D95B8-8E98-4331-8665-4AA6FD6E2705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394" y="3876588"/>
            <a:ext cx="1680118" cy="899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58AAF1A-11E7-4BAF-A0EC-4B316381EFC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29" t="1086" r="7871" b="4451"/>
          <a:stretch/>
        </p:blipFill>
        <p:spPr>
          <a:xfrm>
            <a:off x="10126738" y="2685078"/>
            <a:ext cx="2056576" cy="2359166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2138CE9F-DED9-499F-8044-E51B2C4E5E6F}"/>
              </a:ext>
            </a:extLst>
          </p:cNvPr>
          <p:cNvGrpSpPr/>
          <p:nvPr/>
        </p:nvGrpSpPr>
        <p:grpSpPr>
          <a:xfrm rot="5400000">
            <a:off x="10658090" y="1259299"/>
            <a:ext cx="993872" cy="1761162"/>
            <a:chOff x="5357913" y="1015236"/>
            <a:chExt cx="3168556" cy="4836931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DA0173E5-A890-4D42-A160-1A37687E391F}"/>
                </a:ext>
              </a:extLst>
            </p:cNvPr>
            <p:cNvGrpSpPr/>
            <p:nvPr/>
          </p:nvGrpSpPr>
          <p:grpSpPr>
            <a:xfrm rot="16200000">
              <a:off x="5978171" y="2274430"/>
              <a:ext cx="3518687" cy="1000300"/>
              <a:chOff x="6570335" y="1796471"/>
              <a:chExt cx="3074915" cy="957819"/>
            </a:xfrm>
          </p:grpSpPr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FFC0AF78-AEFA-40FA-8EB3-DA32ABC04FD0}"/>
                  </a:ext>
                </a:extLst>
              </p:cNvPr>
              <p:cNvCxnSpPr>
                <a:cxnSpLocks/>
                <a:endCxn id="89" idx="3"/>
              </p:cNvCxnSpPr>
              <p:nvPr/>
            </p:nvCxnSpPr>
            <p:spPr>
              <a:xfrm>
                <a:off x="6570335" y="2526706"/>
                <a:ext cx="3022358" cy="2972"/>
              </a:xfrm>
              <a:prstGeom prst="line">
                <a:avLst/>
              </a:prstGeom>
              <a:ln w="38100">
                <a:solidFill>
                  <a:srgbClr val="00B050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A7B57B2C-AD2B-43B9-B78E-EDCCAD96495E}"/>
                  </a:ext>
                </a:extLst>
              </p:cNvPr>
              <p:cNvCxnSpPr>
                <a:cxnSpLocks/>
                <a:stCxn id="88" idx="4"/>
              </p:cNvCxnSpPr>
              <p:nvPr/>
            </p:nvCxnSpPr>
            <p:spPr>
              <a:xfrm flipH="1" flipV="1">
                <a:off x="6987895" y="2043813"/>
                <a:ext cx="2599534" cy="2269"/>
              </a:xfrm>
              <a:prstGeom prst="line">
                <a:avLst/>
              </a:prstGeom>
              <a:ln w="38100">
                <a:solidFill>
                  <a:srgbClr val="00B050"/>
                </a:solidFill>
                <a:headEnd type="triangl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6BE608FB-5600-4224-B685-A863A2970052}"/>
                  </a:ext>
                </a:extLst>
              </p:cNvPr>
              <p:cNvCxnSpPr>
                <a:cxnSpLocks/>
                <a:stCxn id="84" idx="0"/>
                <a:endCxn id="88" idx="4"/>
              </p:cNvCxnSpPr>
              <p:nvPr/>
            </p:nvCxnSpPr>
            <p:spPr>
              <a:xfrm flipV="1">
                <a:off x="7079423" y="2046082"/>
                <a:ext cx="2508007" cy="231732"/>
              </a:xfrm>
              <a:prstGeom prst="line">
                <a:avLst/>
              </a:prstGeom>
              <a:ln w="38100">
                <a:solidFill>
                  <a:srgbClr val="00B050"/>
                </a:solidFill>
                <a:headEnd type="triangl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F2CA77B7-26DD-4BF7-B49C-456D5EF12BE3}"/>
                  </a:ext>
                </a:extLst>
              </p:cNvPr>
              <p:cNvSpPr/>
              <p:nvPr/>
            </p:nvSpPr>
            <p:spPr>
              <a:xfrm rot="16200000" flipV="1">
                <a:off x="7027242" y="2267031"/>
                <a:ext cx="82796" cy="21564"/>
              </a:xfrm>
              <a:prstGeom prst="rect">
                <a:avLst/>
              </a:prstGeom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9DE88261-0DFA-400A-8A3D-85651C3E8CEE}"/>
                  </a:ext>
                </a:extLst>
              </p:cNvPr>
              <p:cNvCxnSpPr>
                <a:cxnSpLocks/>
                <a:stCxn id="89" idx="3"/>
                <a:endCxn id="84" idx="0"/>
              </p:cNvCxnSpPr>
              <p:nvPr/>
            </p:nvCxnSpPr>
            <p:spPr>
              <a:xfrm flipH="1" flipV="1">
                <a:off x="7079423" y="2277814"/>
                <a:ext cx="2513270" cy="251863"/>
              </a:xfrm>
              <a:prstGeom prst="line">
                <a:avLst/>
              </a:prstGeom>
              <a:ln w="38100">
                <a:solidFill>
                  <a:srgbClr val="00B050"/>
                </a:solidFill>
                <a:headEnd type="triangl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6" name="Group 70">
                <a:extLst>
                  <a:ext uri="{FF2B5EF4-FFF2-40B4-BE49-F238E27FC236}">
                    <a16:creationId xmlns:a16="http://schemas.microsoft.com/office/drawing/2014/main" id="{88D411E1-E35A-42D1-B236-9A7601E0E9A1}"/>
                  </a:ext>
                </a:extLst>
              </p:cNvPr>
              <p:cNvGrpSpPr/>
              <p:nvPr/>
            </p:nvGrpSpPr>
            <p:grpSpPr>
              <a:xfrm>
                <a:off x="9553416" y="1796471"/>
                <a:ext cx="91834" cy="957819"/>
                <a:chOff x="6563466" y="3233179"/>
                <a:chExt cx="194702" cy="1763004"/>
              </a:xfrm>
            </p:grpSpPr>
            <p:grpSp>
              <p:nvGrpSpPr>
                <p:cNvPr id="87" name="Group 110">
                  <a:extLst>
                    <a:ext uri="{FF2B5EF4-FFF2-40B4-BE49-F238E27FC236}">
                      <a16:creationId xmlns:a16="http://schemas.microsoft.com/office/drawing/2014/main" id="{483D85BB-5D8D-41EE-A0B8-8FA9611080A6}"/>
                    </a:ext>
                  </a:extLst>
                </p:cNvPr>
                <p:cNvGrpSpPr/>
                <p:nvPr/>
              </p:nvGrpSpPr>
              <p:grpSpPr>
                <a:xfrm rot="16200000" flipV="1">
                  <a:off x="5779315" y="4017330"/>
                  <a:ext cx="1763004" cy="194702"/>
                  <a:chOff x="5181600" y="-383280"/>
                  <a:chExt cx="1763004" cy="356852"/>
                </a:xfrm>
              </p:grpSpPr>
              <p:sp>
                <p:nvSpPr>
                  <p:cNvPr id="90" name="Flowchart: Stored Data 89">
                    <a:extLst>
                      <a:ext uri="{FF2B5EF4-FFF2-40B4-BE49-F238E27FC236}">
                        <a16:creationId xmlns:a16="http://schemas.microsoft.com/office/drawing/2014/main" id="{9BB707C2-23A7-4E2D-9DD0-F8E011E5B69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901201" y="-1069831"/>
                    <a:ext cx="335397" cy="1751409"/>
                  </a:xfrm>
                  <a:prstGeom prst="flowChartOnlineStorag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sp>
                <p:nvSpPr>
                  <p:cNvPr id="91" name="Rectangle 90">
                    <a:extLst>
                      <a:ext uri="{FF2B5EF4-FFF2-40B4-BE49-F238E27FC236}">
                        <a16:creationId xmlns:a16="http://schemas.microsoft.com/office/drawing/2014/main" id="{2DD2FCAE-E42D-43DC-85E9-15FD05474521}"/>
                      </a:ext>
                    </a:extLst>
                  </p:cNvPr>
                  <p:cNvSpPr/>
                  <p:nvPr/>
                </p:nvSpPr>
                <p:spPr>
                  <a:xfrm>
                    <a:off x="5181600" y="-383280"/>
                    <a:ext cx="1751420" cy="121997"/>
                  </a:xfrm>
                  <a:prstGeom prst="rect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</p:grpSp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73419217-0C2E-490A-8F62-6509A611D800}"/>
                    </a:ext>
                  </a:extLst>
                </p:cNvPr>
                <p:cNvSpPr/>
                <p:nvPr/>
              </p:nvSpPr>
              <p:spPr>
                <a:xfrm rot="16200000" flipV="1">
                  <a:off x="6635545" y="3654524"/>
                  <a:ext cx="76201" cy="76198"/>
                </a:xfrm>
                <a:prstGeom prst="ellips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C394C532-3144-4E49-981F-8F30F9D1C149}"/>
                    </a:ext>
                  </a:extLst>
                </p:cNvPr>
                <p:cNvSpPr/>
                <p:nvPr/>
              </p:nvSpPr>
              <p:spPr>
                <a:xfrm rot="16200000" flipV="1">
                  <a:off x="6635545" y="4517708"/>
                  <a:ext cx="76201" cy="76198"/>
                </a:xfrm>
                <a:prstGeom prst="ellips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</p:grp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3A16A7F-669D-405F-8BE4-1332B329929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843159" y="5208589"/>
              <a:ext cx="1285615" cy="1542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CB37348-3659-4C32-8BB3-1E7D25F8DE3B}"/>
                </a:ext>
              </a:extLst>
            </p:cNvPr>
            <p:cNvCxnSpPr>
              <a:cxnSpLocks/>
              <a:stCxn id="63" idx="4"/>
              <a:endCxn id="70" idx="2"/>
            </p:cNvCxnSpPr>
            <p:nvPr/>
          </p:nvCxnSpPr>
          <p:spPr>
            <a:xfrm rot="16200000">
              <a:off x="6452793" y="3711824"/>
              <a:ext cx="1578" cy="2019056"/>
            </a:xfrm>
            <a:prstGeom prst="line">
              <a:avLst/>
            </a:prstGeom>
            <a:ln w="38100">
              <a:solidFill>
                <a:srgbClr val="0070C0"/>
              </a:solidFill>
              <a:headEnd type="triangl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9D9CAAC-BB76-4DC1-AC39-439AE2E21A22}"/>
                </a:ext>
              </a:extLst>
            </p:cNvPr>
            <p:cNvCxnSpPr>
              <a:cxnSpLocks/>
              <a:stCxn id="61" idx="0"/>
              <a:endCxn id="63" idx="5"/>
            </p:cNvCxnSpPr>
            <p:nvPr/>
          </p:nvCxnSpPr>
          <p:spPr>
            <a:xfrm rot="16200000" flipV="1">
              <a:off x="5875148" y="4270175"/>
              <a:ext cx="248827" cy="1123678"/>
            </a:xfrm>
            <a:prstGeom prst="line">
              <a:avLst/>
            </a:prstGeom>
            <a:ln w="38100">
              <a:solidFill>
                <a:srgbClr val="0070C0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4E08191-FA56-445D-AEF8-16A889C7B8CE}"/>
                </a:ext>
              </a:extLst>
            </p:cNvPr>
            <p:cNvCxnSpPr>
              <a:cxnSpLocks/>
              <a:stCxn id="73" idx="0"/>
              <a:endCxn id="76" idx="3"/>
            </p:cNvCxnSpPr>
            <p:nvPr/>
          </p:nvCxnSpPr>
          <p:spPr>
            <a:xfrm rot="16200000">
              <a:off x="6873329" y="4041405"/>
              <a:ext cx="2252380" cy="3051"/>
            </a:xfrm>
            <a:prstGeom prst="line">
              <a:avLst/>
            </a:prstGeom>
            <a:ln w="38100">
              <a:solidFill>
                <a:srgbClr val="0070C0"/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1A96E47-5861-431C-A418-65920F211FBA}"/>
                </a:ext>
              </a:extLst>
            </p:cNvPr>
            <p:cNvCxnSpPr>
              <a:cxnSpLocks/>
              <a:stCxn id="64" idx="5"/>
              <a:endCxn id="73" idx="2"/>
            </p:cNvCxnSpPr>
            <p:nvPr/>
          </p:nvCxnSpPr>
          <p:spPr>
            <a:xfrm rot="16200000">
              <a:off x="6690681" y="3948235"/>
              <a:ext cx="20843" cy="2526760"/>
            </a:xfrm>
            <a:prstGeom prst="line">
              <a:avLst/>
            </a:prstGeom>
            <a:ln w="38100">
              <a:solidFill>
                <a:srgbClr val="0070C0"/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E05C2F89-55F9-453D-B4BB-1616E175B0A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250173" y="4942793"/>
              <a:ext cx="0" cy="481503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A578A6C5-5C5B-4930-895D-806ECEA9CAAE}"/>
                </a:ext>
              </a:extLst>
            </p:cNvPr>
            <p:cNvCxnSpPr/>
            <p:nvPr/>
          </p:nvCxnSpPr>
          <p:spPr>
            <a:xfrm rot="10800000" flipV="1">
              <a:off x="8006330" y="5206242"/>
              <a:ext cx="0" cy="629387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85">
              <a:extLst>
                <a:ext uri="{FF2B5EF4-FFF2-40B4-BE49-F238E27FC236}">
                  <a16:creationId xmlns:a16="http://schemas.microsoft.com/office/drawing/2014/main" id="{ED43E329-DEEC-4B7D-AFF9-AFF796E06B46}"/>
                </a:ext>
              </a:extLst>
            </p:cNvPr>
            <p:cNvGrpSpPr/>
            <p:nvPr/>
          </p:nvGrpSpPr>
          <p:grpSpPr>
            <a:xfrm rot="16200000">
              <a:off x="4937199" y="4909270"/>
              <a:ext cx="945297" cy="103870"/>
              <a:chOff x="4013280" y="-2144206"/>
              <a:chExt cx="1751408" cy="335512"/>
            </a:xfrm>
          </p:grpSpPr>
          <p:sp>
            <p:nvSpPr>
              <p:cNvPr id="79" name="Flowchart: Stored Data 78">
                <a:extLst>
                  <a:ext uri="{FF2B5EF4-FFF2-40B4-BE49-F238E27FC236}">
                    <a16:creationId xmlns:a16="http://schemas.microsoft.com/office/drawing/2014/main" id="{62521F9B-4C63-40CC-847C-A855085A60E8}"/>
                  </a:ext>
                </a:extLst>
              </p:cNvPr>
              <p:cNvSpPr/>
              <p:nvPr/>
            </p:nvSpPr>
            <p:spPr>
              <a:xfrm rot="5400000">
                <a:off x="4721287" y="-2852090"/>
                <a:ext cx="335402" cy="1751390"/>
              </a:xfrm>
              <a:prstGeom prst="flowChartOnlineStorag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D52D262-96BB-4EC5-8245-86A10D13CA70}"/>
                  </a:ext>
                </a:extLst>
              </p:cNvPr>
              <p:cNvSpPr/>
              <p:nvPr/>
            </p:nvSpPr>
            <p:spPr>
              <a:xfrm>
                <a:off x="4013280" y="-2144206"/>
                <a:ext cx="1751408" cy="121991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1E563AAD-89E1-4811-81E0-B77EC9A3810F}"/>
                </a:ext>
              </a:extLst>
            </p:cNvPr>
            <p:cNvSpPr/>
            <p:nvPr/>
          </p:nvSpPr>
          <p:spPr>
            <a:xfrm rot="16200000">
              <a:off x="6533242" y="4943458"/>
              <a:ext cx="82255" cy="25940"/>
            </a:xfrm>
            <a:prstGeom prst="rect">
              <a:avLst/>
            </a:prstGeom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90E9656-A3EC-4B0C-9CEE-7D1C76171154}"/>
                </a:ext>
              </a:extLst>
            </p:cNvPr>
            <p:cNvCxnSpPr>
              <a:cxnSpLocks/>
              <a:stCxn id="64" idx="5"/>
              <a:endCxn id="61" idx="0"/>
            </p:cNvCxnSpPr>
            <p:nvPr/>
          </p:nvCxnSpPr>
          <p:spPr>
            <a:xfrm rot="16200000">
              <a:off x="5866756" y="4527393"/>
              <a:ext cx="265609" cy="1123678"/>
            </a:xfrm>
            <a:prstGeom prst="line">
              <a:avLst/>
            </a:prstGeom>
            <a:ln w="38100">
              <a:solidFill>
                <a:srgbClr val="0070C0"/>
              </a:solidFill>
              <a:headEnd type="triangl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05548D5B-824B-4840-9BE2-D2FA09354497}"/>
                </a:ext>
              </a:extLst>
            </p:cNvPr>
            <p:cNvSpPr/>
            <p:nvPr/>
          </p:nvSpPr>
          <p:spPr>
            <a:xfrm rot="16200000">
              <a:off x="5401873" y="4700525"/>
              <a:ext cx="41128" cy="43234"/>
            </a:xfrm>
            <a:prstGeom prst="ellips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BD542A7C-5BAE-4744-9D26-824EF9BF39BC}"/>
                </a:ext>
              </a:extLst>
            </p:cNvPr>
            <p:cNvSpPr/>
            <p:nvPr/>
          </p:nvSpPr>
          <p:spPr>
            <a:xfrm rot="16200000">
              <a:off x="5401873" y="5214961"/>
              <a:ext cx="41128" cy="43234"/>
            </a:xfrm>
            <a:prstGeom prst="ellips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28AD598E-FC71-453E-A224-900B8315C608}"/>
                </a:ext>
              </a:extLst>
            </p:cNvPr>
            <p:cNvCxnSpPr>
              <a:cxnSpLocks/>
              <a:stCxn id="75" idx="4"/>
              <a:endCxn id="70" idx="0"/>
            </p:cNvCxnSpPr>
            <p:nvPr/>
          </p:nvCxnSpPr>
          <p:spPr>
            <a:xfrm rot="16200000" flipH="1" flipV="1">
              <a:off x="6610576" y="3805856"/>
              <a:ext cx="1768552" cy="2343"/>
            </a:xfrm>
            <a:prstGeom prst="line">
              <a:avLst/>
            </a:prstGeom>
            <a:ln w="38100">
              <a:solidFill>
                <a:srgbClr val="0070C0"/>
              </a:solidFill>
              <a:headEnd type="triangl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6B64E9FE-5072-4962-A7B1-73326895A1B3}"/>
                </a:ext>
              </a:extLst>
            </p:cNvPr>
            <p:cNvCxnSpPr>
              <a:cxnSpLocks/>
              <a:stCxn id="67" idx="0"/>
              <a:endCxn id="75" idx="4"/>
            </p:cNvCxnSpPr>
            <p:nvPr/>
          </p:nvCxnSpPr>
          <p:spPr>
            <a:xfrm rot="16200000" flipV="1">
              <a:off x="7043748" y="3375027"/>
              <a:ext cx="1146583" cy="242030"/>
            </a:xfrm>
            <a:prstGeom prst="line">
              <a:avLst/>
            </a:prstGeom>
            <a:ln w="38100">
              <a:solidFill>
                <a:srgbClr val="0070C0"/>
              </a:solidFill>
              <a:headEnd type="triangl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78BFAEF-D45F-4D2B-943F-C5A1D6149464}"/>
                </a:ext>
              </a:extLst>
            </p:cNvPr>
            <p:cNvSpPr/>
            <p:nvPr/>
          </p:nvSpPr>
          <p:spPr>
            <a:xfrm rot="10800000" flipV="1">
              <a:off x="7694820" y="4069334"/>
              <a:ext cx="86468" cy="24676"/>
            </a:xfrm>
            <a:prstGeom prst="rect">
              <a:avLst/>
            </a:prstGeom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62C1E72-224C-486C-B68C-90A900D8796D}"/>
                </a:ext>
              </a:extLst>
            </p:cNvPr>
            <p:cNvCxnSpPr>
              <a:cxnSpLocks/>
              <a:stCxn id="76" idx="3"/>
              <a:endCxn id="67" idx="0"/>
            </p:cNvCxnSpPr>
            <p:nvPr/>
          </p:nvCxnSpPr>
          <p:spPr>
            <a:xfrm rot="16200000" flipH="1" flipV="1">
              <a:off x="7293252" y="3361542"/>
              <a:ext cx="1152594" cy="262989"/>
            </a:xfrm>
            <a:prstGeom prst="line">
              <a:avLst/>
            </a:prstGeom>
            <a:ln w="38100">
              <a:solidFill>
                <a:srgbClr val="0070C0"/>
              </a:solidFill>
              <a:headEnd type="triangl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Group 70">
              <a:extLst>
                <a:ext uri="{FF2B5EF4-FFF2-40B4-BE49-F238E27FC236}">
                  <a16:creationId xmlns:a16="http://schemas.microsoft.com/office/drawing/2014/main" id="{23E22596-CA37-4AB7-9FBB-285B45AE484B}"/>
                </a:ext>
              </a:extLst>
            </p:cNvPr>
            <p:cNvGrpSpPr/>
            <p:nvPr/>
          </p:nvGrpSpPr>
          <p:grpSpPr>
            <a:xfrm rot="16200000">
              <a:off x="7685031" y="2397703"/>
              <a:ext cx="107477" cy="993714"/>
              <a:chOff x="4937176" y="3244779"/>
              <a:chExt cx="199132" cy="1751417"/>
            </a:xfrm>
          </p:grpSpPr>
          <p:grpSp>
            <p:nvGrpSpPr>
              <p:cNvPr id="74" name="Group 110">
                <a:extLst>
                  <a:ext uri="{FF2B5EF4-FFF2-40B4-BE49-F238E27FC236}">
                    <a16:creationId xmlns:a16="http://schemas.microsoft.com/office/drawing/2014/main" id="{6EE4B8B3-EED1-4FA0-8FEB-74BDDD205247}"/>
                  </a:ext>
                </a:extLst>
              </p:cNvPr>
              <p:cNvGrpSpPr/>
              <p:nvPr/>
            </p:nvGrpSpPr>
            <p:grpSpPr>
              <a:xfrm rot="16200000" flipV="1">
                <a:off x="4161033" y="4020922"/>
                <a:ext cx="1751417" cy="199132"/>
                <a:chOff x="5181593" y="2589372"/>
                <a:chExt cx="1751407" cy="364962"/>
              </a:xfrm>
            </p:grpSpPr>
            <p:sp>
              <p:nvSpPr>
                <p:cNvPr id="77" name="Flowchart: Stored Data 76">
                  <a:extLst>
                    <a:ext uri="{FF2B5EF4-FFF2-40B4-BE49-F238E27FC236}">
                      <a16:creationId xmlns:a16="http://schemas.microsoft.com/office/drawing/2014/main" id="{7FB871D9-B7CC-43C6-8622-9A83358F5150}"/>
                    </a:ext>
                  </a:extLst>
                </p:cNvPr>
                <p:cNvSpPr/>
                <p:nvPr/>
              </p:nvSpPr>
              <p:spPr>
                <a:xfrm rot="5400000">
                  <a:off x="5889604" y="1910938"/>
                  <a:ext cx="335389" cy="1751403"/>
                </a:xfrm>
                <a:prstGeom prst="flowChartOnlineStorag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6F2D13E2-E497-4C99-886C-8E4C36CD17B1}"/>
                    </a:ext>
                  </a:extLst>
                </p:cNvPr>
                <p:cNvSpPr/>
                <p:nvPr/>
              </p:nvSpPr>
              <p:spPr>
                <a:xfrm>
                  <a:off x="5181593" y="2589372"/>
                  <a:ext cx="1751403" cy="121999"/>
                </a:xfrm>
                <a:prstGeom prst="rect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DD163736-13FF-4D71-914D-51579ADB528C}"/>
                  </a:ext>
                </a:extLst>
              </p:cNvPr>
              <p:cNvSpPr/>
              <p:nvPr/>
            </p:nvSpPr>
            <p:spPr>
              <a:xfrm rot="16200000" flipV="1">
                <a:off x="4984509" y="3654549"/>
                <a:ext cx="76200" cy="76202"/>
              </a:xfrm>
              <a:prstGeom prst="ellips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9DDE1949-4E47-426F-B25E-75BE59DA7D3D}"/>
                  </a:ext>
                </a:extLst>
              </p:cNvPr>
              <p:cNvSpPr/>
              <p:nvPr/>
            </p:nvSpPr>
            <p:spPr>
              <a:xfrm rot="16200000" flipV="1">
                <a:off x="4984487" y="4517704"/>
                <a:ext cx="76200" cy="76202"/>
              </a:xfrm>
              <a:prstGeom prst="ellips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</p:grp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D18C6F3-9A68-4148-88B6-56D9F45BF80C}"/>
                </a:ext>
              </a:extLst>
            </p:cNvPr>
            <p:cNvSpPr/>
            <p:nvPr/>
          </p:nvSpPr>
          <p:spPr>
            <a:xfrm rot="2700000">
              <a:off x="7169938" y="4684316"/>
              <a:ext cx="616915" cy="43234"/>
            </a:xfrm>
            <a:prstGeom prst="rect">
              <a:avLst/>
            </a:prstGeom>
            <a:solidFill>
              <a:srgbClr val="7030A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96C1B1D1-15B9-4E60-BFF0-E1CABCDE2BAE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7673565" y="5523437"/>
              <a:ext cx="619615" cy="4769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9F5F030D-08C7-483D-9AF5-7AB5A7CA38C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265868" y="4934686"/>
              <a:ext cx="9765" cy="511437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809A6070-AC16-48B5-9828-18AAFA2E3ABA}"/>
                </a:ext>
              </a:extLst>
            </p:cNvPr>
            <p:cNvSpPr/>
            <p:nvPr/>
          </p:nvSpPr>
          <p:spPr>
            <a:xfrm rot="2700000">
              <a:off x="7672780" y="5161460"/>
              <a:ext cx="616915" cy="47393"/>
            </a:xfrm>
            <a:prstGeom prst="rect">
              <a:avLst/>
            </a:prstGeom>
            <a:solidFill>
              <a:srgbClr val="7030A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B02EA4-3ED9-431C-A846-589BF0AF9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3497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173" y="111329"/>
            <a:ext cx="10966342" cy="924314"/>
          </a:xfrm>
        </p:spPr>
        <p:txBody>
          <a:bodyPr>
            <a:noAutofit/>
          </a:bodyPr>
          <a:lstStyle/>
          <a:p>
            <a:r>
              <a:rPr lang="en-US" sz="2400" dirty="0"/>
              <a:t>Optical Autocovariance Wind Lidar (OAWL): </a:t>
            </a:r>
            <a:br>
              <a:rPr lang="en-US" sz="2400" dirty="0"/>
            </a:br>
            <a:r>
              <a:rPr lang="en-US" sz="2400" dirty="0"/>
              <a:t>Field-Widened, Quadrature Mach Zehnder Interferometer (QMZI)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1DAD31B-AD8E-4999-86F2-A78F01343DF5}"/>
              </a:ext>
            </a:extLst>
          </p:cNvPr>
          <p:cNvGrpSpPr/>
          <p:nvPr/>
        </p:nvGrpSpPr>
        <p:grpSpPr>
          <a:xfrm>
            <a:off x="2184497" y="1936932"/>
            <a:ext cx="6778375" cy="4096799"/>
            <a:chOff x="2462789" y="1936932"/>
            <a:chExt cx="6778375" cy="4096799"/>
          </a:xfrm>
        </p:grpSpPr>
        <p:cxnSp>
          <p:nvCxnSpPr>
            <p:cNvPr id="106" name="Straight Connector 105"/>
            <p:cNvCxnSpPr/>
            <p:nvPr/>
          </p:nvCxnSpPr>
          <p:spPr>
            <a:xfrm>
              <a:off x="2481971" y="3339705"/>
              <a:ext cx="3123604" cy="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>
              <a:stCxn id="119" idx="4"/>
              <a:endCxn id="126" idx="2"/>
            </p:cNvCxnSpPr>
            <p:nvPr/>
          </p:nvCxnSpPr>
          <p:spPr>
            <a:xfrm rot="16200000" flipH="1">
              <a:off x="4978834" y="2686786"/>
              <a:ext cx="1226594" cy="2828"/>
            </a:xfrm>
            <a:prstGeom prst="line">
              <a:avLst/>
            </a:prstGeom>
            <a:ln w="57150">
              <a:solidFill>
                <a:srgbClr val="0070C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>
              <a:stCxn id="117" idx="0"/>
              <a:endCxn id="119" idx="4"/>
            </p:cNvCxnSpPr>
            <p:nvPr/>
          </p:nvCxnSpPr>
          <p:spPr>
            <a:xfrm rot="5400000" flipH="1" flipV="1">
              <a:off x="4873858" y="2397136"/>
              <a:ext cx="1039091" cy="394627"/>
            </a:xfrm>
            <a:prstGeom prst="line">
              <a:avLst/>
            </a:prstGeom>
            <a:ln w="57150">
              <a:solidFill>
                <a:srgbClr val="0070C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>
              <a:stCxn id="113" idx="0"/>
              <a:endCxn id="131" idx="3"/>
            </p:cNvCxnSpPr>
            <p:nvPr/>
          </p:nvCxnSpPr>
          <p:spPr>
            <a:xfrm rot="16200000" flipH="1">
              <a:off x="6973060" y="2023157"/>
              <a:ext cx="4913" cy="4275637"/>
            </a:xfrm>
            <a:prstGeom prst="line">
              <a:avLst/>
            </a:prstGeom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>
              <a:stCxn id="120" idx="5"/>
              <a:endCxn id="113" idx="2"/>
            </p:cNvCxnSpPr>
            <p:nvPr/>
          </p:nvCxnSpPr>
          <p:spPr>
            <a:xfrm rot="16200000" flipH="1">
              <a:off x="3746336" y="3067155"/>
              <a:ext cx="2040064" cy="35273"/>
            </a:xfrm>
            <a:prstGeom prst="line">
              <a:avLst/>
            </a:prstGeom>
            <a:ln w="5715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>
              <a:stCxn id="113" idx="0"/>
            </p:cNvCxnSpPr>
            <p:nvPr/>
          </p:nvCxnSpPr>
          <p:spPr>
            <a:xfrm rot="5400000">
              <a:off x="4318155" y="4672635"/>
              <a:ext cx="1033660" cy="542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/>
            <p:cNvCxnSpPr/>
            <p:nvPr/>
          </p:nvCxnSpPr>
          <p:spPr>
            <a:xfrm rot="16200000" flipV="1">
              <a:off x="4253955" y="3592092"/>
              <a:ext cx="0" cy="1060099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Chord 113"/>
            <p:cNvSpPr/>
            <p:nvPr/>
          </p:nvSpPr>
          <p:spPr>
            <a:xfrm rot="1205345">
              <a:off x="2858525" y="3932049"/>
              <a:ext cx="346364" cy="346364"/>
            </a:xfrm>
            <a:prstGeom prst="chor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" name="Chord 114"/>
            <p:cNvSpPr/>
            <p:nvPr/>
          </p:nvSpPr>
          <p:spPr>
            <a:xfrm rot="17497954">
              <a:off x="4679025" y="5687367"/>
              <a:ext cx="346364" cy="346364"/>
            </a:xfrm>
            <a:prstGeom prst="chor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3" name="Group 85"/>
            <p:cNvGrpSpPr/>
            <p:nvPr/>
          </p:nvGrpSpPr>
          <p:grpSpPr>
            <a:xfrm>
              <a:off x="4392071" y="1936932"/>
              <a:ext cx="1592186" cy="166363"/>
              <a:chOff x="5181599" y="1905000"/>
              <a:chExt cx="1751404" cy="335399"/>
            </a:xfrm>
          </p:grpSpPr>
          <p:sp>
            <p:nvSpPr>
              <p:cNvPr id="134" name="Flowchart: Stored Data 133"/>
              <p:cNvSpPr/>
              <p:nvPr/>
            </p:nvSpPr>
            <p:spPr>
              <a:xfrm rot="5400000">
                <a:off x="5889601" y="1196998"/>
                <a:ext cx="335399" cy="1751403"/>
              </a:xfrm>
              <a:prstGeom prst="flowChartOnlineStorag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Rectangle 134"/>
              <p:cNvSpPr/>
              <p:nvPr/>
            </p:nvSpPr>
            <p:spPr>
              <a:xfrm>
                <a:off x="5181600" y="1905000"/>
                <a:ext cx="1751403" cy="12199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17" name="Rectangle 116"/>
            <p:cNvSpPr/>
            <p:nvPr/>
          </p:nvSpPr>
          <p:spPr>
            <a:xfrm>
              <a:off x="5126817" y="3113995"/>
              <a:ext cx="138545" cy="41563"/>
            </a:xfrm>
            <a:prstGeom prst="rect">
              <a:avLst/>
            </a:pr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118" name="Straight Connector 117"/>
            <p:cNvCxnSpPr>
              <a:stCxn id="120" idx="5"/>
              <a:endCxn id="117" idx="0"/>
            </p:cNvCxnSpPr>
            <p:nvPr/>
          </p:nvCxnSpPr>
          <p:spPr>
            <a:xfrm rot="16200000" flipH="1">
              <a:off x="4447793" y="2365698"/>
              <a:ext cx="1049235" cy="447358"/>
            </a:xfrm>
            <a:prstGeom prst="line">
              <a:avLst/>
            </a:prstGeom>
            <a:ln w="57150">
              <a:solidFill>
                <a:srgbClr val="0070C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Oval 118"/>
            <p:cNvSpPr/>
            <p:nvPr/>
          </p:nvSpPr>
          <p:spPr>
            <a:xfrm>
              <a:off x="5556080" y="2005631"/>
              <a:ext cx="69273" cy="6927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0" name="Oval 119"/>
            <p:cNvSpPr/>
            <p:nvPr/>
          </p:nvSpPr>
          <p:spPr>
            <a:xfrm>
              <a:off x="4689603" y="2005631"/>
              <a:ext cx="69273" cy="6927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121" name="Straight Connector 120"/>
            <p:cNvCxnSpPr>
              <a:stCxn id="130" idx="4"/>
              <a:endCxn id="126" idx="0"/>
            </p:cNvCxnSpPr>
            <p:nvPr/>
          </p:nvCxnSpPr>
          <p:spPr>
            <a:xfrm rot="10800000">
              <a:off x="5642528" y="3350482"/>
              <a:ext cx="3460662" cy="3745"/>
            </a:xfrm>
            <a:prstGeom prst="line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>
              <a:stCxn id="123" idx="0"/>
              <a:endCxn id="130" idx="4"/>
            </p:cNvCxnSpPr>
            <p:nvPr/>
          </p:nvCxnSpPr>
          <p:spPr>
            <a:xfrm flipV="1">
              <a:off x="5819089" y="3354226"/>
              <a:ext cx="3284101" cy="387815"/>
            </a:xfrm>
            <a:prstGeom prst="line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Rectangle 122"/>
            <p:cNvSpPr/>
            <p:nvPr/>
          </p:nvSpPr>
          <p:spPr>
            <a:xfrm rot="16200000" flipV="1">
              <a:off x="5729035" y="3721259"/>
              <a:ext cx="138545" cy="41563"/>
            </a:xfrm>
            <a:prstGeom prst="rect">
              <a:avLst/>
            </a:pr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124" name="Straight Connector 123"/>
            <p:cNvCxnSpPr>
              <a:stCxn id="131" idx="3"/>
              <a:endCxn id="123" idx="0"/>
            </p:cNvCxnSpPr>
            <p:nvPr/>
          </p:nvCxnSpPr>
          <p:spPr>
            <a:xfrm rot="10800000">
              <a:off x="5819089" y="3742040"/>
              <a:ext cx="3294246" cy="421391"/>
            </a:xfrm>
            <a:prstGeom prst="line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70"/>
            <p:cNvGrpSpPr/>
            <p:nvPr/>
          </p:nvGrpSpPr>
          <p:grpSpPr>
            <a:xfrm>
              <a:off x="9074801" y="2947061"/>
              <a:ext cx="166363" cy="1592185"/>
              <a:chOff x="5326645" y="3244742"/>
              <a:chExt cx="182999" cy="1751404"/>
            </a:xfrm>
          </p:grpSpPr>
          <p:grpSp>
            <p:nvGrpSpPr>
              <p:cNvPr id="5" name="Group 110"/>
              <p:cNvGrpSpPr/>
              <p:nvPr/>
            </p:nvGrpSpPr>
            <p:grpSpPr>
              <a:xfrm rot="16200000" flipV="1">
                <a:off x="4542443" y="4028944"/>
                <a:ext cx="1751404" cy="182999"/>
                <a:chOff x="5181599" y="1905000"/>
                <a:chExt cx="1751404" cy="335399"/>
              </a:xfrm>
            </p:grpSpPr>
            <p:sp>
              <p:nvSpPr>
                <p:cNvPr id="132" name="Flowchart: Stored Data 131"/>
                <p:cNvSpPr/>
                <p:nvPr/>
              </p:nvSpPr>
              <p:spPr>
                <a:xfrm rot="5400000">
                  <a:off x="5889601" y="1196998"/>
                  <a:ext cx="335399" cy="1751403"/>
                </a:xfrm>
                <a:prstGeom prst="flowChartOnlineStorag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3" name="Rectangle 132"/>
                <p:cNvSpPr/>
                <p:nvPr/>
              </p:nvSpPr>
              <p:spPr>
                <a:xfrm>
                  <a:off x="5181600" y="1905000"/>
                  <a:ext cx="1751403" cy="12199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30" name="Oval 129"/>
              <p:cNvSpPr/>
              <p:nvPr/>
            </p:nvSpPr>
            <p:spPr>
              <a:xfrm rot="16200000" flipV="1">
                <a:off x="5357873" y="3654523"/>
                <a:ext cx="76200" cy="762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Oval 130"/>
              <p:cNvSpPr/>
              <p:nvPr/>
            </p:nvSpPr>
            <p:spPr>
              <a:xfrm rot="16200000" flipV="1">
                <a:off x="5357873" y="4517708"/>
                <a:ext cx="76200" cy="762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26" name="Rectangle 125"/>
            <p:cNvSpPr/>
            <p:nvPr/>
          </p:nvSpPr>
          <p:spPr>
            <a:xfrm rot="8100000">
              <a:off x="5098491" y="3291353"/>
              <a:ext cx="1039091" cy="69273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5008007" y="5694977"/>
              <a:ext cx="18245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solidFill>
                    <a:srgbClr val="000000"/>
                  </a:solidFill>
                </a:rPr>
                <a:t>Detector D = 270°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2462789" y="3540455"/>
              <a:ext cx="16995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</a:rPr>
                <a:t>Detector B = 90°</a:t>
              </a: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6067580" y="4015113"/>
              <a:ext cx="69273" cy="346364"/>
            </a:xfrm>
            <a:prstGeom prst="rect">
              <a:avLst/>
            </a:prstGeom>
            <a:solidFill>
              <a:srgbClr val="DAE2D0">
                <a:alpha val="52941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6112171" y="4100082"/>
              <a:ext cx="14568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QWP = </a:t>
              </a:r>
              <a:r>
                <a:rPr lang="el-GR" sz="1800" dirty="0">
                  <a:solidFill>
                    <a:srgbClr val="000000"/>
                  </a:solidFill>
                </a:rPr>
                <a:t>π</a:t>
              </a:r>
              <a:r>
                <a:rPr lang="en-US" sz="1400" dirty="0">
                  <a:solidFill>
                    <a:srgbClr val="000000"/>
                  </a:solidFill>
                </a:rPr>
                <a:t>/2 </a:t>
              </a:r>
            </a:p>
          </p:txBody>
        </p:sp>
        <p:grpSp>
          <p:nvGrpSpPr>
            <p:cNvPr id="6" name="Group 152"/>
            <p:cNvGrpSpPr/>
            <p:nvPr/>
          </p:nvGrpSpPr>
          <p:grpSpPr>
            <a:xfrm rot="5400000">
              <a:off x="4674108" y="5192750"/>
              <a:ext cx="346365" cy="346365"/>
              <a:chOff x="5105398" y="5486400"/>
              <a:chExt cx="381002" cy="381002"/>
            </a:xfrm>
          </p:grpSpPr>
          <p:sp>
            <p:nvSpPr>
              <p:cNvPr id="150" name="Rectangle 149"/>
              <p:cNvSpPr/>
              <p:nvPr/>
            </p:nvSpPr>
            <p:spPr>
              <a:xfrm>
                <a:off x="5105400" y="5486400"/>
                <a:ext cx="381000" cy="381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52" name="Straight Connector 151"/>
              <p:cNvCxnSpPr/>
              <p:nvPr/>
            </p:nvCxnSpPr>
            <p:spPr>
              <a:xfrm rot="16200000">
                <a:off x="5105398" y="5486402"/>
                <a:ext cx="381000" cy="381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4" name="Chord 153"/>
            <p:cNvSpPr/>
            <p:nvPr/>
          </p:nvSpPr>
          <p:spPr>
            <a:xfrm rot="12098773">
              <a:off x="5379789" y="5201254"/>
              <a:ext cx="346364" cy="346364"/>
            </a:xfrm>
            <a:prstGeom prst="chor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5726246" y="5156612"/>
              <a:ext cx="26308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</a:rPr>
                <a:t>Detector C = 0° (360°)</a:t>
              </a:r>
            </a:p>
          </p:txBody>
        </p:sp>
        <p:grpSp>
          <p:nvGrpSpPr>
            <p:cNvPr id="7" name="Group 155"/>
            <p:cNvGrpSpPr/>
            <p:nvPr/>
          </p:nvGrpSpPr>
          <p:grpSpPr>
            <a:xfrm rot="16200000">
              <a:off x="3378707" y="3935450"/>
              <a:ext cx="346364" cy="346364"/>
              <a:chOff x="5105400" y="5486400"/>
              <a:chExt cx="381000" cy="381000"/>
            </a:xfrm>
          </p:grpSpPr>
          <p:sp>
            <p:nvSpPr>
              <p:cNvPr id="157" name="Rectangle 156"/>
              <p:cNvSpPr/>
              <p:nvPr/>
            </p:nvSpPr>
            <p:spPr>
              <a:xfrm>
                <a:off x="5105400" y="5486400"/>
                <a:ext cx="381000" cy="381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58" name="Straight Connector 157"/>
              <p:cNvCxnSpPr/>
              <p:nvPr/>
            </p:nvCxnSpPr>
            <p:spPr>
              <a:xfrm rot="16200000" flipH="1">
                <a:off x="5105400" y="5486400"/>
                <a:ext cx="381000" cy="381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0" name="TextBox 159"/>
            <p:cNvSpPr txBox="1"/>
            <p:nvPr/>
          </p:nvSpPr>
          <p:spPr>
            <a:xfrm>
              <a:off x="2494462" y="4805936"/>
              <a:ext cx="17906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</a:rPr>
                <a:t>Detector A = 180°</a:t>
              </a:r>
            </a:p>
          </p:txBody>
        </p:sp>
        <p:grpSp>
          <p:nvGrpSpPr>
            <p:cNvPr id="8" name="Group 63"/>
            <p:cNvGrpSpPr/>
            <p:nvPr/>
          </p:nvGrpSpPr>
          <p:grpSpPr>
            <a:xfrm rot="10800000">
              <a:off x="3406445" y="4283574"/>
              <a:ext cx="346364" cy="500467"/>
              <a:chOff x="2459109" y="4962556"/>
              <a:chExt cx="381000" cy="550514"/>
            </a:xfrm>
          </p:grpSpPr>
          <p:sp>
            <p:nvSpPr>
              <p:cNvPr id="159" name="Chord 158"/>
              <p:cNvSpPr/>
              <p:nvPr/>
            </p:nvSpPr>
            <p:spPr>
              <a:xfrm rot="6698541">
                <a:off x="2459109" y="4962556"/>
                <a:ext cx="381000" cy="381000"/>
              </a:xfrm>
              <a:prstGeom prst="chord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62" name="Straight Arrow Connector 161"/>
              <p:cNvCxnSpPr>
                <a:endCxn id="159" idx="2"/>
              </p:cNvCxnSpPr>
              <p:nvPr/>
            </p:nvCxnSpPr>
            <p:spPr>
              <a:xfrm rot="10800000" flipH="1">
                <a:off x="2647673" y="5225949"/>
                <a:ext cx="3027" cy="287121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4" name="Straight Arrow Connector 163"/>
            <p:cNvCxnSpPr/>
            <p:nvPr/>
          </p:nvCxnSpPr>
          <p:spPr>
            <a:xfrm rot="10800000">
              <a:off x="3097946" y="4107414"/>
              <a:ext cx="280763" cy="1218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/>
            <p:cNvCxnSpPr>
              <a:stCxn id="150" idx="0"/>
              <a:endCxn id="154" idx="2"/>
            </p:cNvCxnSpPr>
            <p:nvPr/>
          </p:nvCxnSpPr>
          <p:spPr>
            <a:xfrm>
              <a:off x="5020473" y="5365934"/>
              <a:ext cx="466232" cy="9489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/>
            <p:cNvCxnSpPr/>
            <p:nvPr/>
          </p:nvCxnSpPr>
          <p:spPr>
            <a:xfrm rot="16200000" flipH="1">
              <a:off x="4723045" y="5663357"/>
              <a:ext cx="255185" cy="6697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TextBox 172"/>
            <p:cNvSpPr txBox="1"/>
            <p:nvPr/>
          </p:nvSpPr>
          <p:spPr>
            <a:xfrm>
              <a:off x="4143038" y="5262023"/>
              <a:ext cx="5453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PBS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3275616" y="3959571"/>
              <a:ext cx="5453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PBS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292618" y="4430750"/>
              <a:ext cx="14443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dirty="0">
                  <a:solidFill>
                    <a:srgbClr val="000000"/>
                  </a:solidFill>
                </a:rPr>
                <a:t>Non-Polarizing beam-splitters</a:t>
              </a:r>
            </a:p>
          </p:txBody>
        </p:sp>
        <p:cxnSp>
          <p:nvCxnSpPr>
            <p:cNvPr id="69" name="Straight Arrow Connector 68"/>
            <p:cNvCxnSpPr>
              <a:cxnSpLocks/>
              <a:stCxn id="65" idx="0"/>
            </p:cNvCxnSpPr>
            <p:nvPr/>
          </p:nvCxnSpPr>
          <p:spPr>
            <a:xfrm flipH="1" flipV="1">
              <a:off x="5431167" y="3599478"/>
              <a:ext cx="583638" cy="831272"/>
            </a:xfrm>
            <a:prstGeom prst="straightConnector1">
              <a:avLst/>
            </a:prstGeom>
            <a:ln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cxnSpLocks/>
              <a:stCxn id="65" idx="0"/>
            </p:cNvCxnSpPr>
            <p:nvPr/>
          </p:nvCxnSpPr>
          <p:spPr>
            <a:xfrm flipH="1" flipV="1">
              <a:off x="5084801" y="4015114"/>
              <a:ext cx="930004" cy="415636"/>
            </a:xfrm>
            <a:prstGeom prst="straightConnector1">
              <a:avLst/>
            </a:prstGeom>
            <a:ln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rot="16200000" flipV="1">
              <a:off x="4245296" y="3644047"/>
              <a:ext cx="0" cy="106009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rot="5400000">
              <a:off x="4266200" y="4663976"/>
              <a:ext cx="1033660" cy="5428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Rectangle 112"/>
            <p:cNvSpPr/>
            <p:nvPr/>
          </p:nvSpPr>
          <p:spPr>
            <a:xfrm rot="8100000">
              <a:off x="4291306" y="4093703"/>
              <a:ext cx="1039091" cy="75936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913912" y="2126943"/>
            <a:ext cx="3439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0000"/>
                </a:solidFill>
              </a:rPr>
              <a:t>Like a two-port Michelson, but with static OPD and…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460204" y="1715046"/>
            <a:ext cx="33846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…Polarization multiplexing (QWP) provides four interference points</a:t>
            </a:r>
          </a:p>
        </p:txBody>
      </p:sp>
      <p:cxnSp>
        <p:nvCxnSpPr>
          <p:cNvPr id="24" name="Straight Arrow Connector 23"/>
          <p:cNvCxnSpPr>
            <a:cxnSpLocks/>
            <a:stCxn id="22" idx="2"/>
            <a:endCxn id="136" idx="0"/>
          </p:cNvCxnSpPr>
          <p:nvPr/>
        </p:nvCxnSpPr>
        <p:spPr>
          <a:xfrm flipH="1">
            <a:off x="5823925" y="2730709"/>
            <a:ext cx="2328609" cy="12844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0D53C8BF-71CC-4A8A-9FBC-9649A865E8E0}"/>
              </a:ext>
            </a:extLst>
          </p:cNvPr>
          <p:cNvSpPr txBox="1"/>
          <p:nvPr/>
        </p:nvSpPr>
        <p:spPr>
          <a:xfrm>
            <a:off x="9240608" y="3175214"/>
            <a:ext cx="2456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0000"/>
                </a:solidFill>
              </a:rPr>
              <a:t>Field-widening via cat-eye design</a:t>
            </a:r>
          </a:p>
          <a:p>
            <a:pPr algn="l"/>
            <a:endParaRPr lang="en-US" sz="2000" dirty="0">
              <a:solidFill>
                <a:srgbClr val="000000"/>
              </a:solidFill>
            </a:endParaRPr>
          </a:p>
          <a:p>
            <a:pPr algn="l"/>
            <a:r>
              <a:rPr lang="en-US" sz="2000" dirty="0">
                <a:solidFill>
                  <a:srgbClr val="000000"/>
                </a:solidFill>
              </a:rPr>
              <a:t>0.9 m OPD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4473DBA-2540-40CE-8375-9B3681F68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STAR Seminar - 25 July 2019 - NCWCP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77B1E1A-1403-48A8-9B97-1F87F64A9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51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609" y="174070"/>
            <a:ext cx="8282764" cy="735005"/>
          </a:xfrm>
        </p:spPr>
        <p:txBody>
          <a:bodyPr>
            <a:normAutofit/>
          </a:bodyPr>
          <a:lstStyle/>
          <a:p>
            <a:r>
              <a:rPr lang="en-US" dirty="0"/>
              <a:t>Existing global winds measurements</a:t>
            </a:r>
          </a:p>
        </p:txBody>
      </p:sp>
      <p:pic>
        <p:nvPicPr>
          <p:cNvPr id="6150" name="Picture 6" descr="2017feb.oper.sonde.count.BvsT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2720" y="3691500"/>
            <a:ext cx="4388671" cy="310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19588" y="1387996"/>
            <a:ext cx="3937953" cy="2510067"/>
            <a:chOff x="188947" y="1715468"/>
            <a:chExt cx="2933934" cy="2259285"/>
          </a:xfrm>
        </p:grpSpPr>
        <p:pic>
          <p:nvPicPr>
            <p:cNvPr id="6148" name="Picture 4" descr="2017feb.oper.buoypp0.all.gif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56"/>
            <a:stretch/>
          </p:blipFill>
          <p:spPr bwMode="auto">
            <a:xfrm>
              <a:off x="188947" y="1795416"/>
              <a:ext cx="2933934" cy="2179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1006629" y="1715468"/>
              <a:ext cx="1244366" cy="30473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</a:rPr>
                <a:t>Surface Buoys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761032" y="2017645"/>
            <a:ext cx="1682526" cy="341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Radiosondes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74674" y="4044993"/>
            <a:ext cx="3332905" cy="2331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br>
              <a:rPr lang="en-US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V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isible or water vapor channels</a:t>
            </a:r>
          </a:p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Requires 3 cloud images, cloud brightness temp, cloud mask, cloud height, cloud top pressure</a:t>
            </a:r>
          </a:p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(for Water Vapor: GFS forecast temperature profile)</a:t>
            </a:r>
          </a:p>
          <a:p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en-US" sz="1400" b="1" dirty="0">
                <a:solidFill>
                  <a:schemeClr val="bg2">
                    <a:lumMod val="25000"/>
                  </a:schemeClr>
                </a:solidFill>
              </a:rPr>
              <a:t>Requires Cloud/WV Features</a:t>
            </a:r>
          </a:p>
          <a:p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152" name="Picture 8" descr="https://amdar.noaa.gov/docs/bams/3.gi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9279" y="1387993"/>
            <a:ext cx="3761627" cy="241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070862" y="3077840"/>
            <a:ext cx="1925066" cy="341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Aircraft (in-situ)</a:t>
            </a:r>
          </a:p>
        </p:txBody>
      </p:sp>
      <p:pic>
        <p:nvPicPr>
          <p:cNvPr id="6154" name="Picture 10" descr="http://cimss.ssec.wisc.edu/goes/blog/wp-content/uploads/2014/11/141104-05_goes15_water_vapor_winds_HI_anim.gif"/>
          <p:cNvPicPr>
            <a:picLocks noChangeAspect="1" noChangeArrowheads="1" noCrop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4674" y="1778599"/>
            <a:ext cx="3332905" cy="251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4125888" y="1045213"/>
            <a:ext cx="0" cy="54880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930282" y="1045213"/>
            <a:ext cx="0" cy="54880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622852" y="962615"/>
            <a:ext cx="1125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Surface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989200" y="962615"/>
            <a:ext cx="2061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In-situ Profiling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02763" y="961738"/>
            <a:ext cx="2316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Motion Vector</a:t>
            </a:r>
            <a:br>
              <a:rPr lang="en-US" sz="2000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(aerosol/cloud tracking)</a:t>
            </a:r>
            <a:endParaRPr lang="en-US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72118" y="1387993"/>
            <a:ext cx="308354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Aircraft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132315" y="3800266"/>
            <a:ext cx="169935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Radiosondes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9A3818-A6EF-4109-9329-095E56830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STAR Seminar - 25 July 2019 - NCWCP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A5E17-5D8F-4020-BD25-B29A56D76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68485" y="3738714"/>
            <a:ext cx="3767179" cy="2653857"/>
            <a:chOff x="251774" y="3815077"/>
            <a:chExt cx="2806700" cy="2388709"/>
          </a:xfrm>
        </p:grpSpPr>
        <p:pic>
          <p:nvPicPr>
            <p:cNvPr id="6146" name="Picture 2" descr="Image result for quickscat data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74" y="4098761"/>
              <a:ext cx="2806700" cy="2105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035817" y="3815077"/>
              <a:ext cx="1133631" cy="3047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err="1">
                  <a:solidFill>
                    <a:schemeClr val="bg2">
                      <a:lumMod val="25000"/>
                    </a:schemeClr>
                  </a:solidFill>
                </a:rPr>
                <a:t>Scatterometry</a:t>
              </a:r>
              <a:endParaRPr lang="en-US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1306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F71BCC-6D59-4E0E-9297-828F024BF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1001" y="290286"/>
            <a:ext cx="5547840" cy="1038783"/>
          </a:xfrm>
        </p:spPr>
        <p:txBody>
          <a:bodyPr>
            <a:normAutofit/>
          </a:bodyPr>
          <a:lstStyle/>
          <a:p>
            <a:r>
              <a:rPr lang="en-US" sz="2800" dirty="0"/>
              <a:t>HAWC-OAWL Winds &amp; Aerosol Backscatter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B40010-AF03-4EC6-99D7-96590D8F771A}"/>
              </a:ext>
            </a:extLst>
          </p:cNvPr>
          <p:cNvGrpSpPr/>
          <p:nvPr/>
        </p:nvGrpSpPr>
        <p:grpSpPr>
          <a:xfrm>
            <a:off x="5906457" y="3659919"/>
            <a:ext cx="5570050" cy="2773552"/>
            <a:chOff x="6050474" y="3501737"/>
            <a:chExt cx="4727029" cy="305090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86D9D6C-7133-40F1-9785-1ACBCDB3C7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229" t="51061" r="7871" b="4452"/>
            <a:stretch/>
          </p:blipFill>
          <p:spPr>
            <a:xfrm>
              <a:off x="6050474" y="3501737"/>
              <a:ext cx="4727029" cy="305090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314CFE1-24AB-49EB-8B20-4DE21BEC0F22}"/>
                </a:ext>
              </a:extLst>
            </p:cNvPr>
            <p:cNvSpPr txBox="1"/>
            <p:nvPr/>
          </p:nvSpPr>
          <p:spPr>
            <a:xfrm rot="5400000">
              <a:off x="9523900" y="4864808"/>
              <a:ext cx="1459054" cy="2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rgbClr val="000000"/>
                  </a:solidFill>
                </a:rPr>
                <a:t>Backscatter - km</a:t>
              </a:r>
              <a:r>
                <a:rPr lang="en-US" sz="1050" baseline="30000" dirty="0">
                  <a:solidFill>
                    <a:srgbClr val="000000"/>
                  </a:solidFill>
                </a:rPr>
                <a:t>-1</a:t>
              </a:r>
              <a:r>
                <a:rPr lang="en-US" sz="1050" dirty="0">
                  <a:solidFill>
                    <a:srgbClr val="000000"/>
                  </a:solidFill>
                </a:rPr>
                <a:t>sr</a:t>
              </a:r>
              <a:r>
                <a:rPr lang="en-US" sz="1050" baseline="30000" dirty="0">
                  <a:solidFill>
                    <a:srgbClr val="000000"/>
                  </a:solidFill>
                </a:rPr>
                <a:t>-1</a:t>
              </a:r>
              <a:endParaRPr lang="en-US" sz="1050" dirty="0">
                <a:solidFill>
                  <a:srgbClr val="000000"/>
                </a:solidFill>
              </a:endParaRPr>
            </a:p>
          </p:txBody>
        </p: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6C9B6ED-B5D0-41A6-9370-948FD8795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1001" y="1477388"/>
            <a:ext cx="6243465" cy="180654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Ground-based observations</a:t>
            </a:r>
          </a:p>
          <a:p>
            <a:pPr lvl="1"/>
            <a:r>
              <a:rPr lang="en-US" dirty="0"/>
              <a:t>Pointing 30</a:t>
            </a:r>
            <a:r>
              <a:rPr lang="en-US" dirty="0">
                <a:sym typeface="Symbol" panose="05050102010706020507" pitchFamily="18" charset="2"/>
              </a:rPr>
              <a:t></a:t>
            </a:r>
            <a:r>
              <a:rPr lang="en-US" dirty="0"/>
              <a:t> El, 270</a:t>
            </a:r>
            <a:r>
              <a:rPr lang="en-US" dirty="0">
                <a:sym typeface="Symbol" panose="05050102010706020507" pitchFamily="18" charset="2"/>
              </a:rPr>
              <a:t></a:t>
            </a:r>
            <a:r>
              <a:rPr lang="en-US" dirty="0"/>
              <a:t> Az.</a:t>
            </a:r>
          </a:p>
          <a:p>
            <a:r>
              <a:rPr lang="en-US" dirty="0"/>
              <a:t>Dual wavelength (355 nm &amp; 532 nm) OAWL aerosol winds &amp; aerosol backscatter coefficients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671A2A-551B-4B3A-8756-A6D58C3F77E9}"/>
              </a:ext>
            </a:extLst>
          </p:cNvPr>
          <p:cNvSpPr txBox="1"/>
          <p:nvPr/>
        </p:nvSpPr>
        <p:spPr>
          <a:xfrm>
            <a:off x="6191842" y="3536487"/>
            <a:ext cx="517341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OAWL 532 nm aerosol backscatter coefficient (km</a:t>
            </a:r>
            <a:r>
              <a:rPr lang="en-US" sz="1600" baseline="30000" dirty="0">
                <a:solidFill>
                  <a:srgbClr val="000000"/>
                </a:solidFill>
              </a:rPr>
              <a:t>-1</a:t>
            </a:r>
            <a:r>
              <a:rPr lang="en-US" sz="1600" dirty="0">
                <a:solidFill>
                  <a:srgbClr val="000000"/>
                </a:solidFill>
              </a:rPr>
              <a:t>sr</a:t>
            </a:r>
            <a:r>
              <a:rPr lang="en-US" sz="1600" baseline="30000" dirty="0">
                <a:solidFill>
                  <a:srgbClr val="000000"/>
                </a:solidFill>
              </a:rPr>
              <a:t>-1</a:t>
            </a:r>
            <a:r>
              <a:rPr lang="en-US" sz="1600" dirty="0">
                <a:solidFill>
                  <a:srgbClr val="000000"/>
                </a:solidFill>
              </a:rPr>
              <a:t>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0DCD5C0-EDBA-4DDC-BB5B-FABF15BF794F}"/>
              </a:ext>
            </a:extLst>
          </p:cNvPr>
          <p:cNvGrpSpPr/>
          <p:nvPr/>
        </p:nvGrpSpPr>
        <p:grpSpPr>
          <a:xfrm>
            <a:off x="174866" y="33951"/>
            <a:ext cx="5492912" cy="6790099"/>
            <a:chOff x="362164" y="484351"/>
            <a:chExt cx="5278580" cy="588929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EE54F18-6425-4B9E-86B4-577147371480}"/>
                </a:ext>
              </a:extLst>
            </p:cNvPr>
            <p:cNvGrpSpPr/>
            <p:nvPr/>
          </p:nvGrpSpPr>
          <p:grpSpPr>
            <a:xfrm>
              <a:off x="362164" y="484351"/>
              <a:ext cx="5278580" cy="5889298"/>
              <a:chOff x="1520842" y="29281"/>
              <a:chExt cx="4708635" cy="6478228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614F0F52-6449-4B98-BCA5-5E9411B9B2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5122" t="1336" r="6837" b="4202"/>
              <a:stretch/>
            </p:blipFill>
            <p:spPr>
              <a:xfrm>
                <a:off x="1520842" y="29281"/>
                <a:ext cx="4708635" cy="6478228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2F1BD40-E3F0-467B-9BF1-3F25BEB006B0}"/>
                  </a:ext>
                </a:extLst>
              </p:cNvPr>
              <p:cNvSpPr txBox="1"/>
              <p:nvPr/>
            </p:nvSpPr>
            <p:spPr>
              <a:xfrm rot="5400000">
                <a:off x="4730605" y="4766810"/>
                <a:ext cx="1715534" cy="2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rgbClr val="000000"/>
                    </a:solidFill>
                  </a:rPr>
                  <a:t>LOS Wind Speed – m</a:t>
                </a:r>
                <a:r>
                  <a:rPr lang="en-US" sz="1050" baseline="30000" dirty="0">
                    <a:solidFill>
                      <a:srgbClr val="000000"/>
                    </a:solidFill>
                  </a:rPr>
                  <a:t>-1</a:t>
                </a:r>
                <a:r>
                  <a:rPr lang="en-US" sz="1050" dirty="0">
                    <a:solidFill>
                      <a:srgbClr val="000000"/>
                    </a:solidFill>
                  </a:rPr>
                  <a:t>s</a:t>
                </a:r>
                <a:r>
                  <a:rPr lang="en-US" sz="1050" baseline="30000" dirty="0">
                    <a:solidFill>
                      <a:srgbClr val="000000"/>
                    </a:solidFill>
                  </a:rPr>
                  <a:t>-1</a:t>
                </a:r>
                <a:endParaRPr lang="en-US" sz="105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3631EB1-9DFF-4153-9637-D5B5B2542930}"/>
                  </a:ext>
                </a:extLst>
              </p:cNvPr>
              <p:cNvSpPr txBox="1"/>
              <p:nvPr/>
            </p:nvSpPr>
            <p:spPr>
              <a:xfrm rot="5400000">
                <a:off x="4741552" y="1576674"/>
                <a:ext cx="1715534" cy="2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rgbClr val="000000"/>
                    </a:solidFill>
                  </a:rPr>
                  <a:t>LOS Wind Speed – m</a:t>
                </a:r>
                <a:r>
                  <a:rPr lang="en-US" sz="1050" baseline="30000" dirty="0">
                    <a:solidFill>
                      <a:srgbClr val="000000"/>
                    </a:solidFill>
                  </a:rPr>
                  <a:t>-1</a:t>
                </a:r>
                <a:r>
                  <a:rPr lang="en-US" sz="1050" dirty="0">
                    <a:solidFill>
                      <a:srgbClr val="000000"/>
                    </a:solidFill>
                  </a:rPr>
                  <a:t>s</a:t>
                </a:r>
                <a:r>
                  <a:rPr lang="en-US" sz="1050" baseline="30000" dirty="0">
                    <a:solidFill>
                      <a:srgbClr val="000000"/>
                    </a:solidFill>
                  </a:rPr>
                  <a:t>-1</a:t>
                </a:r>
                <a:endParaRPr lang="en-US" sz="105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02AAFCD-E2AE-4A29-8DD7-FC9F9B02D7F5}"/>
                </a:ext>
              </a:extLst>
            </p:cNvPr>
            <p:cNvSpPr txBox="1"/>
            <p:nvPr/>
          </p:nvSpPr>
          <p:spPr>
            <a:xfrm>
              <a:off x="610815" y="3532651"/>
              <a:ext cx="445727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OAWL LOS Winds (m/s):  532 nm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ECD57B3-7183-4AF2-AEDA-6A2A508DB61E}"/>
                </a:ext>
              </a:extLst>
            </p:cNvPr>
            <p:cNvSpPr txBox="1"/>
            <p:nvPr/>
          </p:nvSpPr>
          <p:spPr>
            <a:xfrm>
              <a:off x="777974" y="591486"/>
              <a:ext cx="4022560" cy="2907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OAWL LOS Winds (m/s):  355 nm</a:t>
              </a:r>
            </a:p>
          </p:txBody>
        </p:sp>
      </p:grp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7017783-73EC-4A38-ADF1-FCC3B2C9A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STAR Seminar - 25 July 2019 - NCWCP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D76E5C6-F638-4BF1-9594-F316F54F5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842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AB6FC-AD6B-4F3C-BDE6-DB8D4A364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62" y="140467"/>
            <a:ext cx="10594007" cy="625898"/>
          </a:xfrm>
        </p:spPr>
        <p:txBody>
          <a:bodyPr>
            <a:normAutofit fontScale="90000"/>
          </a:bodyPr>
          <a:lstStyle/>
          <a:p>
            <a:r>
              <a:rPr lang="en-US" dirty="0"/>
              <a:t>Preliminary comparison:  aerosol backscatter coefficient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0EA5D6-EC1D-4DA9-B2E4-BE4961489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724" y="1419597"/>
            <a:ext cx="6027452" cy="47858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278473-229A-492E-BF9F-BC69873DD8DF}"/>
              </a:ext>
            </a:extLst>
          </p:cNvPr>
          <p:cNvSpPr txBox="1"/>
          <p:nvPr/>
        </p:nvSpPr>
        <p:spPr>
          <a:xfrm>
            <a:off x="7433600" y="1045957"/>
            <a:ext cx="3179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NCAR data courtesy of 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</a:rPr>
              <a:t>Matt Hayman and Scott Spuler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D9B980E-55CD-4BCD-AD54-9F1822F73850}"/>
              </a:ext>
            </a:extLst>
          </p:cNvPr>
          <p:cNvGrpSpPr/>
          <p:nvPr/>
        </p:nvGrpSpPr>
        <p:grpSpPr>
          <a:xfrm>
            <a:off x="363824" y="674376"/>
            <a:ext cx="5334228" cy="6119070"/>
            <a:chOff x="6050474" y="74417"/>
            <a:chExt cx="4727029" cy="647822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0241078-15AE-49D4-859F-7291E17080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50474" y="74417"/>
              <a:ext cx="4727029" cy="647822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91EB950-2FF8-4CFD-82C9-C263C96C1C81}"/>
                </a:ext>
              </a:extLst>
            </p:cNvPr>
            <p:cNvSpPr txBox="1"/>
            <p:nvPr/>
          </p:nvSpPr>
          <p:spPr>
            <a:xfrm rot="5400000">
              <a:off x="9523900" y="4864808"/>
              <a:ext cx="1459054" cy="2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rgbClr val="000000"/>
                  </a:solidFill>
                </a:rPr>
                <a:t>Backscatter - km</a:t>
              </a:r>
              <a:r>
                <a:rPr lang="en-US" sz="1050" baseline="30000" dirty="0">
                  <a:solidFill>
                    <a:srgbClr val="000000"/>
                  </a:solidFill>
                </a:rPr>
                <a:t>-1</a:t>
              </a:r>
              <a:r>
                <a:rPr lang="en-US" sz="1050" dirty="0">
                  <a:solidFill>
                    <a:srgbClr val="000000"/>
                  </a:solidFill>
                </a:rPr>
                <a:t>sr</a:t>
              </a:r>
              <a:r>
                <a:rPr lang="en-US" sz="1050" baseline="30000" dirty="0">
                  <a:solidFill>
                    <a:srgbClr val="000000"/>
                  </a:solidFill>
                </a:rPr>
                <a:t>-1</a:t>
              </a:r>
              <a:endParaRPr lang="en-US" sz="1050" dirty="0">
                <a:solidFill>
                  <a:srgbClr val="000000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A81D7B1-6459-499A-A12E-954303BA35E9}"/>
              </a:ext>
            </a:extLst>
          </p:cNvPr>
          <p:cNvSpPr txBox="1"/>
          <p:nvPr/>
        </p:nvSpPr>
        <p:spPr>
          <a:xfrm>
            <a:off x="596480" y="766364"/>
            <a:ext cx="4778798" cy="307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GV-HSRL aerosol backscatter coefficient (km</a:t>
            </a:r>
            <a:r>
              <a:rPr lang="en-US" sz="1600" baseline="30000" dirty="0">
                <a:solidFill>
                  <a:srgbClr val="000000"/>
                </a:solidFill>
              </a:rPr>
              <a:t>-1</a:t>
            </a:r>
            <a:r>
              <a:rPr lang="en-US" sz="1600" dirty="0">
                <a:solidFill>
                  <a:srgbClr val="000000"/>
                </a:solidFill>
              </a:rPr>
              <a:t>sr</a:t>
            </a:r>
            <a:r>
              <a:rPr lang="en-US" sz="1600" baseline="30000" dirty="0">
                <a:solidFill>
                  <a:srgbClr val="000000"/>
                </a:solidFill>
              </a:rPr>
              <a:t>-1</a:t>
            </a:r>
            <a:r>
              <a:rPr lang="en-US" sz="16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469130-D615-47D1-A67F-771C7D37C748}"/>
              </a:ext>
            </a:extLst>
          </p:cNvPr>
          <p:cNvSpPr txBox="1"/>
          <p:nvPr/>
        </p:nvSpPr>
        <p:spPr>
          <a:xfrm>
            <a:off x="643372" y="3787243"/>
            <a:ext cx="477879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OAWL aerosol backscatter coefficient (km</a:t>
            </a:r>
            <a:r>
              <a:rPr lang="en-US" sz="1600" baseline="30000" dirty="0">
                <a:solidFill>
                  <a:srgbClr val="000000"/>
                </a:solidFill>
              </a:rPr>
              <a:t>-1</a:t>
            </a:r>
            <a:r>
              <a:rPr lang="en-US" sz="1600" dirty="0">
                <a:solidFill>
                  <a:srgbClr val="000000"/>
                </a:solidFill>
              </a:rPr>
              <a:t>sr</a:t>
            </a:r>
            <a:r>
              <a:rPr lang="en-US" sz="1600" baseline="30000" dirty="0">
                <a:solidFill>
                  <a:srgbClr val="000000"/>
                </a:solidFill>
              </a:rPr>
              <a:t>-1</a:t>
            </a:r>
            <a:r>
              <a:rPr lang="en-US" sz="16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7127EB-85F5-4522-BF8B-1A2F7EB18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STAR Seminar - 25 July 2019 - NCWCP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B444F-4490-4068-9C47-A32DD507F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6858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40712" y="621071"/>
            <a:ext cx="11284196" cy="5570952"/>
            <a:chOff x="-640773" y="918973"/>
            <a:chExt cx="11180075" cy="5508876"/>
          </a:xfrm>
        </p:grpSpPr>
        <p:pic>
          <p:nvPicPr>
            <p:cNvPr id="21" name="Picture 4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2434" y="1759290"/>
              <a:ext cx="5342810" cy="4139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0" name="Group 79"/>
            <p:cNvGrpSpPr/>
            <p:nvPr/>
          </p:nvGrpSpPr>
          <p:grpSpPr>
            <a:xfrm>
              <a:off x="6494290" y="5853659"/>
              <a:ext cx="1696530" cy="377902"/>
              <a:chOff x="7127415" y="11092704"/>
              <a:chExt cx="1696530" cy="377902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7127415" y="11092704"/>
                <a:ext cx="1696530" cy="3347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600" dirty="0">
                    <a:solidFill>
                      <a:schemeClr val="tx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Direction of flight</a:t>
                </a:r>
              </a:p>
            </p:txBody>
          </p:sp>
          <p:sp>
            <p:nvSpPr>
              <p:cNvPr id="25" name="Down Arrow 24"/>
              <p:cNvSpPr/>
              <p:nvPr/>
            </p:nvSpPr>
            <p:spPr>
              <a:xfrm rot="16200000">
                <a:off x="7818205" y="11059316"/>
                <a:ext cx="136781" cy="685800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en-US" sz="160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7368104" y="2906582"/>
              <a:ext cx="3171198" cy="754159"/>
              <a:chOff x="7368104" y="2820857"/>
              <a:chExt cx="3171198" cy="754159"/>
            </a:xfrm>
          </p:grpSpPr>
          <p:cxnSp>
            <p:nvCxnSpPr>
              <p:cNvPr id="36" name="Straight Arrow Connector 35"/>
              <p:cNvCxnSpPr>
                <a:cxnSpLocks/>
                <a:stCxn id="97" idx="1"/>
              </p:cNvCxnSpPr>
              <p:nvPr/>
            </p:nvCxnSpPr>
            <p:spPr>
              <a:xfrm flipH="1">
                <a:off x="7368104" y="3185435"/>
                <a:ext cx="987866" cy="389581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Rounded Rectangle 96"/>
              <p:cNvSpPr/>
              <p:nvPr/>
            </p:nvSpPr>
            <p:spPr>
              <a:xfrm>
                <a:off x="8355970" y="2820857"/>
                <a:ext cx="2183332" cy="729156"/>
              </a:xfrm>
              <a:prstGeom prst="roundRect">
                <a:avLst>
                  <a:gd name="adj" fmla="val 0"/>
                </a:avLst>
              </a:prstGeom>
              <a:solidFill>
                <a:srgbClr val="B6DF89"/>
              </a:solidFill>
              <a:ln>
                <a:solidFill>
                  <a:schemeClr val="accent1"/>
                </a:solidFill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n-US" sz="1800" dirty="0">
                    <a:solidFill>
                      <a:schemeClr val="tx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Refurbished OAWL IIP Fibertek Laser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7474914" y="4117495"/>
              <a:ext cx="2944107" cy="1040945"/>
              <a:chOff x="7523274" y="4031770"/>
              <a:chExt cx="2395159" cy="1040945"/>
            </a:xfrm>
          </p:grpSpPr>
          <p:cxnSp>
            <p:nvCxnSpPr>
              <p:cNvPr id="29" name="Straight Arrow Connector 28"/>
              <p:cNvCxnSpPr>
                <a:cxnSpLocks/>
                <a:stCxn id="98" idx="1"/>
              </p:cNvCxnSpPr>
              <p:nvPr/>
            </p:nvCxnSpPr>
            <p:spPr>
              <a:xfrm flipH="1">
                <a:off x="7523274" y="4403398"/>
                <a:ext cx="703660" cy="669317"/>
              </a:xfrm>
              <a:prstGeom prst="straightConnector1">
                <a:avLst/>
              </a:prstGeom>
              <a:ln w="28575">
                <a:solidFill>
                  <a:srgbClr val="FFC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Rounded Rectangle 97"/>
              <p:cNvSpPr/>
              <p:nvPr/>
            </p:nvSpPr>
            <p:spPr>
              <a:xfrm>
                <a:off x="8226932" y="4031770"/>
                <a:ext cx="1691501" cy="743257"/>
              </a:xfrm>
              <a:prstGeom prst="roundRect">
                <a:avLst>
                  <a:gd name="adj" fmla="val 4679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rgbClr val="FFC000"/>
                </a:solidFill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n-US" sz="1800" dirty="0" err="1">
                    <a:solidFill>
                      <a:schemeClr val="tx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Fibertek</a:t>
                </a:r>
                <a:r>
                  <a:rPr lang="en-US" sz="1800" dirty="0">
                    <a:solidFill>
                      <a:schemeClr val="tx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Laser Electronics</a:t>
                </a: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-640773" y="4671857"/>
              <a:ext cx="3466488" cy="837632"/>
              <a:chOff x="-640773" y="4376407"/>
              <a:chExt cx="3466488" cy="837632"/>
            </a:xfrm>
          </p:grpSpPr>
          <p:cxnSp>
            <p:nvCxnSpPr>
              <p:cNvPr id="31" name="Straight Arrow Connector 30"/>
              <p:cNvCxnSpPr/>
              <p:nvPr/>
            </p:nvCxnSpPr>
            <p:spPr>
              <a:xfrm>
                <a:off x="2299355" y="4747899"/>
                <a:ext cx="526360" cy="0"/>
              </a:xfrm>
              <a:prstGeom prst="straightConnector1">
                <a:avLst/>
              </a:prstGeom>
              <a:ln w="28575">
                <a:solidFill>
                  <a:srgbClr val="FFC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Rounded Rectangle 102"/>
              <p:cNvSpPr/>
              <p:nvPr/>
            </p:nvSpPr>
            <p:spPr>
              <a:xfrm>
                <a:off x="-640773" y="4376407"/>
                <a:ext cx="2798198" cy="837632"/>
              </a:xfrm>
              <a:prstGeom prst="roundRect">
                <a:avLst>
                  <a:gd name="adj" fmla="val 4430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rgbClr val="FFC000"/>
                </a:solidFill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n-US" sz="1800" dirty="0">
                    <a:solidFill>
                      <a:schemeClr val="tx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Custom Payload Controller and real-time winds processor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-566162" y="2916302"/>
              <a:ext cx="3290690" cy="1148631"/>
              <a:chOff x="298809" y="2490687"/>
              <a:chExt cx="3290690" cy="1148631"/>
            </a:xfrm>
          </p:grpSpPr>
          <p:cxnSp>
            <p:nvCxnSpPr>
              <p:cNvPr id="60" name="Straight Arrow Connector 59"/>
              <p:cNvCxnSpPr>
                <a:cxnSpLocks/>
                <a:stCxn id="105" idx="3"/>
              </p:cNvCxnSpPr>
              <p:nvPr/>
            </p:nvCxnSpPr>
            <p:spPr>
              <a:xfrm>
                <a:off x="2902591" y="3065003"/>
                <a:ext cx="686908" cy="188521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Rounded Rectangle 104"/>
              <p:cNvSpPr/>
              <p:nvPr/>
            </p:nvSpPr>
            <p:spPr>
              <a:xfrm>
                <a:off x="298809" y="2490687"/>
                <a:ext cx="2603782" cy="1148631"/>
              </a:xfrm>
              <a:prstGeom prst="roundRect">
                <a:avLst>
                  <a:gd name="adj" fmla="val 2875"/>
                </a:avLst>
              </a:prstGeom>
              <a:solidFill>
                <a:srgbClr val="B6DF89"/>
              </a:solidFill>
              <a:ln>
                <a:solidFill>
                  <a:schemeClr val="accent1"/>
                </a:solidFill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n-US" sz="1800" dirty="0">
                    <a:solidFill>
                      <a:schemeClr val="tx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New build of 2</a:t>
                </a:r>
                <a:r>
                  <a:rPr lang="en-US" sz="1800" baseline="30000" dirty="0">
                    <a:solidFill>
                      <a:schemeClr val="tx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nd</a:t>
                </a:r>
                <a:r>
                  <a:rPr lang="en-US" sz="1800" dirty="0">
                    <a:solidFill>
                      <a:schemeClr val="tx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Fibertek OAWL Laser set up to interleave pulses with original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10366" y="918973"/>
              <a:ext cx="10406981" cy="2689027"/>
              <a:chOff x="110366" y="833248"/>
              <a:chExt cx="10406981" cy="2689027"/>
            </a:xfrm>
          </p:grpSpPr>
          <p:cxnSp>
            <p:nvCxnSpPr>
              <p:cNvPr id="34" name="Straight Arrow Connector 33"/>
              <p:cNvCxnSpPr>
                <a:cxnSpLocks/>
                <a:stCxn id="95" idx="2"/>
              </p:cNvCxnSpPr>
              <p:nvPr/>
            </p:nvCxnSpPr>
            <p:spPr>
              <a:xfrm flipH="1">
                <a:off x="4188668" y="1441808"/>
                <a:ext cx="4894167" cy="1320405"/>
              </a:xfrm>
              <a:prstGeom prst="straightConnector1">
                <a:avLst/>
              </a:prstGeom>
              <a:ln w="38100">
                <a:solidFill>
                  <a:schemeClr val="accent1">
                    <a:lumMod val="40000"/>
                    <a:lumOff val="6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>
                <a:cxnSpLocks/>
                <a:stCxn id="95" idx="2"/>
              </p:cNvCxnSpPr>
              <p:nvPr/>
            </p:nvCxnSpPr>
            <p:spPr>
              <a:xfrm flipH="1">
                <a:off x="6143069" y="1441808"/>
                <a:ext cx="2939767" cy="1350697"/>
              </a:xfrm>
              <a:prstGeom prst="straightConnector1">
                <a:avLst/>
              </a:prstGeom>
              <a:ln w="38100">
                <a:solidFill>
                  <a:schemeClr val="accent1">
                    <a:lumMod val="40000"/>
                    <a:lumOff val="6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>
                <a:cxnSpLocks/>
              </p:cNvCxnSpPr>
              <p:nvPr/>
            </p:nvCxnSpPr>
            <p:spPr>
              <a:xfrm>
                <a:off x="2386156" y="1410924"/>
                <a:ext cx="921289" cy="2111351"/>
              </a:xfrm>
              <a:prstGeom prst="straightConnector1">
                <a:avLst/>
              </a:prstGeom>
              <a:ln w="38100">
                <a:solidFill>
                  <a:schemeClr val="accent1">
                    <a:lumMod val="40000"/>
                    <a:lumOff val="6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>
                <a:cxnSpLocks/>
              </p:cNvCxnSpPr>
              <p:nvPr/>
            </p:nvCxnSpPr>
            <p:spPr>
              <a:xfrm>
                <a:off x="2386156" y="1410924"/>
                <a:ext cx="4576371" cy="1993969"/>
              </a:xfrm>
              <a:prstGeom prst="straightConnector1">
                <a:avLst/>
              </a:prstGeom>
              <a:ln w="38100">
                <a:solidFill>
                  <a:schemeClr val="accent1">
                    <a:lumMod val="40000"/>
                    <a:lumOff val="6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/>
              <p:cNvCxnSpPr>
                <a:cxnSpLocks/>
                <a:stCxn id="93" idx="2"/>
              </p:cNvCxnSpPr>
              <p:nvPr/>
            </p:nvCxnSpPr>
            <p:spPr>
              <a:xfrm flipH="1">
                <a:off x="5073271" y="1521758"/>
                <a:ext cx="345855" cy="856119"/>
              </a:xfrm>
              <a:prstGeom prst="straightConnector1">
                <a:avLst/>
              </a:prstGeom>
              <a:ln w="38100">
                <a:solidFill>
                  <a:schemeClr val="accent1">
                    <a:lumMod val="40000"/>
                    <a:lumOff val="6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Rounded Rectangle 92"/>
              <p:cNvSpPr/>
              <p:nvPr/>
            </p:nvSpPr>
            <p:spPr>
              <a:xfrm>
                <a:off x="3329267" y="833248"/>
                <a:ext cx="4179715" cy="688511"/>
              </a:xfrm>
              <a:prstGeom prst="roundRect">
                <a:avLst>
                  <a:gd name="adj" fmla="val 0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70C0"/>
                </a:solidFill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lvl="1" algn="ctr">
                  <a:spcBef>
                    <a:spcPts val="600"/>
                  </a:spcBef>
                </a:pPr>
                <a:r>
                  <a:rPr lang="en-US" sz="1800" dirty="0">
                    <a:solidFill>
                      <a:schemeClr val="tx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 telescopes/looks couple into a single interferometer receiver</a:t>
                </a:r>
              </a:p>
            </p:txBody>
          </p:sp>
          <p:sp>
            <p:nvSpPr>
              <p:cNvPr id="95" name="Rounded Rectangle 94"/>
              <p:cNvSpPr/>
              <p:nvPr/>
            </p:nvSpPr>
            <p:spPr>
              <a:xfrm>
                <a:off x="7648324" y="893983"/>
                <a:ext cx="2869023" cy="547825"/>
              </a:xfrm>
              <a:prstGeom prst="roundRect">
                <a:avLst>
                  <a:gd name="adj" fmla="val 1329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70C0"/>
                </a:solidFill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n-US" sz="1800" dirty="0">
                    <a:solidFill>
                      <a:schemeClr val="tx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~30 cm diameter Cassegrain telescopes</a:t>
                </a:r>
                <a:endParaRPr lang="en-US" sz="1800" dirty="0">
                  <a:solidFill>
                    <a:schemeClr val="tx2">
                      <a:lumMod val="50000"/>
                    </a:schemeClr>
                  </a:solidFill>
                  <a:sym typeface="Wingdings" pitchFamily="2" charset="2"/>
                </a:endParaRPr>
              </a:p>
            </p:txBody>
          </p:sp>
          <p:sp>
            <p:nvSpPr>
              <p:cNvPr id="106" name="Rounded Rectangle 105"/>
              <p:cNvSpPr/>
              <p:nvPr/>
            </p:nvSpPr>
            <p:spPr>
              <a:xfrm>
                <a:off x="110366" y="868286"/>
                <a:ext cx="2893042" cy="675690"/>
              </a:xfrm>
              <a:prstGeom prst="roundRect">
                <a:avLst>
                  <a:gd name="adj" fmla="val 4679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70C0"/>
                </a:solidFill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n-US" sz="1800" dirty="0">
                    <a:solidFill>
                      <a:schemeClr val="tx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Boresight mechanisms maintain overlap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-212331" y="1889287"/>
              <a:ext cx="5180667" cy="1396348"/>
              <a:chOff x="-212331" y="1803562"/>
              <a:chExt cx="5180667" cy="1396348"/>
            </a:xfrm>
          </p:grpSpPr>
          <p:cxnSp>
            <p:nvCxnSpPr>
              <p:cNvPr id="73" name="Straight Arrow Connector 72"/>
              <p:cNvCxnSpPr>
                <a:cxnSpLocks/>
                <a:stCxn id="107" idx="3"/>
              </p:cNvCxnSpPr>
              <p:nvPr/>
            </p:nvCxnSpPr>
            <p:spPr>
              <a:xfrm>
                <a:off x="1820790" y="2090719"/>
                <a:ext cx="3147546" cy="1109191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Rounded Rectangle 106"/>
              <p:cNvSpPr/>
              <p:nvPr/>
            </p:nvSpPr>
            <p:spPr>
              <a:xfrm>
                <a:off x="-212331" y="1803562"/>
                <a:ext cx="2033118" cy="574315"/>
              </a:xfrm>
              <a:prstGeom prst="roundRect">
                <a:avLst>
                  <a:gd name="adj" fmla="val 8675"/>
                </a:avLst>
              </a:prstGeom>
              <a:solidFill>
                <a:srgbClr val="FFFFC5"/>
              </a:solidFill>
              <a:ln>
                <a:solidFill>
                  <a:srgbClr val="FFC000"/>
                </a:solidFill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n-US" sz="1800" dirty="0">
                    <a:solidFill>
                      <a:schemeClr val="tx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Dedicated GPS/IMU (200 Hz)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6918577" y="2089705"/>
              <a:ext cx="3611543" cy="757685"/>
              <a:chOff x="-469125" y="1909953"/>
              <a:chExt cx="3611543" cy="757685"/>
            </a:xfrm>
          </p:grpSpPr>
          <p:cxnSp>
            <p:nvCxnSpPr>
              <p:cNvPr id="89" name="Straight Arrow Connector 88"/>
              <p:cNvCxnSpPr>
                <a:cxnSpLocks/>
                <a:stCxn id="109" idx="1"/>
              </p:cNvCxnSpPr>
              <p:nvPr/>
            </p:nvCxnSpPr>
            <p:spPr>
              <a:xfrm flipH="1">
                <a:off x="-469125" y="2278057"/>
                <a:ext cx="1428211" cy="389581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Rounded Rectangle 108"/>
              <p:cNvSpPr/>
              <p:nvPr/>
            </p:nvSpPr>
            <p:spPr>
              <a:xfrm>
                <a:off x="959086" y="1909953"/>
                <a:ext cx="2183332" cy="736207"/>
              </a:xfrm>
              <a:prstGeom prst="roundRect">
                <a:avLst>
                  <a:gd name="adj" fmla="val 1990"/>
                </a:avLst>
              </a:prstGeom>
              <a:solidFill>
                <a:srgbClr val="B6DF89"/>
              </a:solidFill>
              <a:ln>
                <a:solidFill>
                  <a:srgbClr val="0070C0"/>
                </a:solidFill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lvl="1" algn="ctr">
                  <a:spcBef>
                    <a:spcPts val="600"/>
                  </a:spcBef>
                </a:pPr>
                <a:r>
                  <a:rPr lang="en-US" sz="1800" dirty="0">
                    <a:solidFill>
                      <a:schemeClr val="tx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Variable 532 nm output power</a:t>
                </a: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1766454" y="4721028"/>
              <a:ext cx="4190195" cy="1706821"/>
              <a:chOff x="2386392" y="4586143"/>
              <a:chExt cx="3434050" cy="1706821"/>
            </a:xfrm>
          </p:grpSpPr>
          <p:cxnSp>
            <p:nvCxnSpPr>
              <p:cNvPr id="30" name="Straight Arrow Connector 29"/>
              <p:cNvCxnSpPr>
                <a:stCxn id="21" idx="2"/>
              </p:cNvCxnSpPr>
              <p:nvPr/>
            </p:nvCxnSpPr>
            <p:spPr>
              <a:xfrm flipH="1" flipV="1">
                <a:off x="4832487" y="4586143"/>
                <a:ext cx="281352" cy="1312452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Rounded Rectangle 98"/>
              <p:cNvSpPr/>
              <p:nvPr/>
            </p:nvSpPr>
            <p:spPr>
              <a:xfrm>
                <a:off x="2386392" y="6013753"/>
                <a:ext cx="3434050" cy="279211"/>
              </a:xfrm>
              <a:prstGeom prst="roundRect">
                <a:avLst>
                  <a:gd name="adj" fmla="val 4679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n-US" sz="1800" dirty="0">
                    <a:solidFill>
                      <a:schemeClr val="tx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Fiber coupled OAWL Interferometer </a:t>
                </a:r>
              </a:p>
            </p:txBody>
          </p:sp>
        </p:grpSp>
      </p:grp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6BA3514-33A1-41A7-87B6-E7CC98374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STAR Seminar - 25 July 2019 - NCWCP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2A20FBE-D5C0-4C39-8B4A-B07013808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5283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83930EE-5862-43C2-98B4-83A512DFD5F8}"/>
              </a:ext>
            </a:extLst>
          </p:cNvPr>
          <p:cNvGrpSpPr/>
          <p:nvPr/>
        </p:nvGrpSpPr>
        <p:grpSpPr>
          <a:xfrm>
            <a:off x="4489815" y="1566503"/>
            <a:ext cx="3412787" cy="2823122"/>
            <a:chOff x="5634064" y="3575304"/>
            <a:chExt cx="3041083" cy="251259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C591700-AFFA-4142-B21B-D1F4675DB9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074" r="10038"/>
            <a:stretch/>
          </p:blipFill>
          <p:spPr>
            <a:xfrm>
              <a:off x="5634064" y="4024465"/>
              <a:ext cx="3041083" cy="2063429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E20C6AE-045D-4325-B834-AF3B72FC10A3}"/>
                </a:ext>
              </a:extLst>
            </p:cNvPr>
            <p:cNvSpPr/>
            <p:nvPr/>
          </p:nvSpPr>
          <p:spPr>
            <a:xfrm>
              <a:off x="5742432" y="3575304"/>
              <a:ext cx="393192" cy="4093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026" y="414938"/>
            <a:ext cx="7592921" cy="880843"/>
          </a:xfrm>
        </p:spPr>
        <p:txBody>
          <a:bodyPr>
            <a:normAutofit/>
          </a:bodyPr>
          <a:lstStyle/>
          <a:p>
            <a:r>
              <a:rPr lang="en-US" dirty="0"/>
              <a:t>AOVT GrOAWL Airborne Flight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33137" y="1810686"/>
            <a:ext cx="6505441" cy="4087194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Deployed on NASA WB-57 (N928)</a:t>
            </a:r>
          </a:p>
          <a:p>
            <a:r>
              <a:rPr lang="en-US" dirty="0"/>
              <a:t>Ellington Field, Houston, TX </a:t>
            </a:r>
          </a:p>
          <a:p>
            <a:r>
              <a:rPr lang="en-US" dirty="0"/>
              <a:t>May-June 2016</a:t>
            </a:r>
          </a:p>
          <a:p>
            <a:r>
              <a:rPr lang="en-US" dirty="0"/>
              <a:t>8 flights</a:t>
            </a:r>
          </a:p>
          <a:p>
            <a:pPr lvl="1"/>
            <a:r>
              <a:rPr lang="en-US" dirty="0"/>
              <a:t>5 engineering </a:t>
            </a:r>
          </a:p>
          <a:p>
            <a:pPr lvl="1"/>
            <a:r>
              <a:rPr lang="en-US" dirty="0"/>
              <a:t>3 validation</a:t>
            </a:r>
          </a:p>
          <a:p>
            <a:r>
              <a:rPr lang="en-US" dirty="0"/>
              <a:t>Remote/Co-pilot operation</a:t>
            </a:r>
          </a:p>
          <a:p>
            <a:r>
              <a:rPr lang="en-US" dirty="0"/>
              <a:t>Racetrack patterns over the Gulf of Mexico </a:t>
            </a:r>
          </a:p>
          <a:p>
            <a:pPr lvl="1"/>
            <a:r>
              <a:rPr lang="en-US" dirty="0"/>
              <a:t>Revisit times: ~1hr/loop</a:t>
            </a:r>
          </a:p>
          <a:p>
            <a:pPr lvl="1"/>
            <a:r>
              <a:rPr lang="en-US" dirty="0"/>
              <a:t>Launched dropsondes from the aircraft (48 total)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761682" y="1480965"/>
            <a:ext cx="4787610" cy="1346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</a:pP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957F37B-5A37-4A52-9FBC-1EF53D8F0D96}"/>
              </a:ext>
            </a:extLst>
          </p:cNvPr>
          <p:cNvGrpSpPr/>
          <p:nvPr/>
        </p:nvGrpSpPr>
        <p:grpSpPr>
          <a:xfrm>
            <a:off x="8051266" y="589520"/>
            <a:ext cx="3573792" cy="5623525"/>
            <a:chOff x="8236262" y="1433647"/>
            <a:chExt cx="2953547" cy="464754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47789" y="3125151"/>
              <a:ext cx="2936199" cy="2956037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8" name="Content Placeholder 3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36262" y="1433647"/>
              <a:ext cx="2953547" cy="1623472"/>
            </a:xfrm>
            <a:prstGeom prst="rect">
              <a:avLst/>
            </a:prstGeom>
          </p:spPr>
        </p:pic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1CBB3-1019-43DF-B527-C49F4282A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STAR Seminar - 25 July 2019 - NCWCP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394137-F7AB-4EDE-9360-678259BD4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0939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302FFE-420D-44BE-A525-A6A4C1B7C7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154" y="2524129"/>
            <a:ext cx="4117120" cy="37903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2300F8-7594-4667-8D03-15D14E391A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057" y="2523914"/>
            <a:ext cx="4117120" cy="37903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328" y="381698"/>
            <a:ext cx="10769151" cy="581372"/>
          </a:xfrm>
        </p:spPr>
        <p:txBody>
          <a:bodyPr>
            <a:normAutofit fontScale="90000"/>
          </a:bodyPr>
          <a:lstStyle/>
          <a:p>
            <a:r>
              <a:rPr lang="en-US" dirty="0"/>
              <a:t>GrOAWL Line of Sight Wind Speed Measurement Accuracy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79265" y="1161852"/>
            <a:ext cx="5842159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725" dirty="0">
                <a:solidFill>
                  <a:srgbClr val="000000"/>
                </a:solidFill>
              </a:rPr>
              <a:t>21 total </a:t>
            </a:r>
            <a:r>
              <a:rPr lang="en-US" sz="1725" dirty="0" err="1">
                <a:solidFill>
                  <a:srgbClr val="000000"/>
                </a:solidFill>
              </a:rPr>
              <a:t>dropsondes</a:t>
            </a:r>
            <a:r>
              <a:rPr lang="en-US" sz="1725" dirty="0">
                <a:solidFill>
                  <a:srgbClr val="000000"/>
                </a:solidFill>
              </a:rPr>
              <a:t> from 3 validation flights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725" dirty="0">
                <a:solidFill>
                  <a:srgbClr val="000000"/>
                </a:solidFill>
              </a:rPr>
              <a:t>Dropsonde data is considered the “True Value”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725" b="1" dirty="0">
                <a:solidFill>
                  <a:srgbClr val="000000"/>
                </a:solidFill>
              </a:rPr>
              <a:t>8 km </a:t>
            </a:r>
            <a:r>
              <a:rPr lang="en-US" sz="1725" dirty="0">
                <a:solidFill>
                  <a:srgbClr val="000000"/>
                </a:solidFill>
              </a:rPr>
              <a:t>spatial averaging of </a:t>
            </a:r>
            <a:r>
              <a:rPr lang="en-US" sz="1725" b="1" dirty="0">
                <a:solidFill>
                  <a:srgbClr val="000000"/>
                </a:solidFill>
              </a:rPr>
              <a:t>10 second </a:t>
            </a:r>
            <a:r>
              <a:rPr lang="en-US" sz="1725" dirty="0">
                <a:solidFill>
                  <a:srgbClr val="000000"/>
                </a:solidFill>
              </a:rPr>
              <a:t>profiles</a:t>
            </a:r>
            <a:r>
              <a:rPr lang="en-US" sz="1725" b="1" dirty="0">
                <a:solidFill>
                  <a:srgbClr val="000000"/>
                </a:solidFill>
              </a:rPr>
              <a:t> </a:t>
            </a:r>
            <a:r>
              <a:rPr lang="en-US" sz="1725" dirty="0">
                <a:solidFill>
                  <a:srgbClr val="000000"/>
                </a:solidFill>
              </a:rPr>
              <a:t>to </a:t>
            </a:r>
            <a:br>
              <a:rPr lang="en-US" sz="1725" dirty="0">
                <a:solidFill>
                  <a:srgbClr val="000000"/>
                </a:solidFill>
              </a:rPr>
            </a:br>
            <a:r>
              <a:rPr lang="en-US" sz="1725" dirty="0">
                <a:solidFill>
                  <a:srgbClr val="000000"/>
                </a:solidFill>
              </a:rPr>
              <a:t>better estimate the GrOAWL accuracy (</a:t>
            </a:r>
            <a:r>
              <a:rPr lang="en-US" sz="1725" b="1" dirty="0">
                <a:solidFill>
                  <a:srgbClr val="000000"/>
                </a:solidFill>
              </a:rPr>
              <a:t>1 minute</a:t>
            </a:r>
            <a:r>
              <a:rPr lang="en-US" sz="1725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B2C4FF-6644-4C64-8977-9D1F9C5EC4CA}"/>
              </a:ext>
            </a:extLst>
          </p:cNvPr>
          <p:cNvSpPr txBox="1"/>
          <p:nvPr/>
        </p:nvSpPr>
        <p:spPr>
          <a:xfrm>
            <a:off x="6632186" y="1406149"/>
            <a:ext cx="320312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Fit slopes of 0.98 and 1.07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96CD7A-1DE9-44C3-B378-B072FDCAA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STAR Seminar - 25 July 2019 - NCWCP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C38692-285F-4DAF-85B9-7645F126A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1520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731" y="320734"/>
            <a:ext cx="9777746" cy="639509"/>
          </a:xfrm>
        </p:spPr>
        <p:txBody>
          <a:bodyPr>
            <a:normAutofit/>
          </a:bodyPr>
          <a:lstStyle/>
          <a:p>
            <a:r>
              <a:rPr lang="en-US" dirty="0"/>
              <a:t>Two look LOS wind speeds </a:t>
            </a:r>
            <a:r>
              <a:rPr lang="en-US" dirty="0">
                <a:sym typeface="Wingdings" panose="05000000000000000000" pitchFamily="2" charset="2"/>
              </a:rPr>
              <a:t> wind profiles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4778" y="1426195"/>
            <a:ext cx="8017510" cy="40056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98794" y="5688871"/>
            <a:ext cx="8370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1800" dirty="0">
                <a:solidFill>
                  <a:srgbClr val="7D7D7D">
                    <a:lumMod val="50000"/>
                  </a:srgbClr>
                </a:solidFill>
                <a:latin typeface="Arial"/>
              </a:rPr>
              <a:t>Wind barbs: color indicates wind speed, and line (dot at the time of the profile) line points into the wind direction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665DAFF-EFC5-467C-9849-67AD676AA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712" y="1912410"/>
            <a:ext cx="3459082" cy="4011374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/>
              <a:t>Can assimilate vertically resolved winds from separate lines-of-sight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preserves the most information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/>
              <a:t>Can also combine 2 look LOS winds to retrieve wind speed and direction profiles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/>
              <a:t>Retrieval is based on classic radar/lidar “VAD” techniques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2EA6DB-946A-4413-A9CF-E8FC45171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STAR Seminar - 25 July 2019 - NCWCP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4264C9-CB64-4E18-AE21-541112B32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575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5"/>
          <p:cNvPicPr>
            <a:picLocks noGrp="1"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" r="12370"/>
          <a:stretch/>
        </p:blipFill>
        <p:spPr>
          <a:xfrm>
            <a:off x="489098" y="1707662"/>
            <a:ext cx="5586430" cy="4979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772" y="137260"/>
            <a:ext cx="10502941" cy="1329367"/>
          </a:xfrm>
        </p:spPr>
        <p:txBody>
          <a:bodyPr>
            <a:normAutofit/>
          </a:bodyPr>
          <a:lstStyle/>
          <a:p>
            <a:r>
              <a:rPr lang="en-US" sz="2800" dirty="0" err="1"/>
              <a:t>GrOAWL</a:t>
            </a:r>
            <a:r>
              <a:rPr lang="en-US" sz="2800" dirty="0"/>
              <a:t> vector winds validated with YES High Definition Sounding System (HDSS) dropsondes (ONR)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870813" y="1695737"/>
            <a:ext cx="5952592" cy="4971932"/>
            <a:chOff x="4695825" y="1408435"/>
            <a:chExt cx="4470696" cy="4971932"/>
          </a:xfrm>
        </p:grpSpPr>
        <p:pic>
          <p:nvPicPr>
            <p:cNvPr id="13" name="Picture 2" descr="\\asdfiler2\css\Active Sensing Initiative\Optical Autocovariance\ATHENA-OAWL_VentureTech\A14-Science and Analysis\fromCU\20170113\WindBarb_plot_CNR_8E-3_June21.pn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5825" y="1458462"/>
              <a:ext cx="4470696" cy="4921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6055435" y="1408435"/>
              <a:ext cx="17514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800" b="1" dirty="0">
                  <a:solidFill>
                    <a:srgbClr val="7D7D7D">
                      <a:lumMod val="50000"/>
                    </a:srgbClr>
                  </a:solidFill>
                  <a:latin typeface="Arial"/>
                </a:rPr>
                <a:t>June 21, 2016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940760" y="1546354"/>
            <a:ext cx="17514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7D7D7D">
                    <a:lumMod val="50000"/>
                  </a:srgbClr>
                </a:solidFill>
                <a:latin typeface="Arial"/>
              </a:rPr>
              <a:t>June 17, 2016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9CB056-CAE5-41A6-A4F2-964C9F823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546BB4-84FA-4BBE-BA22-337451199D9B}"/>
              </a:ext>
            </a:extLst>
          </p:cNvPr>
          <p:cNvSpPr txBox="1"/>
          <p:nvPr/>
        </p:nvSpPr>
        <p:spPr>
          <a:xfrm>
            <a:off x="3425780" y="6490012"/>
            <a:ext cx="5113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Images:  Sunil </a:t>
            </a:r>
            <a:r>
              <a:rPr lang="en-US" sz="1800" dirty="0" err="1">
                <a:solidFill>
                  <a:srgbClr val="000000"/>
                </a:solidFill>
              </a:rPr>
              <a:t>Baidar</a:t>
            </a:r>
            <a:r>
              <a:rPr lang="en-US" sz="1800" dirty="0">
                <a:solidFill>
                  <a:srgbClr val="000000"/>
                </a:solidFill>
              </a:rPr>
              <a:t>, CIRES/NOAA ESRL CSD</a:t>
            </a:r>
          </a:p>
        </p:txBody>
      </p:sp>
    </p:spTree>
    <p:extLst>
      <p:ext uri="{BB962C8B-B14F-4D97-AF65-F5344CB8AC3E}">
        <p14:creationId xmlns:p14="http://schemas.microsoft.com/office/powerpoint/2010/main" val="15544156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963153" y="329239"/>
            <a:ext cx="5081969" cy="851187"/>
          </a:xfrm>
        </p:spPr>
        <p:txBody>
          <a:bodyPr>
            <a:normAutofit/>
          </a:bodyPr>
          <a:lstStyle/>
          <a:p>
            <a:r>
              <a:rPr lang="en-US" dirty="0"/>
              <a:t>Atmospheric Backscatter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096000" y="1307303"/>
            <a:ext cx="5745190" cy="492986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Backscatter scaling with wavelength:</a:t>
            </a:r>
          </a:p>
          <a:p>
            <a:pPr lvl="1"/>
            <a:r>
              <a:rPr lang="en-US" b="1" dirty="0"/>
              <a:t>Aerosol scattering: scales as </a:t>
            </a:r>
            <a:r>
              <a:rPr lang="en-US" b="1" dirty="0">
                <a:sym typeface="Symbol" panose="05050102010706020507" pitchFamily="18" charset="2"/>
              </a:rPr>
              <a:t></a:t>
            </a:r>
            <a:r>
              <a:rPr lang="en-US" b="1" baseline="30000" dirty="0">
                <a:sym typeface="Symbol" panose="05050102010706020507" pitchFamily="18" charset="2"/>
              </a:rPr>
              <a:t>- 1.5-3+</a:t>
            </a:r>
            <a:endParaRPr lang="en-US" b="1" dirty="0"/>
          </a:p>
          <a:p>
            <a:pPr lvl="1"/>
            <a:r>
              <a:rPr lang="en-US" b="1" dirty="0"/>
              <a:t>Molecular scattering scales as </a:t>
            </a:r>
            <a:r>
              <a:rPr lang="en-US" b="1" dirty="0">
                <a:sym typeface="Symbol" panose="05050102010706020507" pitchFamily="18" charset="2"/>
              </a:rPr>
              <a:t></a:t>
            </a:r>
            <a:r>
              <a:rPr lang="en-US" b="1" baseline="30000" dirty="0">
                <a:sym typeface="Symbol" panose="05050102010706020507" pitchFamily="18" charset="2"/>
              </a:rPr>
              <a:t>-4</a:t>
            </a:r>
          </a:p>
          <a:p>
            <a:r>
              <a:rPr lang="en-US" dirty="0"/>
              <a:t>Longer wavelengths  (e.g. 2 µm)</a:t>
            </a:r>
          </a:p>
          <a:p>
            <a:pPr lvl="1"/>
            <a:r>
              <a:rPr lang="en-US" dirty="0"/>
              <a:t>Larger aerosols present in the PBL &amp; aerosol/cloud layers</a:t>
            </a:r>
          </a:p>
          <a:p>
            <a:pPr lvl="1"/>
            <a:r>
              <a:rPr lang="en-US" dirty="0"/>
              <a:t>Less atmospheric extinction, but less coverage</a:t>
            </a:r>
          </a:p>
          <a:p>
            <a:r>
              <a:rPr lang="en-US" dirty="0"/>
              <a:t>Shorter wavelengths (532 &amp; 355 nm)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More scattering from aerosol/cloud layers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Scattering off of smaller particles present in Upper-troposphere/Lower-Stratosphere</a:t>
            </a:r>
          </a:p>
          <a:p>
            <a:pPr lvl="1"/>
            <a:r>
              <a:rPr lang="en-US" dirty="0"/>
              <a:t>Molecular scattering</a:t>
            </a:r>
          </a:p>
          <a:p>
            <a:pPr lvl="1"/>
            <a:r>
              <a:rPr lang="en-US" dirty="0"/>
              <a:t>High TRL lasers, telescopes, &amp; detectors</a:t>
            </a:r>
          </a:p>
          <a:p>
            <a:pPr marL="0" indent="0" algn="ctr">
              <a:buNone/>
            </a:pPr>
            <a:r>
              <a:rPr lang="en-US" dirty="0"/>
              <a:t>These properties factor strongly into which lidars are best for a given application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34" y="350227"/>
            <a:ext cx="5081970" cy="623454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/>
          <p:cNvSpPr txBox="1"/>
          <p:nvPr/>
        </p:nvSpPr>
        <p:spPr>
          <a:xfrm>
            <a:off x="4326753" y="6103166"/>
            <a:ext cx="950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Log scale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217718-4035-4C4F-B523-25CF87D25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STAR Seminar - 25 July 2019 - NCWCP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C7B1A5-B693-45AB-8183-2579A1A17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1492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282132" y="2064453"/>
            <a:ext cx="10076186" cy="288077"/>
          </a:xfrm>
          <a:prstGeom prst="roundRect">
            <a:avLst/>
          </a:prstGeom>
          <a:solidFill>
            <a:srgbClr val="ADBBF9"/>
          </a:solidFill>
          <a:ln>
            <a:solidFill>
              <a:schemeClr val="tx2">
                <a:lumMod val="50000"/>
                <a:lumOff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lIns="91440" tIns="0" rIns="0" bIns="0" rtlCol="0" anchor="ctr">
            <a:noAutofit/>
          </a:bodyPr>
          <a:lstStyle/>
          <a:p>
            <a:pPr algn="l"/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Direct Detection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" y="1251550"/>
            <a:ext cx="2736876" cy="379124"/>
          </a:xfrm>
          <a:prstGeom prst="roundRect">
            <a:avLst/>
          </a:prstGeom>
          <a:solidFill>
            <a:srgbClr val="DE685C"/>
          </a:solidFill>
          <a:ln>
            <a:solidFill>
              <a:schemeClr val="tx2">
                <a:lumMod val="50000"/>
                <a:lumOff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pPr algn="l"/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CO2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979762" y="1262632"/>
            <a:ext cx="10186760" cy="337160"/>
          </a:xfrm>
          <a:prstGeom prst="roundRect">
            <a:avLst/>
          </a:prstGeom>
          <a:solidFill>
            <a:srgbClr val="DE685C"/>
          </a:solidFill>
          <a:ln>
            <a:solidFill>
              <a:schemeClr val="tx2">
                <a:lumMod val="50000"/>
                <a:lumOff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lIns="91440" tIns="0" rIns="0" bIns="0" rtlCol="0" anchor="ctr">
            <a:noAutofit/>
          </a:bodyPr>
          <a:lstStyle/>
          <a:p>
            <a:pPr algn="l"/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Solid State Heterodyne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5579421" y="4239135"/>
            <a:ext cx="809496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l"/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GTWS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7604820" y="4254433"/>
            <a:ext cx="852605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l"/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GWOS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8764441" y="4231700"/>
            <a:ext cx="804675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l"/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WISSCR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10197703" y="5452941"/>
            <a:ext cx="1633616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ATHENA-OAWL</a:t>
            </a:r>
          </a:p>
        </p:txBody>
      </p:sp>
      <p:grpSp>
        <p:nvGrpSpPr>
          <p:cNvPr id="114" name="Group 113"/>
          <p:cNvGrpSpPr/>
          <p:nvPr/>
        </p:nvGrpSpPr>
        <p:grpSpPr>
          <a:xfrm rot="3259138">
            <a:off x="2149748" y="2770487"/>
            <a:ext cx="1249254" cy="354056"/>
            <a:chOff x="-23401" y="1357654"/>
            <a:chExt cx="1249254" cy="276999"/>
          </a:xfrm>
        </p:grpSpPr>
        <p:sp>
          <p:nvSpPr>
            <p:cNvPr id="115" name="Flowchart: Decision 114"/>
            <p:cNvSpPr/>
            <p:nvPr/>
          </p:nvSpPr>
          <p:spPr>
            <a:xfrm>
              <a:off x="-23401" y="1420260"/>
              <a:ext cx="151790" cy="151790"/>
            </a:xfrm>
            <a:prstGeom prst="flowChartDecision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6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67715" y="1357654"/>
              <a:ext cx="1158138" cy="27699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l"/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Edge Technique</a:t>
              </a:r>
            </a:p>
          </p:txBody>
        </p:sp>
      </p:grpSp>
      <p:grpSp>
        <p:nvGrpSpPr>
          <p:cNvPr id="117" name="Group 116"/>
          <p:cNvGrpSpPr/>
          <p:nvPr/>
        </p:nvGrpSpPr>
        <p:grpSpPr>
          <a:xfrm rot="3225211">
            <a:off x="1190713" y="2873859"/>
            <a:ext cx="1540872" cy="354056"/>
            <a:chOff x="-23401" y="1357654"/>
            <a:chExt cx="1540872" cy="276999"/>
          </a:xfrm>
        </p:grpSpPr>
        <p:sp>
          <p:nvSpPr>
            <p:cNvPr id="118" name="Flowchart: Decision 117"/>
            <p:cNvSpPr/>
            <p:nvPr/>
          </p:nvSpPr>
          <p:spPr>
            <a:xfrm>
              <a:off x="-23401" y="1420259"/>
              <a:ext cx="151790" cy="151790"/>
            </a:xfrm>
            <a:prstGeom prst="flowChartDecision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6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67715" y="1357654"/>
              <a:ext cx="1449756" cy="27699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l"/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Fringe Imaging HRDI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 rot="3034271">
            <a:off x="4348613" y="2583887"/>
            <a:ext cx="701796" cy="292608"/>
            <a:chOff x="-23401" y="1357654"/>
            <a:chExt cx="701796" cy="276999"/>
          </a:xfrm>
        </p:grpSpPr>
        <p:sp>
          <p:nvSpPr>
            <p:cNvPr id="122" name="TextBox 121"/>
            <p:cNvSpPr txBox="1"/>
            <p:nvPr/>
          </p:nvSpPr>
          <p:spPr>
            <a:xfrm>
              <a:off x="67715" y="1357654"/>
              <a:ext cx="610680" cy="276999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noAutofit/>
            </a:bodyPr>
            <a:lstStyle/>
            <a:p>
              <a:pPr algn="l"/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Zephyr</a:t>
              </a:r>
            </a:p>
          </p:txBody>
        </p:sp>
        <p:sp>
          <p:nvSpPr>
            <p:cNvPr id="121" name="Flowchart: Decision 120"/>
            <p:cNvSpPr/>
            <p:nvPr/>
          </p:nvSpPr>
          <p:spPr>
            <a:xfrm>
              <a:off x="-23401" y="1420259"/>
              <a:ext cx="151790" cy="151790"/>
            </a:xfrm>
            <a:prstGeom prst="flowChartDecision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6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pSp>
        <p:nvGrpSpPr>
          <p:cNvPr id="123" name="Group 122"/>
          <p:cNvGrpSpPr/>
          <p:nvPr/>
        </p:nvGrpSpPr>
        <p:grpSpPr>
          <a:xfrm rot="3259138">
            <a:off x="5154325" y="2872724"/>
            <a:ext cx="1491884" cy="354056"/>
            <a:chOff x="-23401" y="1357654"/>
            <a:chExt cx="1491884" cy="276999"/>
          </a:xfrm>
        </p:grpSpPr>
        <p:sp>
          <p:nvSpPr>
            <p:cNvPr id="124" name="Flowchart: Decision 123"/>
            <p:cNvSpPr/>
            <p:nvPr/>
          </p:nvSpPr>
          <p:spPr>
            <a:xfrm>
              <a:off x="-23401" y="1420259"/>
              <a:ext cx="151790" cy="151790"/>
            </a:xfrm>
            <a:prstGeom prst="flowChartDecision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6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67715" y="1357654"/>
              <a:ext cx="1400768" cy="27699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l"/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GLOW Double Edge</a:t>
              </a:r>
            </a:p>
          </p:txBody>
        </p:sp>
      </p:grpSp>
      <p:grpSp>
        <p:nvGrpSpPr>
          <p:cNvPr id="126" name="Group 125"/>
          <p:cNvGrpSpPr/>
          <p:nvPr/>
        </p:nvGrpSpPr>
        <p:grpSpPr>
          <a:xfrm rot="3259138">
            <a:off x="3187980" y="2883019"/>
            <a:ext cx="1534460" cy="354056"/>
            <a:chOff x="-23401" y="1357654"/>
            <a:chExt cx="1534460" cy="276999"/>
          </a:xfrm>
        </p:grpSpPr>
        <p:sp>
          <p:nvSpPr>
            <p:cNvPr id="127" name="Flowchart: Decision 126"/>
            <p:cNvSpPr/>
            <p:nvPr/>
          </p:nvSpPr>
          <p:spPr>
            <a:xfrm>
              <a:off x="-23401" y="1420259"/>
              <a:ext cx="151790" cy="151790"/>
            </a:xfrm>
            <a:prstGeom prst="flowChartDecision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6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67715" y="1357654"/>
              <a:ext cx="1443344" cy="27699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l"/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Fringe Imaging Lidar</a:t>
              </a:r>
            </a:p>
          </p:txBody>
        </p:sp>
      </p:grpSp>
      <p:grpSp>
        <p:nvGrpSpPr>
          <p:cNvPr id="129" name="Group 128"/>
          <p:cNvGrpSpPr/>
          <p:nvPr/>
        </p:nvGrpSpPr>
        <p:grpSpPr>
          <a:xfrm rot="3259138">
            <a:off x="5666919" y="2712068"/>
            <a:ext cx="1206420" cy="371946"/>
            <a:chOff x="-23402" y="1281054"/>
            <a:chExt cx="1206420" cy="290995"/>
          </a:xfrm>
        </p:grpSpPr>
        <p:sp>
          <p:nvSpPr>
            <p:cNvPr id="130" name="Flowchart: Decision 129"/>
            <p:cNvSpPr/>
            <p:nvPr/>
          </p:nvSpPr>
          <p:spPr>
            <a:xfrm>
              <a:off x="-23402" y="1420259"/>
              <a:ext cx="151790" cy="151790"/>
            </a:xfrm>
            <a:prstGeom prst="flowChartDecision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6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135231" y="1281054"/>
              <a:ext cx="1047787" cy="27699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l"/>
              <a:r>
                <a:rPr lang="en-US" sz="1400" dirty="0" err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GroundWinds</a:t>
              </a:r>
              <a:endParaRPr lang="en-US" sz="14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45" name="Group 144"/>
          <p:cNvGrpSpPr/>
          <p:nvPr/>
        </p:nvGrpSpPr>
        <p:grpSpPr>
          <a:xfrm rot="3259138">
            <a:off x="7919509" y="2815516"/>
            <a:ext cx="1325749" cy="354056"/>
            <a:chOff x="-23401" y="1376447"/>
            <a:chExt cx="1325749" cy="276999"/>
          </a:xfrm>
        </p:grpSpPr>
        <p:sp>
          <p:nvSpPr>
            <p:cNvPr id="146" name="Flowchart: Decision 145"/>
            <p:cNvSpPr/>
            <p:nvPr/>
          </p:nvSpPr>
          <p:spPr>
            <a:xfrm>
              <a:off x="-23401" y="1420261"/>
              <a:ext cx="151790" cy="151790"/>
            </a:xfrm>
            <a:prstGeom prst="flowChartDecision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6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58097" y="1376447"/>
              <a:ext cx="1244251" cy="27699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l"/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A2D Airborne      </a:t>
              </a:r>
            </a:p>
          </p:txBody>
        </p:sp>
      </p:grpSp>
      <p:grpSp>
        <p:nvGrpSpPr>
          <p:cNvPr id="157" name="Group 156"/>
          <p:cNvGrpSpPr/>
          <p:nvPr/>
        </p:nvGrpSpPr>
        <p:grpSpPr>
          <a:xfrm rot="3259138">
            <a:off x="3746404" y="3369672"/>
            <a:ext cx="1835311" cy="314717"/>
            <a:chOff x="-23401" y="1388911"/>
            <a:chExt cx="1835311" cy="246221"/>
          </a:xfrm>
        </p:grpSpPr>
        <p:sp>
          <p:nvSpPr>
            <p:cNvPr id="158" name="Flowchart: Decision 157"/>
            <p:cNvSpPr/>
            <p:nvPr/>
          </p:nvSpPr>
          <p:spPr>
            <a:xfrm>
              <a:off x="-23401" y="1420258"/>
              <a:ext cx="151790" cy="151790"/>
            </a:xfrm>
            <a:prstGeom prst="flowChartDecision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6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177808" y="1388911"/>
              <a:ext cx="1634102" cy="246221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ts val="1200"/>
                </a:lnSpc>
              </a:pPr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Optical Autocovariance</a:t>
              </a:r>
            </a:p>
          </p:txBody>
        </p:sp>
      </p:grpSp>
      <p:sp>
        <p:nvSpPr>
          <p:cNvPr id="163" name="Rounded Rectangle 162"/>
          <p:cNvSpPr/>
          <p:nvPr/>
        </p:nvSpPr>
        <p:spPr>
          <a:xfrm rot="3259138">
            <a:off x="7394579" y="2694825"/>
            <a:ext cx="855315" cy="252688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pPr algn="l"/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TWiLiTE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IIP</a:t>
            </a:r>
          </a:p>
        </p:txBody>
      </p:sp>
      <p:sp>
        <p:nvSpPr>
          <p:cNvPr id="164" name="Rounded Rectangle 163"/>
          <p:cNvSpPr/>
          <p:nvPr/>
        </p:nvSpPr>
        <p:spPr>
          <a:xfrm rot="3259138">
            <a:off x="8908520" y="2854235"/>
            <a:ext cx="1168013" cy="252688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pPr algn="l"/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TWiLiTE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AITT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9470077" y="2466578"/>
            <a:ext cx="1801751" cy="210812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h="38100"/>
          </a:sp3d>
        </p:spPr>
        <p:txBody>
          <a:bodyPr wrap="square" rtlCol="0" anchor="ctr">
            <a:noAutofit/>
          </a:bodyPr>
          <a:lstStyle/>
          <a:p>
            <a:pPr algn="l"/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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TWiLiTE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Flights 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</a:t>
            </a:r>
            <a:endParaRPr lang="en-US" sz="12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389468" y="-389081"/>
            <a:ext cx="11566314" cy="1787286"/>
            <a:chOff x="359354" y="427019"/>
            <a:chExt cx="8844693" cy="1787284"/>
          </a:xfrm>
        </p:grpSpPr>
        <p:sp>
          <p:nvSpPr>
            <p:cNvPr id="15" name="Rounded Rectangle 14"/>
            <p:cNvSpPr/>
            <p:nvPr/>
          </p:nvSpPr>
          <p:spPr>
            <a:xfrm rot="18090918">
              <a:off x="5481893" y="1538297"/>
              <a:ext cx="940847" cy="182880"/>
            </a:xfrm>
            <a:prstGeom prst="round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algn="l"/>
              <a:r>
                <a:rPr lang="en-US" sz="12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DAWN 1 IIP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 rot="18090918">
              <a:off x="6780643" y="1572566"/>
              <a:ext cx="940847" cy="182880"/>
            </a:xfrm>
            <a:prstGeom prst="round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algn="l"/>
              <a:r>
                <a:rPr lang="en-US" sz="12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DAWN 2 IIP</a:t>
              </a:r>
            </a:p>
          </p:txBody>
        </p:sp>
        <p:grpSp>
          <p:nvGrpSpPr>
            <p:cNvPr id="13" name="Group 12"/>
            <p:cNvGrpSpPr/>
            <p:nvPr/>
          </p:nvGrpSpPr>
          <p:grpSpPr>
            <a:xfrm rot="18090918">
              <a:off x="-395788" y="1182161"/>
              <a:ext cx="1787284" cy="276999"/>
              <a:chOff x="-23400" y="1357654"/>
              <a:chExt cx="1787284" cy="276999"/>
            </a:xfrm>
          </p:grpSpPr>
          <p:sp>
            <p:nvSpPr>
              <p:cNvPr id="11" name="Flowchart: Decision 10"/>
              <p:cNvSpPr/>
              <p:nvPr/>
            </p:nvSpPr>
            <p:spPr>
              <a:xfrm>
                <a:off x="-23400" y="1420259"/>
                <a:ext cx="151790" cy="151790"/>
              </a:xfrm>
              <a:prstGeom prst="flowChartDecision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6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67714" y="1357654"/>
                <a:ext cx="1696170" cy="276999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l"/>
                <a:r>
                  <a:rPr lang="en-US" sz="14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</a:rPr>
                  <a:t>CCOPE/ADLS </a:t>
                </a:r>
                <a:br>
                  <a:rPr lang="en-US" sz="14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</a:rPr>
                </a:br>
                <a:r>
                  <a:rPr lang="en-US" sz="14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</a:rPr>
                  <a:t>(Airborne)</a:t>
                </a: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 rot="18090918">
              <a:off x="252569" y="1475298"/>
              <a:ext cx="1086197" cy="276999"/>
              <a:chOff x="-23401" y="1357654"/>
              <a:chExt cx="1086197" cy="276999"/>
            </a:xfrm>
          </p:grpSpPr>
          <p:sp>
            <p:nvSpPr>
              <p:cNvPr id="24" name="Flowchart: Decision 23"/>
              <p:cNvSpPr/>
              <p:nvPr/>
            </p:nvSpPr>
            <p:spPr>
              <a:xfrm>
                <a:off x="-23401" y="1420259"/>
                <a:ext cx="151790" cy="151790"/>
              </a:xfrm>
              <a:prstGeom prst="flowChartDecision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6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67715" y="1357654"/>
                <a:ext cx="995081" cy="276999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l"/>
                <a:r>
                  <a:rPr lang="en-US" sz="14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</a:rPr>
                  <a:t>NOAA </a:t>
                </a:r>
                <a:r>
                  <a:rPr lang="en-US" sz="1400" dirty="0" err="1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</a:rPr>
                  <a:t>TeaCO</a:t>
                </a:r>
                <a:endPara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 rot="18090918">
              <a:off x="1706146" y="1337045"/>
              <a:ext cx="1412055" cy="276999"/>
              <a:chOff x="-23401" y="1357654"/>
              <a:chExt cx="1412055" cy="276999"/>
            </a:xfrm>
          </p:grpSpPr>
          <p:sp>
            <p:nvSpPr>
              <p:cNvPr id="27" name="Flowchart: Decision 26"/>
              <p:cNvSpPr/>
              <p:nvPr/>
            </p:nvSpPr>
            <p:spPr>
              <a:xfrm>
                <a:off x="-23401" y="1420259"/>
                <a:ext cx="151790" cy="151790"/>
              </a:xfrm>
              <a:prstGeom prst="flowChartDecision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6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67715" y="1357654"/>
                <a:ext cx="1320939" cy="276999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l"/>
                <a:r>
                  <a:rPr lang="en-US" sz="14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</a:rPr>
                  <a:t>NOAA </a:t>
                </a:r>
                <a:br>
                  <a:rPr lang="en-US" sz="14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</a:rPr>
                </a:br>
                <a:r>
                  <a:rPr lang="en-US" sz="14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</a:rPr>
                  <a:t>Mini-MOPA</a:t>
                </a: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 rot="18090918">
              <a:off x="575888" y="1501478"/>
              <a:ext cx="1038326" cy="251817"/>
              <a:chOff x="-23400" y="1356395"/>
              <a:chExt cx="1038326" cy="251817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56241" y="1356395"/>
                <a:ext cx="958685" cy="25181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noAutofit/>
              </a:bodyPr>
              <a:lstStyle/>
              <a:p>
                <a:pPr algn="l"/>
                <a:r>
                  <a:rPr lang="en-US" sz="14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</a:rPr>
                  <a:t>LAWS Panel</a:t>
                </a:r>
              </a:p>
            </p:txBody>
          </p:sp>
          <p:sp>
            <p:nvSpPr>
              <p:cNvPr id="30" name="Flowchart: Decision 29"/>
              <p:cNvSpPr/>
              <p:nvPr/>
            </p:nvSpPr>
            <p:spPr>
              <a:xfrm>
                <a:off x="-23400" y="1420260"/>
                <a:ext cx="151790" cy="151790"/>
              </a:xfrm>
              <a:prstGeom prst="flowChartDecision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6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 rot="18090918">
              <a:off x="1261799" y="1518039"/>
              <a:ext cx="1000723" cy="251817"/>
              <a:chOff x="-23401" y="1370245"/>
              <a:chExt cx="1000723" cy="251817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67714" y="1370245"/>
                <a:ext cx="909608" cy="25181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noAutofit/>
              </a:bodyPr>
              <a:lstStyle/>
              <a:p>
                <a:pPr algn="l"/>
                <a:r>
                  <a:rPr lang="en-US" sz="14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</a:rPr>
                  <a:t>LAWS Team</a:t>
                </a:r>
              </a:p>
            </p:txBody>
          </p:sp>
          <p:sp>
            <p:nvSpPr>
              <p:cNvPr id="33" name="Flowchart: Decision 32"/>
              <p:cNvSpPr/>
              <p:nvPr/>
            </p:nvSpPr>
            <p:spPr>
              <a:xfrm>
                <a:off x="-23401" y="1420259"/>
                <a:ext cx="151790" cy="151790"/>
              </a:xfrm>
              <a:prstGeom prst="flowChartDecision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6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103" name="Group 102"/>
            <p:cNvGrpSpPr/>
            <p:nvPr/>
          </p:nvGrpSpPr>
          <p:grpSpPr>
            <a:xfrm rot="18090918">
              <a:off x="3033266" y="1612044"/>
              <a:ext cx="808106" cy="251817"/>
              <a:chOff x="-23400" y="1370245"/>
              <a:chExt cx="808106" cy="251817"/>
            </a:xfrm>
          </p:grpSpPr>
          <p:sp>
            <p:nvSpPr>
              <p:cNvPr id="105" name="TextBox 104"/>
              <p:cNvSpPr txBox="1"/>
              <p:nvPr/>
            </p:nvSpPr>
            <p:spPr>
              <a:xfrm>
                <a:off x="67715" y="1370245"/>
                <a:ext cx="716991" cy="25181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noAutofit/>
              </a:bodyPr>
              <a:lstStyle/>
              <a:p>
                <a:pPr algn="l"/>
                <a:r>
                  <a:rPr lang="en-US" sz="14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</a:rPr>
                  <a:t>SPARCLE</a:t>
                </a:r>
              </a:p>
            </p:txBody>
          </p:sp>
          <p:sp>
            <p:nvSpPr>
              <p:cNvPr id="104" name="Flowchart: Decision 103"/>
              <p:cNvSpPr/>
              <p:nvPr/>
            </p:nvSpPr>
            <p:spPr>
              <a:xfrm>
                <a:off x="-23400" y="1420259"/>
                <a:ext cx="151790" cy="151790"/>
              </a:xfrm>
              <a:prstGeom prst="flowChartDecision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6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107" name="Group 106"/>
            <p:cNvGrpSpPr/>
            <p:nvPr/>
          </p:nvGrpSpPr>
          <p:grpSpPr>
            <a:xfrm rot="18090918">
              <a:off x="3166472" y="1506353"/>
              <a:ext cx="1029065" cy="276999"/>
              <a:chOff x="-23401" y="1357654"/>
              <a:chExt cx="1029065" cy="276999"/>
            </a:xfrm>
          </p:grpSpPr>
          <p:sp>
            <p:nvSpPr>
              <p:cNvPr id="108" name="Flowchart: Decision 107"/>
              <p:cNvSpPr/>
              <p:nvPr/>
            </p:nvSpPr>
            <p:spPr>
              <a:xfrm>
                <a:off x="-23401" y="1420259"/>
                <a:ext cx="151790" cy="151790"/>
              </a:xfrm>
              <a:prstGeom prst="flowChartDecision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6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9" name="TextBox 108"/>
              <p:cNvSpPr txBox="1"/>
              <p:nvPr/>
            </p:nvSpPr>
            <p:spPr>
              <a:xfrm>
                <a:off x="67715" y="1357654"/>
                <a:ext cx="937949" cy="276999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l"/>
                <a:r>
                  <a:rPr lang="en-US" sz="14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</a:rPr>
                  <a:t>NOAA HRDL</a:t>
                </a:r>
              </a:p>
            </p:txBody>
          </p:sp>
        </p:grpSp>
        <p:grpSp>
          <p:nvGrpSpPr>
            <p:cNvPr id="110" name="Group 109"/>
            <p:cNvGrpSpPr/>
            <p:nvPr/>
          </p:nvGrpSpPr>
          <p:grpSpPr>
            <a:xfrm rot="18090918">
              <a:off x="4880349" y="1564307"/>
              <a:ext cx="812249" cy="276999"/>
              <a:chOff x="-23400" y="1357131"/>
              <a:chExt cx="812249" cy="276999"/>
            </a:xfrm>
          </p:grpSpPr>
          <p:sp>
            <p:nvSpPr>
              <p:cNvPr id="111" name="Flowchart: Decision 110"/>
              <p:cNvSpPr/>
              <p:nvPr/>
            </p:nvSpPr>
            <p:spPr>
              <a:xfrm>
                <a:off x="-23400" y="1420259"/>
                <a:ext cx="151790" cy="151790"/>
              </a:xfrm>
              <a:prstGeom prst="flowChartDecision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6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67048" y="1357131"/>
                <a:ext cx="721801" cy="276999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l"/>
                <a:r>
                  <a:rPr lang="en-US" sz="14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</a:rPr>
                  <a:t>VALIDAR</a:t>
                </a:r>
              </a:p>
            </p:txBody>
          </p:sp>
        </p:grpSp>
        <p:sp>
          <p:nvSpPr>
            <p:cNvPr id="177" name="Rounded Rectangle 176"/>
            <p:cNvSpPr/>
            <p:nvPr/>
          </p:nvSpPr>
          <p:spPr>
            <a:xfrm>
              <a:off x="7336823" y="1838337"/>
              <a:ext cx="1867224" cy="176609"/>
            </a:xfrm>
            <a:prstGeom prst="round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algn="l"/>
              <a:r>
                <a:rPr lang="en-US" sz="12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sym typeface="Wingdings" panose="05000000000000000000" pitchFamily="2" charset="2"/>
                </a:rPr>
                <a:t>   </a:t>
              </a:r>
              <a:r>
                <a:rPr lang="en-US" sz="12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DAWN  Flights    </a:t>
              </a:r>
              <a:r>
                <a:rPr lang="en-US" sz="12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sym typeface="Wingdings" panose="05000000000000000000" pitchFamily="2" charset="2"/>
                </a:rPr>
                <a:t></a:t>
              </a:r>
              <a:endParaRPr lang="en-US" sz="1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41" name="Rounded Rectangle 140"/>
          <p:cNvSpPr/>
          <p:nvPr/>
        </p:nvSpPr>
        <p:spPr>
          <a:xfrm>
            <a:off x="5327776" y="4621155"/>
            <a:ext cx="6873330" cy="334930"/>
          </a:xfrm>
          <a:prstGeom prst="roundRect">
            <a:avLst/>
          </a:prstGeom>
          <a:solidFill>
            <a:srgbClr val="ADBBF9"/>
          </a:solidFill>
          <a:ln>
            <a:solidFill>
              <a:schemeClr val="tx2">
                <a:lumMod val="50000"/>
                <a:lumOff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lIns="91440" tIns="0" rIns="0" bIns="0" rtlCol="0" anchor="ctr">
            <a:noAutofit/>
          </a:bodyPr>
          <a:lstStyle/>
          <a:p>
            <a:pPr algn="l"/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ESA’s ADM Aeolus (single look – 355 nm Aerosol &amp; Molecular)</a:t>
            </a:r>
          </a:p>
        </p:txBody>
      </p:sp>
      <p:grpSp>
        <p:nvGrpSpPr>
          <p:cNvPr id="168" name="Group 167"/>
          <p:cNvGrpSpPr/>
          <p:nvPr/>
        </p:nvGrpSpPr>
        <p:grpSpPr>
          <a:xfrm>
            <a:off x="7942313" y="3815781"/>
            <a:ext cx="1684701" cy="381541"/>
            <a:chOff x="-23401" y="1244545"/>
            <a:chExt cx="1318038" cy="381541"/>
          </a:xfrm>
        </p:grpSpPr>
        <p:sp>
          <p:nvSpPr>
            <p:cNvPr id="169" name="Flowchart: Decision 168"/>
            <p:cNvSpPr/>
            <p:nvPr/>
          </p:nvSpPr>
          <p:spPr>
            <a:xfrm>
              <a:off x="-23401" y="1379619"/>
              <a:ext cx="151790" cy="151790"/>
            </a:xfrm>
            <a:prstGeom prst="flowChartDecision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6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137758" y="1244545"/>
              <a:ext cx="1156879" cy="38154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Decadal Survey</a:t>
              </a:r>
              <a:br>
                <a:rPr lang="en-US" sz="14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</a:br>
              <a:r>
                <a:rPr lang="en-US" sz="14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3D-Winds Hybrid</a:t>
              </a:r>
            </a:p>
          </p:txBody>
        </p:sp>
      </p:grpSp>
      <p:grpSp>
        <p:nvGrpSpPr>
          <p:cNvPr id="160" name="Group 159"/>
          <p:cNvGrpSpPr/>
          <p:nvPr/>
        </p:nvGrpSpPr>
        <p:grpSpPr>
          <a:xfrm rot="5400000">
            <a:off x="11292504" y="3923039"/>
            <a:ext cx="1393989" cy="354056"/>
            <a:chOff x="-188605" y="1396283"/>
            <a:chExt cx="1393989" cy="276999"/>
          </a:xfrm>
        </p:grpSpPr>
        <p:sp>
          <p:nvSpPr>
            <p:cNvPr id="161" name="Flowchart: Decision 160"/>
            <p:cNvSpPr/>
            <p:nvPr/>
          </p:nvSpPr>
          <p:spPr>
            <a:xfrm>
              <a:off x="1053594" y="1450741"/>
              <a:ext cx="151790" cy="151790"/>
            </a:xfrm>
            <a:prstGeom prst="flowChartDecision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6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-188605" y="1396283"/>
              <a:ext cx="1088760" cy="27699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l"/>
              <a:r>
                <a:rPr lang="en-US" sz="14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Aeolus Launch</a:t>
              </a:r>
            </a:p>
          </p:txBody>
        </p:sp>
      </p:grpSp>
      <p:sp>
        <p:nvSpPr>
          <p:cNvPr id="176" name="Flowchart: Decision 175"/>
          <p:cNvSpPr/>
          <p:nvPr/>
        </p:nvSpPr>
        <p:spPr>
          <a:xfrm rot="3259138">
            <a:off x="7443043" y="2382825"/>
            <a:ext cx="151790" cy="194016"/>
          </a:xfrm>
          <a:prstGeom prst="flowChartDecisio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8" name="Flowchart: Decision 177"/>
          <p:cNvSpPr/>
          <p:nvPr/>
        </p:nvSpPr>
        <p:spPr>
          <a:xfrm rot="3259138">
            <a:off x="7456544" y="1145232"/>
            <a:ext cx="151790" cy="194016"/>
          </a:xfrm>
          <a:prstGeom prst="flowChartDecisio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9" name="Flowchart: Decision 178"/>
          <p:cNvSpPr/>
          <p:nvPr/>
        </p:nvSpPr>
        <p:spPr>
          <a:xfrm rot="3259138">
            <a:off x="9105816" y="1175712"/>
            <a:ext cx="151790" cy="194016"/>
          </a:xfrm>
          <a:prstGeom prst="flowChartDecisio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0" name="Flowchart: Decision 179"/>
          <p:cNvSpPr/>
          <p:nvPr/>
        </p:nvSpPr>
        <p:spPr>
          <a:xfrm rot="3259138">
            <a:off x="9014396" y="2413305"/>
            <a:ext cx="151790" cy="194016"/>
          </a:xfrm>
          <a:prstGeom prst="flowChartDecisio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6" name="Title 1"/>
          <p:cNvSpPr txBox="1">
            <a:spLocks/>
          </p:cNvSpPr>
          <p:nvPr/>
        </p:nvSpPr>
        <p:spPr>
          <a:xfrm>
            <a:off x="2625854" y="5702168"/>
            <a:ext cx="5638343" cy="100728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History: A </a:t>
            </a:r>
            <a:r>
              <a:rPr lang="en-US" sz="2800" b="1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partial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 (34 year) timeline of space-based Doppler wind lidar</a:t>
            </a:r>
          </a:p>
        </p:txBody>
      </p:sp>
      <p:sp>
        <p:nvSpPr>
          <p:cNvPr id="106" name="Rounded Rectangle 112">
            <a:extLst>
              <a:ext uri="{FF2B5EF4-FFF2-40B4-BE49-F238E27FC236}">
                <a16:creationId xmlns:a16="http://schemas.microsoft.com/office/drawing/2014/main" id="{86638865-36DE-4B85-8615-84D016E6C144}"/>
              </a:ext>
            </a:extLst>
          </p:cNvPr>
          <p:cNvSpPr/>
          <p:nvPr/>
        </p:nvSpPr>
        <p:spPr>
          <a:xfrm>
            <a:off x="8045276" y="5016792"/>
            <a:ext cx="4210640" cy="368686"/>
          </a:xfrm>
          <a:prstGeom prst="roundRect">
            <a:avLst/>
          </a:prstGeom>
          <a:solidFill>
            <a:srgbClr val="47A83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lIns="91440" tIns="0" rIns="0" bIns="0" rtlCol="0" anchor="ctr">
            <a:noAutofit/>
          </a:bodyPr>
          <a:lstStyle/>
          <a:p>
            <a:pPr algn="l"/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Optical Autocovariance (OA) Wind Lidar</a:t>
            </a:r>
          </a:p>
        </p:txBody>
      </p:sp>
      <p:graphicFrame>
        <p:nvGraphicFramePr>
          <p:cNvPr id="86" name="Table 85">
            <a:extLst>
              <a:ext uri="{FF2B5EF4-FFF2-40B4-BE49-F238E27FC236}">
                <a16:creationId xmlns:a16="http://schemas.microsoft.com/office/drawing/2014/main" id="{7BAA2F6F-FA90-4EEC-B31A-A49425866949}"/>
              </a:ext>
            </a:extLst>
          </p:cNvPr>
          <p:cNvGraphicFramePr>
            <a:graphicFrameLocks noGrp="1"/>
          </p:cNvGraphicFramePr>
          <p:nvPr/>
        </p:nvGraphicFramePr>
        <p:xfrm>
          <a:off x="-39693" y="1618095"/>
          <a:ext cx="12231695" cy="439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477">
                  <a:extLst>
                    <a:ext uri="{9D8B030D-6E8A-4147-A177-3AD203B41FA5}">
                      <a16:colId xmlns:a16="http://schemas.microsoft.com/office/drawing/2014/main" val="2658510172"/>
                    </a:ext>
                  </a:extLst>
                </a:gridCol>
                <a:gridCol w="349477">
                  <a:extLst>
                    <a:ext uri="{9D8B030D-6E8A-4147-A177-3AD203B41FA5}">
                      <a16:colId xmlns:a16="http://schemas.microsoft.com/office/drawing/2014/main" val="1661432628"/>
                    </a:ext>
                  </a:extLst>
                </a:gridCol>
                <a:gridCol w="349477">
                  <a:extLst>
                    <a:ext uri="{9D8B030D-6E8A-4147-A177-3AD203B41FA5}">
                      <a16:colId xmlns:a16="http://schemas.microsoft.com/office/drawing/2014/main" val="2846974642"/>
                    </a:ext>
                  </a:extLst>
                </a:gridCol>
                <a:gridCol w="349477">
                  <a:extLst>
                    <a:ext uri="{9D8B030D-6E8A-4147-A177-3AD203B41FA5}">
                      <a16:colId xmlns:a16="http://schemas.microsoft.com/office/drawing/2014/main" val="1126422047"/>
                    </a:ext>
                  </a:extLst>
                </a:gridCol>
                <a:gridCol w="349477">
                  <a:extLst>
                    <a:ext uri="{9D8B030D-6E8A-4147-A177-3AD203B41FA5}">
                      <a16:colId xmlns:a16="http://schemas.microsoft.com/office/drawing/2014/main" val="4294247270"/>
                    </a:ext>
                  </a:extLst>
                </a:gridCol>
                <a:gridCol w="349477">
                  <a:extLst>
                    <a:ext uri="{9D8B030D-6E8A-4147-A177-3AD203B41FA5}">
                      <a16:colId xmlns:a16="http://schemas.microsoft.com/office/drawing/2014/main" val="2904144532"/>
                    </a:ext>
                  </a:extLst>
                </a:gridCol>
                <a:gridCol w="349477">
                  <a:extLst>
                    <a:ext uri="{9D8B030D-6E8A-4147-A177-3AD203B41FA5}">
                      <a16:colId xmlns:a16="http://schemas.microsoft.com/office/drawing/2014/main" val="1723132007"/>
                    </a:ext>
                  </a:extLst>
                </a:gridCol>
                <a:gridCol w="349477">
                  <a:extLst>
                    <a:ext uri="{9D8B030D-6E8A-4147-A177-3AD203B41FA5}">
                      <a16:colId xmlns:a16="http://schemas.microsoft.com/office/drawing/2014/main" val="1218804024"/>
                    </a:ext>
                  </a:extLst>
                </a:gridCol>
                <a:gridCol w="349477">
                  <a:extLst>
                    <a:ext uri="{9D8B030D-6E8A-4147-A177-3AD203B41FA5}">
                      <a16:colId xmlns:a16="http://schemas.microsoft.com/office/drawing/2014/main" val="4030405046"/>
                    </a:ext>
                  </a:extLst>
                </a:gridCol>
                <a:gridCol w="349477">
                  <a:extLst>
                    <a:ext uri="{9D8B030D-6E8A-4147-A177-3AD203B41FA5}">
                      <a16:colId xmlns:a16="http://schemas.microsoft.com/office/drawing/2014/main" val="1535695603"/>
                    </a:ext>
                  </a:extLst>
                </a:gridCol>
                <a:gridCol w="349477">
                  <a:extLst>
                    <a:ext uri="{9D8B030D-6E8A-4147-A177-3AD203B41FA5}">
                      <a16:colId xmlns:a16="http://schemas.microsoft.com/office/drawing/2014/main" val="1598767147"/>
                    </a:ext>
                  </a:extLst>
                </a:gridCol>
                <a:gridCol w="349477">
                  <a:extLst>
                    <a:ext uri="{9D8B030D-6E8A-4147-A177-3AD203B41FA5}">
                      <a16:colId xmlns:a16="http://schemas.microsoft.com/office/drawing/2014/main" val="491643954"/>
                    </a:ext>
                  </a:extLst>
                </a:gridCol>
                <a:gridCol w="349477">
                  <a:extLst>
                    <a:ext uri="{9D8B030D-6E8A-4147-A177-3AD203B41FA5}">
                      <a16:colId xmlns:a16="http://schemas.microsoft.com/office/drawing/2014/main" val="2930892276"/>
                    </a:ext>
                  </a:extLst>
                </a:gridCol>
                <a:gridCol w="349477">
                  <a:extLst>
                    <a:ext uri="{9D8B030D-6E8A-4147-A177-3AD203B41FA5}">
                      <a16:colId xmlns:a16="http://schemas.microsoft.com/office/drawing/2014/main" val="984171830"/>
                    </a:ext>
                  </a:extLst>
                </a:gridCol>
                <a:gridCol w="349477">
                  <a:extLst>
                    <a:ext uri="{9D8B030D-6E8A-4147-A177-3AD203B41FA5}">
                      <a16:colId xmlns:a16="http://schemas.microsoft.com/office/drawing/2014/main" val="2364621553"/>
                    </a:ext>
                  </a:extLst>
                </a:gridCol>
                <a:gridCol w="349477">
                  <a:extLst>
                    <a:ext uri="{9D8B030D-6E8A-4147-A177-3AD203B41FA5}">
                      <a16:colId xmlns:a16="http://schemas.microsoft.com/office/drawing/2014/main" val="1927596367"/>
                    </a:ext>
                  </a:extLst>
                </a:gridCol>
                <a:gridCol w="349477">
                  <a:extLst>
                    <a:ext uri="{9D8B030D-6E8A-4147-A177-3AD203B41FA5}">
                      <a16:colId xmlns:a16="http://schemas.microsoft.com/office/drawing/2014/main" val="4031758572"/>
                    </a:ext>
                  </a:extLst>
                </a:gridCol>
                <a:gridCol w="349477">
                  <a:extLst>
                    <a:ext uri="{9D8B030D-6E8A-4147-A177-3AD203B41FA5}">
                      <a16:colId xmlns:a16="http://schemas.microsoft.com/office/drawing/2014/main" val="2637977402"/>
                    </a:ext>
                  </a:extLst>
                </a:gridCol>
                <a:gridCol w="349477">
                  <a:extLst>
                    <a:ext uri="{9D8B030D-6E8A-4147-A177-3AD203B41FA5}">
                      <a16:colId xmlns:a16="http://schemas.microsoft.com/office/drawing/2014/main" val="2997319007"/>
                    </a:ext>
                  </a:extLst>
                </a:gridCol>
                <a:gridCol w="349477">
                  <a:extLst>
                    <a:ext uri="{9D8B030D-6E8A-4147-A177-3AD203B41FA5}">
                      <a16:colId xmlns:a16="http://schemas.microsoft.com/office/drawing/2014/main" val="2198882931"/>
                    </a:ext>
                  </a:extLst>
                </a:gridCol>
                <a:gridCol w="349477">
                  <a:extLst>
                    <a:ext uri="{9D8B030D-6E8A-4147-A177-3AD203B41FA5}">
                      <a16:colId xmlns:a16="http://schemas.microsoft.com/office/drawing/2014/main" val="1695668299"/>
                    </a:ext>
                  </a:extLst>
                </a:gridCol>
                <a:gridCol w="349477">
                  <a:extLst>
                    <a:ext uri="{9D8B030D-6E8A-4147-A177-3AD203B41FA5}">
                      <a16:colId xmlns:a16="http://schemas.microsoft.com/office/drawing/2014/main" val="3683872806"/>
                    </a:ext>
                  </a:extLst>
                </a:gridCol>
                <a:gridCol w="349477">
                  <a:extLst>
                    <a:ext uri="{9D8B030D-6E8A-4147-A177-3AD203B41FA5}">
                      <a16:colId xmlns:a16="http://schemas.microsoft.com/office/drawing/2014/main" val="504782077"/>
                    </a:ext>
                  </a:extLst>
                </a:gridCol>
                <a:gridCol w="349477">
                  <a:extLst>
                    <a:ext uri="{9D8B030D-6E8A-4147-A177-3AD203B41FA5}">
                      <a16:colId xmlns:a16="http://schemas.microsoft.com/office/drawing/2014/main" val="306636916"/>
                    </a:ext>
                  </a:extLst>
                </a:gridCol>
                <a:gridCol w="349477">
                  <a:extLst>
                    <a:ext uri="{9D8B030D-6E8A-4147-A177-3AD203B41FA5}">
                      <a16:colId xmlns:a16="http://schemas.microsoft.com/office/drawing/2014/main" val="3275091673"/>
                    </a:ext>
                  </a:extLst>
                </a:gridCol>
                <a:gridCol w="349477">
                  <a:extLst>
                    <a:ext uri="{9D8B030D-6E8A-4147-A177-3AD203B41FA5}">
                      <a16:colId xmlns:a16="http://schemas.microsoft.com/office/drawing/2014/main" val="4245280324"/>
                    </a:ext>
                  </a:extLst>
                </a:gridCol>
                <a:gridCol w="349477">
                  <a:extLst>
                    <a:ext uri="{9D8B030D-6E8A-4147-A177-3AD203B41FA5}">
                      <a16:colId xmlns:a16="http://schemas.microsoft.com/office/drawing/2014/main" val="1730518567"/>
                    </a:ext>
                  </a:extLst>
                </a:gridCol>
                <a:gridCol w="349477">
                  <a:extLst>
                    <a:ext uri="{9D8B030D-6E8A-4147-A177-3AD203B41FA5}">
                      <a16:colId xmlns:a16="http://schemas.microsoft.com/office/drawing/2014/main" val="3724538124"/>
                    </a:ext>
                  </a:extLst>
                </a:gridCol>
                <a:gridCol w="349477">
                  <a:extLst>
                    <a:ext uri="{9D8B030D-6E8A-4147-A177-3AD203B41FA5}">
                      <a16:colId xmlns:a16="http://schemas.microsoft.com/office/drawing/2014/main" val="3755278166"/>
                    </a:ext>
                  </a:extLst>
                </a:gridCol>
                <a:gridCol w="349477">
                  <a:extLst>
                    <a:ext uri="{9D8B030D-6E8A-4147-A177-3AD203B41FA5}">
                      <a16:colId xmlns:a16="http://schemas.microsoft.com/office/drawing/2014/main" val="235484298"/>
                    </a:ext>
                  </a:extLst>
                </a:gridCol>
                <a:gridCol w="349477">
                  <a:extLst>
                    <a:ext uri="{9D8B030D-6E8A-4147-A177-3AD203B41FA5}">
                      <a16:colId xmlns:a16="http://schemas.microsoft.com/office/drawing/2014/main" val="2112141635"/>
                    </a:ext>
                  </a:extLst>
                </a:gridCol>
                <a:gridCol w="349477">
                  <a:extLst>
                    <a:ext uri="{9D8B030D-6E8A-4147-A177-3AD203B41FA5}">
                      <a16:colId xmlns:a16="http://schemas.microsoft.com/office/drawing/2014/main" val="806916769"/>
                    </a:ext>
                  </a:extLst>
                </a:gridCol>
                <a:gridCol w="349477">
                  <a:extLst>
                    <a:ext uri="{9D8B030D-6E8A-4147-A177-3AD203B41FA5}">
                      <a16:colId xmlns:a16="http://schemas.microsoft.com/office/drawing/2014/main" val="3028285518"/>
                    </a:ext>
                  </a:extLst>
                </a:gridCol>
                <a:gridCol w="349477">
                  <a:extLst>
                    <a:ext uri="{9D8B030D-6E8A-4147-A177-3AD203B41FA5}">
                      <a16:colId xmlns:a16="http://schemas.microsoft.com/office/drawing/2014/main" val="2870806206"/>
                    </a:ext>
                  </a:extLst>
                </a:gridCol>
                <a:gridCol w="349477">
                  <a:extLst>
                    <a:ext uri="{9D8B030D-6E8A-4147-A177-3AD203B41FA5}">
                      <a16:colId xmlns:a16="http://schemas.microsoft.com/office/drawing/2014/main" val="1661428457"/>
                    </a:ext>
                  </a:extLst>
                </a:gridCol>
              </a:tblGrid>
              <a:tr h="439875"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84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85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86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87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88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89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90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91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92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93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94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95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96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97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98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99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01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02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03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04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05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06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07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09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9555569"/>
                  </a:ext>
                </a:extLst>
              </a:tr>
            </a:tbl>
          </a:graphicData>
        </a:graphic>
      </p:graphicFrame>
      <p:pic>
        <p:nvPicPr>
          <p:cNvPr id="79" name="Picture 2">
            <a:extLst>
              <a:ext uri="{FF2B5EF4-FFF2-40B4-BE49-F238E27FC236}">
                <a16:creationId xmlns:a16="http://schemas.microsoft.com/office/drawing/2014/main" id="{4A80C1E7-91A1-480D-8DA4-65CDD26AC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42" y="3486052"/>
            <a:ext cx="2499035" cy="332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D879E2-43E8-4B73-B916-335E4EF38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402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 bwMode="auto">
          <a:xfrm>
            <a:off x="1919536" y="260648"/>
            <a:ext cx="8496944" cy="45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2pPr>
            <a:lvl3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3pPr>
            <a:lvl4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4pPr>
            <a:lvl5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5pPr>
            <a:lvl6pPr marL="4572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6pPr>
            <a:lvl7pPr marL="9144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7pPr>
            <a:lvl8pPr marL="13716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8pPr>
            <a:lvl9pPr marL="18288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9pPr>
          </a:lstStyle>
          <a:p>
            <a:pPr defTabSz="914400"/>
            <a:r>
              <a:rPr lang="en-US" sz="280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ALADIN airborne demonstrator A2D for Aeolus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1791320"/>
            <a:ext cx="8712968" cy="415796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1791320"/>
            <a:ext cx="8712968" cy="415796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1791320"/>
            <a:ext cx="8712968" cy="415796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1791320"/>
            <a:ext cx="8712968" cy="415796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1791320"/>
            <a:ext cx="8712968" cy="4157961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703513" y="980729"/>
            <a:ext cx="8820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1600" kern="0" dirty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lang="en-US" sz="1600" kern="0" dirty="0" err="1">
                <a:solidFill>
                  <a:srgbClr val="000000"/>
                </a:solidFill>
                <a:latin typeface="Arial"/>
                <a:cs typeface="Arial"/>
              </a:rPr>
              <a:t>epresentative</a:t>
            </a:r>
            <a:r>
              <a:rPr lang="en-US" sz="1600" kern="0" dirty="0">
                <a:solidFill>
                  <a:srgbClr val="000000"/>
                </a:solidFill>
                <a:latin typeface="Arial"/>
                <a:cs typeface="Arial"/>
              </a:rPr>
              <a:t> for the satellite ALADIN especially for spectrometers and detector ACCD; in operation at DLR since 2005 with airborne campaigns in 2009, 2015, and 2016</a:t>
            </a:r>
          </a:p>
        </p:txBody>
      </p:sp>
      <p:sp>
        <p:nvSpPr>
          <p:cNvPr id="13" name="Foliennummernplatzhalter 1"/>
          <p:cNvSpPr txBox="1">
            <a:spLocks/>
          </p:cNvSpPr>
          <p:nvPr/>
        </p:nvSpPr>
        <p:spPr bwMode="auto">
          <a:xfrm>
            <a:off x="10380664" y="6477000"/>
            <a:ext cx="287337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lnSpc>
                <a:spcPct val="100000"/>
              </a:lnSpc>
              <a:buFontTx/>
              <a:buNone/>
              <a:defRPr sz="1000" b="1" kern="12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52917C3B-CD55-4701-84F9-F08C458EA711}" type="slidenum">
              <a:rPr lang="de-DE" sz="1200">
                <a:latin typeface="Arial"/>
                <a:cs typeface="Arial"/>
              </a:rPr>
              <a:pPr algn="ctr">
                <a:defRPr/>
              </a:pPr>
              <a:t>59</a:t>
            </a:fld>
            <a:endParaRPr lang="de-DE" sz="1200" dirty="0">
              <a:latin typeface="Arial"/>
              <a:cs typeface="Arial"/>
            </a:endParaRPr>
          </a:p>
        </p:txBody>
      </p:sp>
      <p:sp>
        <p:nvSpPr>
          <p:cNvPr id="12" name="Rectangle 12"/>
          <p:cNvSpPr/>
          <p:nvPr/>
        </p:nvSpPr>
        <p:spPr>
          <a:xfrm>
            <a:off x="6608293" y="6061855"/>
            <a:ext cx="3788792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45720" rIns="45720">
            <a:spAutoFit/>
          </a:bodyPr>
          <a:lstStyle/>
          <a:p>
            <a:pPr defTabSz="914400"/>
            <a:r>
              <a:rPr lang="de-DE" sz="1200" dirty="0">
                <a:solidFill>
                  <a:srgbClr val="000000"/>
                </a:solidFill>
                <a:latin typeface="Arial"/>
                <a:cs typeface="Arial"/>
              </a:rPr>
              <a:t>Lemmerz et al. (2017), Laser </a:t>
            </a:r>
            <a:r>
              <a:rPr lang="de-DE" sz="1200" dirty="0" err="1">
                <a:solidFill>
                  <a:srgbClr val="000000"/>
                </a:solidFill>
                <a:latin typeface="Arial"/>
                <a:cs typeface="Arial"/>
              </a:rPr>
              <a:t>performance</a:t>
            </a:r>
            <a:r>
              <a:rPr lang="de-DE" sz="1200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de-DE" sz="1200" dirty="0" err="1">
                <a:solidFill>
                  <a:srgbClr val="000000"/>
                </a:solidFill>
                <a:latin typeface="Arial"/>
                <a:cs typeface="Arial"/>
              </a:rPr>
              <a:t>Appl</a:t>
            </a:r>
            <a:r>
              <a:rPr lang="de-DE" sz="1200" dirty="0">
                <a:solidFill>
                  <a:srgbClr val="000000"/>
                </a:solidFill>
                <a:latin typeface="Arial"/>
                <a:cs typeface="Arial"/>
              </a:rPr>
              <a:t>. </a:t>
            </a:r>
            <a:r>
              <a:rPr lang="de-DE" sz="1200" dirty="0" err="1">
                <a:solidFill>
                  <a:srgbClr val="000000"/>
                </a:solidFill>
                <a:latin typeface="Arial"/>
                <a:cs typeface="Arial"/>
              </a:rPr>
              <a:t>Opt</a:t>
            </a:r>
            <a:r>
              <a:rPr lang="de-DE" sz="1200" dirty="0">
                <a:solidFill>
                  <a:srgbClr val="000000"/>
                </a:solidFill>
                <a:latin typeface="Arial"/>
                <a:cs typeface="Arial"/>
              </a:rPr>
              <a:t>.</a:t>
            </a:r>
          </a:p>
          <a:p>
            <a:pPr defTabSz="914400"/>
            <a:r>
              <a:rPr lang="de-DE" sz="1200" dirty="0">
                <a:solidFill>
                  <a:srgbClr val="000000"/>
                </a:solidFill>
                <a:latin typeface="Arial"/>
                <a:cs typeface="Arial"/>
              </a:rPr>
              <a:t>Lux et al. (2018), NAWDEX 2016 </a:t>
            </a:r>
            <a:r>
              <a:rPr lang="de-DE" sz="1200" dirty="0" err="1">
                <a:solidFill>
                  <a:srgbClr val="000000"/>
                </a:solidFill>
                <a:latin typeface="Arial"/>
                <a:cs typeface="Arial"/>
              </a:rPr>
              <a:t>results</a:t>
            </a:r>
            <a:r>
              <a:rPr lang="de-DE" sz="1200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de-DE" sz="1200" b="1" dirty="0">
                <a:solidFill>
                  <a:srgbClr val="000000"/>
                </a:solidFill>
                <a:latin typeface="Arial"/>
                <a:cs typeface="Arial"/>
              </a:rPr>
              <a:t>AMT</a:t>
            </a:r>
            <a:r>
              <a:rPr lang="de-DE" sz="1200" dirty="0">
                <a:solidFill>
                  <a:srgbClr val="000000"/>
                </a:solidFill>
                <a:latin typeface="Arial"/>
                <a:cs typeface="Arial"/>
              </a:rPr>
              <a:t> Disc.</a:t>
            </a:r>
          </a:p>
        </p:txBody>
      </p:sp>
      <p:sp>
        <p:nvSpPr>
          <p:cNvPr id="14" name="Fußzeilenplatzhalter 4"/>
          <p:cNvSpPr>
            <a:spLocks noGrp="1"/>
          </p:cNvSpPr>
          <p:nvPr/>
        </p:nvSpPr>
        <p:spPr bwMode="auto">
          <a:xfrm>
            <a:off x="6816157" y="6470135"/>
            <a:ext cx="3068969" cy="3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buFontTx/>
              <a:buNone/>
              <a:defRPr sz="1000" kern="12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200" b="1" dirty="0">
                <a:latin typeface="Arial"/>
                <a:cs typeface="Arial"/>
              </a:rPr>
              <a:t>LWG – Boulder – 8 February 2018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F03F99-46BA-43E3-8E50-EFEF1F88AF63}"/>
              </a:ext>
            </a:extLst>
          </p:cNvPr>
          <p:cNvSpPr txBox="1"/>
          <p:nvPr/>
        </p:nvSpPr>
        <p:spPr>
          <a:xfrm>
            <a:off x="279401" y="1959204"/>
            <a:ext cx="233680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From </a:t>
            </a:r>
            <a:r>
              <a:rPr lang="en-US" sz="2000" dirty="0" err="1"/>
              <a:t>Reitebuch</a:t>
            </a:r>
            <a:r>
              <a:rPr lang="en-US" sz="2000" dirty="0"/>
              <a:t>, et al. February 2018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1A3CA0-E9D5-46DC-817B-7282E65A5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9178D6-8392-4183-9B46-490F09B8D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STAR Seminar - 25 July 2019 - NCWCP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C3B717-D23F-4E07-BE28-429CF45A4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03426" name="Picture 2" descr="Illustration of direct wind observing system assimilated at ECMWF from late 2016">
            <a:extLst>
              <a:ext uri="{FF2B5EF4-FFF2-40B4-BE49-F238E27FC236}">
                <a16:creationId xmlns:a16="http://schemas.microsoft.com/office/drawing/2014/main" id="{5CBEF221-F312-43EC-9373-8BBE5EC60D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0"/>
          <a:stretch/>
        </p:blipFill>
        <p:spPr bwMode="auto">
          <a:xfrm>
            <a:off x="1986818" y="-24033"/>
            <a:ext cx="9701214" cy="688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18195-3FEA-46B3-B0B8-843C7693B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000" y="4913439"/>
            <a:ext cx="5895400" cy="1460342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Images from Lars Isaksen and Michael Rennie, ECMWF: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https://www.ecmwf.int/en/about/media-centre/science-blog/2018/improving-forecasts-new-wind-data-esas-aeolus-mission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9B7688-CEAB-4FC2-9C3A-86E999E0E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68" y="201387"/>
            <a:ext cx="11035502" cy="64503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Wind assimilated in an ECMWF LWDA cycle (Oct. 2016)</a:t>
            </a:r>
          </a:p>
        </p:txBody>
      </p:sp>
    </p:spTree>
    <p:extLst>
      <p:ext uri="{BB962C8B-B14F-4D97-AF65-F5344CB8AC3E}">
        <p14:creationId xmlns:p14="http://schemas.microsoft.com/office/powerpoint/2010/main" val="17514023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Doppler Shifts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109" y="1433700"/>
            <a:ext cx="6304685" cy="3643137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dirty="0"/>
              <a:t>Backscattered laser light from moving atmosphere (wind) is Doppler frequency shifted by an amount related to the wind speed relative to the laser line of sight 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</a:t>
            </a:r>
            <a:r>
              <a:rPr lang="en-US" dirty="0"/>
              <a:t>)</a:t>
            </a:r>
          </a:p>
          <a:p>
            <a:pPr>
              <a:spcBef>
                <a:spcPts val="1200"/>
              </a:spcBef>
            </a:pPr>
            <a:r>
              <a:rPr lang="en-US" dirty="0"/>
              <a:t>Red-shift: relative/projected winds are moving toward the lidar</a:t>
            </a:r>
          </a:p>
          <a:p>
            <a:pPr>
              <a:spcBef>
                <a:spcPts val="1200"/>
              </a:spcBef>
            </a:pPr>
            <a:r>
              <a:rPr lang="en-US" dirty="0"/>
              <a:t>Blue-shift: relative/projected winds are moving away from the lidar</a:t>
            </a:r>
          </a:p>
          <a:p>
            <a:pPr lvl="1">
              <a:spcBef>
                <a:spcPts val="1200"/>
              </a:spcBef>
            </a:pP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442005" y="1528232"/>
            <a:ext cx="5765198" cy="3356019"/>
            <a:chOff x="4251469" y="4243166"/>
            <a:chExt cx="4186045" cy="231624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819"/>
            <a:stretch/>
          </p:blipFill>
          <p:spPr>
            <a:xfrm>
              <a:off x="4677746" y="4243166"/>
              <a:ext cx="3759768" cy="2316242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4251469" y="4998568"/>
              <a:ext cx="3185861" cy="1554632"/>
              <a:chOff x="914400" y="3200400"/>
              <a:chExt cx="7563181" cy="3657602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914400" y="3200400"/>
                <a:ext cx="3791616" cy="3657602"/>
                <a:chOff x="914400" y="3200400"/>
                <a:chExt cx="3791616" cy="3657602"/>
              </a:xfrm>
            </p:grpSpPr>
            <p:cxnSp>
              <p:nvCxnSpPr>
                <p:cNvPr id="32" name="Straight Arrow Connector 31"/>
                <p:cNvCxnSpPr/>
                <p:nvPr/>
              </p:nvCxnSpPr>
              <p:spPr>
                <a:xfrm flipH="1">
                  <a:off x="914400" y="3200400"/>
                  <a:ext cx="3657600" cy="3657600"/>
                </a:xfrm>
                <a:prstGeom prst="straightConnector1">
                  <a:avLst/>
                </a:prstGeom>
                <a:ln w="28575">
                  <a:solidFill>
                    <a:srgbClr val="089E00"/>
                  </a:solidFill>
                  <a:tailEnd type="arrow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3" name="Group 32"/>
                <p:cNvGrpSpPr/>
                <p:nvPr/>
              </p:nvGrpSpPr>
              <p:grpSpPr>
                <a:xfrm>
                  <a:off x="1048412" y="3200400"/>
                  <a:ext cx="3657604" cy="3657602"/>
                  <a:chOff x="1048412" y="3200400"/>
                  <a:chExt cx="3657604" cy="3657602"/>
                </a:xfrm>
              </p:grpSpPr>
              <p:cxnSp>
                <p:nvCxnSpPr>
                  <p:cNvPr id="34" name="Straight Arrow Connector 33"/>
                  <p:cNvCxnSpPr/>
                  <p:nvPr/>
                </p:nvCxnSpPr>
                <p:spPr>
                  <a:xfrm rot="10800000" flipH="1">
                    <a:off x="1048412" y="5029201"/>
                    <a:ext cx="1828800" cy="1828801"/>
                  </a:xfrm>
                  <a:prstGeom prst="straightConnector1">
                    <a:avLst/>
                  </a:prstGeom>
                  <a:ln w="28575">
                    <a:solidFill>
                      <a:srgbClr val="0070C0"/>
                    </a:solidFill>
                    <a:prstDash val="sysDash"/>
                    <a:tailEnd type="arrow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Arrow Connector 34"/>
                  <p:cNvCxnSpPr/>
                  <p:nvPr/>
                </p:nvCxnSpPr>
                <p:spPr>
                  <a:xfrm rot="10800000" flipH="1">
                    <a:off x="2877214" y="3200400"/>
                    <a:ext cx="1828802" cy="1828801"/>
                  </a:xfrm>
                  <a:prstGeom prst="straightConnector1">
                    <a:avLst/>
                  </a:prstGeom>
                  <a:ln w="28575">
                    <a:solidFill>
                      <a:srgbClr val="0070C0"/>
                    </a:solidFill>
                    <a:prstDash val="sysDash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7" name="Group 26"/>
              <p:cNvGrpSpPr/>
              <p:nvPr/>
            </p:nvGrpSpPr>
            <p:grpSpPr>
              <a:xfrm>
                <a:off x="4705349" y="3200400"/>
                <a:ext cx="3772232" cy="3657601"/>
                <a:chOff x="4953000" y="3200400"/>
                <a:chExt cx="3772232" cy="3657601"/>
              </a:xfrm>
            </p:grpSpPr>
            <p:cxnSp>
              <p:nvCxnSpPr>
                <p:cNvPr id="28" name="Straight Arrow Connector 27"/>
                <p:cNvCxnSpPr/>
                <p:nvPr/>
              </p:nvCxnSpPr>
              <p:spPr>
                <a:xfrm>
                  <a:off x="4953000" y="3200400"/>
                  <a:ext cx="3657600" cy="3657600"/>
                </a:xfrm>
                <a:prstGeom prst="straightConnector1">
                  <a:avLst/>
                </a:prstGeom>
                <a:ln w="28575">
                  <a:solidFill>
                    <a:srgbClr val="089E00"/>
                  </a:solidFill>
                  <a:tailEnd type="arrow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9" name="Group 28"/>
                <p:cNvGrpSpPr/>
                <p:nvPr/>
              </p:nvGrpSpPr>
              <p:grpSpPr>
                <a:xfrm flipH="1">
                  <a:off x="5067634" y="3200400"/>
                  <a:ext cx="3657598" cy="3657601"/>
                  <a:chOff x="990269" y="3200400"/>
                  <a:chExt cx="3657598" cy="3657601"/>
                </a:xfrm>
              </p:grpSpPr>
              <p:cxnSp>
                <p:nvCxnSpPr>
                  <p:cNvPr id="30" name="Straight Arrow Connector 29"/>
                  <p:cNvCxnSpPr/>
                  <p:nvPr/>
                </p:nvCxnSpPr>
                <p:spPr>
                  <a:xfrm rot="10800000" flipH="1">
                    <a:off x="990269" y="5029203"/>
                    <a:ext cx="1828801" cy="1828798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prstDash val="sysDash"/>
                    <a:tailEnd type="arrow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Arrow Connector 30"/>
                  <p:cNvCxnSpPr/>
                  <p:nvPr/>
                </p:nvCxnSpPr>
                <p:spPr>
                  <a:xfrm rot="10800000" flipH="1">
                    <a:off x="2819068" y="3200400"/>
                    <a:ext cx="1828799" cy="1828798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prstDash val="sysDash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9" name="Group 8"/>
            <p:cNvGrpSpPr/>
            <p:nvPr/>
          </p:nvGrpSpPr>
          <p:grpSpPr>
            <a:xfrm>
              <a:off x="5602197" y="5044991"/>
              <a:ext cx="705859" cy="1484900"/>
              <a:chOff x="4225794" y="4018684"/>
              <a:chExt cx="2328196" cy="2610716"/>
            </a:xfrm>
          </p:grpSpPr>
          <p:sp>
            <p:nvSpPr>
              <p:cNvPr id="10" name="Right Arrow 12"/>
              <p:cNvSpPr/>
              <p:nvPr/>
            </p:nvSpPr>
            <p:spPr>
              <a:xfrm>
                <a:off x="4225795" y="4018684"/>
                <a:ext cx="1187918" cy="139205"/>
              </a:xfrm>
              <a:prstGeom prst="rightArrow">
                <a:avLst/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" name="Right Arrow 13"/>
              <p:cNvSpPr/>
              <p:nvPr/>
            </p:nvSpPr>
            <p:spPr>
              <a:xfrm>
                <a:off x="4225795" y="4368271"/>
                <a:ext cx="1417047" cy="139205"/>
              </a:xfrm>
              <a:prstGeom prst="rightArrow">
                <a:avLst/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" name="Right Arrow 14"/>
              <p:cNvSpPr/>
              <p:nvPr/>
            </p:nvSpPr>
            <p:spPr>
              <a:xfrm>
                <a:off x="4225795" y="4193478"/>
                <a:ext cx="1280802" cy="139205"/>
              </a:xfrm>
              <a:prstGeom prst="rightArrow">
                <a:avLst/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" name="Right Arrow 15"/>
              <p:cNvSpPr/>
              <p:nvPr/>
            </p:nvSpPr>
            <p:spPr>
              <a:xfrm>
                <a:off x="4225795" y="4543065"/>
                <a:ext cx="1650206" cy="139205"/>
              </a:xfrm>
              <a:prstGeom prst="rightArrow">
                <a:avLst/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" name="Right Arrow 16"/>
              <p:cNvSpPr/>
              <p:nvPr/>
            </p:nvSpPr>
            <p:spPr>
              <a:xfrm>
                <a:off x="4225795" y="4717859"/>
                <a:ext cx="1891425" cy="139205"/>
              </a:xfrm>
              <a:prstGeom prst="rightArrow">
                <a:avLst/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" name="Right Arrow 17"/>
              <p:cNvSpPr/>
              <p:nvPr/>
            </p:nvSpPr>
            <p:spPr>
              <a:xfrm>
                <a:off x="4225794" y="4892653"/>
                <a:ext cx="2140462" cy="139205"/>
              </a:xfrm>
              <a:prstGeom prst="rightArrow">
                <a:avLst/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6" name="Right Arrow 18"/>
              <p:cNvSpPr/>
              <p:nvPr/>
            </p:nvSpPr>
            <p:spPr>
              <a:xfrm>
                <a:off x="4225795" y="5242240"/>
                <a:ext cx="1709967" cy="139205"/>
              </a:xfrm>
              <a:prstGeom prst="rightArrow">
                <a:avLst/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7" name="Right Arrow 19"/>
              <p:cNvSpPr/>
              <p:nvPr/>
            </p:nvSpPr>
            <p:spPr>
              <a:xfrm>
                <a:off x="4225795" y="5417034"/>
                <a:ext cx="718456" cy="139205"/>
              </a:xfrm>
              <a:prstGeom prst="rightArrow">
                <a:avLst/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8" name="Right Arrow 20"/>
              <p:cNvSpPr/>
              <p:nvPr/>
            </p:nvSpPr>
            <p:spPr>
              <a:xfrm>
                <a:off x="4225795" y="5591828"/>
                <a:ext cx="767928" cy="139205"/>
              </a:xfrm>
              <a:prstGeom prst="rightArrow">
                <a:avLst/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9" name="Right Arrow 21"/>
              <p:cNvSpPr/>
              <p:nvPr/>
            </p:nvSpPr>
            <p:spPr>
              <a:xfrm>
                <a:off x="4225795" y="5737104"/>
                <a:ext cx="825718" cy="139205"/>
              </a:xfrm>
              <a:prstGeom prst="rightArrow">
                <a:avLst/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0" name="Right Arrow 22"/>
              <p:cNvSpPr/>
              <p:nvPr/>
            </p:nvSpPr>
            <p:spPr>
              <a:xfrm>
                <a:off x="4225795" y="5896217"/>
                <a:ext cx="1023533" cy="139205"/>
              </a:xfrm>
              <a:prstGeom prst="rightArrow">
                <a:avLst/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1" name="Right Arrow 23"/>
              <p:cNvSpPr/>
              <p:nvPr/>
            </p:nvSpPr>
            <p:spPr>
              <a:xfrm>
                <a:off x="4225795" y="6055330"/>
                <a:ext cx="1133311" cy="139205"/>
              </a:xfrm>
              <a:prstGeom prst="rightArrow">
                <a:avLst/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2" name="Right Arrow 24"/>
              <p:cNvSpPr/>
              <p:nvPr/>
            </p:nvSpPr>
            <p:spPr>
              <a:xfrm>
                <a:off x="4225795" y="6226688"/>
                <a:ext cx="867253" cy="139205"/>
              </a:xfrm>
              <a:prstGeom prst="rightArrow">
                <a:avLst/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3" name="Right Arrow 25"/>
              <p:cNvSpPr/>
              <p:nvPr/>
            </p:nvSpPr>
            <p:spPr>
              <a:xfrm>
                <a:off x="4225795" y="6405378"/>
                <a:ext cx="385271" cy="139205"/>
              </a:xfrm>
              <a:prstGeom prst="rightArrow">
                <a:avLst/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4" name="Freeform 26"/>
              <p:cNvSpPr/>
              <p:nvPr/>
            </p:nvSpPr>
            <p:spPr>
              <a:xfrm>
                <a:off x="4420470" y="4038096"/>
                <a:ext cx="2133520" cy="2591304"/>
              </a:xfrm>
              <a:custGeom>
                <a:avLst/>
                <a:gdLst>
                  <a:gd name="connsiteX0" fmla="*/ 2384257 w 5033833"/>
                  <a:gd name="connsiteY0" fmla="*/ 0 h 6777955"/>
                  <a:gd name="connsiteX1" fmla="*/ 5031662 w 5033833"/>
                  <a:gd name="connsiteY1" fmla="*/ 2455817 h 6777955"/>
                  <a:gd name="connsiteX2" fmla="*/ 2001079 w 5033833"/>
                  <a:gd name="connsiteY2" fmla="*/ 4275909 h 6777955"/>
                  <a:gd name="connsiteX3" fmla="*/ 2854519 w 5033833"/>
                  <a:gd name="connsiteY3" fmla="*/ 5617029 h 6777955"/>
                  <a:gd name="connsiteX4" fmla="*/ 302908 w 5033833"/>
                  <a:gd name="connsiteY4" fmla="*/ 6662057 h 6777955"/>
                  <a:gd name="connsiteX5" fmla="*/ 146154 w 5033833"/>
                  <a:gd name="connsiteY5" fmla="*/ 6705600 h 6777955"/>
                  <a:gd name="connsiteX0" fmla="*/ 2384257 w 5034226"/>
                  <a:gd name="connsiteY0" fmla="*/ 0 h 6777955"/>
                  <a:gd name="connsiteX1" fmla="*/ 5031662 w 5034226"/>
                  <a:gd name="connsiteY1" fmla="*/ 2455817 h 6777955"/>
                  <a:gd name="connsiteX2" fmla="*/ 1966245 w 5034226"/>
                  <a:gd name="connsiteY2" fmla="*/ 4162697 h 6777955"/>
                  <a:gd name="connsiteX3" fmla="*/ 2854519 w 5034226"/>
                  <a:gd name="connsiteY3" fmla="*/ 5617029 h 6777955"/>
                  <a:gd name="connsiteX4" fmla="*/ 302908 w 5034226"/>
                  <a:gd name="connsiteY4" fmla="*/ 6662057 h 6777955"/>
                  <a:gd name="connsiteX5" fmla="*/ 146154 w 5034226"/>
                  <a:gd name="connsiteY5" fmla="*/ 6705600 h 6777955"/>
                  <a:gd name="connsiteX0" fmla="*/ 2384257 w 5034226"/>
                  <a:gd name="connsiteY0" fmla="*/ 0 h 6777955"/>
                  <a:gd name="connsiteX1" fmla="*/ 5031662 w 5034226"/>
                  <a:gd name="connsiteY1" fmla="*/ 2455817 h 6777955"/>
                  <a:gd name="connsiteX2" fmla="*/ 1966245 w 5034226"/>
                  <a:gd name="connsiteY2" fmla="*/ 4162697 h 6777955"/>
                  <a:gd name="connsiteX3" fmla="*/ 2854519 w 5034226"/>
                  <a:gd name="connsiteY3" fmla="*/ 5617029 h 6777955"/>
                  <a:gd name="connsiteX4" fmla="*/ 302908 w 5034226"/>
                  <a:gd name="connsiteY4" fmla="*/ 6662057 h 6777955"/>
                  <a:gd name="connsiteX5" fmla="*/ 146154 w 5034226"/>
                  <a:gd name="connsiteY5" fmla="*/ 6705600 h 6777955"/>
                  <a:gd name="connsiteX0" fmla="*/ 2384257 w 5033558"/>
                  <a:gd name="connsiteY0" fmla="*/ 0 h 6777955"/>
                  <a:gd name="connsiteX1" fmla="*/ 5031662 w 5033558"/>
                  <a:gd name="connsiteY1" fmla="*/ 2455817 h 6777955"/>
                  <a:gd name="connsiteX2" fmla="*/ 2027205 w 5033558"/>
                  <a:gd name="connsiteY2" fmla="*/ 4223657 h 6777955"/>
                  <a:gd name="connsiteX3" fmla="*/ 2854519 w 5033558"/>
                  <a:gd name="connsiteY3" fmla="*/ 5617029 h 6777955"/>
                  <a:gd name="connsiteX4" fmla="*/ 302908 w 5033558"/>
                  <a:gd name="connsiteY4" fmla="*/ 6662057 h 6777955"/>
                  <a:gd name="connsiteX5" fmla="*/ 146154 w 5033558"/>
                  <a:gd name="connsiteY5" fmla="*/ 6705600 h 6777955"/>
                  <a:gd name="connsiteX0" fmla="*/ 2384257 w 5033019"/>
                  <a:gd name="connsiteY0" fmla="*/ 0 h 6777955"/>
                  <a:gd name="connsiteX1" fmla="*/ 5031662 w 5033019"/>
                  <a:gd name="connsiteY1" fmla="*/ 2455817 h 6777955"/>
                  <a:gd name="connsiteX2" fmla="*/ 2083963 w 5033019"/>
                  <a:gd name="connsiteY2" fmla="*/ 3709967 h 6777955"/>
                  <a:gd name="connsiteX3" fmla="*/ 2854519 w 5033019"/>
                  <a:gd name="connsiteY3" fmla="*/ 5617029 h 6777955"/>
                  <a:gd name="connsiteX4" fmla="*/ 302908 w 5033019"/>
                  <a:gd name="connsiteY4" fmla="*/ 6662057 h 6777955"/>
                  <a:gd name="connsiteX5" fmla="*/ 146154 w 5033019"/>
                  <a:gd name="connsiteY5" fmla="*/ 6705600 h 6777955"/>
                  <a:gd name="connsiteX0" fmla="*/ 2384257 w 5033019"/>
                  <a:gd name="connsiteY0" fmla="*/ 0 h 6777955"/>
                  <a:gd name="connsiteX1" fmla="*/ 5031662 w 5033019"/>
                  <a:gd name="connsiteY1" fmla="*/ 2455817 h 6777955"/>
                  <a:gd name="connsiteX2" fmla="*/ 2083963 w 5033019"/>
                  <a:gd name="connsiteY2" fmla="*/ 3709967 h 6777955"/>
                  <a:gd name="connsiteX3" fmla="*/ 2854519 w 5033019"/>
                  <a:gd name="connsiteY3" fmla="*/ 5617029 h 6777955"/>
                  <a:gd name="connsiteX4" fmla="*/ 302908 w 5033019"/>
                  <a:gd name="connsiteY4" fmla="*/ 6662057 h 6777955"/>
                  <a:gd name="connsiteX5" fmla="*/ 146154 w 5033019"/>
                  <a:gd name="connsiteY5" fmla="*/ 6705600 h 6777955"/>
                  <a:gd name="connsiteX0" fmla="*/ 2384257 w 5033019"/>
                  <a:gd name="connsiteY0" fmla="*/ 0 h 6777955"/>
                  <a:gd name="connsiteX1" fmla="*/ 5031662 w 5033019"/>
                  <a:gd name="connsiteY1" fmla="*/ 2455817 h 6777955"/>
                  <a:gd name="connsiteX2" fmla="*/ 2083963 w 5033019"/>
                  <a:gd name="connsiteY2" fmla="*/ 3709967 h 6777955"/>
                  <a:gd name="connsiteX3" fmla="*/ 2854519 w 5033019"/>
                  <a:gd name="connsiteY3" fmla="*/ 5617029 h 6777955"/>
                  <a:gd name="connsiteX4" fmla="*/ 302908 w 5033019"/>
                  <a:gd name="connsiteY4" fmla="*/ 6662057 h 6777955"/>
                  <a:gd name="connsiteX5" fmla="*/ 146154 w 5033019"/>
                  <a:gd name="connsiteY5" fmla="*/ 6705600 h 6777955"/>
                  <a:gd name="connsiteX0" fmla="*/ 2384257 w 5160607"/>
                  <a:gd name="connsiteY0" fmla="*/ 0 h 6777955"/>
                  <a:gd name="connsiteX1" fmla="*/ 5159364 w 5160607"/>
                  <a:gd name="connsiteY1" fmla="*/ 2484355 h 6777955"/>
                  <a:gd name="connsiteX2" fmla="*/ 2083963 w 5160607"/>
                  <a:gd name="connsiteY2" fmla="*/ 3709967 h 6777955"/>
                  <a:gd name="connsiteX3" fmla="*/ 2854519 w 5160607"/>
                  <a:gd name="connsiteY3" fmla="*/ 5617029 h 6777955"/>
                  <a:gd name="connsiteX4" fmla="*/ 302908 w 5160607"/>
                  <a:gd name="connsiteY4" fmla="*/ 6662057 h 6777955"/>
                  <a:gd name="connsiteX5" fmla="*/ 146154 w 5160607"/>
                  <a:gd name="connsiteY5" fmla="*/ 6705600 h 6777955"/>
                  <a:gd name="connsiteX0" fmla="*/ 2384257 w 5160307"/>
                  <a:gd name="connsiteY0" fmla="*/ 0 h 6777955"/>
                  <a:gd name="connsiteX1" fmla="*/ 5159364 w 5160307"/>
                  <a:gd name="connsiteY1" fmla="*/ 2484355 h 6777955"/>
                  <a:gd name="connsiteX2" fmla="*/ 2083963 w 5160307"/>
                  <a:gd name="connsiteY2" fmla="*/ 3709967 h 6777955"/>
                  <a:gd name="connsiteX3" fmla="*/ 2854519 w 5160307"/>
                  <a:gd name="connsiteY3" fmla="*/ 5617029 h 6777955"/>
                  <a:gd name="connsiteX4" fmla="*/ 302908 w 5160307"/>
                  <a:gd name="connsiteY4" fmla="*/ 6662057 h 6777955"/>
                  <a:gd name="connsiteX5" fmla="*/ 146154 w 5160307"/>
                  <a:gd name="connsiteY5" fmla="*/ 6705600 h 6777955"/>
                  <a:gd name="connsiteX0" fmla="*/ 2384257 w 5004306"/>
                  <a:gd name="connsiteY0" fmla="*/ 0 h 6777955"/>
                  <a:gd name="connsiteX1" fmla="*/ 5003283 w 5004306"/>
                  <a:gd name="connsiteY1" fmla="*/ 2959994 h 6777955"/>
                  <a:gd name="connsiteX2" fmla="*/ 2083963 w 5004306"/>
                  <a:gd name="connsiteY2" fmla="*/ 3709967 h 6777955"/>
                  <a:gd name="connsiteX3" fmla="*/ 2854519 w 5004306"/>
                  <a:gd name="connsiteY3" fmla="*/ 5617029 h 6777955"/>
                  <a:gd name="connsiteX4" fmla="*/ 302908 w 5004306"/>
                  <a:gd name="connsiteY4" fmla="*/ 6662057 h 6777955"/>
                  <a:gd name="connsiteX5" fmla="*/ 146154 w 5004306"/>
                  <a:gd name="connsiteY5" fmla="*/ 6705600 h 6777955"/>
                  <a:gd name="connsiteX0" fmla="*/ 2384257 w 5046851"/>
                  <a:gd name="connsiteY0" fmla="*/ 0 h 6777955"/>
                  <a:gd name="connsiteX1" fmla="*/ 5045851 w 5046851"/>
                  <a:gd name="connsiteY1" fmla="*/ 2836327 h 6777955"/>
                  <a:gd name="connsiteX2" fmla="*/ 2083963 w 5046851"/>
                  <a:gd name="connsiteY2" fmla="*/ 3709967 h 6777955"/>
                  <a:gd name="connsiteX3" fmla="*/ 2854519 w 5046851"/>
                  <a:gd name="connsiteY3" fmla="*/ 5617029 h 6777955"/>
                  <a:gd name="connsiteX4" fmla="*/ 302908 w 5046851"/>
                  <a:gd name="connsiteY4" fmla="*/ 6662057 h 6777955"/>
                  <a:gd name="connsiteX5" fmla="*/ 146154 w 5046851"/>
                  <a:gd name="connsiteY5" fmla="*/ 6705600 h 6777955"/>
                  <a:gd name="connsiteX0" fmla="*/ 2384257 w 5049150"/>
                  <a:gd name="connsiteY0" fmla="*/ 0 h 6777955"/>
                  <a:gd name="connsiteX1" fmla="*/ 5045851 w 5049150"/>
                  <a:gd name="connsiteY1" fmla="*/ 2836327 h 6777955"/>
                  <a:gd name="connsiteX2" fmla="*/ 1828558 w 5049150"/>
                  <a:gd name="connsiteY2" fmla="*/ 3709967 h 6777955"/>
                  <a:gd name="connsiteX3" fmla="*/ 2854519 w 5049150"/>
                  <a:gd name="connsiteY3" fmla="*/ 5617029 h 6777955"/>
                  <a:gd name="connsiteX4" fmla="*/ 302908 w 5049150"/>
                  <a:gd name="connsiteY4" fmla="*/ 6662057 h 6777955"/>
                  <a:gd name="connsiteX5" fmla="*/ 146154 w 5049150"/>
                  <a:gd name="connsiteY5" fmla="*/ 6705600 h 6777955"/>
                  <a:gd name="connsiteX0" fmla="*/ 2384257 w 5057147"/>
                  <a:gd name="connsiteY0" fmla="*/ 0 h 6777955"/>
                  <a:gd name="connsiteX1" fmla="*/ 5045851 w 5057147"/>
                  <a:gd name="connsiteY1" fmla="*/ 2836327 h 6777955"/>
                  <a:gd name="connsiteX2" fmla="*/ 1317746 w 5057147"/>
                  <a:gd name="connsiteY2" fmla="*/ 3814607 h 6777955"/>
                  <a:gd name="connsiteX3" fmla="*/ 2854519 w 5057147"/>
                  <a:gd name="connsiteY3" fmla="*/ 5617029 h 6777955"/>
                  <a:gd name="connsiteX4" fmla="*/ 302908 w 5057147"/>
                  <a:gd name="connsiteY4" fmla="*/ 6662057 h 6777955"/>
                  <a:gd name="connsiteX5" fmla="*/ 146154 w 5057147"/>
                  <a:gd name="connsiteY5" fmla="*/ 6705600 h 6777955"/>
                  <a:gd name="connsiteX0" fmla="*/ 2384257 w 5099492"/>
                  <a:gd name="connsiteY0" fmla="*/ 0 h 6777955"/>
                  <a:gd name="connsiteX1" fmla="*/ 5088419 w 5099492"/>
                  <a:gd name="connsiteY1" fmla="*/ 2988532 h 6777955"/>
                  <a:gd name="connsiteX2" fmla="*/ 1317746 w 5099492"/>
                  <a:gd name="connsiteY2" fmla="*/ 3814607 h 6777955"/>
                  <a:gd name="connsiteX3" fmla="*/ 2854519 w 5099492"/>
                  <a:gd name="connsiteY3" fmla="*/ 5617029 h 6777955"/>
                  <a:gd name="connsiteX4" fmla="*/ 302908 w 5099492"/>
                  <a:gd name="connsiteY4" fmla="*/ 6662057 h 6777955"/>
                  <a:gd name="connsiteX5" fmla="*/ 146154 w 5099492"/>
                  <a:gd name="connsiteY5" fmla="*/ 6705600 h 6777955"/>
                  <a:gd name="connsiteX0" fmla="*/ 2384257 w 5097108"/>
                  <a:gd name="connsiteY0" fmla="*/ 0 h 6777955"/>
                  <a:gd name="connsiteX1" fmla="*/ 5088419 w 5097108"/>
                  <a:gd name="connsiteY1" fmla="*/ 2988532 h 6777955"/>
                  <a:gd name="connsiteX2" fmla="*/ 1317746 w 5097108"/>
                  <a:gd name="connsiteY2" fmla="*/ 3814607 h 6777955"/>
                  <a:gd name="connsiteX3" fmla="*/ 2854519 w 5097108"/>
                  <a:gd name="connsiteY3" fmla="*/ 5617029 h 6777955"/>
                  <a:gd name="connsiteX4" fmla="*/ 302908 w 5097108"/>
                  <a:gd name="connsiteY4" fmla="*/ 6662057 h 6777955"/>
                  <a:gd name="connsiteX5" fmla="*/ 146154 w 5097108"/>
                  <a:gd name="connsiteY5" fmla="*/ 6705600 h 6777955"/>
                  <a:gd name="connsiteX0" fmla="*/ 2350830 w 5063682"/>
                  <a:gd name="connsiteY0" fmla="*/ 0 h 6777955"/>
                  <a:gd name="connsiteX1" fmla="*/ 5054992 w 5063682"/>
                  <a:gd name="connsiteY1" fmla="*/ 2988532 h 6777955"/>
                  <a:gd name="connsiteX2" fmla="*/ 1284319 w 5063682"/>
                  <a:gd name="connsiteY2" fmla="*/ 3814607 h 6777955"/>
                  <a:gd name="connsiteX3" fmla="*/ 2253525 w 5063682"/>
                  <a:gd name="connsiteY3" fmla="*/ 5617030 h 6777955"/>
                  <a:gd name="connsiteX4" fmla="*/ 269481 w 5063682"/>
                  <a:gd name="connsiteY4" fmla="*/ 6662057 h 6777955"/>
                  <a:gd name="connsiteX5" fmla="*/ 112727 w 5063682"/>
                  <a:gd name="connsiteY5" fmla="*/ 6705600 h 6777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63682" h="6777955">
                    <a:moveTo>
                      <a:pt x="2350830" y="0"/>
                    </a:moveTo>
                    <a:cubicBezTo>
                      <a:pt x="2628085" y="1394786"/>
                      <a:pt x="5232744" y="2352764"/>
                      <a:pt x="5054992" y="2988532"/>
                    </a:cubicBezTo>
                    <a:cubicBezTo>
                      <a:pt x="4877240" y="3624300"/>
                      <a:pt x="1751230" y="3376524"/>
                      <a:pt x="1284319" y="3814607"/>
                    </a:cubicBezTo>
                    <a:cubicBezTo>
                      <a:pt x="817408" y="4252690"/>
                      <a:pt x="2422665" y="5142455"/>
                      <a:pt x="2253525" y="5617030"/>
                    </a:cubicBezTo>
                    <a:cubicBezTo>
                      <a:pt x="2084385" y="6091605"/>
                      <a:pt x="626281" y="6480629"/>
                      <a:pt x="269481" y="6662057"/>
                    </a:cubicBezTo>
                    <a:cubicBezTo>
                      <a:pt x="-87319" y="6843485"/>
                      <a:pt x="-34593" y="6774543"/>
                      <a:pt x="112727" y="6705600"/>
                    </a:cubicBezTo>
                  </a:path>
                </a:pathLst>
              </a:custGeom>
              <a:noFill/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ln>
                    <a:solidFill>
                      <a:srgbClr val="00AFCA">
                        <a:lumMod val="40000"/>
                        <a:lumOff val="60000"/>
                      </a:srgbClr>
                    </a:solidFill>
                  </a:ln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5" name="Right Arrow 27"/>
              <p:cNvSpPr/>
              <p:nvPr/>
            </p:nvSpPr>
            <p:spPr>
              <a:xfrm>
                <a:off x="4231990" y="5058193"/>
                <a:ext cx="2314387" cy="165547"/>
              </a:xfrm>
              <a:prstGeom prst="rightArrow">
                <a:avLst/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STAR Seminar - 25 July 2019 - NCWCP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60</a:t>
            </a:fld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234E06C-3D0C-4FFD-B387-3239957C301C}"/>
              </a:ext>
            </a:extLst>
          </p:cNvPr>
          <p:cNvSpPr/>
          <p:nvPr/>
        </p:nvSpPr>
        <p:spPr>
          <a:xfrm>
            <a:off x="4808483" y="5347535"/>
            <a:ext cx="60952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000" i="1" dirty="0" err="1">
                <a:latin typeface="Times New Roman"/>
                <a:cs typeface="Times New Roman"/>
              </a:rPr>
              <a:t>f</a:t>
            </a:r>
            <a:r>
              <a:rPr lang="en-US" sz="2000" baseline="-25000" dirty="0" err="1">
                <a:latin typeface="Times New Roman"/>
                <a:cs typeface="Times New Roman"/>
              </a:rPr>
              <a:t>o</a:t>
            </a:r>
            <a:r>
              <a:rPr lang="en-US" sz="2000" dirty="0"/>
              <a:t>: outgoing laser pulse frequency</a:t>
            </a:r>
          </a:p>
          <a:p>
            <a:pPr lvl="1"/>
            <a:r>
              <a:rPr lang="el-GR" sz="2000" dirty="0">
                <a:latin typeface="Times New Roman"/>
                <a:cs typeface="Times New Roman"/>
              </a:rPr>
              <a:t>λ</a:t>
            </a:r>
            <a:r>
              <a:rPr lang="en-US" sz="2000" baseline="-25000" dirty="0">
                <a:latin typeface="Times New Roman"/>
                <a:cs typeface="Times New Roman"/>
              </a:rPr>
              <a:t>0</a:t>
            </a:r>
            <a:r>
              <a:rPr lang="en-US" sz="2000" dirty="0"/>
              <a:t>: outgoing laser pulse wavelength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dirty="0"/>
              <a:t>: speed of light</a:t>
            </a:r>
            <a:endParaRPr lang="en-US" sz="2000" baseline="-25000" dirty="0"/>
          </a:p>
        </p:txBody>
      </p:sp>
      <p:graphicFrame>
        <p:nvGraphicFramePr>
          <p:cNvPr id="40" name="Object 2">
            <a:extLst>
              <a:ext uri="{FF2B5EF4-FFF2-40B4-BE49-F238E27FC236}">
                <a16:creationId xmlns:a16="http://schemas.microsoft.com/office/drawing/2014/main" id="{AD35E713-D413-40F3-AFA0-5634ACECEC2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71112" y="5261740"/>
          <a:ext cx="3468688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73" name="Equation" r:id="rId4" imgW="1688760" imgH="431640" progId="Equation.DSMT4">
                  <p:embed/>
                </p:oleObj>
              </mc:Choice>
              <mc:Fallback>
                <p:oleObj name="Equation" r:id="rId4" imgW="1688760" imgH="431640" progId="Equation.DSMT4">
                  <p:embed/>
                  <p:pic>
                    <p:nvPicPr>
                      <p:cNvPr id="40" name="Object 2">
                        <a:extLst>
                          <a:ext uri="{FF2B5EF4-FFF2-40B4-BE49-F238E27FC236}">
                            <a16:creationId xmlns:a16="http://schemas.microsoft.com/office/drawing/2014/main" id="{AD35E713-D413-40F3-AFA0-5634ACECEC2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112" y="5261740"/>
                        <a:ext cx="3468688" cy="879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7736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56"/>
          <a:stretch/>
        </p:blipFill>
        <p:spPr bwMode="auto">
          <a:xfrm>
            <a:off x="4811957" y="1562669"/>
            <a:ext cx="7380043" cy="48192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4808702" y="6025062"/>
            <a:ext cx="3337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>
                <a:solidFill>
                  <a:schemeClr val="bg1"/>
                </a:solidFill>
              </a:rPr>
              <a:t>Image:  Liu et al. JGR 2008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D92DB71-06A6-4A0A-81D3-702A1E4FB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73685"/>
            <a:ext cx="5152571" cy="682868"/>
          </a:xfrm>
        </p:spPr>
        <p:txBody>
          <a:bodyPr>
            <a:noAutofit/>
          </a:bodyPr>
          <a:lstStyle/>
          <a:p>
            <a:r>
              <a:rPr lang="en-US" sz="2800" dirty="0"/>
              <a:t>Space-based Doppler Wind Lidar builds on CALIPSO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4740C9-A34C-43F9-8632-9DF520F52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167" y="3429000"/>
            <a:ext cx="4201778" cy="3020356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1800"/>
              </a:spcBef>
            </a:pPr>
            <a:r>
              <a:rPr lang="en-US" sz="2800" dirty="0"/>
              <a:t>24 </a:t>
            </a:r>
            <a:r>
              <a:rPr lang="en-US" sz="2800" dirty="0" err="1"/>
              <a:t>hrs</a:t>
            </a:r>
            <a:r>
              <a:rPr lang="en-US" sz="2800" dirty="0"/>
              <a:t> of JPSS orbits + radiosonde sites</a:t>
            </a:r>
          </a:p>
          <a:p>
            <a:pPr>
              <a:spcBef>
                <a:spcPts val="1800"/>
              </a:spcBef>
            </a:pPr>
            <a:r>
              <a:rPr lang="en-US" sz="2800" dirty="0"/>
              <a:t>CALIPSO data + wind profiles (vs. back trajectories)</a:t>
            </a:r>
          </a:p>
          <a:p>
            <a:pPr>
              <a:spcBef>
                <a:spcPts val="1800"/>
              </a:spcBef>
            </a:pPr>
            <a:r>
              <a:rPr lang="en-US" sz="2800" dirty="0"/>
              <a:t>Analysis greatly improved with more ocean + Southern Hemisphere wind observations</a:t>
            </a:r>
          </a:p>
          <a:p>
            <a:pPr>
              <a:spcBef>
                <a:spcPts val="1800"/>
              </a:spcBef>
            </a:pPr>
            <a:r>
              <a:rPr lang="en-US" sz="2800" dirty="0"/>
              <a:t>Options for UTLS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76FC48-F62C-4A6D-A882-A1F01F23D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STAR Seminar - 25 July 2019 - NCWCP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10E229-F59C-4011-ACDC-1982DA799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7</a:t>
            </a:fld>
            <a:endParaRPr lang="en-US"/>
          </a:p>
        </p:txBody>
      </p:sp>
      <p:pic>
        <p:nvPicPr>
          <p:cNvPr id="15" name="Picture 14" descr="A close up of a map&#10;&#10;Description generated with high confidence">
            <a:extLst>
              <a:ext uri="{FF2B5EF4-FFF2-40B4-BE49-F238E27FC236}">
                <a16:creationId xmlns:a16="http://schemas.microsoft.com/office/drawing/2014/main" id="{E513A0AE-19B5-4454-A5CD-67D8240F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4000" contrast="30000"/>
                    </a14:imgEffect>
                  </a14:imgLayer>
                </a14:imgProps>
              </a:ext>
            </a:extLst>
          </a:blip>
          <a:srcRect l="902" t="1095" r="886" b="1896"/>
          <a:stretch/>
        </p:blipFill>
        <p:spPr>
          <a:xfrm>
            <a:off x="0" y="-5222"/>
            <a:ext cx="5867379" cy="3028726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C6F4815-62FF-4CEC-B043-AB3EF0CD4CB0}"/>
              </a:ext>
            </a:extLst>
          </p:cNvPr>
          <p:cNvCxnSpPr>
            <a:cxnSpLocks/>
          </p:cNvCxnSpPr>
          <p:nvPr/>
        </p:nvCxnSpPr>
        <p:spPr>
          <a:xfrm flipV="1">
            <a:off x="4172755" y="4121239"/>
            <a:ext cx="1171977" cy="158661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FD6A052-BA3B-443E-99A2-8FD5DA7EB05A}"/>
              </a:ext>
            </a:extLst>
          </p:cNvPr>
          <p:cNvCxnSpPr>
            <a:cxnSpLocks/>
          </p:cNvCxnSpPr>
          <p:nvPr/>
        </p:nvCxnSpPr>
        <p:spPr>
          <a:xfrm flipV="1">
            <a:off x="939800" y="1983346"/>
            <a:ext cx="355554" cy="1445654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5791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See the source image">
            <a:extLst>
              <a:ext uri="{FF2B5EF4-FFF2-40B4-BE49-F238E27FC236}">
                <a16:creationId xmlns:a16="http://schemas.microsoft.com/office/drawing/2014/main" id="{9DAB1B86-D825-4015-A8F1-91247D8E9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11384" y="3066791"/>
            <a:ext cx="2146882" cy="227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6E1020-28D0-4803-A7AE-3D5F0EA8D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 lidar for operational weather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6F7ED38-356E-42A8-AA8A-771EE6C6C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838" y="1000973"/>
            <a:ext cx="11117531" cy="5501092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1200"/>
              </a:spcBef>
            </a:pPr>
            <a:r>
              <a:rPr lang="en-US" dirty="0"/>
              <a:t>Space-based DWL can provide</a:t>
            </a:r>
          </a:p>
          <a:p>
            <a:pPr lvl="1"/>
            <a:r>
              <a:rPr lang="en-US" dirty="0"/>
              <a:t>Direct measurements of altitude resolved wind profiles to </a:t>
            </a:r>
            <a:br>
              <a:rPr lang="en-US" dirty="0"/>
            </a:br>
            <a:r>
              <a:rPr lang="en-US" dirty="0"/>
              <a:t>initialize forecast models and observe large scale dynamics</a:t>
            </a:r>
          </a:p>
          <a:p>
            <a:pPr lvl="1"/>
            <a:r>
              <a:rPr lang="en-US" dirty="0"/>
              <a:t>Provide Global coverage: including oceans, tropics, and SH</a:t>
            </a:r>
          </a:p>
          <a:p>
            <a:pPr>
              <a:spcBef>
                <a:spcPts val="1800"/>
              </a:spcBef>
            </a:pPr>
            <a:r>
              <a:rPr lang="en-US" dirty="0"/>
              <a:t>Multiple OSSE/OSE/etc. studies over decades show </a:t>
            </a:r>
            <a:br>
              <a:rPr lang="en-US" dirty="0"/>
            </a:br>
            <a:r>
              <a:rPr lang="en-US" dirty="0"/>
              <a:t>significant predicted impact:</a:t>
            </a:r>
          </a:p>
          <a:p>
            <a:pPr lvl="1"/>
            <a:r>
              <a:rPr lang="en-US" sz="1900" dirty="0"/>
              <a:t>Baker et al., </a:t>
            </a:r>
            <a:r>
              <a:rPr lang="en-US" sz="1900" i="1" dirty="0"/>
              <a:t>Bulletin of the American Meteorological Society</a:t>
            </a:r>
            <a:r>
              <a:rPr lang="en-US" sz="1900" dirty="0"/>
              <a:t>, 1995</a:t>
            </a:r>
          </a:p>
          <a:p>
            <a:pPr lvl="1"/>
            <a:r>
              <a:rPr lang="en-US" sz="1900" dirty="0"/>
              <a:t>Marseille, et al., </a:t>
            </a:r>
            <a:r>
              <a:rPr lang="en-US" sz="1900" i="1" dirty="0"/>
              <a:t>Proc. 5</a:t>
            </a:r>
            <a:r>
              <a:rPr lang="en-US" sz="1900" i="1" baseline="30000" dirty="0"/>
              <a:t>th</a:t>
            </a:r>
            <a:r>
              <a:rPr lang="en-US" sz="1900" i="1" dirty="0"/>
              <a:t> Intl. Winds Workshop, EUM-P, 2000</a:t>
            </a:r>
            <a:endParaRPr lang="en-US" sz="1900" dirty="0"/>
          </a:p>
          <a:p>
            <a:pPr lvl="1"/>
            <a:r>
              <a:rPr lang="en-US" sz="1900" dirty="0" err="1"/>
              <a:t>Riishojgaard</a:t>
            </a:r>
            <a:r>
              <a:rPr lang="en-US" sz="1900" dirty="0"/>
              <a:t> et al., </a:t>
            </a:r>
            <a:r>
              <a:rPr lang="en-US" sz="1900" i="1" dirty="0"/>
              <a:t>J. Applied Meteorology</a:t>
            </a:r>
            <a:r>
              <a:rPr lang="en-US" sz="1900" dirty="0"/>
              <a:t>, 2004</a:t>
            </a:r>
          </a:p>
          <a:p>
            <a:pPr lvl="1"/>
            <a:r>
              <a:rPr lang="en-US" sz="1900" dirty="0" err="1"/>
              <a:t>Stoffelen</a:t>
            </a:r>
            <a:r>
              <a:rPr lang="en-US" sz="1900" dirty="0"/>
              <a:t>, et al., </a:t>
            </a:r>
            <a:r>
              <a:rPr lang="en-US" sz="1900" i="1" dirty="0"/>
              <a:t>Quarterly J. of the Royal Met. Soc.</a:t>
            </a:r>
            <a:r>
              <a:rPr lang="en-US" sz="1900" dirty="0"/>
              <a:t>, 2006</a:t>
            </a:r>
          </a:p>
          <a:p>
            <a:pPr lvl="1"/>
            <a:r>
              <a:rPr lang="en-US" sz="1900" dirty="0"/>
              <a:t>Marseille, G.J., A. </a:t>
            </a:r>
            <a:r>
              <a:rPr lang="en-US" sz="1900" dirty="0" err="1"/>
              <a:t>Stoffelen</a:t>
            </a:r>
            <a:r>
              <a:rPr lang="en-US" sz="1900" dirty="0"/>
              <a:t>, &amp; J. </a:t>
            </a:r>
            <a:r>
              <a:rPr lang="en-US" sz="1900" dirty="0" err="1"/>
              <a:t>Barkmeijer</a:t>
            </a:r>
            <a:r>
              <a:rPr lang="en-US" sz="1900" dirty="0"/>
              <a:t>, </a:t>
            </a:r>
            <a:r>
              <a:rPr lang="en-US" sz="1900" i="1" dirty="0"/>
              <a:t>Tellus</a:t>
            </a:r>
            <a:r>
              <a:rPr lang="en-US" sz="1900" dirty="0"/>
              <a:t> A, 2008 (2 papers)</a:t>
            </a:r>
          </a:p>
          <a:p>
            <a:pPr lvl="1"/>
            <a:r>
              <a:rPr lang="en-US" sz="1900" dirty="0"/>
              <a:t>Weissman &amp; </a:t>
            </a:r>
            <a:r>
              <a:rPr lang="en-US" sz="1900" dirty="0" err="1"/>
              <a:t>Cardinali</a:t>
            </a:r>
            <a:r>
              <a:rPr lang="en-US" sz="1900" dirty="0"/>
              <a:t>, </a:t>
            </a:r>
            <a:r>
              <a:rPr lang="en-US" sz="1900" i="1" dirty="0"/>
              <a:t>Quarterly J. of the Royal Met. Soc.</a:t>
            </a:r>
            <a:r>
              <a:rPr lang="en-US" sz="1900" dirty="0"/>
              <a:t>, 2007</a:t>
            </a:r>
          </a:p>
          <a:p>
            <a:pPr lvl="1"/>
            <a:r>
              <a:rPr lang="en-US" sz="1900" dirty="0"/>
              <a:t>Atlas, et al., </a:t>
            </a:r>
            <a:r>
              <a:rPr lang="en-US" sz="1900" i="1" dirty="0"/>
              <a:t>IEEE IGARSS</a:t>
            </a:r>
            <a:r>
              <a:rPr lang="en-US" sz="1900" dirty="0"/>
              <a:t>, 2010</a:t>
            </a:r>
          </a:p>
          <a:p>
            <a:pPr lvl="1"/>
            <a:r>
              <a:rPr lang="en-US" sz="1900" dirty="0"/>
              <a:t>Baker, et al., </a:t>
            </a:r>
            <a:r>
              <a:rPr lang="en-US" sz="1900" i="1" dirty="0"/>
              <a:t>Bulletin of the American Meteorological Society, </a:t>
            </a:r>
            <a:r>
              <a:rPr lang="en-US" sz="1900" dirty="0"/>
              <a:t>2014</a:t>
            </a:r>
          </a:p>
          <a:p>
            <a:pPr lvl="1"/>
            <a:r>
              <a:rPr lang="en-US" sz="1900" dirty="0"/>
              <a:t>Ma et al., </a:t>
            </a:r>
            <a:r>
              <a:rPr lang="en-US" sz="1900" i="1" dirty="0"/>
              <a:t>Journal of Atmospheric and Oceanic Technology</a:t>
            </a:r>
            <a:r>
              <a:rPr lang="en-US" sz="1900" dirty="0"/>
              <a:t>, 2014</a:t>
            </a:r>
          </a:p>
          <a:p>
            <a:pPr lvl="1"/>
            <a:r>
              <a:rPr lang="en-US" sz="1900" dirty="0"/>
              <a:t>Atlas, et al. </a:t>
            </a:r>
            <a:r>
              <a:rPr lang="en-US" sz="1900" i="1" dirty="0"/>
              <a:t>Journal of Atmospheric and Oceanic Technology, </a:t>
            </a:r>
            <a:r>
              <a:rPr lang="en-US" sz="1900" dirty="0"/>
              <a:t>2015</a:t>
            </a:r>
          </a:p>
          <a:p>
            <a:pPr>
              <a:spcBef>
                <a:spcPts val="1800"/>
              </a:spcBef>
            </a:pPr>
            <a:r>
              <a:rPr lang="en-US" dirty="0"/>
              <a:t>ESA’s Aeolus operating on orbit – starting to look at impact of lidar wind measurements.  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43F685-F0AB-4713-BEE5-E43AA27B0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STAR Seminar - 25 July 2019 - NCWCP</a:t>
            </a:r>
            <a:endParaRPr lang="en-US" dirty="0"/>
          </a:p>
        </p:txBody>
      </p:sp>
      <p:sp>
        <p:nvSpPr>
          <p:cNvPr id="6" name="Subtitle 8">
            <a:extLst>
              <a:ext uri="{FF2B5EF4-FFF2-40B4-BE49-F238E27FC236}">
                <a16:creationId xmlns:a16="http://schemas.microsoft.com/office/drawing/2014/main" id="{D7096B26-E3A5-46ED-9F6D-B2D4D7C07EDB}"/>
              </a:ext>
            </a:extLst>
          </p:cNvPr>
          <p:cNvSpPr txBox="1">
            <a:spLocks/>
          </p:cNvSpPr>
          <p:nvPr/>
        </p:nvSpPr>
        <p:spPr>
          <a:xfrm>
            <a:off x="6223397" y="1428911"/>
            <a:ext cx="6955591" cy="38080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7" name="Picture 6" descr="http://www.whoi.edu/cms/images/topic_hurricane_main_194114.jpeg">
            <a:extLst>
              <a:ext uri="{FF2B5EF4-FFF2-40B4-BE49-F238E27FC236}">
                <a16:creationId xmlns:a16="http://schemas.microsoft.com/office/drawing/2014/main" id="{660EB01C-506E-471C-992C-8AC43273B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7650" y="1157524"/>
            <a:ext cx="4214350" cy="209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13EBB6-2A0F-4D51-9DA0-2FE4E593D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54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C097B78-609F-449F-9C46-538FEA763BF9}"/>
              </a:ext>
            </a:extLst>
          </p:cNvPr>
          <p:cNvSpPr/>
          <p:nvPr/>
        </p:nvSpPr>
        <p:spPr>
          <a:xfrm rot="5400000">
            <a:off x="5418049" y="-5473394"/>
            <a:ext cx="1355902" cy="12192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3836E0-9B3B-4A7A-9247-5CC93BA0050F}"/>
              </a:ext>
            </a:extLst>
          </p:cNvPr>
          <p:cNvSpPr/>
          <p:nvPr/>
        </p:nvSpPr>
        <p:spPr>
          <a:xfrm>
            <a:off x="-1" y="0"/>
            <a:ext cx="1824177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illustration888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31539" y="205215"/>
            <a:ext cx="10560462" cy="665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793698" y="1424767"/>
            <a:ext cx="4663869" cy="452431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Launched 22 August 2018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Single-look </a:t>
            </a:r>
            <a:b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(60%-70% of 2 looks) 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Direct Detection channels:  Aerosol &amp; Molecular (full troposphere) - both at 355 nm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Sun-synchronous, dusk/dawn orbit, 320 km 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year mission (consumables)</a:t>
            </a:r>
            <a:b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planned follow-on (yet)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68074" y="6066468"/>
            <a:ext cx="3256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Courtesy Anne Grete </a:t>
            </a:r>
            <a:r>
              <a:rPr lang="en-US" sz="1600" dirty="0" err="1">
                <a:solidFill>
                  <a:schemeClr val="bg1"/>
                </a:solidFill>
              </a:rPr>
              <a:t>Straume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C22A2AE-957F-49E9-B5D7-29CD4DCC1CC4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24" y="1308598"/>
            <a:ext cx="3029134" cy="480145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B04F372-125F-4106-9F78-C4F118081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99" y="91135"/>
            <a:ext cx="11899069" cy="689895"/>
          </a:xfrm>
        </p:spPr>
        <p:txBody>
          <a:bodyPr>
            <a:normAutofit fontScale="90000"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ESA’s Aeolus Mission: Atmospheric </a:t>
            </a:r>
            <a:r>
              <a:rPr lang="en-US" b="0" dirty="0" err="1">
                <a:solidFill>
                  <a:schemeClr val="bg1"/>
                </a:solidFill>
              </a:rPr>
              <a:t>LAser</a:t>
            </a:r>
            <a:r>
              <a:rPr lang="en-US" b="0" dirty="0">
                <a:solidFill>
                  <a:schemeClr val="bg1"/>
                </a:solidFill>
              </a:rPr>
              <a:t> Doppler Instrument (ALADIN)</a:t>
            </a:r>
            <a:endParaRPr lang="en-GB" b="0" dirty="0">
              <a:solidFill>
                <a:schemeClr val="bg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220471B-E470-4566-8ED2-5CB4B00FC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STAR Seminar - 25 July 2019 - NCWCP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ECEE37-EE58-4684-91EA-4937A4810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171598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Ball Updated">
      <a:dk1>
        <a:srgbClr val="7D7D7D"/>
      </a:dk1>
      <a:lt1>
        <a:srgbClr val="FFFFFF"/>
      </a:lt1>
      <a:dk2>
        <a:srgbClr val="7D7D7D"/>
      </a:dk2>
      <a:lt2>
        <a:srgbClr val="C6D8DA"/>
      </a:lt2>
      <a:accent1>
        <a:srgbClr val="00AFCA"/>
      </a:accent1>
      <a:accent2>
        <a:srgbClr val="0D707F"/>
      </a:accent2>
      <a:accent3>
        <a:srgbClr val="FFC610"/>
      </a:accent3>
      <a:accent4>
        <a:srgbClr val="9F1E54"/>
      </a:accent4>
      <a:accent5>
        <a:srgbClr val="83B341"/>
      </a:accent5>
      <a:accent6>
        <a:srgbClr val="E45628"/>
      </a:accent6>
      <a:hlink>
        <a:srgbClr val="19E0FF"/>
      </a:hlink>
      <a:folHlink>
        <a:srgbClr val="64338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>
          <a:buAutoNum type="arabicPeriod"/>
          <a:defRPr b="1"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2_Standarddesign">
  <a:themeElements>
    <a:clrScheme name="Standarddesig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Standarddesign">
      <a:majorFont>
        <a:latin typeface="Arial"/>
        <a:ea typeface="ヒラギノ角ゴ Pro W3"/>
        <a:cs typeface="Arial"/>
      </a:majorFont>
      <a:minorFont>
        <a:latin typeface="Arial"/>
        <a:ea typeface="ヒラギノ角ゴ Pro W3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26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26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FF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C_x0020_Document_x0020_Category xmlns="e71d426d-8eaf-4e33-affd-06fcec24aaec">Corporate Presentation</CC_x0020_Document_x0020_Category>
    <PublishingExpirationDate xmlns="http://schemas.microsoft.com/sharepoint/v3" xsi:nil="true"/>
    <PublishingStartDate xmlns="http://schemas.microsoft.com/sharepoint/v3" xsi:nil="true"/>
    <_dlc_DocId xmlns="31d91d49-f94f-41c9-8284-69d14c79ee5f">ORGSSBU-12-178</_dlc_DocId>
    <_dlc_DocIdUrl xmlns="31d91d49-f94f-41c9-8284-69d14c79ee5f">
      <Url>https://orgs.aero.ball.com/sbu/cc/_layouts/DocIdRedir.aspx?ID=ORGSSBU-12-178</Url>
      <Description>ORGSSBU-12-178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23BB7294DBFF488E7E260267A70CC2" ma:contentTypeVersion="3" ma:contentTypeDescription="Create a new document." ma:contentTypeScope="" ma:versionID="af94c1489c84bd3e86cd7c44589f8c32">
  <xsd:schema xmlns:xsd="http://www.w3.org/2001/XMLSchema" xmlns:xs="http://www.w3.org/2001/XMLSchema" xmlns:p="http://schemas.microsoft.com/office/2006/metadata/properties" xmlns:ns1="http://schemas.microsoft.com/sharepoint/v3" xmlns:ns2="e71d426d-8eaf-4e33-affd-06fcec24aaec" xmlns:ns3="31d91d49-f94f-41c9-8284-69d14c79ee5f" targetNamespace="http://schemas.microsoft.com/office/2006/metadata/properties" ma:root="true" ma:fieldsID="42e54e27a90a007ef9383e46effb3d87" ns1:_="" ns2:_="" ns3:_="">
    <xsd:import namespace="http://schemas.microsoft.com/sharepoint/v3"/>
    <xsd:import namespace="e71d426d-8eaf-4e33-affd-06fcec24aaec"/>
    <xsd:import namespace="31d91d49-f94f-41c9-8284-69d14c79ee5f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CC_x0020_Document_x0020_Category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1d426d-8eaf-4e33-affd-06fcec24aaec" elementFormDefault="qualified">
    <xsd:import namespace="http://schemas.microsoft.com/office/2006/documentManagement/types"/>
    <xsd:import namespace="http://schemas.microsoft.com/office/infopath/2007/PartnerControls"/>
    <xsd:element name="CC_x0020_Document_x0020_Category" ma:index="10" nillable="true" ma:displayName="CC Document Category" ma:default="None" ma:format="Dropdown" ma:internalName="CC_x0020_Document_x0020_Category">
      <xsd:simpleType>
        <xsd:union memberTypes="dms:Text">
          <xsd:simpleType>
            <xsd:restriction base="dms:Choice">
              <xsd:enumeration value="None"/>
              <xsd:enumeration value="Corporate Presentation"/>
              <xsd:enumeration value="General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d91d49-f94f-41c9-8284-69d14c79ee5f" elementFormDefault="qualified">
    <xsd:import namespace="http://schemas.microsoft.com/office/2006/documentManagement/types"/>
    <xsd:import namespace="http://schemas.microsoft.com/office/infopath/2007/PartnerControls"/>
    <xsd:element name="_dlc_DocId" ma:index="11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2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3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5010C5F-95CF-49F6-BD13-FBBAB288F3E5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EBD6D847-C451-4057-BB27-60AA0283A352}">
  <ds:schemaRefs>
    <ds:schemaRef ds:uri="31d91d49-f94f-41c9-8284-69d14c79ee5f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purl.org/dc/terms/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e71d426d-8eaf-4e33-affd-06fcec24aaec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89F80112-813F-4949-A118-8387FE755E2C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EBEE41D8-0EAF-4631-9F11-05F1FA66CE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71d426d-8eaf-4e33-affd-06fcec24aaec"/>
    <ds:schemaRef ds:uri="31d91d49-f94f-41c9-8284-69d14c79ee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ADI_PPT_Template_030615.potx</Template>
  <TotalTime>158888</TotalTime>
  <Words>4844</Words>
  <Application>Microsoft Office PowerPoint</Application>
  <PresentationFormat>Widescreen</PresentationFormat>
  <Paragraphs>885</Paragraphs>
  <Slides>60</Slides>
  <Notes>35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6" baseType="lpstr">
      <vt:lpstr>MS PGothic</vt:lpstr>
      <vt:lpstr>Arial</vt:lpstr>
      <vt:lpstr>Arial Narrow</vt:lpstr>
      <vt:lpstr>Calibri</vt:lpstr>
      <vt:lpstr>Comic Sans MS</vt:lpstr>
      <vt:lpstr>Courier New</vt:lpstr>
      <vt:lpstr>Lato-Light</vt:lpstr>
      <vt:lpstr>Narkisim</vt:lpstr>
      <vt:lpstr>Symbol</vt:lpstr>
      <vt:lpstr>Times New Roman</vt:lpstr>
      <vt:lpstr>Wingdings</vt:lpstr>
      <vt:lpstr>ヒラギノ角ゴ Pro W3</vt:lpstr>
      <vt:lpstr>1_Custom Design</vt:lpstr>
      <vt:lpstr>1_Office Theme</vt:lpstr>
      <vt:lpstr>2_Standarddesign</vt:lpstr>
      <vt:lpstr>Equation</vt:lpstr>
      <vt:lpstr>Lidar measured wind profiles from space  An overview of Doppler lidar technology and comparison with current and future wind measurement capabilities </vt:lpstr>
      <vt:lpstr>Topics</vt:lpstr>
      <vt:lpstr>Wind Measurements</vt:lpstr>
      <vt:lpstr>Wind observations have strong impacts on forecast</vt:lpstr>
      <vt:lpstr>Existing global winds measurements</vt:lpstr>
      <vt:lpstr>Wind assimilated in an ECMWF LWDA cycle (Oct. 2016)</vt:lpstr>
      <vt:lpstr>Space-based Doppler Wind Lidar builds on CALIPSO</vt:lpstr>
      <vt:lpstr>Wind lidar for operational weather</vt:lpstr>
      <vt:lpstr>ESA’s Aeolus Mission: Atmospheric LAser Doppler Instrument (ALADIN)</vt:lpstr>
      <vt:lpstr>ESA’s Aeolus Mission: Atmospheric LAser Doppler Instrument (ALADIN)</vt:lpstr>
      <vt:lpstr>Doppler Wind Lidar OBservations</vt:lpstr>
      <vt:lpstr>Principles of Doppler Wind Lidar</vt:lpstr>
      <vt:lpstr>Distributed targets</vt:lpstr>
      <vt:lpstr>Doppler Wind Lidar</vt:lpstr>
      <vt:lpstr>Atmospheric lidar return</vt:lpstr>
      <vt:lpstr>Wind Lidar data examples:  Sub-orbital</vt:lpstr>
      <vt:lpstr>Wind lidar data:  Space-based</vt:lpstr>
      <vt:lpstr>Observing Atmospheric Winds from Space</vt:lpstr>
      <vt:lpstr>Lidar Backscatter versus Altitude (km-1sr-1, log scale)</vt:lpstr>
      <vt:lpstr>Coherent Detection Wind Lidars:  used frequently in sub-orbital boundary layer/lower-troposphere research</vt:lpstr>
      <vt:lpstr>Principle of wind measurement with ESA’s Aeolus ALADIN</vt:lpstr>
      <vt:lpstr>PowerPoint Presentation</vt:lpstr>
      <vt:lpstr>PowerPoint Presentation</vt:lpstr>
      <vt:lpstr>GrOAWL airborne measurements over the Gulf of Mexico captured spatial variability predicted by NOAA’s HRRR</vt:lpstr>
      <vt:lpstr>Nested-OAWL path to Full Atmospheric Wind Profiles</vt:lpstr>
      <vt:lpstr>Shaping Future WIND Missions </vt:lpstr>
      <vt:lpstr>Scales of atmospheric processes</vt:lpstr>
      <vt:lpstr>Doppler Lidar Applications</vt:lpstr>
      <vt:lpstr>PowerPoint Presentation</vt:lpstr>
      <vt:lpstr>Possible Mission Architecture</vt:lpstr>
      <vt:lpstr>The OAWL approach builds on Aeolus &amp; CALIPSO</vt:lpstr>
      <vt:lpstr>PowerPoint Presentation</vt:lpstr>
      <vt:lpstr>Next Steps &amp; Questions for Discussion</vt:lpstr>
      <vt:lpstr>Research to Demonstration to Operations</vt:lpstr>
      <vt:lpstr>To think about:  Shaping a future US wind lidar mission starts now</vt:lpstr>
      <vt:lpstr>Wind Lidar Mission Trades</vt:lpstr>
      <vt:lpstr>Summary – Thank you!</vt:lpstr>
      <vt:lpstr>BACKUP/EXTRAS</vt:lpstr>
      <vt:lpstr>PowerPoint Presentation</vt:lpstr>
      <vt:lpstr>PowerPoint Presentation</vt:lpstr>
      <vt:lpstr>Mission motives – really-simplified</vt:lpstr>
      <vt:lpstr>Additional Discussion</vt:lpstr>
      <vt:lpstr>PowerPoint Presentation</vt:lpstr>
      <vt:lpstr>Advantages of OAWL approach</vt:lpstr>
      <vt:lpstr>Lidar &amp; Atmospheric Motion Vectors (AMVs)</vt:lpstr>
      <vt:lpstr>ATHENA-OAWL: path-finding science for next-generation global weather prediction and climate analysis</vt:lpstr>
      <vt:lpstr>ATHENA-OAWL Earth Venture Mission for the ISS</vt:lpstr>
      <vt:lpstr>OAWL:  Optical Autocovariance Wind (&amp; Aerosol) Lidar</vt:lpstr>
      <vt:lpstr>Optical Autocovariance Wind Lidar (OAWL):  Field-Widened, Quadrature Mach Zehnder Interferometer (QMZI) </vt:lpstr>
      <vt:lpstr>HAWC-OAWL Winds &amp; Aerosol Backscatter</vt:lpstr>
      <vt:lpstr>Preliminary comparison:  aerosol backscatter coefficient</vt:lpstr>
      <vt:lpstr>PowerPoint Presentation</vt:lpstr>
      <vt:lpstr>AOVT GrOAWL Airborne Flight Testing</vt:lpstr>
      <vt:lpstr>GrOAWL Line of Sight Wind Speed Measurement Accuracy</vt:lpstr>
      <vt:lpstr>Two look LOS wind speeds  wind profiles</vt:lpstr>
      <vt:lpstr>GrOAWL vector winds validated with YES High Definition Sounding System (HDSS) dropsondes (ONR)</vt:lpstr>
      <vt:lpstr>Atmospheric Backscatter</vt:lpstr>
      <vt:lpstr>PowerPoint Presentation</vt:lpstr>
      <vt:lpstr>PowerPoint Presentation</vt:lpstr>
      <vt:lpstr>Measuring Doppler Shifts</vt:lpstr>
    </vt:vector>
  </TitlesOfParts>
  <Company>The Boston Group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Tucker, Sara</dc:creator>
  <cp:lastModifiedBy>Stacy Bunin</cp:lastModifiedBy>
  <cp:revision>2908</cp:revision>
  <cp:lastPrinted>2017-04-21T20:01:40Z</cp:lastPrinted>
  <dcterms:created xsi:type="dcterms:W3CDTF">2015-03-03T19:37:42Z</dcterms:created>
  <dcterms:modified xsi:type="dcterms:W3CDTF">2019-07-25T13:12:48Z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0x010100E523BB7294DBFF488E7E260267A70CC2</vt:lpwstr>
  </property>
  <property fmtid="{D5CDD505-2E9C-101B-9397-08002B2CF9AE}" pid="3" name="_dlc_DocIdItemGuid">
    <vt:lpwstr>550b29f4-1866-4516-a258-4fe56ef3b219</vt:lpwstr>
  </property>
</Properties>
</file>