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2" r:id="rId8"/>
    <p:sldId id="263" r:id="rId9"/>
    <p:sldId id="261" r:id="rId10"/>
    <p:sldId id="264" r:id="rId11"/>
    <p:sldId id="281" r:id="rId12"/>
    <p:sldId id="277" r:id="rId13"/>
    <p:sldId id="285" r:id="rId14"/>
    <p:sldId id="266" r:id="rId15"/>
    <p:sldId id="278" r:id="rId16"/>
    <p:sldId id="265" r:id="rId17"/>
    <p:sldId id="282" r:id="rId18"/>
    <p:sldId id="267" r:id="rId19"/>
    <p:sldId id="271" r:id="rId20"/>
    <p:sldId id="279" r:id="rId21"/>
    <p:sldId id="272" r:id="rId22"/>
    <p:sldId id="280" r:id="rId23"/>
    <p:sldId id="273" r:id="rId24"/>
    <p:sldId id="274" r:id="rId25"/>
    <p:sldId id="288" r:id="rId26"/>
    <p:sldId id="286" r:id="rId27"/>
    <p:sldId id="287" r:id="rId28"/>
    <p:sldId id="269" r:id="rId29"/>
    <p:sldId id="268" r:id="rId30"/>
    <p:sldId id="270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3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6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0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9594-4A26-45D0-B67A-9690E36C514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E6BA-BA95-4735-9A88-34EB6FF1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hw9120.star1.nesdis.noaa.gov/SCDRWeb/help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tar.nesdis.noaa.gov/metrics/d/i1tKsLnZz/scdr-status?orgId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0IYuR0wz46vX69g98oTbQCZcYFNRErZZMrlX0Q3H3H4IGMA/viewform?embedded=true&amp;formkey=dGk5ZEhVdG1DSU5BYjhVUEU1RzViUUE6M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Weiguo.Han@noaa.gov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hw9120.star1.nesdis.noaa.gov/SCDRWeb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STAR Central Data Repository (SCDR):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 smtClean="0"/>
              <a:t>Scientist’s Guide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Kuligowski, STAR / SMCD / EMB</a:t>
            </a:r>
          </a:p>
          <a:p>
            <a:r>
              <a:rPr lang="en-US" dirty="0" smtClean="0"/>
              <a:t>Chair, STAR ITAC (IT Advisory Committee)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DMG (Data Management Group)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(Web Portal Query)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930" b="4456"/>
          <a:stretch/>
        </p:blipFill>
        <p:spPr>
          <a:xfrm>
            <a:off x="5564079" y="1371600"/>
            <a:ext cx="6627921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019" y="3075295"/>
            <a:ext cx="546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 returns a list of files, pathnames, sizes, and start/end times (need to scroll right to see the rest)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(Web Portal Query)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019" y="2132787"/>
            <a:ext cx="4740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For selected datasets</a:t>
            </a:r>
            <a:r>
              <a:rPr lang="en-US" sz="2400" dirty="0" smtClean="0"/>
              <a:t>, you can also search for data in a particular location by clicking the “spatial option” check box and using the tools to draw a search polygon.</a:t>
            </a:r>
          </a:p>
          <a:p>
            <a:endParaRPr lang="en-US" sz="2400" dirty="0"/>
          </a:p>
          <a:p>
            <a:r>
              <a:rPr lang="en-US" sz="2400" dirty="0" smtClean="0"/>
              <a:t>For example, a search for NPP DCOMP from for all of 17 June 2019 returns 551 entries that are all over the globe: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4" r="57920" b="4286"/>
          <a:stretch/>
        </p:blipFill>
        <p:spPr>
          <a:xfrm>
            <a:off x="4876800" y="1587710"/>
            <a:ext cx="7315200" cy="52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57925" b="3959"/>
          <a:stretch/>
        </p:blipFill>
        <p:spPr>
          <a:xfrm>
            <a:off x="4960524" y="1639933"/>
            <a:ext cx="7315200" cy="5218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(Web Portal Query)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6558" y="3047286"/>
            <a:ext cx="3999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Selecting the “Spatial Option” check box and drawing a polygon over the CONUS using the polygon tool: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467636" y="4184312"/>
            <a:ext cx="697533" cy="224497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16983" y="4408809"/>
            <a:ext cx="291457" cy="224497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4074985" y="3452779"/>
            <a:ext cx="1392651" cy="843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47406" y="4408809"/>
            <a:ext cx="5869577" cy="1024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</p:cNvCxnSpPr>
          <p:nvPr/>
        </p:nvCxnSpPr>
        <p:spPr>
          <a:xfrm>
            <a:off x="2366185" y="4616946"/>
            <a:ext cx="4406090" cy="1117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(Web Portal Query)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9791" y="2720453"/>
            <a:ext cx="399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only 23 granules over the CONUS are returned!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6" r="57919" b="3765"/>
          <a:stretch/>
        </p:blipFill>
        <p:spPr>
          <a:xfrm>
            <a:off x="4876800" y="1614402"/>
            <a:ext cx="7315200" cy="52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(Linux command)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95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Linux command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/data/starfs1/bin/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-files</a:t>
            </a:r>
            <a:r>
              <a:rPr lang="en-US" dirty="0" smtClean="0"/>
              <a:t> can be used for database queries from the Linux command line or a script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/data/starfs1/bin/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-files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returns documentation.</a:t>
            </a:r>
          </a:p>
          <a:p>
            <a:r>
              <a:rPr lang="en-US" dirty="0" smtClean="0"/>
              <a:t>Some useful options (but not all of them):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-available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  <a:sym typeface="Wingdings" panose="05000000000000000000" pitchFamily="2" charset="2"/>
              </a:rPr>
              <a:t> summary report of EVERYTHING in the database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-t &lt;type&gt; </a:t>
            </a:r>
            <a:r>
              <a:rPr lang="en-US" dirty="0" smtClean="0">
                <a:sym typeface="Wingdings" panose="05000000000000000000" pitchFamily="2" charset="2"/>
              </a:rPr>
              <a:t> collection type (from the 1st column in the summary report)</a:t>
            </a:r>
            <a:endParaRPr lang="en-US" dirty="0" smtClean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YYYY-MM-DD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HH:MM:SS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UTC” </a:t>
            </a:r>
            <a:r>
              <a:rPr lang="en-US" dirty="0" smtClean="0">
                <a:sym typeface="Wingdings" panose="05000000000000000000" pitchFamily="2" charset="2"/>
              </a:rPr>
              <a:t> start time of query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YYYY-MM-DD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HH:MM:SS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UTC” </a:t>
            </a:r>
            <a:r>
              <a:rPr lang="en-US" dirty="0" smtClean="0">
                <a:sym typeface="Wingdings" panose="05000000000000000000" pitchFamily="2" charset="2"/>
              </a:rPr>
              <a:t> end time of query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satname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“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satellite 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” </a:t>
            </a:r>
            <a:r>
              <a:rPr lang="en-US" dirty="0" smtClean="0">
                <a:sym typeface="Wingdings" panose="05000000000000000000" pitchFamily="2" charset="2"/>
              </a:rPr>
              <a:t> satellite name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-a “POLYGON ((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LAT.1 LON.1, LAT.2 LON.2, LAT.3 LON.3,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…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LAT.1, LON.1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))”  </a:t>
            </a:r>
            <a:r>
              <a:rPr lang="en-US" dirty="0" smtClean="0">
                <a:sym typeface="Wingdings" panose="05000000000000000000" pitchFamily="2" charset="2"/>
              </a:rPr>
              <a:t> granules only within specified polygon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(Linux command)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8560" y="2996858"/>
            <a:ext cx="10981764" cy="1242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data/starfs1/bin/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-files -t ABI-L2-RRQPEF-G16 -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"2019-05-21 15:00 UTC"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"2019-05-21 15:59 UTC"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35924" y="2996858"/>
            <a:ext cx="4406153" cy="400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560" y="3418199"/>
            <a:ext cx="6257364" cy="4000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5924" y="1893900"/>
            <a:ext cx="481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GOES-16 ABI Level 2 RRQPEF product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8560" y="2293728"/>
            <a:ext cx="593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 period starts at 1500 UTC 21 May 2019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15958" y="4660957"/>
            <a:ext cx="583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 period ends at 1559 UTC 21 May 2019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4" idx="2"/>
            <a:endCxn id="3" idx="0"/>
          </p:cNvCxnSpPr>
          <p:nvPr/>
        </p:nvCxnSpPr>
        <p:spPr>
          <a:xfrm flipH="1">
            <a:off x="9139001" y="2355565"/>
            <a:ext cx="202678" cy="641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7" idx="0"/>
          </p:cNvCxnSpPr>
          <p:nvPr/>
        </p:nvCxnSpPr>
        <p:spPr>
          <a:xfrm>
            <a:off x="3646200" y="2755393"/>
            <a:ext cx="161042" cy="66280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97967" y="3828907"/>
            <a:ext cx="2158425" cy="4000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80575" y="3428831"/>
            <a:ext cx="4050840" cy="4000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2"/>
          </p:cNvCxnSpPr>
          <p:nvPr/>
        </p:nvCxnSpPr>
        <p:spPr>
          <a:xfrm flipV="1">
            <a:off x="6935924" y="3828907"/>
            <a:ext cx="2070071" cy="8320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0"/>
            <a:endCxn id="20" idx="3"/>
          </p:cNvCxnSpPr>
          <p:nvPr/>
        </p:nvCxnSpPr>
        <p:spPr>
          <a:xfrm flipH="1" flipV="1">
            <a:off x="2956392" y="4028945"/>
            <a:ext cx="3979532" cy="6320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(Linux command)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678865"/>
            <a:ext cx="10515600" cy="2498098"/>
          </a:xfrm>
        </p:spPr>
        <p:txBody>
          <a:bodyPr/>
          <a:lstStyle/>
          <a:p>
            <a:r>
              <a:rPr lang="en-US" dirty="0" smtClean="0"/>
              <a:t>You can then copy the files you need to your directory (or </a:t>
            </a:r>
            <a:r>
              <a:rPr lang="en-US" dirty="0" err="1" smtClean="0"/>
              <a:t>softlink</a:t>
            </a:r>
            <a:r>
              <a:rPr lang="en-US" dirty="0" smtClean="0"/>
              <a:t> them if you’re not going to use them more than once)</a:t>
            </a:r>
          </a:p>
          <a:p>
            <a:r>
              <a:rPr lang="en-US" dirty="0" smtClean="0"/>
              <a:t>To automate this, have a script make a query, dump the results to a text file, then use the text file as a file list for copying.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411" t="20415" r="10062" b="62681"/>
          <a:stretch/>
        </p:blipFill>
        <p:spPr>
          <a:xfrm>
            <a:off x="15108" y="1446027"/>
            <a:ext cx="12176892" cy="19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(Linux command)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8560" y="2996858"/>
            <a:ext cx="10981764" cy="2020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/data/starfs1/bin/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-files -t JPSSRR-CLOUDDCOMP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"2019-06-17 00:00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UTC“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"2019-06-17 23:59 UTC" -a "POLYGON ((25.0 -125.0, 49.0 -125.0, 49.0 -65.0, 25.0 -65.0, 25.0 -125.0))"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35924" y="2996858"/>
            <a:ext cx="4406153" cy="400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560" y="3418199"/>
            <a:ext cx="3128682" cy="4000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01477" y="1893900"/>
            <a:ext cx="312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JPSS Daytime DCOMP cloud properties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8560" y="2293728"/>
            <a:ext cx="262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from NPP only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19705" y="1924396"/>
            <a:ext cx="316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 period starts at 0000 UTC 17 June 2019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4" idx="2"/>
            <a:endCxn id="3" idx="0"/>
          </p:cNvCxnSpPr>
          <p:nvPr/>
        </p:nvCxnSpPr>
        <p:spPr>
          <a:xfrm flipH="1">
            <a:off x="9139001" y="2724897"/>
            <a:ext cx="327445" cy="271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7" idx="0"/>
          </p:cNvCxnSpPr>
          <p:nvPr/>
        </p:nvCxnSpPr>
        <p:spPr>
          <a:xfrm>
            <a:off x="1991388" y="2755393"/>
            <a:ext cx="251513" cy="66280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8561" y="3879863"/>
            <a:ext cx="6257364" cy="3799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07242" y="3428831"/>
            <a:ext cx="6383505" cy="4000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9" idx="2"/>
            <a:endCxn id="21" idx="0"/>
          </p:cNvCxnSpPr>
          <p:nvPr/>
        </p:nvCxnSpPr>
        <p:spPr>
          <a:xfrm>
            <a:off x="5602846" y="2755393"/>
            <a:ext cx="1396149" cy="6734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0"/>
            <a:endCxn id="20" idx="2"/>
          </p:cNvCxnSpPr>
          <p:nvPr/>
        </p:nvCxnSpPr>
        <p:spPr>
          <a:xfrm flipV="1">
            <a:off x="3324920" y="4259828"/>
            <a:ext cx="482323" cy="99880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41779" y="5258633"/>
            <a:ext cx="316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 period starts at 2359 UTC 17 June 2019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78559" y="4290570"/>
            <a:ext cx="10788162" cy="3881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558" y="4678681"/>
            <a:ext cx="1818982" cy="4000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98995" y="3869229"/>
            <a:ext cx="4467726" cy="4000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8823" y="4228983"/>
            <a:ext cx="4411226" cy="1320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3386" y="4647362"/>
            <a:ext cx="1783581" cy="75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4" idx="0"/>
            <a:endCxn id="36" idx="2"/>
          </p:cNvCxnSpPr>
          <p:nvPr/>
        </p:nvCxnSpPr>
        <p:spPr>
          <a:xfrm flipH="1" flipV="1">
            <a:off x="6072640" y="4678681"/>
            <a:ext cx="2672640" cy="5799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87880" y="525863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 for granules intersecting 25-50°N, 125-65</a:t>
            </a:r>
            <a:r>
              <a:rPr lang="en-US" sz="2400" dirty="0"/>
              <a:t>°</a:t>
            </a:r>
            <a:r>
              <a:rPr lang="en-US" sz="2400" dirty="0" smtClean="0"/>
              <a:t>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3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(API)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86" y="1584252"/>
            <a:ext cx="10919637" cy="505046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/>
              <a:t>SCDR RESTful Web service allows </a:t>
            </a:r>
            <a:r>
              <a:rPr lang="en-US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3000" dirty="0" smtClean="0"/>
              <a:t> or 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curl</a:t>
            </a:r>
            <a:r>
              <a:rPr lang="en-US" sz="3000" dirty="0" smtClean="0"/>
              <a:t> or similar command-line tools to make database queries in place of the </a:t>
            </a:r>
            <a:r>
              <a:rPr lang="en-US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-files</a:t>
            </a:r>
            <a:r>
              <a:rPr lang="en-US" sz="3000" dirty="0" smtClean="0"/>
              <a:t> command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Documentation is at </a:t>
            </a:r>
            <a:r>
              <a:rPr lang="en-US" sz="3000" dirty="0">
                <a:hlinkClick r:id="rId2"/>
              </a:rPr>
              <a:t>http://</a:t>
            </a:r>
            <a:r>
              <a:rPr lang="en-US" sz="3000" dirty="0" smtClean="0">
                <a:hlinkClick r:id="rId2"/>
              </a:rPr>
              <a:t>rhw9120.star1.nesdis.noaa.gov/SCDRWeb/help.html</a:t>
            </a:r>
            <a:r>
              <a:rPr lang="en-US" sz="30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sz="3000" dirty="0" smtClean="0"/>
              <a:t>It allows output in HTML, XML or JSON format in addition to plain text: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text/plain</a:t>
            </a:r>
            <a:r>
              <a:rPr lang="en-US" sz="2600" dirty="0" smtClean="0"/>
              <a:t> (default) </a:t>
            </a:r>
            <a:r>
              <a:rPr lang="en-US" sz="2600" dirty="0">
                <a:sym typeface="Wingdings" panose="05000000000000000000" pitchFamily="2" charset="2"/>
              </a:rPr>
              <a:t></a:t>
            </a:r>
            <a:r>
              <a:rPr lang="en-US" sz="2600" dirty="0" smtClean="0"/>
              <a:t> plain text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</a:t>
            </a:r>
            <a:r>
              <a:rPr lang="en-US" sz="2600" dirty="0" smtClean="0"/>
              <a:t> </a:t>
            </a:r>
            <a:r>
              <a:rPr lang="en-US" sz="2600" dirty="0">
                <a:sym typeface="Wingdings" panose="05000000000000000000" pitchFamily="2" charset="2"/>
              </a:rPr>
              <a:t></a:t>
            </a:r>
            <a:r>
              <a:rPr lang="en-US" sz="2600" dirty="0" smtClean="0"/>
              <a:t> HTML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application/xml</a:t>
            </a:r>
            <a:r>
              <a:rPr lang="en-US" sz="2600" dirty="0" smtClean="0"/>
              <a:t> </a:t>
            </a:r>
            <a:r>
              <a:rPr lang="en-US" sz="2600" dirty="0">
                <a:sym typeface="Wingdings" panose="05000000000000000000" pitchFamily="2" charset="2"/>
              </a:rPr>
              <a:t></a:t>
            </a:r>
            <a:r>
              <a:rPr lang="en-US" sz="2600" dirty="0" smtClean="0"/>
              <a:t> XML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application/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sz="2600" dirty="0" smtClean="0"/>
              <a:t> </a:t>
            </a:r>
            <a:r>
              <a:rPr lang="en-US" sz="2600" dirty="0">
                <a:sym typeface="Wingdings" panose="05000000000000000000" pitchFamily="2" charset="2"/>
              </a:rPr>
              <a:t></a:t>
            </a:r>
            <a:r>
              <a:rPr lang="en-US" sz="2600" dirty="0" smtClean="0"/>
              <a:t> JSON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(API)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9" y="1594884"/>
            <a:ext cx="10983432" cy="484701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The option syntax for using the API is a bit different from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scdr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-files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type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=&lt;type&gt;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dataset name in SCDR database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YYYY-MM-DD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HH:MM:SS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 start time of </a:t>
            </a:r>
            <a:r>
              <a:rPr lang="en-US" dirty="0" smtClean="0">
                <a:sym typeface="Wingdings" panose="05000000000000000000" pitchFamily="2" charset="2"/>
              </a:rPr>
              <a:t>query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YYYY-MM-DD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HH:MM:SS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 smtClean="0">
                <a:sym typeface="Wingdings" panose="05000000000000000000" pitchFamily="2" charset="2"/>
              </a:rPr>
              <a:t>end </a:t>
            </a:r>
            <a:r>
              <a:rPr lang="en-US" dirty="0">
                <a:sym typeface="Wingdings" panose="05000000000000000000" pitchFamily="2" charset="2"/>
              </a:rPr>
              <a:t>time of query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satname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&lt;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satname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&gt; </a:t>
            </a:r>
            <a:r>
              <a:rPr lang="en-US" dirty="0" smtClean="0">
                <a:sym typeface="Wingdings" panose="05000000000000000000" pitchFamily="2" charset="2"/>
              </a:rPr>
              <a:t>satellite </a:t>
            </a:r>
            <a:r>
              <a:rPr lang="en-US" dirty="0">
                <a:sym typeface="Wingdings" panose="05000000000000000000" pitchFamily="2" charset="2"/>
              </a:rPr>
              <a:t>name in SCDR </a:t>
            </a:r>
            <a:r>
              <a:rPr lang="en-US" dirty="0" smtClean="0">
                <a:sym typeface="Wingdings" panose="05000000000000000000" pitchFamily="2" charset="2"/>
              </a:rPr>
              <a:t>database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since=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YYYY-M(M)-DD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HH:MM:SS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 smtClean="0">
                <a:sym typeface="Wingdings" panose="05000000000000000000" pitchFamily="2" charset="2"/>
              </a:rPr>
              <a:t>query from start time until now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area=POLYGON(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LAT.1 LON.1, LAT.2 LON.2 LAT.3 LON.3,…LAT.1 LON.1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 smtClean="0">
                <a:sym typeface="Wingdings" panose="05000000000000000000" pitchFamily="2" charset="2"/>
              </a:rPr>
              <a:t>polygon encompassing search area (any granules that even partially intersect the polygon will be selected)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8" y="1584251"/>
            <a:ext cx="10972800" cy="4592712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</a:t>
            </a:r>
            <a:r>
              <a:rPr lang="en-US" dirty="0" smtClean="0"/>
              <a:t>s SCDR and Why Do We Have It?</a:t>
            </a:r>
          </a:p>
          <a:p>
            <a:r>
              <a:rPr lang="en-US" dirty="0" smtClean="0"/>
              <a:t>How Do I Use SCDR?</a:t>
            </a:r>
          </a:p>
          <a:p>
            <a:r>
              <a:rPr lang="en-US" dirty="0" smtClean="0"/>
              <a:t>How Are New Data Sets Added to SCDR?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(API)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885"/>
            <a:ext cx="10515600" cy="768172"/>
          </a:xfrm>
        </p:spPr>
        <p:txBody>
          <a:bodyPr>
            <a:normAutofit/>
          </a:bodyPr>
          <a:lstStyle/>
          <a:p>
            <a:r>
              <a:rPr lang="en-US" dirty="0" smtClean="0"/>
              <a:t>Sample query of file types in SCDR 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 smtClean="0"/>
              <a:t>: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1324" y="3658997"/>
            <a:ext cx="10949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--header "Content-Type: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text/plain”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-O ./result.txt "http://rhw9120.star1.nesdis.noaa.gov/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SCDRWeb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/service/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-files/list"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2615" y="3658997"/>
            <a:ext cx="6471139" cy="400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47539" y="3658997"/>
            <a:ext cx="2883876" cy="4000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1323" y="4084440"/>
            <a:ext cx="10732477" cy="7748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1863" y="2823886"/>
            <a:ext cx="481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output as plain (ASCII) text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10" idx="2"/>
            <a:endCxn id="7" idx="0"/>
          </p:cNvCxnSpPr>
          <p:nvPr/>
        </p:nvCxnSpPr>
        <p:spPr>
          <a:xfrm>
            <a:off x="4687618" y="3285551"/>
            <a:ext cx="130567" cy="373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23940" y="2504949"/>
            <a:ext cx="436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output to result.txt (default is to write to a file called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2"/>
            <a:endCxn id="8" idx="0"/>
          </p:cNvCxnSpPr>
          <p:nvPr/>
        </p:nvCxnSpPr>
        <p:spPr>
          <a:xfrm>
            <a:off x="9407413" y="3335946"/>
            <a:ext cx="182064" cy="32305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2478" y="5179607"/>
            <a:ext cx="599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url</a:t>
            </a:r>
            <a:r>
              <a:rPr lang="en-US" sz="2400" dirty="0" smtClean="0"/>
              <a:t> containing the list of SCDR file types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8" idx="0"/>
            <a:endCxn id="9" idx="2"/>
          </p:cNvCxnSpPr>
          <p:nvPr/>
        </p:nvCxnSpPr>
        <p:spPr>
          <a:xfrm flipH="1" flipV="1">
            <a:off x="5987562" y="4859325"/>
            <a:ext cx="112231" cy="3202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(API)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885"/>
            <a:ext cx="10515600" cy="768172"/>
          </a:xfrm>
        </p:spPr>
        <p:txBody>
          <a:bodyPr>
            <a:normAutofit/>
          </a:bodyPr>
          <a:lstStyle/>
          <a:p>
            <a:r>
              <a:rPr lang="en-US" dirty="0" smtClean="0"/>
              <a:t>Sample query of file types in SCDR 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 smtClean="0"/>
              <a:t>: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144" t="165" r="9761" b="52766"/>
          <a:stretch/>
        </p:blipFill>
        <p:spPr>
          <a:xfrm>
            <a:off x="0" y="2363056"/>
            <a:ext cx="12192010" cy="44725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1569" y="2625969"/>
            <a:ext cx="9272953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(API)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885"/>
            <a:ext cx="10515600" cy="768172"/>
          </a:xfrm>
        </p:spPr>
        <p:txBody>
          <a:bodyPr>
            <a:normAutofit/>
          </a:bodyPr>
          <a:lstStyle/>
          <a:p>
            <a:r>
              <a:rPr lang="en-US" dirty="0"/>
              <a:t>Same GOES-16 RRQPE example as before, but 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 smtClean="0"/>
              <a:t>: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1324" y="3658997"/>
            <a:ext cx="10969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--header "Content-Type: text/plain" -O ./SCDRlist.txt "http://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rhw9120.star1.nesdis.noaa.gov/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SCDRWeb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/service/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-files/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query?type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=ABI-L2-RRQPEF-G16&amp;stime=2019-5-21T15:00:00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etime=2019-5-21T15:59:00"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2615" y="3658997"/>
            <a:ext cx="6471139" cy="400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47538" y="3658997"/>
            <a:ext cx="3206261" cy="4000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1323" y="4084440"/>
            <a:ext cx="10852409" cy="3551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30545" y="2454217"/>
            <a:ext cx="237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output as plain (ASCII) text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10" idx="2"/>
            <a:endCxn id="7" idx="0"/>
          </p:cNvCxnSpPr>
          <p:nvPr/>
        </p:nvCxnSpPr>
        <p:spPr>
          <a:xfrm>
            <a:off x="4818184" y="3285214"/>
            <a:ext cx="1" cy="373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6216" y="2645294"/>
            <a:ext cx="524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Write output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SCDRlist.txt </a:t>
            </a:r>
            <a:r>
              <a:rPr lang="en-US" sz="2400" dirty="0" smtClean="0"/>
              <a:t>(default is to write to a file called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2"/>
            <a:endCxn id="8" idx="0"/>
          </p:cNvCxnSpPr>
          <p:nvPr/>
        </p:nvCxnSpPr>
        <p:spPr>
          <a:xfrm>
            <a:off x="9119089" y="3476291"/>
            <a:ext cx="631580" cy="18270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5342" y="2579012"/>
            <a:ext cx="225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url</a:t>
            </a:r>
            <a:r>
              <a:rPr lang="en-US" sz="2400" dirty="0" smtClean="0"/>
              <a:t> for querying specific datasets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8" idx="2"/>
            <a:endCxn id="17" idx="2"/>
          </p:cNvCxnSpPr>
          <p:nvPr/>
        </p:nvCxnSpPr>
        <p:spPr>
          <a:xfrm>
            <a:off x="1771907" y="3410009"/>
            <a:ext cx="0" cy="10042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1321" y="4439599"/>
            <a:ext cx="2301173" cy="3551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645342" y="4414232"/>
            <a:ext cx="2253129" cy="7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90145" y="5325962"/>
            <a:ext cx="270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 G16 RRQPE files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399586" y="5253357"/>
            <a:ext cx="302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Start query at 1500 UTC 21 May 2019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30257" y="5450084"/>
            <a:ext cx="259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query at 1559 UTC 21 May 2019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2923698" y="4452913"/>
            <a:ext cx="4001888" cy="3418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925586" y="4464299"/>
            <a:ext cx="4548146" cy="3437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5341" y="4813382"/>
            <a:ext cx="4880815" cy="3437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27" idx="0"/>
            <a:endCxn id="41" idx="2"/>
          </p:cNvCxnSpPr>
          <p:nvPr/>
        </p:nvCxnSpPr>
        <p:spPr>
          <a:xfrm flipV="1">
            <a:off x="2025559" y="5157155"/>
            <a:ext cx="1060190" cy="29292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5" idx="0"/>
          </p:cNvCxnSpPr>
          <p:nvPr/>
        </p:nvCxnSpPr>
        <p:spPr>
          <a:xfrm flipH="1" flipV="1">
            <a:off x="4898003" y="4808073"/>
            <a:ext cx="245178" cy="5178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6" idx="0"/>
            <a:endCxn id="40" idx="2"/>
          </p:cNvCxnSpPr>
          <p:nvPr/>
        </p:nvCxnSpPr>
        <p:spPr>
          <a:xfrm flipV="1">
            <a:off x="8913667" y="4808072"/>
            <a:ext cx="285992" cy="44528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4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98" t="1" r="33958" b="64876"/>
          <a:stretch/>
        </p:blipFill>
        <p:spPr>
          <a:xfrm>
            <a:off x="3048" y="2249361"/>
            <a:ext cx="12188952" cy="2328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(API)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678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Same GOES-16 RRQPE example as before, but 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 smtClean="0"/>
              <a:t>: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51938" y="2363056"/>
            <a:ext cx="10413045" cy="3361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283960"/>
            <a:ext cx="10515600" cy="467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(Who wants to type all that, anyway?  So…)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(API)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038"/>
            <a:ext cx="10515600" cy="537431"/>
          </a:xfrm>
        </p:spPr>
        <p:txBody>
          <a:bodyPr>
            <a:normAutofit/>
          </a:bodyPr>
          <a:lstStyle/>
          <a:p>
            <a:r>
              <a:rPr lang="en-US" dirty="0" smtClean="0"/>
              <a:t>Same GOES-16 RRQPE example again, but 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 smtClean="0"/>
              <a:t> in a script: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614" t="19406" r="15094" b="33447"/>
          <a:stretch/>
        </p:blipFill>
        <p:spPr>
          <a:xfrm>
            <a:off x="1280160" y="2009509"/>
            <a:ext cx="9601200" cy="482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0160" y="2454290"/>
            <a:ext cx="8597487" cy="9140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Which Approach Should I Use?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885"/>
            <a:ext cx="10515600" cy="485354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-files</a:t>
            </a:r>
            <a:r>
              <a:rPr lang="en-US" dirty="0" smtClean="0"/>
              <a:t> currently has </a:t>
            </a:r>
            <a:r>
              <a:rPr lang="en-US" smtClean="0"/>
              <a:t>more options </a:t>
            </a:r>
            <a:r>
              <a:rPr lang="en-US" dirty="0" smtClean="0"/>
              <a:t>than the RESTful API </a:t>
            </a:r>
          </a:p>
          <a:p>
            <a:r>
              <a:rPr lang="en-US" dirty="0" smtClean="0"/>
              <a:t>The longer-term plan is to focus development on the RESTful API and transition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-files</a:t>
            </a:r>
            <a:r>
              <a:rPr lang="en-US" dirty="0" smtClean="0"/>
              <a:t> to alias to it</a:t>
            </a:r>
          </a:p>
          <a:p>
            <a:pPr lvl="1"/>
            <a:r>
              <a:rPr lang="en-US" dirty="0" smtClean="0"/>
              <a:t>This avoids parallel development paths (and the resulting redundant work)</a:t>
            </a:r>
          </a:p>
          <a:p>
            <a:pPr lvl="1"/>
            <a:r>
              <a:rPr lang="en-US" dirty="0" smtClean="0"/>
              <a:t>It also minimizes the need to re-work existing scripts that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-files</a:t>
            </a:r>
            <a:endParaRPr lang="en-US" dirty="0" smtClean="0"/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Try the RESTful API, but if it doesn’t meet your needs, feel free to use (or keep on using)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-files</a:t>
            </a:r>
          </a:p>
          <a:p>
            <a:pPr lvl="1"/>
            <a:r>
              <a:rPr lang="en-US" dirty="0" smtClean="0"/>
              <a:t>Give feedback on what features you would like to see added!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" r="60782" b="4085"/>
          <a:stretch/>
        </p:blipFill>
        <p:spPr>
          <a:xfrm>
            <a:off x="5325790" y="1600200"/>
            <a:ext cx="686621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Find Out the Latency of SCDR Data?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255" y="1526499"/>
            <a:ext cx="4704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can use any of the methods on the previous sides to indirectly find out, but this dashboard provides a much more direct method: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help.star.nesdis.noaa.gov/metrics/d/i1tKsLnZz/scdr-status?orgId=1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8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" r="60777" b="4085"/>
          <a:stretch/>
        </p:blipFill>
        <p:spPr>
          <a:xfrm>
            <a:off x="5351227" y="1600200"/>
            <a:ext cx="6840773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Find Out the Latency of SCDR Data?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7305" y="1659849"/>
            <a:ext cx="470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can also select specific satellites / data types to narrow down the list: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772150" y="2260013"/>
            <a:ext cx="1766523" cy="360144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4933950" y="2260013"/>
            <a:ext cx="838200" cy="180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 </a:t>
            </a:r>
            <a:r>
              <a:rPr lang="en-US" b="1" u="sng" dirty="0" smtClean="0"/>
              <a:t>Politely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1573619"/>
            <a:ext cx="10994065" cy="4603344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Really large queries significantly degrade database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scdr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-files</a:t>
            </a:r>
            <a:r>
              <a:rPr lang="en-US" dirty="0" smtClean="0">
                <a:sym typeface="Wingdings" panose="05000000000000000000" pitchFamily="2" charset="2"/>
              </a:rPr>
              <a:t> command has some built-in limits: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requests without time bounds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Maximum time interval of  30 days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Requires specific data types (or file names, if known)</a:t>
            </a:r>
          </a:p>
          <a:p>
            <a:r>
              <a:rPr lang="en-US" dirty="0" smtClean="0"/>
              <a:t>Be as specific as possible in your requests, especially automated ones!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Are New Data Sets Added to SCDR?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788"/>
            <a:ext cx="10515600" cy="4599175"/>
          </a:xfrm>
        </p:spPr>
        <p:txBody>
          <a:bodyPr/>
          <a:lstStyle/>
          <a:p>
            <a:r>
              <a:rPr lang="en-US" dirty="0" smtClean="0"/>
              <a:t>The STAR Data Management Group (chaired by yours truly) manages SCDR ingest and storage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 add a new data set to SCDR, fill out a SCDR </a:t>
            </a:r>
            <a:r>
              <a:rPr lang="en-US" dirty="0" smtClean="0">
                <a:sym typeface="Wingdings" panose="05000000000000000000" pitchFamily="2" charset="2"/>
                <a:hlinkClick r:id="rId2"/>
              </a:rPr>
              <a:t>Data Storage Request Form</a:t>
            </a:r>
            <a:r>
              <a:rPr lang="en-US" dirty="0" smtClean="0">
                <a:sym typeface="Wingdings" panose="05000000000000000000" pitchFamily="2" charset="2"/>
              </a:rPr>
              <a:t> (Google Survey) at least 24 hours before the DMG meeting at which it will be voted on (2</a:t>
            </a:r>
            <a:r>
              <a:rPr lang="en-US" baseline="30000" dirty="0" smtClean="0">
                <a:sym typeface="Wingdings" panose="05000000000000000000" pitchFamily="2" charset="2"/>
              </a:rPr>
              <a:t>nd</a:t>
            </a:r>
            <a:r>
              <a:rPr lang="en-US" dirty="0" smtClean="0">
                <a:sym typeface="Wingdings" panose="05000000000000000000" pitchFamily="2" charset="2"/>
              </a:rPr>
              <a:t> and 4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Wednesday of every month).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Information requested includes justification for the request, expected repository duration and size, and data sources.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SCDR?  SCDR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8" y="1584252"/>
            <a:ext cx="10972800" cy="4933506"/>
          </a:xfrm>
        </p:spPr>
        <p:txBody>
          <a:bodyPr>
            <a:normAutofit/>
          </a:bodyPr>
          <a:lstStyle/>
          <a:p>
            <a:r>
              <a:rPr lang="en-US" dirty="0" smtClean="0"/>
              <a:t>SCDR =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TAR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entral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ata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epository</a:t>
            </a:r>
          </a:p>
          <a:p>
            <a:r>
              <a:rPr lang="en-US" dirty="0" smtClean="0"/>
              <a:t>A 1.5-Petabyte central repository of satellite and selected ground and model data, including:</a:t>
            </a:r>
          </a:p>
          <a:p>
            <a:pPr lvl="1"/>
            <a:r>
              <a:rPr lang="en-US" dirty="0" smtClean="0"/>
              <a:t>Polar operational satellites (POES, JPSS, DMSP)</a:t>
            </a:r>
          </a:p>
          <a:p>
            <a:pPr lvl="1"/>
            <a:r>
              <a:rPr lang="en-US" dirty="0" smtClean="0"/>
              <a:t>Geostationary operational satellites (GOES, </a:t>
            </a:r>
            <a:r>
              <a:rPr lang="en-US" dirty="0" err="1" smtClean="0"/>
              <a:t>Meteosat</a:t>
            </a:r>
            <a:r>
              <a:rPr lang="en-US" dirty="0" smtClean="0"/>
              <a:t>, </a:t>
            </a:r>
            <a:r>
              <a:rPr lang="en-US" dirty="0" err="1" smtClean="0"/>
              <a:t>Himawari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Non-operational, non-NOAA satellites (Terra/Aqua, GPM, Sentinel)</a:t>
            </a:r>
          </a:p>
          <a:p>
            <a:pPr lvl="1"/>
            <a:r>
              <a:rPr lang="en-US" dirty="0" smtClean="0"/>
              <a:t>GFS and RAP model forecasts</a:t>
            </a:r>
          </a:p>
          <a:p>
            <a:r>
              <a:rPr lang="en-US" dirty="0" smtClean="0"/>
              <a:t>Because of space limitations, generally contains a 1-year repository of L1b data and a 90 to 120-day repository of L2 data</a:t>
            </a:r>
          </a:p>
          <a:p>
            <a:r>
              <a:rPr lang="en-US" dirty="0" smtClean="0"/>
              <a:t>SCDR is accessible </a:t>
            </a:r>
            <a:r>
              <a:rPr lang="en-US" u="sng" dirty="0" smtClean="0"/>
              <a:t>only</a:t>
            </a:r>
            <a:r>
              <a:rPr lang="en-US" dirty="0" smtClean="0"/>
              <a:t> from the STAR LAN!</a:t>
            </a:r>
          </a:p>
          <a:p>
            <a:r>
              <a:rPr lang="en-US" dirty="0" smtClean="0"/>
              <a:t>SCDR is managed by the STAR Data Management Group (DMG)</a:t>
            </a:r>
          </a:p>
        </p:txBody>
      </p:sp>
    </p:spTree>
    <p:extLst>
      <p:ext uri="{BB962C8B-B14F-4D97-AF65-F5344CB8AC3E}">
        <p14:creationId xmlns:p14="http://schemas.microsoft.com/office/powerpoint/2010/main" val="28496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thoughts..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788"/>
            <a:ext cx="10515600" cy="4599175"/>
          </a:xfrm>
        </p:spPr>
        <p:txBody>
          <a:bodyPr/>
          <a:lstStyle/>
          <a:p>
            <a:r>
              <a:rPr lang="en-US" dirty="0" smtClean="0"/>
              <a:t>For any SCDR-related issues or questions, submit a STAR IT Help Desk Ticket or contact </a:t>
            </a:r>
            <a:r>
              <a:rPr lang="en-US" dirty="0" err="1" smtClean="0"/>
              <a:t>Weiguo</a:t>
            </a:r>
            <a:r>
              <a:rPr lang="en-US" dirty="0" smtClean="0"/>
              <a:t> Han at </a:t>
            </a:r>
            <a:r>
              <a:rPr lang="en-US" dirty="0" smtClean="0">
                <a:hlinkClick r:id="rId2"/>
              </a:rPr>
              <a:t>Weiguo.Han@noaa.gov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We’re always looking for ways to improve SCDR!  I’ll be sending out a survey soon asking for your thoughts on this.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SCDR?  SCDR Architecture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4" y="1381660"/>
            <a:ext cx="11259671" cy="54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 We Have SCDR?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884"/>
            <a:ext cx="10515600" cy="4582079"/>
          </a:xfrm>
        </p:spPr>
        <p:txBody>
          <a:bodyPr/>
          <a:lstStyle/>
          <a:p>
            <a:r>
              <a:rPr lang="en-US" dirty="0" smtClean="0"/>
              <a:t>Avoids wasting disk space with multiple repositories of the same dataset in multiple locations</a:t>
            </a:r>
          </a:p>
          <a:p>
            <a:r>
              <a:rPr lang="en-US" dirty="0" smtClean="0"/>
              <a:t>Avoids redundant data pulls by serving as a single point of entry for datasets into STAR from e.g., PDA and GRAVITE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884"/>
            <a:ext cx="10515600" cy="4582079"/>
          </a:xfrm>
        </p:spPr>
        <p:txBody>
          <a:bodyPr/>
          <a:lstStyle/>
          <a:p>
            <a:r>
              <a:rPr lang="en-US" dirty="0" smtClean="0"/>
              <a:t>The SCDR database can be queried from a Web portal, a Linux command, or an API.</a:t>
            </a:r>
          </a:p>
          <a:p>
            <a:r>
              <a:rPr lang="en-US" dirty="0" smtClean="0"/>
              <a:t>Web portal: </a:t>
            </a:r>
            <a:r>
              <a:rPr lang="en-US" dirty="0" smtClean="0">
                <a:hlinkClick r:id="rId2"/>
              </a:rPr>
              <a:t>http://rhw9120.star1.nesdis.noaa.gov/SCDRWeb/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3834" b="4020"/>
          <a:stretch/>
        </p:blipFill>
        <p:spPr>
          <a:xfrm>
            <a:off x="5576723" y="1371600"/>
            <a:ext cx="6615277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(Web Portal Query)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019" y="3075295"/>
            <a:ext cx="505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the satellite platform or model you want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695107" y="2835920"/>
            <a:ext cx="1442673" cy="185891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63935" b="3765"/>
          <a:stretch/>
        </p:blipFill>
        <p:spPr>
          <a:xfrm>
            <a:off x="5612549" y="1371600"/>
            <a:ext cx="6579451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(Web Portal Query)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019" y="3075295"/>
            <a:ext cx="473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the specific data set you want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800694" y="2816416"/>
            <a:ext cx="3107938" cy="185891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4867275" y="3306128"/>
            <a:ext cx="2933419" cy="4657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63884" b="3765"/>
          <a:stretch/>
        </p:blipFill>
        <p:spPr>
          <a:xfrm>
            <a:off x="5603405" y="1371600"/>
            <a:ext cx="6588595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Use SCDR? (Web Portal Query)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019" y="3075295"/>
            <a:ext cx="455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the range of dates and times you want and your output options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695315" y="3075294"/>
            <a:ext cx="6146800" cy="1058555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019" y="5745256"/>
            <a:ext cx="4816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SCDR will give the time range of the available data and the total volume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695314" y="6534150"/>
            <a:ext cx="6344285" cy="249687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4686300" y="3490794"/>
            <a:ext cx="1009015" cy="113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4953000" y="6160755"/>
            <a:ext cx="742314" cy="498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1571</Words>
  <Application>Microsoft Office PowerPoint</Application>
  <PresentationFormat>Widescreen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Wingdings</vt:lpstr>
      <vt:lpstr>Office Theme</vt:lpstr>
      <vt:lpstr>The STAR Central Data Repository (SCDR):  A Scientist’s Guide</vt:lpstr>
      <vt:lpstr>Outline</vt:lpstr>
      <vt:lpstr>What is SCDR?  SCDR Facts</vt:lpstr>
      <vt:lpstr>What is SCDR?  SCDR Architecture</vt:lpstr>
      <vt:lpstr>Why Do We Have SCDR?</vt:lpstr>
      <vt:lpstr>How Do I Use SCDR?</vt:lpstr>
      <vt:lpstr>How Do I Use SCDR? (Web Portal Query)</vt:lpstr>
      <vt:lpstr>How Do I Use SCDR? (Web Portal Query)</vt:lpstr>
      <vt:lpstr>How Do I Use SCDR? (Web Portal Query)</vt:lpstr>
      <vt:lpstr>How Do I Use SCDR? (Web Portal Query)</vt:lpstr>
      <vt:lpstr>How Do I Use SCDR? (Web Portal Query)</vt:lpstr>
      <vt:lpstr>How Do I Use SCDR? (Web Portal Query)</vt:lpstr>
      <vt:lpstr>How Do I Use SCDR? (Web Portal Query)</vt:lpstr>
      <vt:lpstr>How Do I Use SCDR? (Linux command)</vt:lpstr>
      <vt:lpstr>How Do I Use SCDR? (Linux command)</vt:lpstr>
      <vt:lpstr>How Do I Use SCDR? (Linux command)</vt:lpstr>
      <vt:lpstr>How Do I Use SCDR? (Linux command)</vt:lpstr>
      <vt:lpstr>How Do I Use SCDR? (API)</vt:lpstr>
      <vt:lpstr>How Do I Use SCDR? (API)</vt:lpstr>
      <vt:lpstr>How Do I Use SCDR? (API)</vt:lpstr>
      <vt:lpstr>How Do I Use SCDR? (API)</vt:lpstr>
      <vt:lpstr>How Do I Use SCDR? (API)</vt:lpstr>
      <vt:lpstr>How Do I Use SCDR? (API)</vt:lpstr>
      <vt:lpstr>How Do I Use SCDR? (API)</vt:lpstr>
      <vt:lpstr>So Which Approach Should I Use?</vt:lpstr>
      <vt:lpstr>How Do I Find Out the Latency of SCDR Data?</vt:lpstr>
      <vt:lpstr>How Do I Find Out the Latency of SCDR Data?</vt:lpstr>
      <vt:lpstr>How Do I Use SCDR Politely?</vt:lpstr>
      <vt:lpstr>How Are New Data Sets Added to SCDR?</vt:lpstr>
      <vt:lpstr>Final thoughts..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SCDR for Scientists</dc:title>
  <dc:creator>Robert Kuligowski</dc:creator>
  <cp:lastModifiedBy>Lori Brown</cp:lastModifiedBy>
  <cp:revision>47</cp:revision>
  <dcterms:created xsi:type="dcterms:W3CDTF">2019-05-21T16:56:46Z</dcterms:created>
  <dcterms:modified xsi:type="dcterms:W3CDTF">2019-08-14T16:25:53Z</dcterms:modified>
</cp:coreProperties>
</file>