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3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470" r:id="rId3"/>
    <p:sldId id="258" r:id="rId4"/>
    <p:sldId id="499" r:id="rId5"/>
    <p:sldId id="511" r:id="rId6"/>
    <p:sldId id="517" r:id="rId7"/>
    <p:sldId id="501" r:id="rId8"/>
    <p:sldId id="518" r:id="rId9"/>
    <p:sldId id="519" r:id="rId10"/>
    <p:sldId id="520" r:id="rId11"/>
    <p:sldId id="512" r:id="rId12"/>
    <p:sldId id="514" r:id="rId13"/>
    <p:sldId id="515" r:id="rId14"/>
    <p:sldId id="260" r:id="rId15"/>
    <p:sldId id="500" r:id="rId16"/>
    <p:sldId id="506" r:id="rId17"/>
    <p:sldId id="507" r:id="rId18"/>
    <p:sldId id="51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orient="horz" pos="696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30FF"/>
    <a:srgbClr val="1F4E79"/>
    <a:srgbClr val="2C6EAA"/>
    <a:srgbClr val="1E5C90"/>
    <a:srgbClr val="D7E7F5"/>
    <a:srgbClr val="81B2D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7" autoAdjust="0"/>
    <p:restoredTop sz="94660"/>
  </p:normalViewPr>
  <p:slideViewPr>
    <p:cSldViewPr snapToGrid="0" snapToObjects="1">
      <p:cViewPr>
        <p:scale>
          <a:sx n="70" d="100"/>
          <a:sy n="70" d="100"/>
        </p:scale>
        <p:origin x="4936" y="2968"/>
      </p:cViewPr>
      <p:guideLst>
        <p:guide orient="horz" pos="1920"/>
        <p:guide orient="horz" pos="696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1" d="100"/>
          <a:sy n="61" d="100"/>
        </p:scale>
        <p:origin x="207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5BF4A-9CB1-5747-B319-707DA98CEC20}" type="datetime1">
              <a:rPr lang="en-US" smtClean="0"/>
              <a:pPr/>
              <a:t>8/19/19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22459-1A81-CA4B-89BB-FCE38A3AE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30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7567-D5EA-874F-8815-73DC5E77631E}" type="datetime1">
              <a:rPr lang="en-US" smtClean="0"/>
              <a:pPr/>
              <a:t>8/19/19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8DCC0E-7DBF-7C4A-B104-25FE08E3BB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23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1BF16-CB2D-0948-A94B-E8BCCF0D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932CA-76FF-2A48-8A85-97E2AEF69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2E45C-7A44-3B4B-872C-D91EF6F8E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4980" y="6441410"/>
            <a:ext cx="11040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fld id="{4F6F23CF-7BCB-1C46-9584-7002207BC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DCD4849-407B-2446-AF2C-4A2D9447C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93" y="6441410"/>
            <a:ext cx="93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CoastWatch West Coast Node                                          http://coastwatch.pfeg.noaa.gov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2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F8A9E-8BB8-524A-9092-3A4A9D03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8FF96F-37A4-B94E-BD39-42354518B1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01984" y="6441410"/>
            <a:ext cx="11040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fld id="{4F6F23CF-7BCB-1C46-9584-7002207BC3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13283C-7161-C84E-9BE0-35BFEEBC0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1458" y="6441410"/>
            <a:ext cx="93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CoastWatch West Coast Node                                          http://coastwatch.pfeg.noaa.gov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1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251" y="1327929"/>
            <a:ext cx="7313491" cy="788734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1F4E79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69317" y="2707458"/>
            <a:ext cx="7313083" cy="122443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54517" y="4807237"/>
            <a:ext cx="7313083" cy="57785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1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Versioning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18F566-1EF1-8A41-9467-BDE1A35137B5}"/>
              </a:ext>
            </a:extLst>
          </p:cNvPr>
          <p:cNvSpPr/>
          <p:nvPr userDrawn="1"/>
        </p:nvSpPr>
        <p:spPr>
          <a:xfrm>
            <a:off x="372533" y="2201333"/>
            <a:ext cx="1557867" cy="8974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59900-D398-DA41-9CE3-E6288B74D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386CA-3965-D140-BD89-F5D24D93D4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457AD-47F6-9C42-857E-90A679AEC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88E38-2F3A-7B4B-BAC3-25C36CDA2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984" y="6441410"/>
            <a:ext cx="11040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fld id="{4F6F23CF-7BCB-1C46-9584-7002207BC3BE}" type="slidenum">
              <a:rPr lang="en-US" smtClean="0"/>
              <a:pPr/>
              <a:t>‹#›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4BD51FF-CDE2-1040-B752-9ECA28BDA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1458" y="6441410"/>
            <a:ext cx="93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CoastWatch West Coast Node                                          http://coastwatch.pfeg.noaa.gov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84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D416-7FF8-1246-8221-B998664D6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740" y="11557"/>
            <a:ext cx="10515600" cy="1325563"/>
          </a:xfrm>
        </p:spPr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529DA-6FB8-904C-8F0D-4593B452F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51ACB-A63D-D348-8309-3396A742E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0E3AEB-8FC2-CF4A-A367-0BB936A07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150434-D083-FD45-B92C-D46D11FF0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1pPr>
            <a:lvl2pPr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2pPr>
            <a:lvl3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3pPr>
            <a:lvl4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4pPr>
            <a:lvl5pPr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622E1B-C47B-554A-B9C3-490F9DF8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984" y="6441410"/>
            <a:ext cx="11040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fld id="{4F6F23CF-7BCB-1C46-9584-7002207BC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02AC514-5373-CA45-BF85-A4906F24395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221458" y="6441410"/>
            <a:ext cx="93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CoastWatch West Coast Node                                          http://coastwatch.pfeg.noaa.gov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50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057C-1A9B-C643-BB87-965CA3F47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E5AA10-2A17-A14B-BB7A-6E397B293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984" y="6441410"/>
            <a:ext cx="11040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fld id="{4F6F23CF-7BCB-1C46-9584-7002207BC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C84C464-7722-A94D-A22F-4715983C53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1458" y="6441410"/>
            <a:ext cx="93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 err="1"/>
              <a:t>CoastWatch</a:t>
            </a:r>
            <a:r>
              <a:rPr lang="en-US" dirty="0"/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r>
              <a:rPr lang="en-US" dirty="0"/>
              <a:t> Coast Node                                          http://</a:t>
            </a:r>
            <a:r>
              <a:rPr lang="en-US" dirty="0" err="1"/>
              <a:t>coastwatch.pfeg.noaa.gov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92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E424E-C4AC-DB42-9C81-F5CE7748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984" y="6441410"/>
            <a:ext cx="11040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fld id="{4F6F23CF-7BCB-1C46-9584-7002207BC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3E75B1-A5F5-5C48-9031-CF131C4B1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1458" y="6441410"/>
            <a:ext cx="93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CoastWatch West Coast Node                                          http://coastwatch.pfeg.noaa.gov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7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C320B-34AE-B14B-AE77-70B64C1E2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5B104-2B42-F140-BB9D-B81633259C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2pPr>
            <a:lvl3pP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3pPr>
            <a:lvl4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4pPr>
            <a:lvl5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5154C-BB89-794A-AF62-2F04A48EC6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2343A-FB11-4D40-A880-225D67552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984" y="6441410"/>
            <a:ext cx="11040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fld id="{4F6F23CF-7BCB-1C46-9584-7002207BC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4A7DDC-145A-AF46-B5DA-4D40FF26F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1458" y="6441410"/>
            <a:ext cx="93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CoastWatch West Coast Node                                          http://coastwatch.pfeg.noaa.gov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159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4C3E2-0D05-AF44-BA5B-0334A3FF6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1C8DF-59E8-0945-BADB-892C79E8E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BC236F-9CFE-8446-8630-D2E1DF059F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362B77-6D4E-2547-A4F9-91558181E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984" y="6441410"/>
            <a:ext cx="11040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fld id="{4F6F23CF-7BCB-1C46-9584-7002207BC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8E4EAE6A-0AB9-F14A-9DF7-DAE72E691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1458" y="6441410"/>
            <a:ext cx="93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CoastWatch West Coast Node                                          http://coastwatch.pfeg.noaa.gov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03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F29B2-962D-DF4E-9467-B8B6D90F3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119A4-B3CF-DD43-928C-44D125EDD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635125"/>
            <a:ext cx="10515600" cy="4351338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5618C-E02B-9541-94F2-A33350BA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984" y="6441410"/>
            <a:ext cx="11040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fld id="{4F6F23CF-7BCB-1C46-9584-7002207BC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0DFB9B-227F-D44E-B7A1-BF7C1712F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1458" y="6441410"/>
            <a:ext cx="93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 err="1"/>
              <a:t>CoastWatch</a:t>
            </a:r>
            <a:r>
              <a:rPr lang="en-US" dirty="0"/>
              <a:t> West Coast Node                                          http://</a:t>
            </a:r>
            <a:r>
              <a:rPr lang="en-US" dirty="0" err="1"/>
              <a:t>coastwatch.pfeg.noaa.gov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79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178A2-9729-9A41-ADA1-AD53DFF21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494C40-8E1E-C441-85A3-ABACD818B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5F803-5294-5F44-924A-DF43D0D24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01984" y="6441410"/>
            <a:ext cx="110401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Helvetica" pitchFamily="2" charset="0"/>
              </a:defRPr>
            </a:lvl1pPr>
          </a:lstStyle>
          <a:p>
            <a:fld id="{4F6F23CF-7BCB-1C46-9584-7002207BC3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1A1DB87-6FE0-3247-AB76-9F9A523FB6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21458" y="6441410"/>
            <a:ext cx="93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CoastWatch West Coast Node                                          http://coastwatch.pfeg.noaa.gov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750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EE55A1-21A6-8745-87BE-5048B86435FC}"/>
              </a:ext>
            </a:extLst>
          </p:cNvPr>
          <p:cNvSpPr/>
          <p:nvPr userDrawn="1"/>
        </p:nvSpPr>
        <p:spPr bwMode="auto">
          <a:xfrm>
            <a:off x="0" y="6398651"/>
            <a:ext cx="12192000" cy="457200"/>
          </a:xfrm>
          <a:prstGeom prst="rect">
            <a:avLst/>
          </a:prstGeom>
          <a:solidFill>
            <a:srgbClr val="5B9BD5">
              <a:lumMod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2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64191-0C6D-9C48-BACD-641397A6E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98" y="115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A8761-AB78-C24F-B03C-69741C728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7AB226-BFEC-F448-A3A3-C87336ECC7FE}"/>
              </a:ext>
            </a:extLst>
          </p:cNvPr>
          <p:cNvSpPr/>
          <p:nvPr userDrawn="1"/>
        </p:nvSpPr>
        <p:spPr>
          <a:xfrm>
            <a:off x="0" y="0"/>
            <a:ext cx="12192000" cy="91440"/>
          </a:xfrm>
          <a:prstGeom prst="rect">
            <a:avLst/>
          </a:prstGeom>
          <a:solidFill>
            <a:srgbClr val="1F4E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B4DDC21-659A-7D4B-B7BE-E60EB83E8D1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06" y="6418969"/>
            <a:ext cx="41148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67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accent5">
              <a:lumMod val="50000"/>
            </a:schemeClr>
          </a:solidFill>
          <a:latin typeface="Arial Narrow" panose="020B0604020202020204" pitchFamily="34" charset="0"/>
          <a:ea typeface="+mj-ea"/>
          <a:cs typeface="Arial Narrow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>
          <a:xfrm>
            <a:off x="-12253" y="4417161"/>
            <a:ext cx="12227564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2B2890-2D22-AC46-A350-EFB5AC983E67}"/>
              </a:ext>
            </a:extLst>
          </p:cNvPr>
          <p:cNvSpPr/>
          <p:nvPr userDrawn="1"/>
        </p:nvSpPr>
        <p:spPr>
          <a:xfrm>
            <a:off x="-12253" y="0"/>
            <a:ext cx="12227564" cy="37084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612DAB-F549-C644-9EBC-190A720B67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05168"/>
            <a:ext cx="1243781" cy="12437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6FA27C-78E9-784D-82E5-9872FFE94C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78" y="-97099"/>
            <a:ext cx="9144000" cy="416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hf hdr="0"/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coastwatch.pfeg.noaa.gov/projects/erddap/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astwatch.pfeg.noaa.gov/erddap/download/SearchMultipleERDDAPs.html" TargetMode="External"/><Relationship Id="rId2" Type="http://schemas.openxmlformats.org/officeDocument/2006/relationships/hyperlink" Target="https://irishmarineinstitute.github.io/search-erddaps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astwatch.pfeg.noaa.gov/projects/erddap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pwell.pfeg.noaa.gov/erddap/" TargetMode="External"/><Relationship Id="rId13" Type="http://schemas.openxmlformats.org/officeDocument/2006/relationships/hyperlink" Target="https://ferret.pmel.noaa.gov/pmel/erddap/" TargetMode="External"/><Relationship Id="rId18" Type="http://schemas.openxmlformats.org/officeDocument/2006/relationships/hyperlink" Target="http://www.neracoos.org/erddap/index.html" TargetMode="External"/><Relationship Id="rId3" Type="http://schemas.openxmlformats.org/officeDocument/2006/relationships/hyperlink" Target="https://coastwatch.pfeg.noaa.gov/erddap/" TargetMode="External"/><Relationship Id="rId21" Type="http://schemas.openxmlformats.org/officeDocument/2006/relationships/hyperlink" Target="http://erddap.secoora.org/erddap/index.html" TargetMode="External"/><Relationship Id="rId7" Type="http://schemas.openxmlformats.org/officeDocument/2006/relationships/hyperlink" Target="https://coastwatch.glerl.noaa.gov/erddap/" TargetMode="External"/><Relationship Id="rId12" Type="http://schemas.openxmlformats.org/officeDocument/2006/relationships/hyperlink" Target="https://comet.nefsc.noaa.gov/erddap/" TargetMode="External"/><Relationship Id="rId17" Type="http://schemas.openxmlformats.org/officeDocument/2006/relationships/hyperlink" Target="http://erddap.axiomdatascience.com/erddap/" TargetMode="External"/><Relationship Id="rId2" Type="http://schemas.openxmlformats.org/officeDocument/2006/relationships/hyperlink" Target="https://coastwatch.noaa.gov/erddap/" TargetMode="External"/><Relationship Id="rId16" Type="http://schemas.openxmlformats.org/officeDocument/2006/relationships/hyperlink" Target="https://data.ioos.us/gliders/erddap/index.html" TargetMode="External"/><Relationship Id="rId20" Type="http://schemas.openxmlformats.org/officeDocument/2006/relationships/hyperlink" Target="http://sccoos.org/erddap/index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oceanwatch.pifsc.noaa.gov/erddap/" TargetMode="External"/><Relationship Id="rId11" Type="http://schemas.openxmlformats.org/officeDocument/2006/relationships/hyperlink" Target="https://opendap.co-ops.nos.noaa.gov/erddap/" TargetMode="External"/><Relationship Id="rId5" Type="http://schemas.openxmlformats.org/officeDocument/2006/relationships/hyperlink" Target="https://cwcgom.aoml.noaa.gov/erddap/" TargetMode="External"/><Relationship Id="rId15" Type="http://schemas.openxmlformats.org/officeDocument/2006/relationships/hyperlink" Target="http://erddap.sensors.ioos.us/erddap/" TargetMode="External"/><Relationship Id="rId10" Type="http://schemas.openxmlformats.org/officeDocument/2006/relationships/hyperlink" Target="https://ecowatch.ncddc.noaa.gov/erddap" TargetMode="External"/><Relationship Id="rId19" Type="http://schemas.openxmlformats.org/officeDocument/2006/relationships/hyperlink" Target="http://oos.soest.hawaii.edu/erddap/index.html" TargetMode="External"/><Relationship Id="rId4" Type="http://schemas.openxmlformats.org/officeDocument/2006/relationships/hyperlink" Target="https://polarwatch.noaa.gov/erddap/" TargetMode="External"/><Relationship Id="rId9" Type="http://schemas.openxmlformats.org/officeDocument/2006/relationships/hyperlink" Target="https://www.ncei.noaa.gov/erddap/" TargetMode="External"/><Relationship Id="rId14" Type="http://schemas.openxmlformats.org/officeDocument/2006/relationships/hyperlink" Target="http://osmc.noaa.gov/erddap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C0A1A-11CA-0A4D-A984-6A94EB45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251" y="1197151"/>
            <a:ext cx="8372960" cy="7887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Easy data access and visualization using the ERDDAP data server</a:t>
            </a:r>
            <a:br>
              <a:rPr lang="en-US" dirty="0">
                <a:solidFill>
                  <a:srgbClr val="5B9BD5">
                    <a:lumMod val="50000"/>
                  </a:srgbClr>
                </a:solidFill>
                <a:latin typeface="Helvetica" charset="0"/>
                <a:ea typeface="Helvetica" charset="0"/>
                <a:cs typeface="Helvetica" charset="0"/>
              </a:rPr>
            </a:br>
            <a:br>
              <a:rPr lang="en-US" dirty="0">
                <a:solidFill>
                  <a:srgbClr val="5B9BD5">
                    <a:lumMod val="50000"/>
                  </a:srgbClr>
                </a:solidFill>
                <a:latin typeface="Helvetica" charset="0"/>
                <a:ea typeface="Helvetica" charset="0"/>
                <a:cs typeface="Helvetica" charset="0"/>
              </a:rPr>
            </a:b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4F5B97-A4E9-254E-9DCD-560500D055DA}"/>
              </a:ext>
            </a:extLst>
          </p:cNvPr>
          <p:cNvSpPr/>
          <p:nvPr/>
        </p:nvSpPr>
        <p:spPr>
          <a:xfrm>
            <a:off x="497785" y="2206486"/>
            <a:ext cx="1649895" cy="10879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367F3C-C0C8-BE43-B102-1BB240AF16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5405168"/>
            <a:ext cx="1243781" cy="124378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5E910C-0EF0-F843-B687-11C145AF4D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1986" y="2598388"/>
            <a:ext cx="8743530" cy="2677629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sz="2800" dirty="0"/>
              <a:t>Cara Wilson &amp; Dale Robinson 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    NOAA CoastWatch West Coast Node (WCN)</a:t>
            </a:r>
          </a:p>
          <a:p>
            <a:pPr>
              <a:spcBef>
                <a:spcPts val="800"/>
              </a:spcBef>
            </a:pPr>
            <a:endParaRPr lang="en-US" sz="2800" dirty="0"/>
          </a:p>
          <a:p>
            <a:pPr>
              <a:spcBef>
                <a:spcPts val="800"/>
              </a:spcBef>
            </a:pPr>
            <a:r>
              <a:rPr lang="en-US" sz="2800" dirty="0"/>
              <a:t>STAR Seminar </a:t>
            </a:r>
          </a:p>
          <a:p>
            <a:pPr>
              <a:spcBef>
                <a:spcPts val="800"/>
              </a:spcBef>
            </a:pPr>
            <a:r>
              <a:rPr lang="en-US" sz="2800" dirty="0"/>
              <a:t>August 22, 2019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26576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FEADE49-B33D-614A-AB7A-50D66A43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/>
                <a:cs typeface="Arial Narrow"/>
              </a:rPr>
              <a:t>WCN’s data catalog has ~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1,000 satellite datasets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91A9FB-B6AD-6143-8C0C-DE0C07C827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4388ED-96EC-994E-A715-D85532D42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BF171D-1924-5740-AEC5-5768A35BF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CoastWatch West Coast Node                                          http://coastwatch.pfeg.noaa.gov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6C82C2-FCB1-7543-A7F9-93DBBD1FB246}"/>
              </a:ext>
            </a:extLst>
          </p:cNvPr>
          <p:cNvSpPr txBox="1"/>
          <p:nvPr/>
        </p:nvSpPr>
        <p:spPr>
          <a:xfrm>
            <a:off x="1507524" y="5560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03A577-DE1A-A044-A072-A445C1425547}"/>
              </a:ext>
            </a:extLst>
          </p:cNvPr>
          <p:cNvSpPr/>
          <p:nvPr/>
        </p:nvSpPr>
        <p:spPr>
          <a:xfrm>
            <a:off x="5901127" y="2437590"/>
            <a:ext cx="6159068" cy="147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8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Distributed via our ERDDAP Server</a:t>
            </a:r>
          </a:p>
          <a:p>
            <a:pPr marL="2858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ERDDAP makes it easy to get the data you need. </a:t>
            </a:r>
          </a:p>
          <a:p>
            <a:pPr marL="2858">
              <a:lnSpc>
                <a:spcPct val="110000"/>
              </a:lnSpc>
              <a:spcBef>
                <a:spcPts val="0"/>
              </a:spcBef>
              <a:spcAft>
                <a:spcPts val="15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0.5 </a:t>
            </a:r>
            <a:r>
              <a:rPr lang="mr-I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–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 1.0 million data requests per day</a:t>
            </a:r>
          </a:p>
        </p:txBody>
      </p:sp>
      <p:pic>
        <p:nvPicPr>
          <p:cNvPr id="8" name="Picture 7" descr="erddap.tiff">
            <a:extLst>
              <a:ext uri="{FF2B5EF4-FFF2-40B4-BE49-F238E27FC236}">
                <a16:creationId xmlns:a16="http://schemas.microsoft.com/office/drawing/2014/main" id="{7B2B65AE-3010-6645-94C8-F027A3A7F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56" y="1337120"/>
            <a:ext cx="5289439" cy="3483290"/>
          </a:xfrm>
          <a:prstGeom prst="rect">
            <a:avLst/>
          </a:prstGeom>
          <a:ln w="1905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2810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EB430-807F-8348-8A85-B2797DB1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/>
                <a:cs typeface="Arial Narrow"/>
              </a:rPr>
              <a:t>Some of our most popular data products include the following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CDD6-A838-D347-BCBC-7050384F84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B5E54-9E3E-2D4F-9CC1-1F7B793F26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20A6F-D0A2-D343-A661-830B75C9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pPr/>
              <a:t>11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49105-0AE0-CF4E-9ADD-42D2DCF3B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CoastWatch West Coast Node                                          http://coastwatch.pfeg.noaa.gov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5910992-EA94-9D41-B5E3-4D6EA85942B6}"/>
              </a:ext>
            </a:extLst>
          </p:cNvPr>
          <p:cNvGrpSpPr/>
          <p:nvPr/>
        </p:nvGrpSpPr>
        <p:grpSpPr>
          <a:xfrm>
            <a:off x="1882747" y="3879737"/>
            <a:ext cx="3338351" cy="2451804"/>
            <a:chOff x="413933" y="1863113"/>
            <a:chExt cx="3338351" cy="245180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A7DB0EE-CB72-CF42-9140-934D750344CD}"/>
                </a:ext>
              </a:extLst>
            </p:cNvPr>
            <p:cNvSpPr txBox="1"/>
            <p:nvPr/>
          </p:nvSpPr>
          <p:spPr>
            <a:xfrm>
              <a:off x="413933" y="3391587"/>
              <a:ext cx="333835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Surface Winds</a:t>
              </a:r>
            </a:p>
            <a:p>
              <a:pPr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Sea Surface Salinity</a:t>
              </a:r>
            </a:p>
            <a:p>
              <a:pPr lvl="0" algn="ctr"/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elvetica" charset="0"/>
                  <a:cs typeface="Helvetica" charset="0"/>
                </a:rPr>
                <a:t>Sea Surface Height and Anomaly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43486F8-F82C-3040-AC53-B35D32FFCD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85" t="11896" r="3966" b="13011"/>
            <a:stretch/>
          </p:blipFill>
          <p:spPr>
            <a:xfrm rot="20469994">
              <a:off x="592470" y="1996269"/>
              <a:ext cx="1398473" cy="1396333"/>
            </a:xfrm>
            <a:prstGeom prst="rect">
              <a:avLst/>
            </a:prstGeom>
            <a:ln w="31750">
              <a:solidFill>
                <a:schemeClr val="tx1"/>
              </a:solidFill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9336EC1-EBA3-CA43-9709-35A175D3B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3" t="4629" r="8107" b="19926"/>
            <a:stretch/>
          </p:blipFill>
          <p:spPr>
            <a:xfrm>
              <a:off x="1574005" y="1863113"/>
              <a:ext cx="1405854" cy="1381093"/>
            </a:xfrm>
            <a:prstGeom prst="rect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218936-52CE-C74F-A95F-A00A0EA8C4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70" t="4368" r="8107" b="18474"/>
            <a:stretch/>
          </p:blipFill>
          <p:spPr>
            <a:xfrm rot="1036079">
              <a:off x="2308523" y="2101429"/>
              <a:ext cx="1398472" cy="1388829"/>
            </a:xfrm>
            <a:prstGeom prst="rect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68874A0-3CCC-A04B-9E0D-83FC7AECEC7B}"/>
              </a:ext>
            </a:extLst>
          </p:cNvPr>
          <p:cNvGrpSpPr/>
          <p:nvPr/>
        </p:nvGrpSpPr>
        <p:grpSpPr>
          <a:xfrm>
            <a:off x="3442787" y="1254023"/>
            <a:ext cx="2532481" cy="2063183"/>
            <a:chOff x="7204943" y="1317781"/>
            <a:chExt cx="2532481" cy="206318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C9D5511-0CAA-6C44-A8DC-46BF3B0810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88" t="3142" r="15062" b="35666"/>
            <a:stretch/>
          </p:blipFill>
          <p:spPr>
            <a:xfrm rot="21162800">
              <a:off x="7204943" y="1344187"/>
              <a:ext cx="1521733" cy="1281319"/>
            </a:xfrm>
            <a:prstGeom prst="rect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003B944-6A78-BF4A-BC6F-F4DEE0CBC484}"/>
                </a:ext>
              </a:extLst>
            </p:cNvPr>
            <p:cNvSpPr/>
            <p:nvPr/>
          </p:nvSpPr>
          <p:spPr>
            <a:xfrm>
              <a:off x="7736392" y="2696161"/>
              <a:ext cx="1655902" cy="6848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33363" algn="ctr">
                <a:spcBef>
                  <a:spcPts val="661"/>
                </a:spcBef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elvetica" charset="0"/>
                  <a:cs typeface="Helvetica" charset="0"/>
                </a:rPr>
                <a:t>SST</a:t>
              </a:r>
            </a:p>
            <a:p>
              <a:pPr marL="233363" algn="ctr">
                <a:spcBef>
                  <a:spcPts val="300"/>
                </a:spcBef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elvetica" charset="0"/>
                  <a:cs typeface="Helvetica" charset="0"/>
                </a:rPr>
                <a:t>SST Anomaly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F78B0A4-ECC4-BC49-BA43-E81F1CCACC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9" t="2765" r="19060" b="33999"/>
            <a:stretch/>
          </p:blipFill>
          <p:spPr>
            <a:xfrm rot="539110">
              <a:off x="8297617" y="1317781"/>
              <a:ext cx="1439807" cy="1324105"/>
            </a:xfrm>
            <a:prstGeom prst="rect">
              <a:avLst/>
            </a:prstGeom>
            <a:ln w="25400">
              <a:solidFill>
                <a:schemeClr val="tx1">
                  <a:lumMod val="85000"/>
                  <a:lumOff val="15000"/>
                </a:schemeClr>
              </a:solidFill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6CED01-C994-A44E-84DE-053C0BA5BE1B}"/>
              </a:ext>
            </a:extLst>
          </p:cNvPr>
          <p:cNvGrpSpPr/>
          <p:nvPr/>
        </p:nvGrpSpPr>
        <p:grpSpPr>
          <a:xfrm>
            <a:off x="965488" y="1126743"/>
            <a:ext cx="2151359" cy="2507704"/>
            <a:chOff x="8741872" y="3627832"/>
            <a:chExt cx="2151359" cy="250770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E84A4DC-CA8A-614F-9EED-E324CA1DDF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0" t="4629" r="47078" b="56271"/>
            <a:stretch/>
          </p:blipFill>
          <p:spPr>
            <a:xfrm>
              <a:off x="9109530" y="3627832"/>
              <a:ext cx="1456277" cy="1455579"/>
            </a:xfrm>
            <a:prstGeom prst="rect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54C49E-205A-6A42-89FA-B44A69E91AE8}"/>
                </a:ext>
              </a:extLst>
            </p:cNvPr>
            <p:cNvSpPr txBox="1"/>
            <p:nvPr/>
          </p:nvSpPr>
          <p:spPr>
            <a:xfrm>
              <a:off x="8741872" y="5135262"/>
              <a:ext cx="2151359" cy="10002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elvetica" charset="0"/>
                  <a:cs typeface="Helvetica" charset="0"/>
                </a:rPr>
                <a:t>Chlorophyll</a:t>
              </a:r>
            </a:p>
            <a:p>
              <a:pPr algn="ctr">
                <a:spcAft>
                  <a:spcPts val="300"/>
                </a:spcAft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elvetica" charset="0"/>
                  <a:cs typeface="Helvetica" charset="0"/>
                </a:rPr>
                <a:t>Primary Productivity</a:t>
              </a:r>
            </a:p>
            <a:p>
              <a:pPr algn="ctr">
                <a:spcAft>
                  <a:spcPts val="300"/>
                </a:spcAft>
              </a:pP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elvetica" charset="0"/>
                  <a:cs typeface="Helvetica" charset="0"/>
                </a:rPr>
                <a:t>POC, PIC, </a:t>
              </a:r>
              <a:r>
                <a:rPr lang="en-US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Helvetica" charset="0"/>
                  <a:cs typeface="Helvetica" charset="0"/>
                </a:rPr>
                <a:t>Kd</a:t>
              </a:r>
              <a:r>
                <a:rPr 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Helvetica" charset="0"/>
                  <a:cs typeface="Helvetica" charset="0"/>
                </a:rPr>
                <a:t>, </a:t>
              </a:r>
              <a:r>
                <a:rPr lang="en-US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ea typeface="Helvetica" charset="0"/>
                  <a:cs typeface="Helvetica" charset="0"/>
                </a:rPr>
                <a:t>nLw</a:t>
              </a:r>
              <a:endParaRPr lang="en-US" b="1" dirty="0">
                <a:solidFill>
                  <a:schemeClr val="tx1">
                    <a:lumMod val="75000"/>
                    <a:lumOff val="25000"/>
                  </a:schemeClr>
                </a:solidFill>
                <a:ea typeface="Helvetica" charset="0"/>
                <a:cs typeface="Helvetica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E93A61D-7523-FE4A-AE47-24170C0832AA}"/>
              </a:ext>
            </a:extLst>
          </p:cNvPr>
          <p:cNvSpPr/>
          <p:nvPr/>
        </p:nvSpPr>
        <p:spPr>
          <a:xfrm>
            <a:off x="6719796" y="2472590"/>
            <a:ext cx="51940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Daily, weekly, and monthly composites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Blended products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Interpolated products</a:t>
            </a:r>
          </a:p>
        </p:txBody>
      </p:sp>
    </p:spTree>
    <p:extLst>
      <p:ext uri="{BB962C8B-B14F-4D97-AF65-F5344CB8AC3E}">
        <p14:creationId xmlns:p14="http://schemas.microsoft.com/office/powerpoint/2010/main" val="1736749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EB430-807F-8348-8A85-B2797DB1A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Narrow"/>
                <a:cs typeface="Arial Narrow"/>
              </a:rPr>
              <a:t>WCN data catalog has </a:t>
            </a:r>
            <a:r>
              <a:rPr lang="en-US" dirty="0">
                <a:latin typeface="Helvetica" charset="0"/>
                <a:ea typeface="Helvetica" charset="0"/>
                <a:cs typeface="Helvetica" charset="0"/>
              </a:rPr>
              <a:t>non-satellite data (~400 datasets)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120A6F-D0A2-D343-A661-830B75C9F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pPr/>
              <a:t>12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49105-0AE0-CF4E-9ADD-42D2DCF3BF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CoastWatch West Coast Node                                          http://coastwatch.pfeg.noaa.gov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3A5A73-5554-2C48-81C2-42118892313E}"/>
              </a:ext>
            </a:extLst>
          </p:cNvPr>
          <p:cNvSpPr txBox="1"/>
          <p:nvPr/>
        </p:nvSpPr>
        <p:spPr>
          <a:xfrm>
            <a:off x="4197515" y="1047351"/>
            <a:ext cx="3729433" cy="4944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Field Sampling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CalCOFI 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California Fish Landings 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Farallon Island Seabirds 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NWFSC Habitat Use 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SWFSC Rockfish</a:t>
            </a:r>
          </a:p>
          <a:p>
            <a:pPr marL="15875">
              <a:lnSpc>
                <a:spcPct val="110000"/>
              </a:lnSpc>
              <a:spcBef>
                <a:spcPts val="1200"/>
              </a:spcBef>
              <a:spcAft>
                <a:spcPts val="900"/>
              </a:spcAf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Underway Data 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NOAA Vessels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UNOLS Vessels</a:t>
            </a:r>
          </a:p>
          <a:p>
            <a:pPr marL="15875">
              <a:lnSpc>
                <a:spcPct val="100000"/>
              </a:lnSpc>
              <a:spcBef>
                <a:spcPts val="1200"/>
              </a:spcBef>
              <a:spcAft>
                <a:spcPts val="900"/>
              </a:spcAf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Models, Climatologies</a:t>
            </a:r>
          </a:p>
          <a:p>
            <a:pPr marL="301625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OSCAR Sea Surface Velocity</a:t>
            </a:r>
          </a:p>
          <a:p>
            <a:pPr marL="301625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SODA Model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4670D2-0A5C-BC4F-9527-638882E0701B}"/>
              </a:ext>
            </a:extLst>
          </p:cNvPr>
          <p:cNvSpPr txBox="1"/>
          <p:nvPr/>
        </p:nvSpPr>
        <p:spPr>
          <a:xfrm>
            <a:off x="7725127" y="1047351"/>
            <a:ext cx="3457613" cy="5070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00000"/>
              </a:lnSpc>
              <a:spcAft>
                <a:spcPts val="900"/>
              </a:spcAf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Models, Climatologies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(cont.)</a:t>
            </a:r>
          </a:p>
          <a:p>
            <a:pPr marL="301625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NOAA Coastal Relief Model </a:t>
            </a:r>
          </a:p>
          <a:p>
            <a:pPr marL="301625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NOAA RTOFS Forecast Model</a:t>
            </a:r>
          </a:p>
          <a:p>
            <a:pPr marL="301625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NOAA RTOFS Nowcast Model</a:t>
            </a:r>
          </a:p>
          <a:p>
            <a:pPr marL="301625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NOAA World Ocean Atlas  </a:t>
            </a:r>
          </a:p>
          <a:p>
            <a:pPr marL="301625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NOAA Seafloor Topography</a:t>
            </a:r>
          </a:p>
          <a:p>
            <a:pPr marL="301625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SWFSC Upwelling Index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</a:endParaRPr>
          </a:p>
          <a:p>
            <a:pPr marL="301625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Navy NAVGEM  Model</a:t>
            </a:r>
          </a:p>
          <a:p>
            <a:pPr marL="301625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Navy NOGAPS Model</a:t>
            </a:r>
          </a:p>
          <a:p>
            <a:pPr marL="301625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NCEP/NCAR Reanalysis</a:t>
            </a:r>
          </a:p>
          <a:p>
            <a:pPr marL="301625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USGS Topography</a:t>
            </a:r>
          </a:p>
          <a:p>
            <a:pPr marL="301625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NASA/NOAA CCMP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Wind Atlas</a:t>
            </a:r>
          </a:p>
          <a:p>
            <a:pPr marL="301625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ea typeface="Helvetica" charset="0"/>
                <a:cs typeface="Helvetica" charset="0"/>
              </a:rPr>
              <a:t>Navy HYCOM Model</a:t>
            </a:r>
          </a:p>
          <a:p>
            <a:pPr marL="301625" indent="-285750">
              <a:lnSpc>
                <a:spcPct val="10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rPr>
              <a:t>Navy FNMOC Forecast Model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ea typeface="Helvetica" charset="0"/>
              <a:cs typeface="Helvetica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AEA0BCB-FEEF-6C40-BCE6-EB2E188356FB}"/>
              </a:ext>
            </a:extLst>
          </p:cNvPr>
          <p:cNvSpPr txBox="1"/>
          <p:nvPr/>
        </p:nvSpPr>
        <p:spPr>
          <a:xfrm>
            <a:off x="684661" y="1047351"/>
            <a:ext cx="3158149" cy="479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In Situ Measurements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Animal Telemetry Network 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ARGO floats 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TAO/TRITON, RAMA, &amp; </a:t>
            </a:r>
            <a:b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</a:b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PIRATA Buoys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IOOS In Situ Sensors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Glider Data  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Global Temperature and Salinity Profile Programme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HF Radar Currents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GLOBEC Northeast Pacific 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NOAA CO-OPS Sensors </a:t>
            </a:r>
          </a:p>
          <a:p>
            <a:pPr marL="301625" indent="-285750">
              <a:lnSpc>
                <a:spcPct val="110000"/>
              </a:lnSpc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NDBC buoys </a:t>
            </a:r>
          </a:p>
        </p:txBody>
      </p:sp>
    </p:spTree>
    <p:extLst>
      <p:ext uri="{BB962C8B-B14F-4D97-AF65-F5344CB8AC3E}">
        <p14:creationId xmlns:p14="http://schemas.microsoft.com/office/powerpoint/2010/main" val="170555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269FD6-506B-8743-949F-CB0736B31EFC}"/>
              </a:ext>
            </a:extLst>
          </p:cNvPr>
          <p:cNvGrpSpPr/>
          <p:nvPr/>
        </p:nvGrpSpPr>
        <p:grpSpPr>
          <a:xfrm>
            <a:off x="2419205" y="1863784"/>
            <a:ext cx="8102602" cy="3398242"/>
            <a:chOff x="1079499" y="2082622"/>
            <a:chExt cx="8102602" cy="33982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E149B91-285F-BA4A-BB47-CB71C0515C1C}"/>
                </a:ext>
              </a:extLst>
            </p:cNvPr>
            <p:cNvSpPr txBox="1"/>
            <p:nvPr/>
          </p:nvSpPr>
          <p:spPr>
            <a:xfrm>
              <a:off x="3280721" y="2082622"/>
              <a:ext cx="5901380" cy="338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dirty="0"/>
                <a:t>https://coastwatch.pfeg.noaa.gov/erddap/griddap/</a:t>
              </a:r>
            </a:p>
            <a:p>
              <a:pPr>
                <a:spcAft>
                  <a:spcPts val="120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erdVHsstaWS3day</a:t>
              </a:r>
            </a:p>
            <a:p>
              <a:pPr>
                <a:spcAft>
                  <a:spcPts val="1200"/>
                </a:spcAft>
              </a:pPr>
              <a:r>
                <a:rPr lang="en-US" dirty="0">
                  <a:solidFill>
                    <a:srgbClr val="008000"/>
                  </a:solidFill>
                </a:rPr>
                <a:t>.largePng (.nc, .mat, .json, .geotif, .kml, .csv</a:t>
              </a:r>
              <a:r>
                <a:rPr lang="is-IS" dirty="0">
                  <a:solidFill>
                    <a:srgbClr val="008000"/>
                  </a:solidFill>
                </a:rPr>
                <a:t>…</a:t>
              </a:r>
              <a:r>
                <a:rPr lang="en-US" dirty="0">
                  <a:solidFill>
                    <a:srgbClr val="008000"/>
                  </a:solidFill>
                </a:rPr>
                <a:t>)</a:t>
              </a:r>
            </a:p>
            <a:p>
              <a:pPr>
                <a:spcAft>
                  <a:spcPts val="1200"/>
                </a:spcAft>
              </a:pPr>
              <a:r>
                <a:rPr lang="en-US" dirty="0"/>
                <a:t>?</a:t>
              </a:r>
              <a:r>
                <a:rPr lang="en-US" dirty="0">
                  <a:solidFill>
                    <a:srgbClr val="660066"/>
                  </a:solidFill>
                </a:rPr>
                <a:t>sst</a:t>
              </a:r>
            </a:p>
            <a:p>
              <a:pPr>
                <a:spcAft>
                  <a:spcPts val="1200"/>
                </a:spcAft>
              </a:pPr>
              <a:r>
                <a:rPr lang="is-IS" dirty="0">
                  <a:solidFill>
                    <a:srgbClr val="0000FF"/>
                  </a:solidFill>
                </a:rPr>
                <a:t>[(2016-10-21T12:00:00Z):1:(2016-10-21T12:00:00Z)]</a:t>
              </a:r>
            </a:p>
            <a:p>
              <a:pPr>
                <a:spcAft>
                  <a:spcPts val="1200"/>
                </a:spcAft>
              </a:pPr>
              <a:r>
                <a:rPr lang="en-US" dirty="0">
                  <a:solidFill>
                    <a:srgbClr val="FFC000"/>
                  </a:solidFill>
                </a:rPr>
                <a:t>[0.0]</a:t>
              </a:r>
            </a:p>
            <a:p>
              <a:pPr>
                <a:spcAft>
                  <a:spcPts val="1200"/>
                </a:spcAft>
              </a:pPr>
              <a:r>
                <a:rPr lang="en-US" dirty="0">
                  <a:solidFill>
                    <a:srgbClr val="800000"/>
                  </a:solidFill>
                </a:rPr>
                <a:t>[(41.75):1:(30.86)]</a:t>
              </a:r>
            </a:p>
            <a:p>
              <a:pPr>
                <a:spcAft>
                  <a:spcPts val="1200"/>
                </a:spcAft>
              </a:pPr>
              <a:r>
                <a:rPr lang="en-US" dirty="0">
                  <a:solidFill>
                    <a:srgbClr val="37859C"/>
                  </a:solidFill>
                </a:rPr>
                <a:t>[(-128.25):1:(-114.75)]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FCF7727-7D83-CD47-BA3B-AFFFE13138BC}"/>
                </a:ext>
              </a:extLst>
            </p:cNvPr>
            <p:cNvSpPr txBox="1"/>
            <p:nvPr/>
          </p:nvSpPr>
          <p:spPr>
            <a:xfrm>
              <a:off x="1079499" y="2095322"/>
              <a:ext cx="2197101" cy="3385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spcAft>
                  <a:spcPts val="1200"/>
                </a:spcAft>
              </a:pPr>
              <a:r>
                <a:rPr lang="en-US" dirty="0"/>
                <a:t>Base URL:</a:t>
              </a:r>
            </a:p>
            <a:p>
              <a:pPr algn="r">
                <a:spcAft>
                  <a:spcPts val="1200"/>
                </a:spcAft>
              </a:pPr>
              <a:r>
                <a:rPr lang="en-US" dirty="0">
                  <a:solidFill>
                    <a:srgbClr val="FF0000"/>
                  </a:solidFill>
                </a:rPr>
                <a:t>Dataset ID:</a:t>
              </a:r>
            </a:p>
            <a:p>
              <a:pPr algn="r">
                <a:spcAft>
                  <a:spcPts val="1200"/>
                </a:spcAft>
              </a:pPr>
              <a:r>
                <a:rPr lang="en-US" dirty="0">
                  <a:solidFill>
                    <a:srgbClr val="008000"/>
                  </a:solidFill>
                </a:rPr>
                <a:t>File Type:</a:t>
              </a:r>
            </a:p>
            <a:p>
              <a:pPr algn="r">
                <a:spcAft>
                  <a:spcPts val="1200"/>
                </a:spcAft>
              </a:pPr>
              <a:r>
                <a:rPr lang="en-US" dirty="0">
                  <a:solidFill>
                    <a:srgbClr val="660066"/>
                  </a:solidFill>
                </a:rPr>
                <a:t>Variable:</a:t>
              </a:r>
            </a:p>
            <a:p>
              <a:pPr algn="r">
                <a:spcAft>
                  <a:spcPts val="1200"/>
                </a:spcAft>
              </a:pPr>
              <a:r>
                <a:rPr lang="is-IS" dirty="0">
                  <a:solidFill>
                    <a:srgbClr val="0000FF"/>
                  </a:solidFill>
                </a:rPr>
                <a:t>Time range:</a:t>
              </a:r>
              <a:endParaRPr lang="en-US" dirty="0">
                <a:solidFill>
                  <a:srgbClr val="FC981E"/>
                </a:solidFill>
              </a:endParaRPr>
            </a:p>
            <a:p>
              <a:pPr algn="r">
                <a:spcAft>
                  <a:spcPts val="1200"/>
                </a:spcAft>
              </a:pPr>
              <a:r>
                <a:rPr lang="en-US" dirty="0">
                  <a:solidFill>
                    <a:srgbClr val="FFC000"/>
                  </a:solidFill>
                </a:rPr>
                <a:t>Altitude:</a:t>
              </a:r>
            </a:p>
            <a:p>
              <a:pPr algn="r">
                <a:spcAft>
                  <a:spcPts val="1200"/>
                </a:spcAft>
              </a:pPr>
              <a:r>
                <a:rPr lang="en-US" dirty="0">
                  <a:solidFill>
                    <a:srgbClr val="800000"/>
                  </a:solidFill>
                </a:rPr>
                <a:t>Latitude Range:</a:t>
              </a:r>
            </a:p>
            <a:p>
              <a:pPr algn="r">
                <a:spcAft>
                  <a:spcPts val="1200"/>
                </a:spcAft>
              </a:pPr>
              <a:r>
                <a:rPr lang="en-US" dirty="0">
                  <a:solidFill>
                    <a:srgbClr val="37859C"/>
                  </a:solidFill>
                </a:rPr>
                <a:t>Longitude Range:</a:t>
              </a:r>
            </a:p>
          </p:txBody>
        </p:sp>
      </p:grpSp>
      <p:sp>
        <p:nvSpPr>
          <p:cNvPr id="11" name="Text Box 1">
            <a:extLst>
              <a:ext uri="{FF2B5EF4-FFF2-40B4-BE49-F238E27FC236}">
                <a16:creationId xmlns:a16="http://schemas.microsoft.com/office/drawing/2014/main" id="{C4EC4425-4056-E54F-9DD8-0BE312FB7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145" y="275509"/>
            <a:ext cx="11177780" cy="626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 Narrow"/>
                <a:cs typeface="Arial Narrow"/>
              </a:rPr>
              <a:t>Allows automated processes via RESTful services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EF291F4-0400-584A-BA7D-28ECCF82395A}"/>
              </a:ext>
            </a:extLst>
          </p:cNvPr>
          <p:cNvSpPr txBox="1"/>
          <p:nvPr/>
        </p:nvSpPr>
        <p:spPr>
          <a:xfrm>
            <a:off x="4123176" y="1365668"/>
            <a:ext cx="4078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Example of a URL data request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48ACB46-EDCC-DF47-9051-BB1D567AC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706F4445-5669-9740-94B5-29BE13134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CoastWatch West Coast Node                                          http://coastwatch.pfeg.noaa.gov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991734-8147-5549-9FF6-A5C3B434DDEB}"/>
              </a:ext>
            </a:extLst>
          </p:cNvPr>
          <p:cNvSpPr/>
          <p:nvPr/>
        </p:nvSpPr>
        <p:spPr>
          <a:xfrm>
            <a:off x="278492" y="1066583"/>
            <a:ext cx="11453434" cy="4913593"/>
          </a:xfrm>
          <a:prstGeom prst="rect">
            <a:avLst/>
          </a:prstGeom>
        </p:spPr>
        <p:txBody>
          <a:bodyPr wrap="square">
            <a:prstTxWarp prst="textCircle">
              <a:avLst/>
            </a:prstTxWarp>
            <a:spAutoFit/>
          </a:bodyPr>
          <a:lstStyle/>
          <a:p>
            <a:r>
              <a:rPr lang="en-US" sz="2800" dirty="0"/>
              <a:t>https://coastwatch.pfeg.noaa.gov/erddap/griddap/</a:t>
            </a:r>
            <a:r>
              <a:rPr lang="en-US" sz="2800" dirty="0">
                <a:solidFill>
                  <a:srgbClr val="FF0000"/>
                </a:solidFill>
              </a:rPr>
              <a:t>erdVHsstaWS3day</a:t>
            </a:r>
            <a:r>
              <a:rPr lang="en-US" sz="2800" dirty="0"/>
              <a:t>.</a:t>
            </a:r>
            <a:r>
              <a:rPr lang="en-US" sz="2800" dirty="0">
                <a:solidFill>
                  <a:srgbClr val="008000"/>
                </a:solidFill>
              </a:rPr>
              <a:t>largePng</a:t>
            </a:r>
            <a:r>
              <a:rPr lang="en-US" sz="2800" dirty="0"/>
              <a:t>?</a:t>
            </a:r>
            <a:r>
              <a:rPr lang="en-US" sz="2800" dirty="0">
                <a:solidFill>
                  <a:srgbClr val="660066"/>
                </a:solidFill>
              </a:rPr>
              <a:t>sst</a:t>
            </a:r>
            <a:r>
              <a:rPr lang="en-US" sz="2800" dirty="0"/>
              <a:t>[</a:t>
            </a:r>
            <a:r>
              <a:rPr lang="en-US" sz="2800" dirty="0">
                <a:solidFill>
                  <a:srgbClr val="0000FF"/>
                </a:solidFill>
              </a:rPr>
              <a:t>(2018-11-13T12:00:00Z):1:(2018-11-13T12:00:00Z</a:t>
            </a:r>
            <a:r>
              <a:rPr lang="en-US" sz="2800" dirty="0"/>
              <a:t>)][</a:t>
            </a:r>
            <a:r>
              <a:rPr lang="en-US" sz="2800" dirty="0">
                <a:solidFill>
                  <a:srgbClr val="FFC000"/>
                </a:solidFill>
              </a:rPr>
              <a:t>(0.0)</a:t>
            </a:r>
            <a:r>
              <a:rPr lang="en-US" sz="2800" dirty="0"/>
              <a:t>][</a:t>
            </a:r>
            <a:r>
              <a:rPr lang="en-US" sz="2800" dirty="0">
                <a:solidFill>
                  <a:srgbClr val="800000"/>
                </a:solidFill>
              </a:rPr>
              <a:t>(41.75):1:(30.86)</a:t>
            </a:r>
            <a:r>
              <a:rPr lang="en-US" sz="2800" dirty="0"/>
              <a:t>][</a:t>
            </a:r>
            <a:r>
              <a:rPr lang="en-US" sz="2800" dirty="0">
                <a:solidFill>
                  <a:srgbClr val="37859C"/>
                </a:solidFill>
              </a:rPr>
              <a:t>(-128.25):1:(-114.75)</a:t>
            </a:r>
            <a:r>
              <a:rPr lang="en-US" sz="28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7266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7757C926-6275-4F4E-843A-4E9B6DB7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“Introduction to ERDDAP” tutorial is online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CB338-E8E4-9542-9F75-619305DD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F24CF7-8DAA-304B-87E4-64816B60B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CoastWatch West Coast Node                                          http://coastwatch.pfeg.noaa.gov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BD22A1-82BB-6640-BB76-231493E1125D}"/>
              </a:ext>
            </a:extLst>
          </p:cNvPr>
          <p:cNvSpPr txBox="1"/>
          <p:nvPr/>
        </p:nvSpPr>
        <p:spPr>
          <a:xfrm>
            <a:off x="343252" y="1943166"/>
            <a:ext cx="42781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Online ERDDAP tutorial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Developed by WCN for the NOAA satellite course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Walks users through using ERDDAP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Demonstrates visualizing both gridded and tabular datasets</a:t>
            </a:r>
          </a:p>
          <a:p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will  demo parts of the tutorial today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16E83CE-DE40-A14F-B5C3-31B1B134BCF7}"/>
              </a:ext>
            </a:extLst>
          </p:cNvPr>
          <p:cNvSpPr txBox="1"/>
          <p:nvPr/>
        </p:nvSpPr>
        <p:spPr>
          <a:xfrm>
            <a:off x="2352116" y="5887249"/>
            <a:ext cx="7958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hlinkClick r:id="rId2"/>
              </a:rPr>
              <a:t>https://coastwatch.pfeg.noaa.gov/projects/</a:t>
            </a:r>
            <a:r>
              <a:rPr lang="en-US" sz="2800" b="1" dirty="0" err="1">
                <a:solidFill>
                  <a:srgbClr val="0070C0"/>
                </a:solidFill>
                <a:hlinkClick r:id="rId2"/>
              </a:rPr>
              <a:t>erddap</a:t>
            </a:r>
            <a:r>
              <a:rPr lang="en-US" sz="2800" b="1" dirty="0">
                <a:solidFill>
                  <a:srgbClr val="0070C0"/>
                </a:solidFill>
                <a:hlinkClick r:id="rId2"/>
              </a:rPr>
              <a:t>/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DA81A5-BB16-9440-8676-753258D5E7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06"/>
          <a:stretch/>
        </p:blipFill>
        <p:spPr>
          <a:xfrm>
            <a:off x="5493593" y="1025236"/>
            <a:ext cx="6260397" cy="486201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464711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335D705-E4DA-7940-B2FE-AE8DEE37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rerddapXtracto</a:t>
            </a:r>
            <a:r>
              <a:rPr lang="en-US" dirty="0"/>
              <a:t> tools help R users extract data from ERDDAP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E6B36-6FF5-B94C-9FEC-7F558504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t>15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6DE1A-B71E-F74C-940E-EEA6CBDA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CoastWatch West Coast Node                                          http://coastwatch.pfeg.noaa.gov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3D0A0A1-5B44-4B40-8352-27DD98A4C2E2}"/>
              </a:ext>
            </a:extLst>
          </p:cNvPr>
          <p:cNvSpPr/>
          <p:nvPr/>
        </p:nvSpPr>
        <p:spPr>
          <a:xfrm>
            <a:off x="6829566" y="5498892"/>
            <a:ext cx="4924425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/>
              <a:t>https://coastwatch.pfeg.noaa.gov/xtracto</a:t>
            </a:r>
          </a:p>
          <a:p>
            <a:r>
              <a:rPr lang="en-US" sz="2000" dirty="0"/>
              <a:t>https://</a:t>
            </a:r>
            <a:r>
              <a:rPr lang="en-US" sz="2000" dirty="0" err="1"/>
              <a:t>github.com</a:t>
            </a:r>
            <a:r>
              <a:rPr lang="en-US" sz="2000" dirty="0"/>
              <a:t>/</a:t>
            </a:r>
            <a:r>
              <a:rPr lang="en-US" sz="2000" dirty="0" err="1"/>
              <a:t>rmendels</a:t>
            </a:r>
            <a:r>
              <a:rPr lang="en-US" sz="2000" dirty="0"/>
              <a:t>/</a:t>
            </a:r>
            <a:r>
              <a:rPr lang="en-US" sz="2000" dirty="0" err="1"/>
              <a:t>rerddapXtracto</a:t>
            </a:r>
            <a:endParaRPr lang="en-US" sz="2000"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0F89007-5BF4-DE4D-8A81-2C45BF9CFCD6}"/>
              </a:ext>
            </a:extLst>
          </p:cNvPr>
          <p:cNvSpPr txBox="1">
            <a:spLocks noChangeArrowheads="1"/>
          </p:cNvSpPr>
          <p:nvPr/>
        </p:nvSpPr>
        <p:spPr>
          <a:xfrm>
            <a:off x="1067123" y="1104900"/>
            <a:ext cx="10400351" cy="4393992"/>
          </a:xfrm>
          <a:prstGeom prst="rect">
            <a:avLst/>
          </a:prstGeom>
          <a:effectLst>
            <a:outerShdw blurRad="63500" dist="17961" dir="2700000" algn="ctr" rotWithShape="0">
              <a:schemeClr val="bg1">
                <a:alpha val="74998"/>
              </a:schemeClr>
            </a:outerShdw>
          </a:effectLst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R package written by Roy Mendelssohn (SWFSC/ERD), </a:t>
            </a:r>
            <a:br>
              <a:rPr lang="en-US" sz="2000" dirty="0">
                <a:solidFill>
                  <a:srgbClr val="000000"/>
                </a:solidFill>
                <a:latin typeface="Arial" charset="0"/>
              </a:rPr>
            </a:br>
            <a:r>
              <a:rPr lang="en-US" sz="2000" dirty="0">
                <a:solidFill>
                  <a:srgbClr val="000000"/>
                </a:solidFill>
                <a:latin typeface="Arial" charset="0"/>
              </a:rPr>
              <a:t>based on code originally written by Dave Foley for Matlab </a:t>
            </a:r>
          </a:p>
          <a:p>
            <a:pPr>
              <a:lnSpc>
                <a:spcPct val="13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Developed based on user needs identified from the NOAA satellite courses</a:t>
            </a:r>
          </a:p>
          <a:p>
            <a:pPr>
              <a:lnSpc>
                <a:spcPct val="13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Uses the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rerddap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and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plotdap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R packages </a:t>
            </a:r>
          </a:p>
          <a:p>
            <a:pPr>
              <a:lnSpc>
                <a:spcPct val="13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All packages are on </a:t>
            </a:r>
            <a:r>
              <a:rPr lang="en-US" sz="2000" dirty="0" err="1">
                <a:solidFill>
                  <a:srgbClr val="000000"/>
                </a:solidFill>
                <a:latin typeface="Arial" charset="0"/>
              </a:rPr>
              <a:t>cran</a:t>
            </a:r>
            <a:r>
              <a:rPr lang="en-US" sz="2000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main functions are within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rerddapXtracto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457200" lvl="1" indent="0">
              <a:lnSpc>
                <a:spcPct val="130000"/>
              </a:lnSpc>
              <a:buNone/>
            </a:pP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rxtracto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extracts data along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xyt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points (e.g. tagged animals, ship stations, etc.)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rxtractogon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extracts data within a user-supplied polygon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rxtracto_3D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extracts data from a 3-dimensional (latitude, longitude and time)</a:t>
            </a: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3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</a:rPr>
              <a:t>Will work on any dataset on any ERDDAP</a:t>
            </a:r>
          </a:p>
        </p:txBody>
      </p:sp>
    </p:spTree>
    <p:extLst>
      <p:ext uri="{BB962C8B-B14F-4D97-AF65-F5344CB8AC3E}">
        <p14:creationId xmlns:p14="http://schemas.microsoft.com/office/powerpoint/2010/main" val="38468324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335D705-E4DA-7940-B2FE-AE8DEE37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err="1"/>
              <a:t>rerddapXtracto</a:t>
            </a:r>
            <a:r>
              <a:rPr lang="en-US" dirty="0"/>
              <a:t> tutorial is available online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1E6B36-6FF5-B94C-9FEC-7F5585043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6DE1A-B71E-F74C-940E-EEA6CBDA0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CoastWatch West Coast Node                                          http://coastwatch.pfeg.noaa.gov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7FDE5-400F-6B43-9571-B92C402E3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76"/>
          <a:stretch/>
        </p:blipFill>
        <p:spPr>
          <a:xfrm>
            <a:off x="2050743" y="1009839"/>
            <a:ext cx="8090514" cy="4803995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D0A0A1-5B44-4B40-8352-27DD98A4C2E2}"/>
              </a:ext>
            </a:extLst>
          </p:cNvPr>
          <p:cNvSpPr/>
          <p:nvPr/>
        </p:nvSpPr>
        <p:spPr>
          <a:xfrm>
            <a:off x="3287159" y="5927567"/>
            <a:ext cx="4921925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coastwatch.pfeg.noaa.gov</a:t>
            </a:r>
            <a:r>
              <a:rPr lang="en-US" sz="2000" dirty="0"/>
              <a:t>/projects/r/</a:t>
            </a:r>
          </a:p>
        </p:txBody>
      </p:sp>
    </p:spTree>
    <p:extLst>
      <p:ext uri="{BB962C8B-B14F-4D97-AF65-F5344CB8AC3E}">
        <p14:creationId xmlns:p14="http://schemas.microsoft.com/office/powerpoint/2010/main" val="1500625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1F1A-6409-3146-907C-7990D98C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 Demonstration 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9A008-B6DD-7346-8FAA-344CEA27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2F243-E040-FD44-B44B-7E48BDC25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CoastWatch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r>
              <a:rPr lang="en-US"/>
              <a:t> Coast Node                                          http://coastwatch.pfeg.noaa.gov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7D2018-6A5E-8B44-9E8B-9B9259979A02}"/>
              </a:ext>
            </a:extLst>
          </p:cNvPr>
          <p:cNvSpPr/>
          <p:nvPr/>
        </p:nvSpPr>
        <p:spPr>
          <a:xfrm>
            <a:off x="711338" y="1602305"/>
            <a:ext cx="10706306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Visualize the N. Pacific SST ‘Blob’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Visualize a N. Pacific Chlorophyll bloom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Hurricane Jose (Sept 2017)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BGC-Argo data on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PolarWatch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ERDDAP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Search for datasets across all ERDDAPs </a:t>
            </a:r>
          </a:p>
          <a:p>
            <a:pPr marL="401638">
              <a:spcAft>
                <a:spcPts val="600"/>
              </a:spcAft>
            </a:pPr>
            <a:r>
              <a:rPr lang="en-US" sz="2000" u="sng" dirty="0">
                <a:hlinkClick r:id="rId2"/>
              </a:rPr>
              <a:t>https://irishmarineinstitute.github.io/search-erddaps/</a:t>
            </a:r>
            <a:b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</a:b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hlinkClick r:id="rId3"/>
              </a:rPr>
              <a:t>https://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hlinkClick r:id="rId3"/>
              </a:rPr>
              <a:t>coastwatch.pfeg.noaa.gov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hlinkClick r:id="rId3"/>
              </a:rPr>
              <a:t>/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hlinkClick r:id="rId3"/>
              </a:rPr>
              <a:t>erddap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hlinkClick r:id="rId3"/>
              </a:rPr>
              <a:t>/download/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  <a:hlinkClick r:id="rId3"/>
              </a:rPr>
              <a:t>SearchMultipleERDDAPs.html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855245-7F0A-784B-9101-E1A02B32853D}"/>
              </a:ext>
            </a:extLst>
          </p:cNvPr>
          <p:cNvSpPr txBox="1"/>
          <p:nvPr/>
        </p:nvSpPr>
        <p:spPr>
          <a:xfrm>
            <a:off x="2352116" y="5887249"/>
            <a:ext cx="79584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hlinkClick r:id="rId4"/>
              </a:rPr>
              <a:t>https://coastwatch.pfeg.noaa.gov/projects/</a:t>
            </a:r>
            <a:r>
              <a:rPr lang="en-US" sz="2800" b="1" dirty="0" err="1">
                <a:solidFill>
                  <a:srgbClr val="0070C0"/>
                </a:solidFill>
                <a:hlinkClick r:id="rId4"/>
              </a:rPr>
              <a:t>erddap</a:t>
            </a:r>
            <a:r>
              <a:rPr lang="en-US" sz="2800" b="1" dirty="0">
                <a:solidFill>
                  <a:srgbClr val="0070C0"/>
                </a:solidFill>
                <a:hlinkClick r:id="rId4"/>
              </a:rPr>
              <a:t>/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11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6C003C-C10E-2B4A-96B0-625E5A699528}"/>
              </a:ext>
            </a:extLst>
          </p:cNvPr>
          <p:cNvSpPr/>
          <p:nvPr/>
        </p:nvSpPr>
        <p:spPr>
          <a:xfrm>
            <a:off x="388915" y="962043"/>
            <a:ext cx="4740072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cap="small" dirty="0">
                <a:solidFill>
                  <a:srgbClr val="002060"/>
                </a:solidFill>
                <a:latin typeface="+mj-lt"/>
                <a:cs typeface="Lucida Grande"/>
              </a:rPr>
              <a:t>a short list of data servers</a:t>
            </a:r>
          </a:p>
          <a:p>
            <a:pPr marL="17145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Lucida Grande"/>
              </a:rPr>
              <a:t>NOAA CoastWatch Central Operations</a:t>
            </a:r>
          </a:p>
          <a:p>
            <a:pPr marL="17145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Lucida Grande"/>
              </a:rPr>
              <a:t>NOAA Center for Satellite Applications and Res. </a:t>
            </a:r>
          </a:p>
          <a:p>
            <a:pPr marL="17145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Lucida Grande"/>
              </a:rPr>
              <a:t>NOAA Office of Satellite and Products</a:t>
            </a:r>
          </a:p>
          <a:p>
            <a:pPr marL="17145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Lucida Grande"/>
              </a:rPr>
              <a:t>NOAA National Centers for Environmental Info.</a:t>
            </a:r>
          </a:p>
          <a:p>
            <a:pPr marL="17145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Lucida Grande"/>
              </a:rPr>
              <a:t>NOAA Comprehensive Large Array-data Stewardship System (CLASS)</a:t>
            </a:r>
          </a:p>
          <a:p>
            <a:pPr marL="17145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Lucida Grande"/>
              </a:rPr>
              <a:t>NASA Jet Propulsion Laboratory PO.DAAC</a:t>
            </a:r>
          </a:p>
          <a:p>
            <a:pPr marL="17145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NASA Ocean Biology (OB.DAAC) </a:t>
            </a:r>
          </a:p>
          <a:p>
            <a:pPr marL="17145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Lucida Grande"/>
              </a:rPr>
              <a:t>NASA Goddard Space Flight Center</a:t>
            </a:r>
          </a:p>
          <a:p>
            <a:pPr marL="17145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Lucida Grande"/>
              </a:rPr>
              <a:t>European Space Agency</a:t>
            </a:r>
          </a:p>
          <a:p>
            <a:pPr marL="17145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Lucida Grande"/>
              </a:rPr>
              <a:t>EUMETSAT</a:t>
            </a:r>
          </a:p>
          <a:p>
            <a:pPr marL="171450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Lucida Grande"/>
              </a:rPr>
              <a:t>Japan Aerospace Exploration Agency </a:t>
            </a:r>
          </a:p>
          <a:p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  <a:cs typeface="Lucida Grand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7E8A62-072E-D448-862F-FDE2D8AC0043}"/>
              </a:ext>
            </a:extLst>
          </p:cNvPr>
          <p:cNvSpPr/>
          <p:nvPr/>
        </p:nvSpPr>
        <p:spPr>
          <a:xfrm>
            <a:off x="7111633" y="3647634"/>
            <a:ext cx="2938485" cy="2843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sz="2400" b="1" cap="small" dirty="0">
                <a:solidFill>
                  <a:srgbClr val="002060"/>
                </a:solidFill>
                <a:latin typeface="+mj-lt"/>
                <a:cs typeface="Lucida Grande"/>
              </a:rPr>
              <a:t>each with its own</a:t>
            </a:r>
          </a:p>
          <a:p>
            <a:pPr marL="290513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Lucida Grande"/>
              </a:rPr>
              <a:t>Data products</a:t>
            </a:r>
          </a:p>
          <a:p>
            <a:pPr marL="290513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Lucida Grande"/>
              </a:rPr>
              <a:t>File formats</a:t>
            </a:r>
          </a:p>
          <a:p>
            <a:pPr marL="290513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Lucida Grande"/>
              </a:rPr>
              <a:t>Download protocols</a:t>
            </a:r>
          </a:p>
          <a:p>
            <a:pPr marL="290513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Lucida Grande"/>
              </a:rPr>
              <a:t>Subsetting abilities</a:t>
            </a:r>
          </a:p>
          <a:p>
            <a:pPr marL="290513">
              <a:lnSpc>
                <a:spcPct val="120000"/>
              </a:lnSpc>
              <a:spcBef>
                <a:spcPts val="60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Lucida Grande"/>
              </a:rPr>
              <a:t>Previewing abilities</a:t>
            </a:r>
          </a:p>
          <a:p>
            <a:endParaRPr lang="en-US" dirty="0">
              <a:solidFill>
                <a:schemeClr val="tx2">
                  <a:lumMod val="75000"/>
                  <a:lumOff val="25000"/>
                </a:schemeClr>
              </a:solidFill>
              <a:latin typeface="+mj-lt"/>
              <a:cs typeface="Lucida Grande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86A845-2374-024C-A650-6F07C4D644C3}"/>
              </a:ext>
            </a:extLst>
          </p:cNvPr>
          <p:cNvCxnSpPr>
            <a:cxnSpLocks/>
          </p:cNvCxnSpPr>
          <p:nvPr/>
        </p:nvCxnSpPr>
        <p:spPr bwMode="auto">
          <a:xfrm>
            <a:off x="5561494" y="1192696"/>
            <a:ext cx="0" cy="4757530"/>
          </a:xfrm>
          <a:prstGeom prst="line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722ABBF9-7A05-9442-9774-2A2A0EA34581}"/>
              </a:ext>
            </a:extLst>
          </p:cNvPr>
          <p:cNvCxnSpPr>
            <a:cxnSpLocks/>
          </p:cNvCxnSpPr>
          <p:nvPr/>
        </p:nvCxnSpPr>
        <p:spPr bwMode="auto">
          <a:xfrm rot="16200000" flipH="1">
            <a:off x="5567844" y="1240854"/>
            <a:ext cx="2349500" cy="2336800"/>
          </a:xfrm>
          <a:prstGeom prst="bentConnector3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 Box 1">
            <a:extLst>
              <a:ext uri="{FF2B5EF4-FFF2-40B4-BE49-F238E27FC236}">
                <a16:creationId xmlns:a16="http://schemas.microsoft.com/office/drawing/2014/main" id="{9D2F6BCA-D25D-F247-8908-BEA14FA3A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64" y="285163"/>
            <a:ext cx="9227698" cy="85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t" anchorCtr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9pPr>
          </a:lstStyle>
          <a:p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Accessing satellite data can be challenging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B68562-E607-9446-80AF-13D64EF2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C3B24-47E2-9F43-8089-F3B12B9DBC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CoastWatch West Coast Node                                          http://coastwatch.pfeg.noaa.gov</a:t>
            </a:r>
          </a:p>
        </p:txBody>
      </p:sp>
    </p:spTree>
    <p:extLst>
      <p:ext uri="{BB962C8B-B14F-4D97-AF65-F5344CB8AC3E}">
        <p14:creationId xmlns:p14="http://schemas.microsoft.com/office/powerpoint/2010/main" val="651395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45">
            <a:extLst>
              <a:ext uri="{FF2B5EF4-FFF2-40B4-BE49-F238E27FC236}">
                <a16:creationId xmlns:a16="http://schemas.microsoft.com/office/drawing/2014/main" id="{7757C926-6275-4F4E-843A-4E9B6DB71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ERDDAP – designed to make data access easier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8CB338-E8E4-9542-9F75-619305DD0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F24CF7-8DAA-304B-87E4-64816B60B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CoastWatch West Coast Node                                          http://coastwatch.pfeg.noaa.gov</a:t>
            </a:r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3931F8F-AE6A-3846-B980-7E84A726B180}"/>
              </a:ext>
            </a:extLst>
          </p:cNvPr>
          <p:cNvCxnSpPr/>
          <p:nvPr/>
        </p:nvCxnSpPr>
        <p:spPr>
          <a:xfrm>
            <a:off x="6346640" y="935380"/>
            <a:ext cx="0" cy="50465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D6A978D-38BC-2C40-B294-5782C69E8A7D}"/>
              </a:ext>
            </a:extLst>
          </p:cNvPr>
          <p:cNvSpPr txBox="1"/>
          <p:nvPr/>
        </p:nvSpPr>
        <p:spPr>
          <a:xfrm>
            <a:off x="6759145" y="1075032"/>
            <a:ext cx="4535253" cy="233910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ERDDAP provides a simple, consistent way to: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Subset datasets temporally and spatially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Download data in &gt; 30 formats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Access data within analysis tools </a:t>
            </a:r>
            <a:b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(R,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Matlab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python…) using </a:t>
            </a:r>
            <a:r>
              <a:rPr lang="en-US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urls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which completely define the data request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Machine-to-machine data exchange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2F92E7-D722-9446-9311-96D1871D2379}"/>
              </a:ext>
            </a:extLst>
          </p:cNvPr>
          <p:cNvSpPr txBox="1"/>
          <p:nvPr/>
        </p:nvSpPr>
        <p:spPr>
          <a:xfrm>
            <a:off x="6750904" y="4217777"/>
            <a:ext cx="507914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ERDDAP developed at SWFSC/ERD by Bob Simons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~80 ERDDAPs exist worldwide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Over a dozen different ERDDAPs in NOAA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ERDDAP is one of the recommended data servers in NOAA's Data Access Procedural Directive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51AB352-51EA-9E44-9A6B-206724587D57}"/>
              </a:ext>
            </a:extLst>
          </p:cNvPr>
          <p:cNvGrpSpPr/>
          <p:nvPr/>
        </p:nvGrpSpPr>
        <p:grpSpPr>
          <a:xfrm>
            <a:off x="221875" y="1497009"/>
            <a:ext cx="6173409" cy="3931363"/>
            <a:chOff x="221875" y="1323384"/>
            <a:chExt cx="6173409" cy="3931363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C5C3374-6175-004E-864F-8D24BA50C1D1}"/>
                </a:ext>
              </a:extLst>
            </p:cNvPr>
            <p:cNvGrpSpPr/>
            <p:nvPr/>
          </p:nvGrpSpPr>
          <p:grpSpPr>
            <a:xfrm>
              <a:off x="221875" y="1323384"/>
              <a:ext cx="6173409" cy="3618814"/>
              <a:chOff x="1091572" y="1098117"/>
              <a:chExt cx="7734340" cy="4533825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4801AE8-5AAD-A541-A8D7-1AF7A23941FB}"/>
                  </a:ext>
                </a:extLst>
              </p:cNvPr>
              <p:cNvGrpSpPr/>
              <p:nvPr/>
            </p:nvGrpSpPr>
            <p:grpSpPr>
              <a:xfrm>
                <a:off x="1091572" y="1111456"/>
                <a:ext cx="7734340" cy="4520486"/>
                <a:chOff x="1106562" y="1111456"/>
                <a:chExt cx="7734340" cy="4520486"/>
              </a:xfrm>
            </p:grpSpPr>
            <p:pic>
              <p:nvPicPr>
                <p:cNvPr id="54" name="Picture 53">
                  <a:extLst>
                    <a:ext uri="{FF2B5EF4-FFF2-40B4-BE49-F238E27FC236}">
                      <a16:creationId xmlns:a16="http://schemas.microsoft.com/office/drawing/2014/main" id="{2813981D-FC22-DF4D-A53D-732DD76DE4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5978360" y="3369253"/>
                  <a:ext cx="882620" cy="882620"/>
                </a:xfrm>
                <a:prstGeom prst="rect">
                  <a:avLst/>
                </a:prstGeom>
              </p:spPr>
            </p:pic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D45AFC1F-14E2-7543-A2DF-1DA58A61290E}"/>
                    </a:ext>
                  </a:extLst>
                </p:cNvPr>
                <p:cNvGrpSpPr/>
                <p:nvPr/>
              </p:nvGrpSpPr>
              <p:grpSpPr>
                <a:xfrm>
                  <a:off x="1106562" y="1111456"/>
                  <a:ext cx="7734340" cy="4520486"/>
                  <a:chOff x="2336908" y="1199727"/>
                  <a:chExt cx="7734340" cy="4520486"/>
                </a:xfrm>
              </p:grpSpPr>
              <p:cxnSp>
                <p:nvCxnSpPr>
                  <p:cNvPr id="57" name="Shape 1503">
                    <a:extLst>
                      <a:ext uri="{FF2B5EF4-FFF2-40B4-BE49-F238E27FC236}">
                        <a16:creationId xmlns:a16="http://schemas.microsoft.com/office/drawing/2014/main" id="{089F92DB-468C-9644-A805-BA2FAD7E72E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571581" y="3913356"/>
                    <a:ext cx="272721" cy="1239412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accent1"/>
                    </a:solidFill>
                    <a:prstDash val="solid"/>
                    <a:miter lim="800000"/>
                    <a:headEnd type="none" w="med" len="med"/>
                    <a:tailEnd type="stealth" w="lg" len="lg"/>
                  </a:ln>
                </p:spPr>
              </p:cxnSp>
              <p:cxnSp>
                <p:nvCxnSpPr>
                  <p:cNvPr id="58" name="Shape 1505">
                    <a:extLst>
                      <a:ext uri="{FF2B5EF4-FFF2-40B4-BE49-F238E27FC236}">
                        <a16:creationId xmlns:a16="http://schemas.microsoft.com/office/drawing/2014/main" id="{4AE20515-5B78-544A-A86A-674B6F7243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895987" y="3832790"/>
                    <a:ext cx="706603" cy="831431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accent1"/>
                    </a:solidFill>
                    <a:prstDash val="solid"/>
                    <a:miter lim="800000"/>
                    <a:headEnd type="none" w="med" len="med"/>
                    <a:tailEnd type="stealth" w="lg" len="lg"/>
                  </a:ln>
                </p:spPr>
              </p:cxnSp>
              <p:cxnSp>
                <p:nvCxnSpPr>
                  <p:cNvPr id="59" name="Shape 1506">
                    <a:extLst>
                      <a:ext uri="{FF2B5EF4-FFF2-40B4-BE49-F238E27FC236}">
                        <a16:creationId xmlns:a16="http://schemas.microsoft.com/office/drawing/2014/main" id="{929B04D5-4124-E84C-B0A2-C95160EFEE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551700" y="3708208"/>
                    <a:ext cx="960674" cy="582591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accent1"/>
                    </a:solidFill>
                    <a:prstDash val="solid"/>
                    <a:miter lim="800000"/>
                    <a:headEnd type="none" w="med" len="med"/>
                    <a:tailEnd type="stealth" w="lg" len="lg"/>
                  </a:ln>
                </p:spPr>
              </p:cxnSp>
              <p:cxnSp>
                <p:nvCxnSpPr>
                  <p:cNvPr id="60" name="Shape 1504">
                    <a:extLst>
                      <a:ext uri="{FF2B5EF4-FFF2-40B4-BE49-F238E27FC236}">
                        <a16:creationId xmlns:a16="http://schemas.microsoft.com/office/drawing/2014/main" id="{1A8A52F7-C58D-5148-BF7D-6D78F92141A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270031" y="3861001"/>
                    <a:ext cx="436854" cy="1015347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accent1"/>
                    </a:solidFill>
                    <a:prstDash val="solid"/>
                    <a:miter lim="800000"/>
                    <a:headEnd type="none" w="med" len="med"/>
                    <a:tailEnd type="stealth" w="lg" len="lg"/>
                  </a:ln>
                </p:spPr>
              </p:cxn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4754A769-6F9E-F342-8A8F-6C13D61AE2F4}"/>
                      </a:ext>
                    </a:extLst>
                  </p:cNvPr>
                  <p:cNvSpPr/>
                  <p:nvPr/>
                </p:nvSpPr>
                <p:spPr>
                  <a:xfrm>
                    <a:off x="3013968" y="4888211"/>
                    <a:ext cx="1868137" cy="4582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174625" lvl="0" algn="r">
                      <a:lnSpc>
                        <a:spcPct val="110000"/>
                      </a:lnSpc>
                      <a:buClr>
                        <a:srgbClr val="000000"/>
                      </a:buClr>
                      <a:buSzPts val="1800"/>
                    </a:pPr>
                    <a:r>
                      <a:rPr lang="en-US" sz="1700" dirty="0">
                        <a:solidFill>
                          <a:srgbClr val="3F3F3F"/>
                        </a:solidFill>
                        <a:ea typeface="Helvetica Neue"/>
                        <a:cs typeface="Helvetica Neue"/>
                        <a:sym typeface="Helvetica Neue"/>
                      </a:rPr>
                      <a:t>JPL PO.DAAC</a:t>
                    </a:r>
                    <a:endParaRPr lang="en-US" sz="17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FB752AAD-61C7-5A44-9347-3F3A28110FE3}"/>
                      </a:ext>
                    </a:extLst>
                  </p:cNvPr>
                  <p:cNvSpPr/>
                  <p:nvPr/>
                </p:nvSpPr>
                <p:spPr>
                  <a:xfrm>
                    <a:off x="3323688" y="5261995"/>
                    <a:ext cx="1848296" cy="4582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174625" lvl="0" algn="r">
                      <a:lnSpc>
                        <a:spcPct val="110000"/>
                      </a:lnSpc>
                      <a:buClr>
                        <a:srgbClr val="000000"/>
                      </a:buClr>
                      <a:buSzPts val="1800"/>
                    </a:pPr>
                    <a:r>
                      <a:rPr lang="en-US" sz="1700" dirty="0">
                        <a:solidFill>
                          <a:srgbClr val="3F3F3F"/>
                        </a:solidFill>
                        <a:ea typeface="Helvetica Neue"/>
                        <a:cs typeface="Helvetica Neue"/>
                        <a:sym typeface="Helvetica Neue"/>
                      </a:rPr>
                      <a:t>NESDIS STAR</a:t>
                    </a:r>
                    <a:endParaRPr lang="en-US" sz="17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A8E1C1B1-F09B-1C47-B9ED-DD60D1CDA28F}"/>
                      </a:ext>
                    </a:extLst>
                  </p:cNvPr>
                  <p:cNvSpPr/>
                  <p:nvPr/>
                </p:nvSpPr>
                <p:spPr>
                  <a:xfrm>
                    <a:off x="3057056" y="4095884"/>
                    <a:ext cx="1137111" cy="4582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174625" lvl="0" algn="r">
                      <a:lnSpc>
                        <a:spcPct val="110000"/>
                      </a:lnSpc>
                      <a:buClr>
                        <a:srgbClr val="000000"/>
                      </a:buClr>
                      <a:buSzPts val="1800"/>
                    </a:pPr>
                    <a:r>
                      <a:rPr lang="en-US" sz="1700" dirty="0">
                        <a:solidFill>
                          <a:srgbClr val="3F3F3F"/>
                        </a:solidFill>
                        <a:ea typeface="Helvetica Neue"/>
                        <a:cs typeface="Helvetica Neue"/>
                        <a:sym typeface="Helvetica Neue"/>
                      </a:rPr>
                      <a:t>NSIDC</a:t>
                    </a:r>
                    <a:endParaRPr lang="en-US" sz="17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12C2A673-0419-EB40-A4E7-C41C3B35CD99}"/>
                      </a:ext>
                    </a:extLst>
                  </p:cNvPr>
                  <p:cNvSpPr/>
                  <p:nvPr/>
                </p:nvSpPr>
                <p:spPr>
                  <a:xfrm>
                    <a:off x="3748013" y="4521449"/>
                    <a:ext cx="769990" cy="4582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11113" lvl="0">
                      <a:lnSpc>
                        <a:spcPct val="110000"/>
                      </a:lnSpc>
                      <a:buClr>
                        <a:srgbClr val="000000"/>
                      </a:buClr>
                      <a:buSzPts val="1800"/>
                    </a:pPr>
                    <a:r>
                      <a:rPr lang="en-US" sz="1700" dirty="0">
                        <a:solidFill>
                          <a:srgbClr val="3F3F3F"/>
                        </a:solidFill>
                        <a:ea typeface="Helvetica Neue"/>
                        <a:cs typeface="Helvetica Neue"/>
                        <a:sym typeface="Helvetica Neue"/>
                      </a:rPr>
                      <a:t>NCEI</a:t>
                    </a:r>
                    <a:endParaRPr lang="en-US" sz="17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66" name="Shape 1480">
                    <a:extLst>
                      <a:ext uri="{FF2B5EF4-FFF2-40B4-BE49-F238E27FC236}">
                        <a16:creationId xmlns:a16="http://schemas.microsoft.com/office/drawing/2014/main" id="{9D440CFE-E84A-984C-9943-AD9382958549}"/>
                      </a:ext>
                    </a:extLst>
                  </p:cNvPr>
                  <p:cNvSpPr txBox="1"/>
                  <p:nvPr/>
                </p:nvSpPr>
                <p:spPr>
                  <a:xfrm>
                    <a:off x="5573587" y="3464735"/>
                    <a:ext cx="1150971" cy="39071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600" b="1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ERDDAP</a:t>
                    </a:r>
                    <a:endParaRPr sz="1600" dirty="0"/>
                  </a:p>
                </p:txBody>
              </p:sp>
              <p:pic>
                <p:nvPicPr>
                  <p:cNvPr id="67" name="Shape 1482">
                    <a:extLst>
                      <a:ext uri="{FF2B5EF4-FFF2-40B4-BE49-F238E27FC236}">
                        <a16:creationId xmlns:a16="http://schemas.microsoft.com/office/drawing/2014/main" id="{8339C264-229D-BB47-9EDC-985E24B7F7DC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 cstate="print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244900" y="4043879"/>
                    <a:ext cx="432881" cy="4328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8" name="Shape 1483">
                    <a:extLst>
                      <a:ext uri="{FF2B5EF4-FFF2-40B4-BE49-F238E27FC236}">
                        <a16:creationId xmlns:a16="http://schemas.microsoft.com/office/drawing/2014/main" id="{5171FA86-4DB0-6A4F-B950-3DC01CA606FE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 cstate="print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580002" y="4443467"/>
                    <a:ext cx="432881" cy="4328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69" name="Shape 1484">
                    <a:extLst>
                      <a:ext uri="{FF2B5EF4-FFF2-40B4-BE49-F238E27FC236}">
                        <a16:creationId xmlns:a16="http://schemas.microsoft.com/office/drawing/2014/main" id="{7CDA89B0-C125-E948-A38E-2A58C35D67A2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 cstate="print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936271" y="4779231"/>
                    <a:ext cx="432881" cy="4328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0" name="Shape 1485">
                    <a:extLst>
                      <a:ext uri="{FF2B5EF4-FFF2-40B4-BE49-F238E27FC236}">
                        <a16:creationId xmlns:a16="http://schemas.microsoft.com/office/drawing/2014/main" id="{9558A999-30B5-CD41-8633-2351EF31C31A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 cstate="print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5233364" y="5153367"/>
                    <a:ext cx="432881" cy="4328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1" name="Shape 1488">
                    <a:extLst>
                      <a:ext uri="{FF2B5EF4-FFF2-40B4-BE49-F238E27FC236}">
                        <a16:creationId xmlns:a16="http://schemas.microsoft.com/office/drawing/2014/main" id="{023E49A5-6671-314B-B076-AE772BFD33A3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 cstate="print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950844" y="2212278"/>
                    <a:ext cx="432881" cy="4328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2" name="Shape 1489">
                    <a:extLst>
                      <a:ext uri="{FF2B5EF4-FFF2-40B4-BE49-F238E27FC236}">
                        <a16:creationId xmlns:a16="http://schemas.microsoft.com/office/drawing/2014/main" id="{C11C64B7-76F3-5A48-8FB2-F229AED98727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4" cstate="print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181194" y="3166411"/>
                    <a:ext cx="432881" cy="4328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3" name="Shape 1490">
                    <a:extLst>
                      <a:ext uri="{FF2B5EF4-FFF2-40B4-BE49-F238E27FC236}">
                        <a16:creationId xmlns:a16="http://schemas.microsoft.com/office/drawing/2014/main" id="{4F6E0F68-9356-1148-83BB-0B3C5902260E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5" cstate="print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448892" y="2638453"/>
                    <a:ext cx="432881" cy="4328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75" name="Shape 1495">
                    <a:extLst>
                      <a:ext uri="{FF2B5EF4-FFF2-40B4-BE49-F238E27FC236}">
                        <a16:creationId xmlns:a16="http://schemas.microsoft.com/office/drawing/2014/main" id="{36B3A6BB-F8A3-514E-A515-1233EB1B55E9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6" cstate="print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319563" y="4353713"/>
                    <a:ext cx="637045" cy="63704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cxnSp>
                <p:nvCxnSpPr>
                  <p:cNvPr id="78" name="Shape 1500">
                    <a:extLst>
                      <a:ext uri="{FF2B5EF4-FFF2-40B4-BE49-F238E27FC236}">
                        <a16:creationId xmlns:a16="http://schemas.microsoft.com/office/drawing/2014/main" id="{89E74F7D-0743-2F44-84FE-7CA2743CDF1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229391" y="2679561"/>
                    <a:ext cx="578217" cy="733761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accent1"/>
                    </a:solidFill>
                    <a:prstDash val="solid"/>
                    <a:miter lim="800000"/>
                    <a:headEnd type="none" w="med" len="med"/>
                    <a:tailEnd type="stealth" w="lg" len="lg"/>
                  </a:ln>
                </p:spPr>
              </p:cxnSp>
              <p:cxnSp>
                <p:nvCxnSpPr>
                  <p:cNvPr id="79" name="Shape 1501">
                    <a:extLst>
                      <a:ext uri="{FF2B5EF4-FFF2-40B4-BE49-F238E27FC236}">
                        <a16:creationId xmlns:a16="http://schemas.microsoft.com/office/drawing/2014/main" id="{69E2B3EF-1C62-B741-90B7-A534CD2BFA1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77304" y="3041867"/>
                    <a:ext cx="708460" cy="430743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accent1"/>
                    </a:solidFill>
                    <a:prstDash val="solid"/>
                    <a:miter lim="800000"/>
                    <a:headEnd type="none" w="med" len="med"/>
                    <a:tailEnd type="stealth" w="lg" len="lg"/>
                  </a:ln>
                </p:spPr>
              </p:cxnSp>
              <p:cxnSp>
                <p:nvCxnSpPr>
                  <p:cNvPr id="80" name="Shape 1502">
                    <a:extLst>
                      <a:ext uri="{FF2B5EF4-FFF2-40B4-BE49-F238E27FC236}">
                        <a16:creationId xmlns:a16="http://schemas.microsoft.com/office/drawing/2014/main" id="{13661A09-2372-EB45-9690-22EF33E80207}"/>
                      </a:ext>
                    </a:extLst>
                  </p:cNvPr>
                  <p:cNvCxnSpPr>
                    <a:cxnSpLocks/>
                    <a:stCxn id="72" idx="3"/>
                  </p:cNvCxnSpPr>
                  <p:nvPr/>
                </p:nvCxnSpPr>
                <p:spPr>
                  <a:xfrm>
                    <a:off x="4614075" y="3382852"/>
                    <a:ext cx="898299" cy="211507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chemeClr val="accent1"/>
                    </a:solidFill>
                    <a:prstDash val="solid"/>
                    <a:miter lim="800000"/>
                    <a:headEnd type="none" w="med" len="med"/>
                    <a:tailEnd type="stealth" w="lg" len="lg"/>
                  </a:ln>
                </p:spPr>
              </p:cxnSp>
              <p:sp>
                <p:nvSpPr>
                  <p:cNvPr id="81" name="Shape 1508">
                    <a:extLst>
                      <a:ext uri="{FF2B5EF4-FFF2-40B4-BE49-F238E27FC236}">
                        <a16:creationId xmlns:a16="http://schemas.microsoft.com/office/drawing/2014/main" id="{577E9C4B-5A64-D642-A45E-706A9AADFC3F}"/>
                      </a:ext>
                    </a:extLst>
                  </p:cNvPr>
                  <p:cNvSpPr txBox="1"/>
                  <p:nvPr/>
                </p:nvSpPr>
                <p:spPr>
                  <a:xfrm>
                    <a:off x="6918271" y="1199727"/>
                    <a:ext cx="3152977" cy="39071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2000" b="1" cap="all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Data Distribution</a:t>
                    </a:r>
                    <a:endParaRPr sz="2000" b="1" cap="all" dirty="0">
                      <a:solidFill>
                        <a:schemeClr val="accent5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82" name="Shape 1509">
                    <a:extLst>
                      <a:ext uri="{FF2B5EF4-FFF2-40B4-BE49-F238E27FC236}">
                        <a16:creationId xmlns:a16="http://schemas.microsoft.com/office/drawing/2014/main" id="{17409ABA-639B-C74D-8B56-0F181F5CBDC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6442678" y="2679561"/>
                    <a:ext cx="480785" cy="699451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rgbClr val="385623"/>
                    </a:solidFill>
                    <a:prstDash val="solid"/>
                    <a:miter lim="800000"/>
                    <a:headEnd type="none" w="med" len="med"/>
                    <a:tailEnd type="triangle" w="lg" len="lg"/>
                  </a:ln>
                </p:spPr>
              </p:cxnSp>
              <p:cxnSp>
                <p:nvCxnSpPr>
                  <p:cNvPr id="83" name="Shape 1511">
                    <a:extLst>
                      <a:ext uri="{FF2B5EF4-FFF2-40B4-BE49-F238E27FC236}">
                        <a16:creationId xmlns:a16="http://schemas.microsoft.com/office/drawing/2014/main" id="{B84FB841-F4D4-0044-AF03-BB91D34F90C1}"/>
                      </a:ext>
                    </a:extLst>
                  </p:cNvPr>
                  <p:cNvCxnSpPr>
                    <a:cxnSpLocks/>
                    <a:endCxn id="96" idx="1"/>
                  </p:cNvCxnSpPr>
                  <p:nvPr/>
                </p:nvCxnSpPr>
                <p:spPr>
                  <a:xfrm flipV="1">
                    <a:off x="6632441" y="3089432"/>
                    <a:ext cx="791705" cy="383178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rgbClr val="385623"/>
                    </a:solidFill>
                    <a:prstDash val="solid"/>
                    <a:miter lim="800000"/>
                    <a:headEnd type="none" w="med" len="med"/>
                    <a:tailEnd type="triangle" w="lg" len="lg"/>
                  </a:ln>
                </p:spPr>
              </p:cxnSp>
              <p:cxnSp>
                <p:nvCxnSpPr>
                  <p:cNvPr id="84" name="Shape 1513">
                    <a:extLst>
                      <a:ext uri="{FF2B5EF4-FFF2-40B4-BE49-F238E27FC236}">
                        <a16:creationId xmlns:a16="http://schemas.microsoft.com/office/drawing/2014/main" id="{B2987C42-BFBC-764F-825D-2CD5333F08E2}"/>
                      </a:ext>
                    </a:extLst>
                  </p:cNvPr>
                  <p:cNvCxnSpPr>
                    <a:cxnSpLocks/>
                    <a:stCxn id="95" idx="5"/>
                    <a:endCxn id="75" idx="1"/>
                  </p:cNvCxnSpPr>
                  <p:nvPr/>
                </p:nvCxnSpPr>
                <p:spPr>
                  <a:xfrm>
                    <a:off x="6516979" y="3829109"/>
                    <a:ext cx="802584" cy="843127"/>
                  </a:xfrm>
                  <a:prstGeom prst="straightConnector1">
                    <a:avLst/>
                  </a:prstGeom>
                  <a:noFill/>
                  <a:ln w="38100" cap="flat" cmpd="sng">
                    <a:solidFill>
                      <a:srgbClr val="385623"/>
                    </a:solidFill>
                    <a:prstDash val="solid"/>
                    <a:miter lim="800000"/>
                    <a:headEnd type="none" w="med" len="med"/>
                    <a:tailEnd type="triangle" w="lg" len="lg"/>
                  </a:ln>
                </p:spPr>
              </p:cxnSp>
              <p:sp>
                <p:nvSpPr>
                  <p:cNvPr id="85" name="Shape 1486">
                    <a:extLst>
                      <a:ext uri="{FF2B5EF4-FFF2-40B4-BE49-F238E27FC236}">
                        <a16:creationId xmlns:a16="http://schemas.microsoft.com/office/drawing/2014/main" id="{F37A259C-71A0-0745-8413-7FFC03A2C7E6}"/>
                      </a:ext>
                    </a:extLst>
                  </p:cNvPr>
                  <p:cNvSpPr txBox="1"/>
                  <p:nvPr/>
                </p:nvSpPr>
                <p:spPr>
                  <a:xfrm>
                    <a:off x="2336908" y="3664458"/>
                    <a:ext cx="2423471" cy="43553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900" b="1" cap="sm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Remote Servers</a:t>
                    </a:r>
                    <a:endParaRPr sz="1900" b="1" cap="small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86" name="Shape 1491">
                    <a:extLst>
                      <a:ext uri="{FF2B5EF4-FFF2-40B4-BE49-F238E27FC236}">
                        <a16:creationId xmlns:a16="http://schemas.microsoft.com/office/drawing/2014/main" id="{B81A5D47-324B-1243-919E-4B57E47756E0}"/>
                      </a:ext>
                    </a:extLst>
                  </p:cNvPr>
                  <p:cNvSpPr txBox="1"/>
                  <p:nvPr/>
                </p:nvSpPr>
                <p:spPr>
                  <a:xfrm>
                    <a:off x="2336908" y="1734826"/>
                    <a:ext cx="2112551" cy="35877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rPr lang="en-US" sz="1900" b="1" cap="small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Local Storage</a:t>
                    </a:r>
                    <a:endParaRPr sz="1900" b="1" cap="small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endParaRPr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1519E52B-B136-1243-95F3-A87CEC52B1A6}"/>
                      </a:ext>
                    </a:extLst>
                  </p:cNvPr>
                  <p:cNvSpPr/>
                  <p:nvPr/>
                </p:nvSpPr>
                <p:spPr>
                  <a:xfrm>
                    <a:off x="2709611" y="2148133"/>
                    <a:ext cx="2189228" cy="4582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174625" lvl="0" algn="r">
                      <a:lnSpc>
                        <a:spcPct val="110000"/>
                      </a:lnSpc>
                      <a:buClr>
                        <a:srgbClr val="000000"/>
                      </a:buClr>
                      <a:buSzPts val="1800"/>
                    </a:pPr>
                    <a:r>
                      <a:rPr lang="en-US" sz="1700" dirty="0">
                        <a:solidFill>
                          <a:srgbClr val="3F3F3F"/>
                        </a:solidFill>
                        <a:ea typeface="Helvetica Neue"/>
                        <a:cs typeface="Helvetica Neue"/>
                        <a:sym typeface="Helvetica Neue"/>
                      </a:rPr>
                      <a:t>Internal Servers</a:t>
                    </a:r>
                    <a:endParaRPr lang="en-US" sz="17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CDF17B43-4071-0347-9C65-2CABCE994C44}"/>
                      </a:ext>
                    </a:extLst>
                  </p:cNvPr>
                  <p:cNvSpPr/>
                  <p:nvPr/>
                </p:nvSpPr>
                <p:spPr>
                  <a:xfrm>
                    <a:off x="3129306" y="3122812"/>
                    <a:ext cx="996529" cy="4582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174625" lvl="0">
                      <a:lnSpc>
                        <a:spcPct val="110000"/>
                      </a:lnSpc>
                      <a:buClr>
                        <a:srgbClr val="000000"/>
                      </a:buClr>
                      <a:buSzPts val="1800"/>
                    </a:pPr>
                    <a:r>
                      <a:rPr lang="en-US" sz="1700" dirty="0">
                        <a:solidFill>
                          <a:srgbClr val="3F3F3F"/>
                        </a:solidFill>
                        <a:ea typeface="Helvetica Neue"/>
                        <a:cs typeface="Helvetica Neue"/>
                        <a:sym typeface="Helvetica Neue"/>
                      </a:rPr>
                      <a:t>RAID</a:t>
                    </a:r>
                    <a:endParaRPr lang="en-US" sz="1700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id="{A964C0D9-FEAB-E647-B1B1-95CBFA9D1F7A}"/>
                      </a:ext>
                    </a:extLst>
                  </p:cNvPr>
                  <p:cNvSpPr/>
                  <p:nvPr/>
                </p:nvSpPr>
                <p:spPr>
                  <a:xfrm>
                    <a:off x="2860019" y="2617606"/>
                    <a:ext cx="1484629" cy="458218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174625" lvl="0" algn="r">
                      <a:lnSpc>
                        <a:spcPct val="110000"/>
                      </a:lnSpc>
                      <a:buClr>
                        <a:srgbClr val="000000"/>
                      </a:buClr>
                      <a:buSzPts val="1800"/>
                    </a:pPr>
                    <a:r>
                      <a:rPr lang="en-US" sz="1700" dirty="0">
                        <a:solidFill>
                          <a:srgbClr val="3F3F3F"/>
                        </a:solidFill>
                        <a:ea typeface="Helvetica Neue"/>
                        <a:cs typeface="Helvetica Neue"/>
                        <a:sym typeface="Helvetica Neue"/>
                      </a:rPr>
                      <a:t>Database</a:t>
                    </a:r>
                    <a:endParaRPr lang="en-US" sz="1700" dirty="0">
                      <a:solidFill>
                        <a:prstClr val="black"/>
                      </a:solidFill>
                    </a:endParaRPr>
                  </a:p>
                </p:txBody>
              </p: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E6427C12-4D59-C84E-9EBF-C317B48072A7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2840508" y="2267869"/>
                    <a:ext cx="0" cy="1205220"/>
                  </a:xfrm>
                  <a:prstGeom prst="line">
                    <a:avLst/>
                  </a:prstGeom>
                  <a:solidFill>
                    <a:srgbClr val="00B8FF"/>
                  </a:solidFill>
                  <a:ln w="6350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716892D3-4255-5F4A-BC17-881BCCB69D9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>
                    <a:off x="2846326" y="4104001"/>
                    <a:ext cx="0" cy="1548784"/>
                  </a:xfrm>
                  <a:prstGeom prst="line">
                    <a:avLst/>
                  </a:prstGeom>
                  <a:solidFill>
                    <a:srgbClr val="00B8FF"/>
                  </a:solidFill>
                  <a:ln w="63500" cap="flat" cmpd="sng" algn="ctr">
                    <a:solidFill>
                      <a:schemeClr val="tx1">
                        <a:lumMod val="50000"/>
                        <a:lumOff val="50000"/>
                      </a:schemeClr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sp>
                <p:nvSpPr>
                  <p:cNvPr id="92" name="TextBox 91">
                    <a:extLst>
                      <a:ext uri="{FF2B5EF4-FFF2-40B4-BE49-F238E27FC236}">
                        <a16:creationId xmlns:a16="http://schemas.microsoft.com/office/drawing/2014/main" id="{5FEADEF7-542C-EF43-A0A8-C94AFF32A378}"/>
                      </a:ext>
                    </a:extLst>
                  </p:cNvPr>
                  <p:cNvSpPr txBox="1"/>
                  <p:nvPr/>
                </p:nvSpPr>
                <p:spPr>
                  <a:xfrm>
                    <a:off x="7940138" y="2846180"/>
                    <a:ext cx="1590187" cy="7711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Web-Based</a:t>
                    </a:r>
                  </a:p>
                  <a:p>
                    <a:r>
                      <a:rPr 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Applications</a:t>
                    </a:r>
                  </a:p>
                </p:txBody>
              </p:sp>
              <p:sp>
                <p:nvSpPr>
                  <p:cNvPr id="93" name="TextBox 92">
                    <a:extLst>
                      <a:ext uri="{FF2B5EF4-FFF2-40B4-BE49-F238E27FC236}">
                        <a16:creationId xmlns:a16="http://schemas.microsoft.com/office/drawing/2014/main" id="{0DEE2673-14DC-3640-B28B-E7206235F008}"/>
                      </a:ext>
                    </a:extLst>
                  </p:cNvPr>
                  <p:cNvSpPr txBox="1"/>
                  <p:nvPr/>
                </p:nvSpPr>
                <p:spPr>
                  <a:xfrm>
                    <a:off x="7229160" y="2267950"/>
                    <a:ext cx="2069797" cy="349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Automated Scripts</a:t>
                    </a:r>
                  </a:p>
                </p:txBody>
              </p:sp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824DA1E3-FB3A-7D41-9521-23D1F81412C4}"/>
                      </a:ext>
                    </a:extLst>
                  </p:cNvPr>
                  <p:cNvSpPr txBox="1"/>
                  <p:nvPr/>
                </p:nvSpPr>
                <p:spPr>
                  <a:xfrm>
                    <a:off x="7950743" y="4372395"/>
                    <a:ext cx="1590187" cy="77119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Software </a:t>
                    </a:r>
                  </a:p>
                  <a:p>
                    <a:r>
                      <a:rPr lang="en-US" sz="1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Applications</a:t>
                    </a:r>
                  </a:p>
                </p:txBody>
              </p:sp>
              <p:sp>
                <p:nvSpPr>
                  <p:cNvPr id="95" name="Donut 94">
                    <a:extLst>
                      <a:ext uri="{FF2B5EF4-FFF2-40B4-BE49-F238E27FC236}">
                        <a16:creationId xmlns:a16="http://schemas.microsoft.com/office/drawing/2014/main" id="{4E5072E3-4E48-9845-8957-253B5101637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5512374" y="3390969"/>
                    <a:ext cx="1176968" cy="513313"/>
                  </a:xfrm>
                  <a:prstGeom prst="donut">
                    <a:avLst>
                      <a:gd name="adj" fmla="val 11535"/>
                    </a:avLst>
                  </a:prstGeom>
                  <a:solidFill>
                    <a:srgbClr val="00B8FF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57200" rtl="0" eaLnBrk="1" fontAlgn="base" latinLnBrk="0" hangingPunct="0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charset="0"/>
                      <a:buNone/>
                      <a:tabLst/>
                    </a:pPr>
                    <a:endParaRPr kumimoji="0" lang="en-US" sz="1800" b="0" i="0" u="none" strike="noStrike" cap="none" normalizeH="0" baseline="0" dirty="0">
                      <a:ln>
                        <a:noFill/>
                      </a:ln>
                      <a:effectLst/>
                      <a:latin typeface="Arial" charset="0"/>
                      <a:ea typeface="ＭＳ Ｐゴシック" charset="0"/>
                      <a:cs typeface="Arial Unicode MS" charset="0"/>
                    </a:endParaRPr>
                  </a:p>
                </p:txBody>
              </p:sp>
              <p:pic>
                <p:nvPicPr>
                  <p:cNvPr id="96" name="Shape 1494">
                    <a:extLst>
                      <a:ext uri="{FF2B5EF4-FFF2-40B4-BE49-F238E27FC236}">
                        <a16:creationId xmlns:a16="http://schemas.microsoft.com/office/drawing/2014/main" id="{E9E56091-CDC3-414B-8CF2-324288D6FFB2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7" cstate="print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424146" y="2852805"/>
                    <a:ext cx="473253" cy="47325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97" name="Shape 1485">
                    <a:extLst>
                      <a:ext uri="{FF2B5EF4-FFF2-40B4-BE49-F238E27FC236}">
                        <a16:creationId xmlns:a16="http://schemas.microsoft.com/office/drawing/2014/main" id="{FA5D2B8D-D560-0045-8AF8-48A2DE409C98}"/>
                      </a:ext>
                    </a:extLst>
                  </p:cNvPr>
                  <p:cNvPicPr preferRelativeResize="0"/>
                  <p:nvPr/>
                </p:nvPicPr>
                <p:blipFill rotWithShape="1">
                  <a:blip r:embed="rId3" cstate="print">
                    <a:alphaModFix/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6833601" y="2228677"/>
                    <a:ext cx="432881" cy="43288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8DB86677-590C-7942-A41E-B3DF0BA96FFF}"/>
                    </a:ext>
                  </a:extLst>
                </p:cNvPr>
                <p:cNvSpPr txBox="1"/>
                <p:nvPr/>
              </p:nvSpPr>
              <p:spPr>
                <a:xfrm>
                  <a:off x="6860979" y="3541307"/>
                  <a:ext cx="1360997" cy="7711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7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Download</a:t>
                  </a:r>
                </a:p>
                <a:p>
                  <a:r>
                    <a:rPr lang="en-US" sz="17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rPr>
                    <a:t>By Hand</a:t>
                  </a:r>
                </a:p>
              </p:txBody>
            </p:sp>
          </p:grpSp>
          <p:sp>
            <p:nvSpPr>
              <p:cNvPr id="53" name="Shape 1508">
                <a:extLst>
                  <a:ext uri="{FF2B5EF4-FFF2-40B4-BE49-F238E27FC236}">
                    <a16:creationId xmlns:a16="http://schemas.microsoft.com/office/drawing/2014/main" id="{49217548-475A-BC42-B35F-22F198BDA010}"/>
                  </a:ext>
                </a:extLst>
              </p:cNvPr>
              <p:cNvSpPr txBox="1"/>
              <p:nvPr/>
            </p:nvSpPr>
            <p:spPr>
              <a:xfrm>
                <a:off x="1115815" y="1098117"/>
                <a:ext cx="3152977" cy="3907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000" b="1" cap="all" dirty="0">
                    <a:solidFill>
                      <a:schemeClr val="accent5">
                        <a:lumMod val="50000"/>
                      </a:schemeClr>
                    </a:solidFill>
                    <a:latin typeface="Calibri"/>
                    <a:ea typeface="Calibri"/>
                    <a:cs typeface="Calibri"/>
                    <a:sym typeface="Calibri"/>
                  </a:rPr>
                  <a:t>Data Aggregation</a:t>
                </a:r>
                <a:endParaRPr sz="2000" b="1" cap="all" dirty="0">
                  <a:solidFill>
                    <a:schemeClr val="accent5">
                      <a:lumMod val="50000"/>
                    </a:schemeClr>
                  </a:solidFill>
                </a:endParaRPr>
              </a:p>
            </p:txBody>
          </p:sp>
        </p:grp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E562686D-C05E-3C43-9588-DC7BB22236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2840" y="4903365"/>
              <a:ext cx="547818" cy="304038"/>
            </a:xfrm>
            <a:prstGeom prst="rect">
              <a:avLst/>
            </a:prstGeom>
          </p:spPr>
        </p:pic>
        <p:pic>
          <p:nvPicPr>
            <p:cNvPr id="99" name="Shape 1493">
              <a:extLst>
                <a:ext uri="{FF2B5EF4-FFF2-40B4-BE49-F238E27FC236}">
                  <a16:creationId xmlns:a16="http://schemas.microsoft.com/office/drawing/2014/main" id="{2AD89021-1624-2D43-9A23-2202107409A7}"/>
                </a:ext>
              </a:extLst>
            </p:cNvPr>
            <p:cNvPicPr preferRelativeResize="0"/>
            <p:nvPr/>
          </p:nvPicPr>
          <p:blipFill rotWithShape="1">
            <a:blip r:embed="rId9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87187" y="4933347"/>
              <a:ext cx="476147" cy="321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Shape 1496">
              <a:extLst>
                <a:ext uri="{FF2B5EF4-FFF2-40B4-BE49-F238E27FC236}">
                  <a16:creationId xmlns:a16="http://schemas.microsoft.com/office/drawing/2014/main" id="{2BB6DBBF-FB0F-A941-82F1-D00816E1DB25}"/>
                </a:ext>
              </a:extLst>
            </p:cNvPr>
            <p:cNvPicPr preferRelativeResize="0"/>
            <p:nvPr/>
          </p:nvPicPr>
          <p:blipFill rotWithShape="1">
            <a:blip r:embed="rId10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95476" y="4544213"/>
              <a:ext cx="410860" cy="3184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Shape 1497">
              <a:extLst>
                <a:ext uri="{FF2B5EF4-FFF2-40B4-BE49-F238E27FC236}">
                  <a16:creationId xmlns:a16="http://schemas.microsoft.com/office/drawing/2014/main" id="{4D6661CA-E262-8740-AA59-CCC53D7D7CF9}"/>
                </a:ext>
              </a:extLst>
            </p:cNvPr>
            <p:cNvPicPr preferRelativeResize="0"/>
            <p:nvPr/>
          </p:nvPicPr>
          <p:blipFill rotWithShape="1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0385" y="4508008"/>
              <a:ext cx="390827" cy="39082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02" name="Shape 1511">
            <a:extLst>
              <a:ext uri="{FF2B5EF4-FFF2-40B4-BE49-F238E27FC236}">
                <a16:creationId xmlns:a16="http://schemas.microsoft.com/office/drawing/2014/main" id="{9BE6CB8C-E87D-714E-9DE3-8B72325D42AE}"/>
              </a:ext>
            </a:extLst>
          </p:cNvPr>
          <p:cNvCxnSpPr>
            <a:cxnSpLocks/>
          </p:cNvCxnSpPr>
          <p:nvPr/>
        </p:nvCxnSpPr>
        <p:spPr>
          <a:xfrm>
            <a:off x="3668651" y="3339753"/>
            <a:ext cx="551819" cy="155990"/>
          </a:xfrm>
          <a:prstGeom prst="straightConnector1">
            <a:avLst/>
          </a:prstGeom>
          <a:noFill/>
          <a:ln w="38100" cap="flat" cmpd="sng">
            <a:solidFill>
              <a:srgbClr val="385623"/>
            </a:solidFill>
            <a:prstDash val="solid"/>
            <a:miter lim="800000"/>
            <a:headEnd type="none" w="med" len="med"/>
            <a:tailEnd type="triangle" w="lg" len="lg"/>
          </a:ln>
        </p:spPr>
      </p:cxnSp>
    </p:spTree>
    <p:extLst>
      <p:ext uri="{BB962C8B-B14F-4D97-AF65-F5344CB8AC3E}">
        <p14:creationId xmlns:p14="http://schemas.microsoft.com/office/powerpoint/2010/main" val="1649049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1F1A-6409-3146-907C-7990D98C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NOAA ERDDAPs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9A008-B6DD-7346-8FAA-344CEA27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2F243-E040-FD44-B44B-7E48BDC25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CoastWatch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r>
              <a:rPr lang="en-US"/>
              <a:t> Coast Node                                          http://coastwatch.pfeg.noaa.gov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3BBC4-EB05-0E43-B69C-B39BB33B22AB}"/>
              </a:ext>
            </a:extLst>
          </p:cNvPr>
          <p:cNvSpPr txBox="1"/>
          <p:nvPr/>
        </p:nvSpPr>
        <p:spPr>
          <a:xfrm>
            <a:off x="111183" y="1417233"/>
            <a:ext cx="533113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CoastWatch-Central Ops</a:t>
            </a:r>
            <a:endParaRPr lang="en-US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CoastWatch-West Coast Node (WCN)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4"/>
              </a:rPr>
              <a:t>CoastWatch-PolarWatch</a:t>
            </a:r>
            <a:endParaRPr lang="en-US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hlinkClick r:id="rId5"/>
              </a:rPr>
              <a:t>CoastWatch-Caribbean/Gulf of Mexico</a:t>
            </a:r>
            <a:endParaRPr lang="en-US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hlinkClick r:id="rId6"/>
              </a:rPr>
              <a:t>CoastWatch-Pacific Node</a:t>
            </a:r>
            <a:endParaRPr lang="en-US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hlinkClick r:id="rId7"/>
              </a:rPr>
              <a:t>CoastWatch-Great Lakes Node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8"/>
              </a:rPr>
              <a:t>NOAA Unified Access Framework</a:t>
            </a:r>
            <a:endParaRPr lang="en-US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hlinkClick r:id="rId9"/>
              </a:rPr>
              <a:t>NOAA NCEI</a:t>
            </a:r>
            <a:endParaRPr lang="en-US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hlinkClick r:id="rId10"/>
              </a:rPr>
              <a:t>NOAA NCEI</a:t>
            </a:r>
            <a:endParaRPr lang="en-US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hlinkClick r:id="rId11"/>
              </a:rPr>
              <a:t>NOS CO-OPS</a:t>
            </a:r>
            <a:endParaRPr lang="en-US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hlinkClick r:id="rId12"/>
              </a:rPr>
              <a:t>NMFS NEFSC</a:t>
            </a:r>
            <a:endParaRPr lang="en-US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hlinkClick r:id="rId13"/>
              </a:rPr>
              <a:t>OAR PMEL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5AF30D-5B7E-6B4F-B8FE-C2D42D6B3D2E}"/>
              </a:ext>
            </a:extLst>
          </p:cNvPr>
          <p:cNvSpPr txBox="1"/>
          <p:nvPr/>
        </p:nvSpPr>
        <p:spPr>
          <a:xfrm>
            <a:off x="5362831" y="1408666"/>
            <a:ext cx="681629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hlinkClick r:id="rId14"/>
              </a:rPr>
              <a:t>NOAA Observing System Monitoring Center</a:t>
            </a:r>
            <a:endParaRPr lang="en-US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hlinkClick r:id="rId15"/>
              </a:rPr>
              <a:t>NOAA IOOS Sensors </a:t>
            </a:r>
            <a:endParaRPr lang="en-US" sz="2400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hlinkClick r:id="rId16"/>
              </a:rPr>
              <a:t>NOAA IOOS National Glider Data Assembly Center</a:t>
            </a:r>
            <a:r>
              <a:rPr lang="en-US" sz="2400" dirty="0"/>
              <a:t> 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en-US" sz="2400" dirty="0">
                <a:hlinkClick r:id="rId17"/>
              </a:rPr>
              <a:t>NOAA IOOS CeNCOOS</a:t>
            </a:r>
            <a:r>
              <a:rPr lang="en-US" sz="24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18"/>
              </a:rPr>
              <a:t>NOAA IOOS NERACOOS</a:t>
            </a:r>
            <a:r>
              <a:rPr lang="en-US" sz="24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19"/>
              </a:rPr>
              <a:t>NOAA IOOS PacIOOS</a:t>
            </a:r>
            <a:r>
              <a:rPr lang="en-US" sz="2400" dirty="0"/>
              <a:t>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20"/>
              </a:rPr>
              <a:t>NOAA IOOS SCCOOS</a:t>
            </a:r>
            <a:r>
              <a:rPr lang="en-US" sz="2400" dirty="0"/>
              <a:t> 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hlinkClick r:id="rId21"/>
              </a:rPr>
              <a:t>NOAA IOOS SECOORA</a:t>
            </a:r>
            <a:r>
              <a:rPr 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08375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A1F1A-6409-3146-907C-7990D98C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98" y="22162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ERDDAP Google Group for Admins</a:t>
            </a:r>
            <a:br>
              <a:rPr lang="en-US" dirty="0"/>
            </a:br>
            <a:r>
              <a:rPr lang="en-US" sz="2200" dirty="0"/>
              <a:t>https://</a:t>
            </a:r>
            <a:r>
              <a:rPr lang="en-US" sz="2200" dirty="0" err="1"/>
              <a:t>groups.google.com</a:t>
            </a:r>
            <a:r>
              <a:rPr lang="en-US" sz="2200" dirty="0"/>
              <a:t>/forum/#!forum/</a:t>
            </a:r>
            <a:r>
              <a:rPr lang="en-US" sz="2200" dirty="0" err="1"/>
              <a:t>erddap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B9A008-B6DD-7346-8FAA-344CEA27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2F243-E040-FD44-B44B-7E48BDC25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CoastWatch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r>
              <a:rPr lang="en-US"/>
              <a:t> Coast Node                                          http://coastwatch.pfeg.noaa.gov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0D94D7-B0DD-0C4A-80E9-34E9BA9C1234}"/>
              </a:ext>
            </a:extLst>
          </p:cNvPr>
          <p:cNvSpPr txBox="1"/>
          <p:nvPr/>
        </p:nvSpPr>
        <p:spPr>
          <a:xfrm>
            <a:off x="98854" y="2409569"/>
            <a:ext cx="3441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Active ERDDAP user’s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Aimed at administrators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3BA492-E584-674A-A79D-1D3D8D3CC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667"/>
          <a:stretch/>
        </p:blipFill>
        <p:spPr>
          <a:xfrm>
            <a:off x="4261654" y="1173892"/>
            <a:ext cx="70878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8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BC7661-EFAA-104C-9A01-69A66D157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5"/>
          <a:stretch/>
        </p:blipFill>
        <p:spPr>
          <a:xfrm>
            <a:off x="302053" y="881793"/>
            <a:ext cx="12139441" cy="54572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D1E9C0-BE39-D04D-88C3-86DC7F2F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1A7B5-A05F-8C4C-B86C-450BDE467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CoastWatch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r>
              <a:rPr lang="en-US"/>
              <a:t> Coast Node                                          http://coastwatch.pfeg.noaa.gov</a:t>
            </a:r>
            <a:endParaRPr lang="en-US" dirty="0"/>
          </a:p>
        </p:txBody>
      </p:sp>
      <p:sp>
        <p:nvSpPr>
          <p:cNvPr id="5" name="Title 45">
            <a:extLst>
              <a:ext uri="{FF2B5EF4-FFF2-40B4-BE49-F238E27FC236}">
                <a16:creationId xmlns:a16="http://schemas.microsoft.com/office/drawing/2014/main" id="{DC2F2610-A589-0E46-980D-CB9BAF8862BC}"/>
              </a:ext>
            </a:extLst>
          </p:cNvPr>
          <p:cNvSpPr txBox="1">
            <a:spLocks/>
          </p:cNvSpPr>
          <p:nvPr/>
        </p:nvSpPr>
        <p:spPr>
          <a:xfrm>
            <a:off x="528298" y="-646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5">
                    <a:lumMod val="50000"/>
                  </a:schemeClr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The ERDDAP interface is functional (not beautiful)  </a:t>
            </a:r>
          </a:p>
        </p:txBody>
      </p:sp>
    </p:spTree>
    <p:extLst>
      <p:ext uri="{BB962C8B-B14F-4D97-AF65-F5344CB8AC3E}">
        <p14:creationId xmlns:p14="http://schemas.microsoft.com/office/powerpoint/2010/main" val="49249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BC7661-EFAA-104C-9A01-69A66D157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5"/>
          <a:stretch/>
        </p:blipFill>
        <p:spPr>
          <a:xfrm>
            <a:off x="302053" y="881793"/>
            <a:ext cx="12139441" cy="54572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D1E9C0-BE39-D04D-88C3-86DC7F2F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1A7B5-A05F-8C4C-B86C-450BDE467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CoastWatch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r>
              <a:rPr lang="en-US"/>
              <a:t> Coast Node                                          http://coastwatch.pfeg.noaa.gov</a:t>
            </a:r>
            <a:endParaRPr lang="en-US" dirty="0"/>
          </a:p>
        </p:txBody>
      </p:sp>
      <p:sp>
        <p:nvSpPr>
          <p:cNvPr id="5" name="Title 45">
            <a:extLst>
              <a:ext uri="{FF2B5EF4-FFF2-40B4-BE49-F238E27FC236}">
                <a16:creationId xmlns:a16="http://schemas.microsoft.com/office/drawing/2014/main" id="{DC2F2610-A589-0E46-980D-CB9BAF8862BC}"/>
              </a:ext>
            </a:extLst>
          </p:cNvPr>
          <p:cNvSpPr txBox="1">
            <a:spLocks/>
          </p:cNvSpPr>
          <p:nvPr/>
        </p:nvSpPr>
        <p:spPr>
          <a:xfrm>
            <a:off x="528298" y="-646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5">
                    <a:lumMod val="50000"/>
                  </a:schemeClr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The ERDDAP interface is functional (not beautiful) 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F2DFB10-8A1A-9C4D-B0DF-49829A5BA417}"/>
              </a:ext>
            </a:extLst>
          </p:cNvPr>
          <p:cNvSpPr/>
          <p:nvPr/>
        </p:nvSpPr>
        <p:spPr>
          <a:xfrm>
            <a:off x="1989433" y="1884935"/>
            <a:ext cx="5560545" cy="1915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EFA326-91D1-1245-9D09-EF28F40194C2}"/>
              </a:ext>
            </a:extLst>
          </p:cNvPr>
          <p:cNvSpPr txBox="1"/>
          <p:nvPr/>
        </p:nvSpPr>
        <p:spPr>
          <a:xfrm flipH="1">
            <a:off x="2156712" y="2162962"/>
            <a:ext cx="54674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types of data: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Gridded (</a:t>
            </a:r>
            <a:r>
              <a:rPr lang="en-US" sz="2000" dirty="0" err="1"/>
              <a:t>Acessed</a:t>
            </a:r>
            <a:r>
              <a:rPr lang="en-US" sz="2000" dirty="0"/>
              <a:t> though </a:t>
            </a:r>
            <a:r>
              <a:rPr lang="en-US" sz="2000" dirty="0" err="1"/>
              <a:t>GridDAP</a:t>
            </a:r>
            <a:r>
              <a:rPr lang="en-US" sz="20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Tabular  (Accessed through </a:t>
            </a:r>
            <a:r>
              <a:rPr lang="en-US" sz="2000" dirty="0" err="1"/>
              <a:t>TableDAP</a:t>
            </a:r>
            <a:r>
              <a:rPr lang="en-US" sz="2000" dirty="0"/>
              <a:t> or Subset) </a:t>
            </a:r>
          </a:p>
          <a:p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0E580B-3B8E-4540-AAD7-D312CA7E0D93}"/>
              </a:ext>
            </a:extLst>
          </p:cNvPr>
          <p:cNvSpPr/>
          <p:nvPr/>
        </p:nvSpPr>
        <p:spPr>
          <a:xfrm>
            <a:off x="302053" y="1945532"/>
            <a:ext cx="919405" cy="43327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D24E34C-D717-2A40-B19B-442A066139EB}"/>
              </a:ext>
            </a:extLst>
          </p:cNvPr>
          <p:cNvCxnSpPr/>
          <p:nvPr/>
        </p:nvCxnSpPr>
        <p:spPr>
          <a:xfrm>
            <a:off x="629055" y="1945532"/>
            <a:ext cx="0" cy="43327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72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BC7661-EFAA-104C-9A01-69A66D157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5"/>
          <a:stretch/>
        </p:blipFill>
        <p:spPr>
          <a:xfrm>
            <a:off x="302053" y="881793"/>
            <a:ext cx="12139441" cy="54572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D1E9C0-BE39-D04D-88C3-86DC7F2F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1A7B5-A05F-8C4C-B86C-450BDE467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CoastWatch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r>
              <a:rPr lang="en-US"/>
              <a:t> Coast Node                                          http://coastwatch.pfeg.noaa.gov</a:t>
            </a:r>
            <a:endParaRPr lang="en-US" dirty="0"/>
          </a:p>
        </p:txBody>
      </p:sp>
      <p:sp>
        <p:nvSpPr>
          <p:cNvPr id="5" name="Title 45">
            <a:extLst>
              <a:ext uri="{FF2B5EF4-FFF2-40B4-BE49-F238E27FC236}">
                <a16:creationId xmlns:a16="http://schemas.microsoft.com/office/drawing/2014/main" id="{DC2F2610-A589-0E46-980D-CB9BAF8862BC}"/>
              </a:ext>
            </a:extLst>
          </p:cNvPr>
          <p:cNvSpPr txBox="1">
            <a:spLocks/>
          </p:cNvSpPr>
          <p:nvPr/>
        </p:nvSpPr>
        <p:spPr>
          <a:xfrm>
            <a:off x="528298" y="-646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5">
                    <a:lumMod val="50000"/>
                  </a:schemeClr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The ERDDAP interface is functional (not beautiful)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B5869-CE93-1E4D-BDDD-A03368645FB1}"/>
              </a:ext>
            </a:extLst>
          </p:cNvPr>
          <p:cNvSpPr/>
          <p:nvPr/>
        </p:nvSpPr>
        <p:spPr>
          <a:xfrm>
            <a:off x="7234216" y="1878227"/>
            <a:ext cx="723535" cy="5560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51C71-F086-374F-A5C2-8AE936F5C64C}"/>
              </a:ext>
            </a:extLst>
          </p:cNvPr>
          <p:cNvSpPr txBox="1"/>
          <p:nvPr/>
        </p:nvSpPr>
        <p:spPr>
          <a:xfrm>
            <a:off x="4942702" y="1371599"/>
            <a:ext cx="4750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metadata is crucial for data discoverability </a:t>
            </a:r>
          </a:p>
        </p:txBody>
      </p:sp>
    </p:spTree>
    <p:extLst>
      <p:ext uri="{BB962C8B-B14F-4D97-AF65-F5344CB8AC3E}">
        <p14:creationId xmlns:p14="http://schemas.microsoft.com/office/powerpoint/2010/main" val="2498549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EBC7661-EFAA-104C-9A01-69A66D157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745"/>
          <a:stretch/>
        </p:blipFill>
        <p:spPr>
          <a:xfrm>
            <a:off x="302053" y="881793"/>
            <a:ext cx="12139441" cy="545722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D1E9C0-BE39-D04D-88C3-86DC7F2FC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F23CF-7BCB-1C46-9584-7002207BC3B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1A7B5-A05F-8C4C-B86C-450BDE4674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CoastWatch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West</a:t>
            </a:r>
            <a:r>
              <a:rPr lang="en-US"/>
              <a:t> Coast Node                                          http://coastwatch.pfeg.noaa.gov</a:t>
            </a:r>
            <a:endParaRPr lang="en-US" dirty="0"/>
          </a:p>
        </p:txBody>
      </p:sp>
      <p:sp>
        <p:nvSpPr>
          <p:cNvPr id="5" name="Title 45">
            <a:extLst>
              <a:ext uri="{FF2B5EF4-FFF2-40B4-BE49-F238E27FC236}">
                <a16:creationId xmlns:a16="http://schemas.microsoft.com/office/drawing/2014/main" id="{DC2F2610-A589-0E46-980D-CB9BAF8862BC}"/>
              </a:ext>
            </a:extLst>
          </p:cNvPr>
          <p:cNvSpPr txBox="1">
            <a:spLocks/>
          </p:cNvSpPr>
          <p:nvPr/>
        </p:nvSpPr>
        <p:spPr>
          <a:xfrm>
            <a:off x="528298" y="-64643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accent5">
                    <a:lumMod val="50000"/>
                  </a:schemeClr>
                </a:solidFill>
                <a:latin typeface="Arial Narrow" panose="020B0604020202020204" pitchFamily="34" charset="0"/>
                <a:ea typeface="+mj-ea"/>
                <a:cs typeface="Arial Narrow" panose="020B0604020202020204" pitchFamily="34" charset="0"/>
              </a:defRPr>
            </a:lvl1pPr>
          </a:lstStyle>
          <a:p>
            <a:endParaRPr lang="en-US" dirty="0"/>
          </a:p>
          <a:p>
            <a:r>
              <a:rPr lang="en-US" dirty="0"/>
              <a:t>The ERDDAP interface is functional (not beautiful) 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35B5869-CE93-1E4D-BDDD-A03368645FB1}"/>
              </a:ext>
            </a:extLst>
          </p:cNvPr>
          <p:cNvSpPr/>
          <p:nvPr/>
        </p:nvSpPr>
        <p:spPr>
          <a:xfrm>
            <a:off x="9137160" y="1878227"/>
            <a:ext cx="1156018" cy="55605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51C71-F086-374F-A5C2-8AE936F5C64C}"/>
              </a:ext>
            </a:extLst>
          </p:cNvPr>
          <p:cNvSpPr txBox="1"/>
          <p:nvPr/>
        </p:nvSpPr>
        <p:spPr>
          <a:xfrm>
            <a:off x="4942702" y="1371599"/>
            <a:ext cx="7237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Easy to serve data from other institutions.  Full credit is given to the source. </a:t>
            </a:r>
          </a:p>
        </p:txBody>
      </p:sp>
    </p:spTree>
    <p:extLst>
      <p:ext uri="{BB962C8B-B14F-4D97-AF65-F5344CB8AC3E}">
        <p14:creationId xmlns:p14="http://schemas.microsoft.com/office/powerpoint/2010/main" val="4059943347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132995</TotalTime>
  <Words>998</Words>
  <Application>Microsoft Macintosh PowerPoint</Application>
  <PresentationFormat>Widescreen</PresentationFormat>
  <Paragraphs>225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 Unicode MS</vt:lpstr>
      <vt:lpstr>ＭＳ Ｐゴシック</vt:lpstr>
      <vt:lpstr>Arial</vt:lpstr>
      <vt:lpstr>Arial Narrow</vt:lpstr>
      <vt:lpstr>Arial Narrow Bold</vt:lpstr>
      <vt:lpstr>Calibri</vt:lpstr>
      <vt:lpstr>Calibri Light</vt:lpstr>
      <vt:lpstr>Helvetica</vt:lpstr>
      <vt:lpstr>Helvetica Neue</vt:lpstr>
      <vt:lpstr>Lucida Grande</vt:lpstr>
      <vt:lpstr>Times New Roman</vt:lpstr>
      <vt:lpstr>1_Custom Design</vt:lpstr>
      <vt:lpstr>NOAA Title Options</vt:lpstr>
      <vt:lpstr>Easy data access and visualization using the ERDDAP data server  </vt:lpstr>
      <vt:lpstr>PowerPoint Presentation</vt:lpstr>
      <vt:lpstr>ERDDAP – designed to make data access easier </vt:lpstr>
      <vt:lpstr>NOAA ERDDAPs</vt:lpstr>
      <vt:lpstr>ERDDAP Google Group for Admins https://groups.google.com/forum/#!forum/erddap </vt:lpstr>
      <vt:lpstr>PowerPoint Presentation</vt:lpstr>
      <vt:lpstr>PowerPoint Presentation</vt:lpstr>
      <vt:lpstr>PowerPoint Presentation</vt:lpstr>
      <vt:lpstr>PowerPoint Presentation</vt:lpstr>
      <vt:lpstr>WCN’s data catalog has ~1,000 satellite datasets</vt:lpstr>
      <vt:lpstr>Some of our most popular data products include the following</vt:lpstr>
      <vt:lpstr>WCN data catalog has non-satellite data (~400 datasets)</vt:lpstr>
      <vt:lpstr>PowerPoint Presentation</vt:lpstr>
      <vt:lpstr>Today’s “Introduction to ERDDAP” tutorial is online</vt:lpstr>
      <vt:lpstr>rerddapXtracto tools help R users extract data from ERDDAP</vt:lpstr>
      <vt:lpstr>An rerddapXtracto tutorial is available online</vt:lpstr>
      <vt:lpstr>Live Demonstration  </vt:lpstr>
    </vt:vector>
  </TitlesOfParts>
  <Company>Janin/Cliff Design, Inc.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Durham</dc:creator>
  <cp:lastModifiedBy>Microsoft Office User</cp:lastModifiedBy>
  <cp:revision>983</cp:revision>
  <dcterms:created xsi:type="dcterms:W3CDTF">2014-05-07T21:32:41Z</dcterms:created>
  <dcterms:modified xsi:type="dcterms:W3CDTF">2019-08-20T21:21:15Z</dcterms:modified>
</cp:coreProperties>
</file>