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9" r:id="rId1"/>
  </p:sldMasterIdLst>
  <p:notesMasterIdLst>
    <p:notesMasterId r:id="rId44"/>
  </p:notesMasterIdLst>
  <p:handoutMasterIdLst>
    <p:handoutMasterId r:id="rId45"/>
  </p:handoutMasterIdLst>
  <p:sldIdLst>
    <p:sldId id="650" r:id="rId2"/>
    <p:sldId id="658" r:id="rId3"/>
    <p:sldId id="667" r:id="rId4"/>
    <p:sldId id="675" r:id="rId5"/>
    <p:sldId id="676" r:id="rId6"/>
    <p:sldId id="668" r:id="rId7"/>
    <p:sldId id="677" r:id="rId8"/>
    <p:sldId id="678" r:id="rId9"/>
    <p:sldId id="679" r:id="rId10"/>
    <p:sldId id="680" r:id="rId11"/>
    <p:sldId id="681" r:id="rId12"/>
    <p:sldId id="682" r:id="rId13"/>
    <p:sldId id="683" r:id="rId14"/>
    <p:sldId id="684" r:id="rId15"/>
    <p:sldId id="685" r:id="rId16"/>
    <p:sldId id="686" r:id="rId17"/>
    <p:sldId id="687" r:id="rId18"/>
    <p:sldId id="688" r:id="rId19"/>
    <p:sldId id="689" r:id="rId20"/>
    <p:sldId id="690" r:id="rId21"/>
    <p:sldId id="691" r:id="rId22"/>
    <p:sldId id="693" r:id="rId23"/>
    <p:sldId id="692" r:id="rId24"/>
    <p:sldId id="694" r:id="rId25"/>
    <p:sldId id="695" r:id="rId26"/>
    <p:sldId id="696" r:id="rId27"/>
    <p:sldId id="697" r:id="rId28"/>
    <p:sldId id="698" r:id="rId29"/>
    <p:sldId id="701" r:id="rId30"/>
    <p:sldId id="700" r:id="rId31"/>
    <p:sldId id="699" r:id="rId32"/>
    <p:sldId id="702" r:id="rId33"/>
    <p:sldId id="703" r:id="rId34"/>
    <p:sldId id="704" r:id="rId35"/>
    <p:sldId id="705" r:id="rId36"/>
    <p:sldId id="706" r:id="rId37"/>
    <p:sldId id="707" r:id="rId38"/>
    <p:sldId id="708" r:id="rId39"/>
    <p:sldId id="709" r:id="rId40"/>
    <p:sldId id="710" r:id="rId41"/>
    <p:sldId id="711" r:id="rId42"/>
    <p:sldId id="712" r:id="rId43"/>
  </p:sldIdLst>
  <p:sldSz cx="9144000" cy="6858000" type="screen4x3"/>
  <p:notesSz cx="6894513" cy="91805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92" userDrawn="1">
          <p15:clr>
            <a:srgbClr val="A4A3A4"/>
          </p15:clr>
        </p15:guide>
        <p15:guide id="2" pos="217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24395C"/>
    <a:srgbClr val="0066FF"/>
    <a:srgbClr val="FFFF99"/>
    <a:srgbClr val="FFCC66"/>
    <a:srgbClr val="0000FF"/>
    <a:srgbClr val="000099"/>
    <a:srgbClr val="CC00FF"/>
    <a:srgbClr val="6600CC"/>
    <a:srgbClr val="3333CC"/>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0" autoAdjust="0"/>
    <p:restoredTop sz="93907" autoAdjust="0"/>
  </p:normalViewPr>
  <p:slideViewPr>
    <p:cSldViewPr snapToGrid="0" snapToObjects="1">
      <p:cViewPr varScale="1">
        <p:scale>
          <a:sx n="93" d="100"/>
          <a:sy n="93" d="100"/>
        </p:scale>
        <p:origin x="282" y="84"/>
      </p:cViewPr>
      <p:guideLst>
        <p:guide orient="horz" pos="2160"/>
        <p:guide pos="2880"/>
      </p:guideLst>
    </p:cSldViewPr>
  </p:slideViewPr>
  <p:notesTextViewPr>
    <p:cViewPr>
      <p:scale>
        <a:sx n="3" d="2"/>
        <a:sy n="3" d="2"/>
      </p:scale>
      <p:origin x="0" y="0"/>
    </p:cViewPr>
  </p:notesTextViewPr>
  <p:sorterViewPr>
    <p:cViewPr>
      <p:scale>
        <a:sx n="97" d="100"/>
        <a:sy n="97" d="100"/>
      </p:scale>
      <p:origin x="0" y="0"/>
    </p:cViewPr>
  </p:sorterViewPr>
  <p:notesViewPr>
    <p:cSldViewPr snapToGrid="0" snapToObjects="1">
      <p:cViewPr varScale="1">
        <p:scale>
          <a:sx n="56" d="100"/>
          <a:sy n="56" d="100"/>
        </p:scale>
        <p:origin x="2844" y="90"/>
      </p:cViewPr>
      <p:guideLst>
        <p:guide orient="horz" pos="2892"/>
        <p:guide pos="217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88091" cy="458476"/>
          </a:xfrm>
          <a:prstGeom prst="rect">
            <a:avLst/>
          </a:prstGeom>
        </p:spPr>
        <p:txBody>
          <a:bodyPr vert="horz" lIns="90352" tIns="45177" rIns="90352" bIns="45177" rtlCol="0"/>
          <a:lstStyle>
            <a:lvl1pPr algn="l">
              <a:defRPr sz="1200"/>
            </a:lvl1pPr>
          </a:lstStyle>
          <a:p>
            <a:endParaRPr lang="en-US" dirty="0"/>
          </a:p>
        </p:txBody>
      </p:sp>
      <p:sp>
        <p:nvSpPr>
          <p:cNvPr id="3" name="Date Placeholder 2"/>
          <p:cNvSpPr>
            <a:spLocks noGrp="1"/>
          </p:cNvSpPr>
          <p:nvPr>
            <p:ph type="dt" sz="quarter" idx="1"/>
          </p:nvPr>
        </p:nvSpPr>
        <p:spPr>
          <a:xfrm>
            <a:off x="3904859" y="0"/>
            <a:ext cx="2988091" cy="458476"/>
          </a:xfrm>
          <a:prstGeom prst="rect">
            <a:avLst/>
          </a:prstGeom>
        </p:spPr>
        <p:txBody>
          <a:bodyPr vert="horz" lIns="90352" tIns="45177" rIns="90352" bIns="45177" rtlCol="0"/>
          <a:lstStyle>
            <a:lvl1pPr algn="r">
              <a:defRPr sz="1200"/>
            </a:lvl1pPr>
          </a:lstStyle>
          <a:p>
            <a:fld id="{DB475259-E4DD-41CE-A329-567BC91F24DA}" type="datetimeFigureOut">
              <a:rPr lang="en-US" smtClean="0"/>
              <a:pPr/>
              <a:t>9/6/2019</a:t>
            </a:fld>
            <a:endParaRPr lang="en-US" dirty="0"/>
          </a:p>
        </p:txBody>
      </p:sp>
      <p:sp>
        <p:nvSpPr>
          <p:cNvPr id="4" name="Footer Placeholder 3"/>
          <p:cNvSpPr>
            <a:spLocks noGrp="1"/>
          </p:cNvSpPr>
          <p:nvPr>
            <p:ph type="ftr" sz="quarter" idx="2"/>
          </p:nvPr>
        </p:nvSpPr>
        <p:spPr>
          <a:xfrm>
            <a:off x="2" y="8720468"/>
            <a:ext cx="2988091" cy="458476"/>
          </a:xfrm>
          <a:prstGeom prst="rect">
            <a:avLst/>
          </a:prstGeom>
        </p:spPr>
        <p:txBody>
          <a:bodyPr vert="horz" lIns="90352" tIns="45177" rIns="90352" bIns="4517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04859" y="8720468"/>
            <a:ext cx="2988091" cy="458476"/>
          </a:xfrm>
          <a:prstGeom prst="rect">
            <a:avLst/>
          </a:prstGeom>
        </p:spPr>
        <p:txBody>
          <a:bodyPr vert="horz" lIns="90352" tIns="45177" rIns="90352" bIns="45177" rtlCol="0" anchor="b"/>
          <a:lstStyle>
            <a:lvl1pPr algn="r">
              <a:defRPr sz="1200"/>
            </a:lvl1pPr>
          </a:lstStyle>
          <a:p>
            <a:fld id="{CAFA92CF-FA72-4CBC-9E7D-95629B6FF99B}" type="slidenum">
              <a:rPr lang="en-US" smtClean="0"/>
              <a:pPr/>
              <a:t>‹#›</a:t>
            </a:fld>
            <a:endParaRPr lang="en-US" dirty="0"/>
          </a:p>
        </p:txBody>
      </p:sp>
    </p:spTree>
    <p:extLst>
      <p:ext uri="{BB962C8B-B14F-4D97-AF65-F5344CB8AC3E}">
        <p14:creationId xmlns:p14="http://schemas.microsoft.com/office/powerpoint/2010/main" val="8483545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7622" cy="459026"/>
          </a:xfrm>
          <a:prstGeom prst="rect">
            <a:avLst/>
          </a:prstGeom>
        </p:spPr>
        <p:txBody>
          <a:bodyPr vert="horz" lIns="91906" tIns="45952" rIns="91906" bIns="45952" rtlCol="0"/>
          <a:lstStyle>
            <a:lvl1pPr algn="l">
              <a:defRPr sz="1200"/>
            </a:lvl1pPr>
          </a:lstStyle>
          <a:p>
            <a:endParaRPr lang="en-US" dirty="0"/>
          </a:p>
        </p:txBody>
      </p:sp>
      <p:sp>
        <p:nvSpPr>
          <p:cNvPr id="3" name="Date Placeholder 2"/>
          <p:cNvSpPr>
            <a:spLocks noGrp="1"/>
          </p:cNvSpPr>
          <p:nvPr>
            <p:ph type="dt" idx="1"/>
          </p:nvPr>
        </p:nvSpPr>
        <p:spPr>
          <a:xfrm>
            <a:off x="3905298" y="0"/>
            <a:ext cx="2987622" cy="459026"/>
          </a:xfrm>
          <a:prstGeom prst="rect">
            <a:avLst/>
          </a:prstGeom>
        </p:spPr>
        <p:txBody>
          <a:bodyPr vert="horz" lIns="91906" tIns="45952" rIns="91906" bIns="45952" rtlCol="0"/>
          <a:lstStyle>
            <a:lvl1pPr algn="r">
              <a:defRPr sz="1200"/>
            </a:lvl1pPr>
          </a:lstStyle>
          <a:p>
            <a:fld id="{9A4572E2-EFA2-1F45-9D1E-98E89EE3F54C}" type="datetimeFigureOut">
              <a:rPr lang="en-US" smtClean="0"/>
              <a:pPr/>
              <a:t>9/6/2019</a:t>
            </a:fld>
            <a:endParaRPr lang="en-US" dirty="0"/>
          </a:p>
        </p:txBody>
      </p:sp>
      <p:sp>
        <p:nvSpPr>
          <p:cNvPr id="4" name="Slide Image Placeholder 3"/>
          <p:cNvSpPr>
            <a:spLocks noGrp="1" noRot="1" noChangeAspect="1"/>
          </p:cNvSpPr>
          <p:nvPr>
            <p:ph type="sldImg" idx="2"/>
          </p:nvPr>
        </p:nvSpPr>
        <p:spPr>
          <a:xfrm>
            <a:off x="1155700" y="690563"/>
            <a:ext cx="4584700" cy="3440112"/>
          </a:xfrm>
          <a:prstGeom prst="rect">
            <a:avLst/>
          </a:prstGeom>
          <a:noFill/>
          <a:ln w="12700">
            <a:solidFill>
              <a:prstClr val="black"/>
            </a:solidFill>
          </a:ln>
        </p:spPr>
        <p:txBody>
          <a:bodyPr vert="horz" lIns="91906" tIns="45952" rIns="91906" bIns="45952" rtlCol="0" anchor="ctr"/>
          <a:lstStyle/>
          <a:p>
            <a:endParaRPr lang="en-US" dirty="0"/>
          </a:p>
        </p:txBody>
      </p:sp>
      <p:sp>
        <p:nvSpPr>
          <p:cNvPr id="5" name="Notes Placeholder 4"/>
          <p:cNvSpPr>
            <a:spLocks noGrp="1"/>
          </p:cNvSpPr>
          <p:nvPr>
            <p:ph type="body" sz="quarter" idx="3"/>
          </p:nvPr>
        </p:nvSpPr>
        <p:spPr>
          <a:xfrm>
            <a:off x="689452" y="4360745"/>
            <a:ext cx="5515610" cy="4131231"/>
          </a:xfrm>
          <a:prstGeom prst="rect">
            <a:avLst/>
          </a:prstGeom>
        </p:spPr>
        <p:txBody>
          <a:bodyPr vert="horz" lIns="91906" tIns="45952" rIns="91906" bIns="4595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719894"/>
            <a:ext cx="2987622" cy="459026"/>
          </a:xfrm>
          <a:prstGeom prst="rect">
            <a:avLst/>
          </a:prstGeom>
        </p:spPr>
        <p:txBody>
          <a:bodyPr vert="horz" lIns="91906" tIns="45952" rIns="91906" bIns="4595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05298" y="8719894"/>
            <a:ext cx="2987622" cy="459026"/>
          </a:xfrm>
          <a:prstGeom prst="rect">
            <a:avLst/>
          </a:prstGeom>
        </p:spPr>
        <p:txBody>
          <a:bodyPr vert="horz" lIns="91906" tIns="45952" rIns="91906" bIns="45952" rtlCol="0" anchor="b"/>
          <a:lstStyle>
            <a:lvl1pPr algn="r">
              <a:defRPr sz="1200"/>
            </a:lvl1pPr>
          </a:lstStyle>
          <a:p>
            <a:fld id="{98311FDA-E9E1-4142-9549-F617B3998ACE}" type="slidenum">
              <a:rPr lang="en-US" smtClean="0"/>
              <a:pPr/>
              <a:t>‹#›</a:t>
            </a:fld>
            <a:endParaRPr lang="en-US" dirty="0"/>
          </a:p>
        </p:txBody>
      </p:sp>
    </p:spTree>
    <p:extLst>
      <p:ext uri="{BB962C8B-B14F-4D97-AF65-F5344CB8AC3E}">
        <p14:creationId xmlns:p14="http://schemas.microsoft.com/office/powerpoint/2010/main" val="193014131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39502" y="5019966"/>
            <a:ext cx="7075849" cy="897558"/>
          </a:xfrm>
          <a:effectLst/>
        </p:spPr>
        <p:txBody>
          <a:bodyPr wrap="none" anchor="t">
            <a:normAutofit/>
          </a:bodyPr>
          <a:lstStyle>
            <a:lvl1pPr algn="r">
              <a:defRPr sz="4400" b="0" spc="-225">
                <a:gradFill flip="none" rotWithShape="1">
                  <a:gsLst>
                    <a:gs pos="32000">
                      <a:schemeClr val="tx1">
                        <a:lumMod val="89000"/>
                      </a:schemeClr>
                    </a:gs>
                    <a:gs pos="100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Franklin Gothic Heavy" panose="020B090302010202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657349" y="4504294"/>
            <a:ext cx="6858000" cy="464705"/>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9/6/2019</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
        <p:nvSpPr>
          <p:cNvPr id="10" name="TextBox 9"/>
          <p:cNvSpPr txBox="1"/>
          <p:nvPr userDrawn="1"/>
        </p:nvSpPr>
        <p:spPr>
          <a:xfrm>
            <a:off x="2997201" y="6278880"/>
            <a:ext cx="3647440" cy="345440"/>
          </a:xfrm>
          <a:prstGeom prst="rect">
            <a:avLst/>
          </a:prstGeom>
          <a:noFill/>
        </p:spPr>
        <p:txBody>
          <a:bodyPr wrap="square" rtlCol="0">
            <a:spAutoFit/>
          </a:bodyPr>
          <a:lstStyle/>
          <a:p>
            <a:pPr defTabSz="914400" fontAlgn="base">
              <a:spcBef>
                <a:spcPct val="0"/>
              </a:spcBef>
              <a:spcAft>
                <a:spcPct val="0"/>
              </a:spcAft>
            </a:pPr>
            <a:endParaRPr lang="en-US" sz="1600" b="1" dirty="0">
              <a:solidFill>
                <a:srgbClr val="000000"/>
              </a:solidFill>
              <a:latin typeface="Arial" pitchFamily="34" charset="0"/>
            </a:endParaRPr>
          </a:p>
        </p:txBody>
      </p:sp>
    </p:spTree>
    <p:extLst>
      <p:ext uri="{BB962C8B-B14F-4D97-AF65-F5344CB8AC3E}">
        <p14:creationId xmlns:p14="http://schemas.microsoft.com/office/powerpoint/2010/main" val="4242484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367163"/>
            <a:ext cx="7886700" cy="819355"/>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29841" y="987428"/>
            <a:ext cx="7886700" cy="337973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29842" y="5186516"/>
            <a:ext cx="7885509" cy="682472"/>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t>9/6/2019</a:t>
            </a:fld>
            <a:endParaRPr lang="en-US" dirty="0"/>
          </a:p>
        </p:txBody>
      </p:sp>
      <p:sp>
        <p:nvSpPr>
          <p:cNvPr id="6" name="Footer Placeholder 5"/>
          <p:cNvSpPr>
            <a:spLocks noGrp="1"/>
          </p:cNvSpPr>
          <p:nvPr>
            <p:ph type="ftr" sz="quarter" idx="11"/>
          </p:nvPr>
        </p:nvSpPr>
        <p:spPr/>
        <p:txBody>
          <a:bodyPr/>
          <a:lstStyle/>
          <a:p>
            <a:pPr>
              <a:defRPr/>
            </a:pPr>
            <a:r>
              <a:rPr lang="en-US" smtClean="0">
                <a:solidFill>
                  <a:srgbClr val="000000"/>
                </a:solidFill>
              </a:rPr>
              <a:t>NOAA-CMA Bilateral on Satellite Matters </a:t>
            </a:r>
            <a:endParaRPr lang="en-US" dirty="0" smtClean="0">
              <a:solidFill>
                <a:srgbClr val="000000"/>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579146433"/>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3534344"/>
          </a:xfrm>
        </p:spPr>
        <p:txBody>
          <a:bodyPr anchor="ctr"/>
          <a:lstStyle>
            <a:lvl1pPr>
              <a:defRPr sz="2400"/>
            </a:lvl1pPr>
          </a:lstStyle>
          <a:p>
            <a:r>
              <a:rPr lang="en-US" smtClean="0"/>
              <a:t>Click to edit Master title style</a:t>
            </a:r>
            <a:endParaRPr lang="en-US" dirty="0"/>
          </a:p>
        </p:txBody>
      </p:sp>
      <p:sp>
        <p:nvSpPr>
          <p:cNvPr id="4" name="Text Placeholder 3"/>
          <p:cNvSpPr>
            <a:spLocks noGrp="1"/>
          </p:cNvSpPr>
          <p:nvPr>
            <p:ph type="body" sz="half" idx="2"/>
          </p:nvPr>
        </p:nvSpPr>
        <p:spPr>
          <a:xfrm>
            <a:off x="629842" y="4489399"/>
            <a:ext cx="7885509" cy="1501826"/>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t>9/6/2019</a:t>
            </a:fld>
            <a:endParaRPr lang="en-US" dirty="0"/>
          </a:p>
        </p:txBody>
      </p:sp>
      <p:sp>
        <p:nvSpPr>
          <p:cNvPr id="6" name="Footer Placeholder 5"/>
          <p:cNvSpPr>
            <a:spLocks noGrp="1"/>
          </p:cNvSpPr>
          <p:nvPr>
            <p:ph type="ftr" sz="quarter" idx="11"/>
          </p:nvPr>
        </p:nvSpPr>
        <p:spPr/>
        <p:txBody>
          <a:bodyPr/>
          <a:lstStyle/>
          <a:p>
            <a:pPr>
              <a:defRPr/>
            </a:pPr>
            <a:r>
              <a:rPr lang="en-US" smtClean="0">
                <a:solidFill>
                  <a:srgbClr val="000000"/>
                </a:solidFill>
              </a:rPr>
              <a:t>NOAA-CMA Bilateral on Satellite Matters </a:t>
            </a:r>
            <a:endParaRPr lang="en-US" dirty="0" smtClean="0">
              <a:solidFill>
                <a:srgbClr val="000000"/>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14767823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365125"/>
            <a:ext cx="6977064" cy="2992904"/>
          </a:xfrm>
        </p:spPr>
        <p:txBody>
          <a:bodyPr anchor="ctr"/>
          <a:lstStyle>
            <a:lvl1pPr>
              <a:defRPr sz="33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4" name="Text Placeholder 3"/>
          <p:cNvSpPr>
            <a:spLocks noGrp="1"/>
          </p:cNvSpPr>
          <p:nvPr>
            <p:ph type="body" sz="half" idx="2"/>
          </p:nvPr>
        </p:nvSpPr>
        <p:spPr>
          <a:xfrm>
            <a:off x="628650" y="4501729"/>
            <a:ext cx="7884318" cy="1489496"/>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t>9/6/2019</a:t>
            </a:fld>
            <a:endParaRPr lang="en-US" dirty="0"/>
          </a:p>
        </p:txBody>
      </p:sp>
      <p:sp>
        <p:nvSpPr>
          <p:cNvPr id="6" name="Footer Placeholder 5"/>
          <p:cNvSpPr>
            <a:spLocks noGrp="1"/>
          </p:cNvSpPr>
          <p:nvPr>
            <p:ph type="ftr" sz="quarter" idx="11"/>
          </p:nvPr>
        </p:nvSpPr>
        <p:spPr/>
        <p:txBody>
          <a:bodyPr/>
          <a:lstStyle/>
          <a:p>
            <a:pPr>
              <a:defRPr/>
            </a:pPr>
            <a:r>
              <a:rPr lang="en-US" smtClean="0">
                <a:solidFill>
                  <a:srgbClr val="000000"/>
                </a:solidFill>
              </a:rPr>
              <a:t>NOAA-CMA Bilateral on Satellite Matters </a:t>
            </a:r>
            <a:endParaRPr lang="en-US" dirty="0" smtClean="0">
              <a:solidFill>
                <a:srgbClr val="000000"/>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833283" y="786824"/>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7828359"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2966632910"/>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2326970"/>
            <a:ext cx="7886700" cy="2511835"/>
          </a:xfrm>
        </p:spPr>
        <p:txBody>
          <a:bodyPr anchor="b">
            <a:normAutofit/>
          </a:bodyPr>
          <a:lstStyle>
            <a:lvl1pPr>
              <a:defRPr sz="4050"/>
            </a:lvl1pPr>
          </a:lstStyle>
          <a:p>
            <a:r>
              <a:rPr lang="en-US" smtClean="0"/>
              <a:t>Click to edit Master title style</a:t>
            </a:r>
            <a:endParaRPr lang="en-US" dirty="0"/>
          </a:p>
        </p:txBody>
      </p:sp>
      <p:sp>
        <p:nvSpPr>
          <p:cNvPr id="4" name="Text Placeholder 3"/>
          <p:cNvSpPr>
            <a:spLocks noGrp="1"/>
          </p:cNvSpPr>
          <p:nvPr>
            <p:ph type="body" sz="half" idx="2"/>
          </p:nvPr>
        </p:nvSpPr>
        <p:spPr>
          <a:xfrm>
            <a:off x="629842" y="4850581"/>
            <a:ext cx="7885509" cy="1140644"/>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t>9/6/2019</a:t>
            </a:fld>
            <a:endParaRPr lang="en-US" dirty="0"/>
          </a:p>
        </p:txBody>
      </p:sp>
      <p:sp>
        <p:nvSpPr>
          <p:cNvPr id="6" name="Footer Placeholder 5"/>
          <p:cNvSpPr>
            <a:spLocks noGrp="1"/>
          </p:cNvSpPr>
          <p:nvPr>
            <p:ph type="ftr" sz="quarter" idx="11"/>
          </p:nvPr>
        </p:nvSpPr>
        <p:spPr/>
        <p:txBody>
          <a:bodyPr/>
          <a:lstStyle/>
          <a:p>
            <a:pPr>
              <a:defRPr/>
            </a:pPr>
            <a:r>
              <a:rPr lang="en-US" smtClean="0">
                <a:solidFill>
                  <a:srgbClr val="000000"/>
                </a:solidFill>
              </a:rPr>
              <a:t>NOAA-CMA Bilateral on Satellite Matters </a:t>
            </a:r>
            <a:endParaRPr lang="en-US" dirty="0" smtClean="0">
              <a:solidFill>
                <a:srgbClr val="000000"/>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90383755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365128"/>
            <a:ext cx="78867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002961" y="1885950"/>
            <a:ext cx="2210150" cy="576262"/>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8" name="Text Placeholder 3"/>
          <p:cNvSpPr>
            <a:spLocks noGrp="1"/>
          </p:cNvSpPr>
          <p:nvPr>
            <p:ph type="body" sz="half" idx="15"/>
          </p:nvPr>
        </p:nvSpPr>
        <p:spPr>
          <a:xfrm>
            <a:off x="1017599" y="2571750"/>
            <a:ext cx="2195513"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9" name="Text Placeholder 4"/>
          <p:cNvSpPr>
            <a:spLocks noGrp="1"/>
          </p:cNvSpPr>
          <p:nvPr>
            <p:ph type="body" sz="quarter" idx="3"/>
          </p:nvPr>
        </p:nvSpPr>
        <p:spPr>
          <a:xfrm>
            <a:off x="3440997" y="1885950"/>
            <a:ext cx="2202181" cy="576262"/>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3433081" y="2571750"/>
            <a:ext cx="2210096"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11" name="Text Placeholder 4"/>
          <p:cNvSpPr>
            <a:spLocks noGrp="1"/>
          </p:cNvSpPr>
          <p:nvPr>
            <p:ph type="body" sz="quarter" idx="13"/>
          </p:nvPr>
        </p:nvSpPr>
        <p:spPr>
          <a:xfrm>
            <a:off x="5871778" y="1885950"/>
            <a:ext cx="2199085" cy="576262"/>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5871778" y="2571750"/>
            <a:ext cx="2199085"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t>9/6/2019</a:t>
            </a:fld>
            <a:endParaRPr lang="en-US" dirty="0"/>
          </a:p>
        </p:txBody>
      </p:sp>
      <p:sp>
        <p:nvSpPr>
          <p:cNvPr id="4" name="Footer Placeholder 3"/>
          <p:cNvSpPr>
            <a:spLocks noGrp="1"/>
          </p:cNvSpPr>
          <p:nvPr>
            <p:ph type="ftr" sz="quarter" idx="11"/>
          </p:nvPr>
        </p:nvSpPr>
        <p:spPr/>
        <p:txBody>
          <a:bodyPr/>
          <a:lstStyle/>
          <a:p>
            <a:pPr>
              <a:defRPr/>
            </a:pPr>
            <a:r>
              <a:rPr lang="en-US" smtClean="0">
                <a:solidFill>
                  <a:srgbClr val="000000"/>
                </a:solidFill>
              </a:rPr>
              <a:t>NOAA-CMA Bilateral on Satellite Matters </a:t>
            </a:r>
            <a:endParaRPr lang="en-US" dirty="0" smtClean="0">
              <a:solidFill>
                <a:srgbClr val="000000"/>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74288260"/>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28650" y="365128"/>
            <a:ext cx="78867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99064" y="4297503"/>
            <a:ext cx="2205038"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0" name="Picture Placeholder 2"/>
          <p:cNvSpPr>
            <a:spLocks noGrp="1" noChangeAspect="1"/>
          </p:cNvSpPr>
          <p:nvPr>
            <p:ph type="pic" idx="15"/>
          </p:nvPr>
        </p:nvSpPr>
        <p:spPr>
          <a:xfrm>
            <a:off x="999064" y="2256354"/>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1" name="Text Placeholder 3"/>
          <p:cNvSpPr>
            <a:spLocks noGrp="1"/>
          </p:cNvSpPr>
          <p:nvPr>
            <p:ph type="body" sz="half" idx="18"/>
          </p:nvPr>
        </p:nvSpPr>
        <p:spPr>
          <a:xfrm>
            <a:off x="999064" y="4873768"/>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22" name="Text Placeholder 4"/>
          <p:cNvSpPr>
            <a:spLocks noGrp="1"/>
          </p:cNvSpPr>
          <p:nvPr>
            <p:ph type="body" sz="quarter" idx="3"/>
          </p:nvPr>
        </p:nvSpPr>
        <p:spPr>
          <a:xfrm>
            <a:off x="3426749" y="4297503"/>
            <a:ext cx="2197894"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3" name="Picture Placeholder 2"/>
          <p:cNvSpPr>
            <a:spLocks noGrp="1" noChangeAspect="1"/>
          </p:cNvSpPr>
          <p:nvPr>
            <p:ph type="pic" idx="21"/>
          </p:nvPr>
        </p:nvSpPr>
        <p:spPr>
          <a:xfrm>
            <a:off x="3426747" y="2256354"/>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4" name="Text Placeholder 3"/>
          <p:cNvSpPr>
            <a:spLocks noGrp="1"/>
          </p:cNvSpPr>
          <p:nvPr>
            <p:ph type="body" sz="half" idx="19"/>
          </p:nvPr>
        </p:nvSpPr>
        <p:spPr>
          <a:xfrm>
            <a:off x="3425734" y="4873767"/>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25" name="Text Placeholder 4"/>
          <p:cNvSpPr>
            <a:spLocks noGrp="1"/>
          </p:cNvSpPr>
          <p:nvPr>
            <p:ph type="body" sz="quarter" idx="13"/>
          </p:nvPr>
        </p:nvSpPr>
        <p:spPr>
          <a:xfrm>
            <a:off x="5853243" y="4297503"/>
            <a:ext cx="2199085"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6" name="Picture Placeholder 2"/>
          <p:cNvSpPr>
            <a:spLocks noGrp="1" noChangeAspect="1"/>
          </p:cNvSpPr>
          <p:nvPr>
            <p:ph type="pic" idx="22"/>
          </p:nvPr>
        </p:nvSpPr>
        <p:spPr>
          <a:xfrm>
            <a:off x="5853242" y="2256354"/>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7" name="Text Placeholder 3"/>
          <p:cNvSpPr>
            <a:spLocks noGrp="1"/>
          </p:cNvSpPr>
          <p:nvPr>
            <p:ph type="body" sz="half" idx="20"/>
          </p:nvPr>
        </p:nvSpPr>
        <p:spPr>
          <a:xfrm>
            <a:off x="5853149" y="4873765"/>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t>9/6/2019</a:t>
            </a:fld>
            <a:endParaRPr lang="en-US" dirty="0"/>
          </a:p>
        </p:txBody>
      </p:sp>
      <p:sp>
        <p:nvSpPr>
          <p:cNvPr id="4" name="Footer Placeholder 3"/>
          <p:cNvSpPr>
            <a:spLocks noGrp="1"/>
          </p:cNvSpPr>
          <p:nvPr>
            <p:ph type="ftr" sz="quarter" idx="11"/>
          </p:nvPr>
        </p:nvSpPr>
        <p:spPr/>
        <p:txBody>
          <a:bodyPr/>
          <a:lstStyle/>
          <a:p>
            <a:pPr>
              <a:defRPr/>
            </a:pPr>
            <a:r>
              <a:rPr lang="en-US" smtClean="0">
                <a:solidFill>
                  <a:srgbClr val="000000"/>
                </a:solidFill>
              </a:rPr>
              <a:t>NOAA-CMA Bilateral on Satellite Matters </a:t>
            </a:r>
            <a:endParaRPr lang="en-US" dirty="0" smtClean="0">
              <a:solidFill>
                <a:srgbClr val="000000"/>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081801349"/>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9/6/2019</a:t>
            </a:fld>
            <a:endParaRPr lang="en-US" dirty="0"/>
          </a:p>
        </p:txBody>
      </p:sp>
      <p:sp>
        <p:nvSpPr>
          <p:cNvPr id="5" name="Footer Placeholder 4"/>
          <p:cNvSpPr>
            <a:spLocks noGrp="1"/>
          </p:cNvSpPr>
          <p:nvPr>
            <p:ph type="ftr" sz="quarter" idx="11"/>
          </p:nvPr>
        </p:nvSpPr>
        <p:spPr/>
        <p:txBody>
          <a:bodyPr/>
          <a:lstStyle/>
          <a:p>
            <a:pPr>
              <a:defRPr/>
            </a:pPr>
            <a:endParaRPr lang="en-US" dirty="0">
              <a:solidFill>
                <a:srgbClr val="000000"/>
              </a:solidFill>
              <a:latin typeface="Arial"/>
            </a:endParaRP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6522170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9/6/2019</a:t>
            </a:fld>
            <a:endParaRPr lang="en-US" dirty="0"/>
          </a:p>
        </p:txBody>
      </p:sp>
      <p:sp>
        <p:nvSpPr>
          <p:cNvPr id="5" name="Footer Placeholder 4"/>
          <p:cNvSpPr>
            <a:spLocks noGrp="1"/>
          </p:cNvSpPr>
          <p:nvPr>
            <p:ph type="ftr" sz="quarter" idx="11"/>
          </p:nvPr>
        </p:nvSpPr>
        <p:spPr/>
        <p:txBody>
          <a:bodyPr/>
          <a:lstStyle/>
          <a:p>
            <a:pPr>
              <a:defRPr/>
            </a:pPr>
            <a:endParaRPr lang="en-US" dirty="0">
              <a:solidFill>
                <a:srgbClr val="000000"/>
              </a:solidFill>
              <a:latin typeface="Arial"/>
            </a:endParaRP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8859394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5885577"/>
            <a:ext cx="6400800" cy="47899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6" name="Title 5"/>
          <p:cNvSpPr>
            <a:spLocks noGrp="1"/>
          </p:cNvSpPr>
          <p:nvPr>
            <p:ph type="title"/>
          </p:nvPr>
        </p:nvSpPr>
        <p:spPr>
          <a:xfrm>
            <a:off x="1562100" y="3372006"/>
            <a:ext cx="6019800" cy="752475"/>
          </a:xfrm>
        </p:spPr>
        <p:txBody>
          <a:bodyPr/>
          <a:lstStyle/>
          <a:p>
            <a:r>
              <a:rPr lang="en-US" smtClean="0"/>
              <a:t>Click to edit Master title style</a:t>
            </a:r>
            <a:endParaRPr lang="en-US"/>
          </a:p>
        </p:txBody>
      </p:sp>
      <p:sp>
        <p:nvSpPr>
          <p:cNvPr id="7" name="TextBox 6"/>
          <p:cNvSpPr txBox="1"/>
          <p:nvPr userDrawn="1"/>
        </p:nvSpPr>
        <p:spPr>
          <a:xfrm>
            <a:off x="2997201" y="6278880"/>
            <a:ext cx="3647440" cy="345440"/>
          </a:xfrm>
          <a:prstGeom prst="rect">
            <a:avLst/>
          </a:prstGeom>
          <a:noFill/>
        </p:spPr>
        <p:txBody>
          <a:bodyPr wrap="square" rtlCol="0">
            <a:spAutoFit/>
          </a:bodyPr>
          <a:lstStyle/>
          <a:p>
            <a:pPr defTabSz="914400" fontAlgn="base">
              <a:spcBef>
                <a:spcPct val="0"/>
              </a:spcBef>
              <a:spcAft>
                <a:spcPct val="0"/>
              </a:spcAft>
            </a:pPr>
            <a:endParaRPr lang="en-US" sz="1600" b="1" dirty="0">
              <a:solidFill>
                <a:srgbClr val="000000"/>
              </a:solidFill>
              <a:latin typeface="Arial" pitchFamily="34" charset="0"/>
            </a:endParaRPr>
          </a:p>
        </p:txBody>
      </p:sp>
      <p:pic>
        <p:nvPicPr>
          <p:cNvPr id="8" name="Picture 2" descr="STAR Integrated Calibration/Validation System website bann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9732" y="2427308"/>
            <a:ext cx="8964538" cy="733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10488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Only with Da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683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628650" y="1004935"/>
            <a:ext cx="7886700" cy="814812"/>
          </a:xfrm>
        </p:spPr>
        <p:txBody>
          <a:bodyPr>
            <a:normAutofit/>
          </a:bodyPr>
          <a:lstStyle>
            <a:lvl1pPr>
              <a:defRPr sz="3600" b="1"/>
            </a:lvl1pPr>
          </a:lstStyle>
          <a:p>
            <a:r>
              <a:rPr lang="en-US" dirty="0" smtClean="0"/>
              <a:t>Click to edit Master title style</a:t>
            </a:r>
            <a:endParaRPr lang="en-US" dirty="0"/>
          </a:p>
        </p:txBody>
      </p:sp>
      <p:sp>
        <p:nvSpPr>
          <p:cNvPr id="3" name="Content Placeholder 2"/>
          <p:cNvSpPr>
            <a:spLocks noGrp="1"/>
          </p:cNvSpPr>
          <p:nvPr>
            <p:ph idx="1"/>
          </p:nvPr>
        </p:nvSpPr>
        <p:spPr>
          <a:xfrm>
            <a:off x="628650" y="1910281"/>
            <a:ext cx="7886700" cy="426668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9/6/2019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
        <p:nvSpPr>
          <p:cNvPr id="2" name="TextBox 1"/>
          <p:cNvSpPr txBox="1"/>
          <p:nvPr userDrawn="1"/>
        </p:nvSpPr>
        <p:spPr>
          <a:xfrm>
            <a:off x="180241" y="158733"/>
            <a:ext cx="8823081" cy="400110"/>
          </a:xfrm>
          <a:prstGeom prst="rect">
            <a:avLst/>
          </a:prstGeom>
          <a:noFill/>
        </p:spPr>
        <p:txBody>
          <a:bodyPr wrap="square" rtlCol="0">
            <a:spAutoFit/>
          </a:bodyPr>
          <a:lstStyle/>
          <a:p>
            <a:pPr>
              <a:tabLst>
                <a:tab pos="8458200" algn="l"/>
              </a:tabLst>
            </a:pPr>
            <a:r>
              <a:rPr lang="en-US" sz="2000" dirty="0" smtClean="0">
                <a:latin typeface="Franklin Gothic Heavy" panose="020B0903020102020204" pitchFamily="34" charset="0"/>
              </a:rPr>
              <a:t>STOP Making Ugly Posters                                              </a:t>
            </a:r>
            <a:r>
              <a:rPr lang="en-US" sz="1600" dirty="0" smtClean="0">
                <a:latin typeface="Franklin Gothic Heavy" panose="020B0903020102020204" pitchFamily="34" charset="0"/>
              </a:rPr>
              <a:t>STAR</a:t>
            </a:r>
            <a:r>
              <a:rPr lang="en-US" sz="1600" baseline="0" dirty="0" smtClean="0">
                <a:latin typeface="Franklin Gothic Heavy" panose="020B0903020102020204" pitchFamily="34" charset="0"/>
              </a:rPr>
              <a:t> Seminar Series</a:t>
            </a:r>
            <a:endParaRPr lang="en-US" sz="1600" dirty="0">
              <a:latin typeface="Franklin Gothic Heavy" panose="020B0903020102020204" pitchFamily="34" charset="0"/>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16928" y="102653"/>
            <a:ext cx="500162" cy="500162"/>
          </a:xfrm>
          <a:prstGeom prst="rect">
            <a:avLst/>
          </a:prstGeom>
        </p:spPr>
      </p:pic>
    </p:spTree>
    <p:extLst>
      <p:ext uri="{BB962C8B-B14F-4D97-AF65-F5344CB8AC3E}">
        <p14:creationId xmlns:p14="http://schemas.microsoft.com/office/powerpoint/2010/main" val="8363337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Blank">
    <p:spTree>
      <p:nvGrpSpPr>
        <p:cNvPr id="1" name=""/>
        <p:cNvGrpSpPr/>
        <p:nvPr/>
      </p:nvGrpSpPr>
      <p:grpSpPr>
        <a:xfrm>
          <a:off x="0" y="0"/>
          <a:ext cx="0" cy="0"/>
          <a:chOff x="0" y="0"/>
          <a:chExt cx="0" cy="0"/>
        </a:xfrm>
      </p:grpSpPr>
      <p:sp>
        <p:nvSpPr>
          <p:cNvPr id="5" name="Title 4"/>
          <p:cNvSpPr>
            <a:spLocks noGrp="1"/>
          </p:cNvSpPr>
          <p:nvPr>
            <p:ph type="title"/>
          </p:nvPr>
        </p:nvSpPr>
        <p:spPr>
          <a:xfrm>
            <a:off x="685800" y="136527"/>
            <a:ext cx="7772400" cy="765175"/>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9534766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2_Blank">
    <p:spTree>
      <p:nvGrpSpPr>
        <p:cNvPr id="1" name=""/>
        <p:cNvGrpSpPr/>
        <p:nvPr/>
      </p:nvGrpSpPr>
      <p:grpSpPr>
        <a:xfrm>
          <a:off x="0" y="0"/>
          <a:ext cx="0" cy="0"/>
          <a:chOff x="0" y="0"/>
          <a:chExt cx="0" cy="0"/>
        </a:xfrm>
      </p:grpSpPr>
      <p:sp>
        <p:nvSpPr>
          <p:cNvPr id="5" name="Title 4"/>
          <p:cNvSpPr>
            <a:spLocks noGrp="1"/>
          </p:cNvSpPr>
          <p:nvPr>
            <p:ph type="title"/>
          </p:nvPr>
        </p:nvSpPr>
        <p:spPr>
          <a:xfrm>
            <a:off x="673100" y="136527"/>
            <a:ext cx="7772400" cy="752475"/>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9590009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3_Blank">
    <p:spTree>
      <p:nvGrpSpPr>
        <p:cNvPr id="1" name=""/>
        <p:cNvGrpSpPr/>
        <p:nvPr/>
      </p:nvGrpSpPr>
      <p:grpSpPr>
        <a:xfrm>
          <a:off x="0" y="0"/>
          <a:ext cx="0" cy="0"/>
          <a:chOff x="0" y="0"/>
          <a:chExt cx="0" cy="0"/>
        </a:xfrm>
      </p:grpSpPr>
      <p:sp>
        <p:nvSpPr>
          <p:cNvPr id="5" name="Title 4"/>
          <p:cNvSpPr>
            <a:spLocks noGrp="1"/>
          </p:cNvSpPr>
          <p:nvPr>
            <p:ph type="title"/>
          </p:nvPr>
        </p:nvSpPr>
        <p:spPr>
          <a:xfrm>
            <a:off x="685800" y="111127"/>
            <a:ext cx="7772400" cy="777875"/>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4557431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4_Blank">
    <p:spTree>
      <p:nvGrpSpPr>
        <p:cNvPr id="1" name=""/>
        <p:cNvGrpSpPr/>
        <p:nvPr/>
      </p:nvGrpSpPr>
      <p:grpSpPr>
        <a:xfrm>
          <a:off x="0" y="0"/>
          <a:ext cx="0" cy="0"/>
          <a:chOff x="0" y="0"/>
          <a:chExt cx="0" cy="0"/>
        </a:xfrm>
      </p:grpSpPr>
      <p:sp>
        <p:nvSpPr>
          <p:cNvPr id="5" name="Title 4"/>
          <p:cNvSpPr>
            <a:spLocks noGrp="1"/>
          </p:cNvSpPr>
          <p:nvPr>
            <p:ph type="title"/>
          </p:nvPr>
        </p:nvSpPr>
        <p:spPr>
          <a:xfrm>
            <a:off x="685800" y="111127"/>
            <a:ext cx="7772400" cy="752475"/>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2688647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8_Blank">
    <p:spTree>
      <p:nvGrpSpPr>
        <p:cNvPr id="1" name=""/>
        <p:cNvGrpSpPr/>
        <p:nvPr/>
      </p:nvGrpSpPr>
      <p:grpSpPr>
        <a:xfrm>
          <a:off x="0" y="0"/>
          <a:ext cx="0" cy="0"/>
          <a:chOff x="0" y="0"/>
          <a:chExt cx="0" cy="0"/>
        </a:xfrm>
      </p:grpSpPr>
      <p:sp>
        <p:nvSpPr>
          <p:cNvPr id="5" name="Title 4"/>
          <p:cNvSpPr>
            <a:spLocks noGrp="1"/>
          </p:cNvSpPr>
          <p:nvPr>
            <p:ph type="title"/>
          </p:nvPr>
        </p:nvSpPr>
        <p:spPr>
          <a:xfrm>
            <a:off x="673100" y="0"/>
            <a:ext cx="7772400" cy="965200"/>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9990292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5_Blank">
    <p:spTree>
      <p:nvGrpSpPr>
        <p:cNvPr id="1" name=""/>
        <p:cNvGrpSpPr/>
        <p:nvPr/>
      </p:nvGrpSpPr>
      <p:grpSpPr>
        <a:xfrm>
          <a:off x="0" y="0"/>
          <a:ext cx="0" cy="0"/>
          <a:chOff x="0" y="0"/>
          <a:chExt cx="0" cy="0"/>
        </a:xfrm>
      </p:grpSpPr>
      <p:sp>
        <p:nvSpPr>
          <p:cNvPr id="5" name="Title 4"/>
          <p:cNvSpPr>
            <a:spLocks noGrp="1"/>
          </p:cNvSpPr>
          <p:nvPr>
            <p:ph type="title"/>
          </p:nvPr>
        </p:nvSpPr>
        <p:spPr>
          <a:xfrm>
            <a:off x="673100" y="98427"/>
            <a:ext cx="7772400" cy="803275"/>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9553780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Title Only with Da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791290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_Title Only with Da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p>
            <a:pPr defTabSz="914400" fontAlgn="base">
              <a:spcBef>
                <a:spcPct val="0"/>
              </a:spcBef>
              <a:spcAft>
                <a:spcPct val="0"/>
              </a:spcAft>
            </a:pPr>
            <a:endParaRPr lang="en-US" sz="1600" b="1" dirty="0">
              <a:solidFill>
                <a:srgbClr val="000000"/>
              </a:solidFill>
              <a:latin typeface="Arial" pitchFamily="34" charset="0"/>
            </a:endParaRPr>
          </a:p>
        </p:txBody>
      </p:sp>
    </p:spTree>
    <p:extLst>
      <p:ext uri="{BB962C8B-B14F-4D97-AF65-F5344CB8AC3E}">
        <p14:creationId xmlns:p14="http://schemas.microsoft.com/office/powerpoint/2010/main" val="31533273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4_Title Only with Da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p>
            <a:pPr defTabSz="914400" fontAlgn="base">
              <a:spcBef>
                <a:spcPct val="0"/>
              </a:spcBef>
              <a:spcAft>
                <a:spcPct val="0"/>
              </a:spcAft>
            </a:pPr>
            <a:endParaRPr lang="en-US" sz="1600" b="1" dirty="0">
              <a:solidFill>
                <a:srgbClr val="000000"/>
              </a:solidFill>
              <a:latin typeface="Arial" pitchFamily="34" charset="0"/>
            </a:endParaRPr>
          </a:p>
        </p:txBody>
      </p:sp>
    </p:spTree>
    <p:extLst>
      <p:ext uri="{BB962C8B-B14F-4D97-AF65-F5344CB8AC3E}">
        <p14:creationId xmlns:p14="http://schemas.microsoft.com/office/powerpoint/2010/main" val="33512696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5_Title Only with Da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p>
            <a:pPr defTabSz="914400" fontAlgn="base">
              <a:spcBef>
                <a:spcPct val="0"/>
              </a:spcBef>
              <a:spcAft>
                <a:spcPct val="0"/>
              </a:spcAft>
            </a:pPr>
            <a:endParaRPr lang="en-US" sz="1600" b="1" dirty="0">
              <a:solidFill>
                <a:srgbClr val="000000"/>
              </a:solidFill>
              <a:latin typeface="Arial" pitchFamily="34" charset="0"/>
            </a:endParaRPr>
          </a:p>
        </p:txBody>
      </p:sp>
    </p:spTree>
    <p:extLst>
      <p:ext uri="{BB962C8B-B14F-4D97-AF65-F5344CB8AC3E}">
        <p14:creationId xmlns:p14="http://schemas.microsoft.com/office/powerpoint/2010/main" val="648647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4464028"/>
            <a:ext cx="6858000" cy="1194650"/>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640899" y="3829878"/>
            <a:ext cx="6858000" cy="617822"/>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9/6/2019</a:t>
            </a:fld>
            <a:endParaRPr lang="en-US" dirty="0"/>
          </a:p>
        </p:txBody>
      </p:sp>
      <p:sp>
        <p:nvSpPr>
          <p:cNvPr id="5" name="Footer Placeholder 4"/>
          <p:cNvSpPr>
            <a:spLocks noGrp="1"/>
          </p:cNvSpPr>
          <p:nvPr>
            <p:ph type="ftr" sz="quarter" idx="11"/>
          </p:nvPr>
        </p:nvSpPr>
        <p:spPr/>
        <p:txBody>
          <a:bodyPr/>
          <a:lstStyle/>
          <a:p>
            <a:pPr>
              <a:defRPr/>
            </a:pPr>
            <a:endParaRPr lang="en-US" dirty="0">
              <a:solidFill>
                <a:srgbClr val="000000"/>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
        <p:nvSpPr>
          <p:cNvPr id="9" name="Rectangle 8"/>
          <p:cNvSpPr/>
          <p:nvPr userDrawn="1"/>
        </p:nvSpPr>
        <p:spPr>
          <a:xfrm>
            <a:off x="81483" y="344038"/>
            <a:ext cx="8944822" cy="445299"/>
          </a:xfrm>
          <a:prstGeom prst="rect">
            <a:avLst/>
          </a:prstGeom>
          <a:solidFill>
            <a:schemeClr val="tx1"/>
          </a:solidFill>
          <a:ln cmpd="thinThick">
            <a:solidFill>
              <a:schemeClr val="accent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9177" y="203082"/>
            <a:ext cx="8718483" cy="713330"/>
          </a:xfrm>
          <a:prstGeom prst="rect">
            <a:avLst/>
          </a:prstGeom>
          <a:ln w="12700">
            <a:solidFill>
              <a:schemeClr val="tx1"/>
            </a:solidFill>
          </a:ln>
          <a:effectLst>
            <a:outerShdw blurRad="50800" dist="38100" dir="2700000" algn="tl" rotWithShape="0">
              <a:schemeClr val="bg1">
                <a:lumMod val="85000"/>
                <a:lumOff val="15000"/>
                <a:alpha val="40000"/>
              </a:schemeClr>
            </a:outerShdw>
          </a:effectLst>
        </p:spPr>
      </p:pic>
    </p:spTree>
    <p:extLst>
      <p:ext uri="{BB962C8B-B14F-4D97-AF65-F5344CB8AC3E}">
        <p14:creationId xmlns:p14="http://schemas.microsoft.com/office/powerpoint/2010/main" val="32957498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6_Title Only with Da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p>
            <a:pPr defTabSz="914400" fontAlgn="base">
              <a:spcBef>
                <a:spcPct val="0"/>
              </a:spcBef>
              <a:spcAft>
                <a:spcPct val="0"/>
              </a:spcAft>
            </a:pPr>
            <a:endParaRPr lang="en-US" sz="1600" b="1" dirty="0">
              <a:solidFill>
                <a:srgbClr val="000000"/>
              </a:solidFill>
              <a:latin typeface="Arial" pitchFamily="34" charset="0"/>
            </a:endParaRPr>
          </a:p>
        </p:txBody>
      </p:sp>
    </p:spTree>
    <p:extLst>
      <p:ext uri="{BB962C8B-B14F-4D97-AF65-F5344CB8AC3E}">
        <p14:creationId xmlns:p14="http://schemas.microsoft.com/office/powerpoint/2010/main" val="3511206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968723"/>
            <a:ext cx="7886700" cy="72196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40000" y="1825625"/>
            <a:ext cx="3768912"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39880" y="1825625"/>
            <a:ext cx="377547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9/6/2019</a:t>
            </a:fld>
            <a:endParaRPr lang="en-US" dirty="0"/>
          </a:p>
        </p:txBody>
      </p:sp>
      <p:sp>
        <p:nvSpPr>
          <p:cNvPr id="6" name="Footer Placeholder 5"/>
          <p:cNvSpPr>
            <a:spLocks noGrp="1"/>
          </p:cNvSpPr>
          <p:nvPr>
            <p:ph type="ftr" sz="quarter" idx="11"/>
          </p:nvPr>
        </p:nvSpPr>
        <p:spPr/>
        <p:txBody>
          <a:bodyPr/>
          <a:lstStyle/>
          <a:p>
            <a:pPr>
              <a:defRPr/>
            </a:pPr>
            <a:endParaRPr lang="en-US" dirty="0">
              <a:solidFill>
                <a:srgbClr val="000000"/>
              </a:solidFill>
              <a:latin typeface="Arial"/>
            </a:endParaRP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8" name="Rectangle 7"/>
          <p:cNvSpPr/>
          <p:nvPr userDrawn="1"/>
        </p:nvSpPr>
        <p:spPr>
          <a:xfrm>
            <a:off x="81483" y="344038"/>
            <a:ext cx="8944822" cy="445299"/>
          </a:xfrm>
          <a:prstGeom prst="rect">
            <a:avLst/>
          </a:prstGeom>
          <a:solidFill>
            <a:schemeClr val="tx1"/>
          </a:solidFill>
          <a:ln cmpd="thinThick">
            <a:solidFill>
              <a:schemeClr val="accent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9177" y="203082"/>
            <a:ext cx="8718483" cy="713330"/>
          </a:xfrm>
          <a:prstGeom prst="rect">
            <a:avLst/>
          </a:prstGeom>
          <a:ln w="12700">
            <a:solidFill>
              <a:schemeClr val="tx1"/>
            </a:solidFill>
          </a:ln>
          <a:effectLst>
            <a:outerShdw blurRad="50800" dist="38100" dir="2700000" algn="tl" rotWithShape="0">
              <a:schemeClr val="bg1">
                <a:lumMod val="85000"/>
                <a:lumOff val="15000"/>
                <a:alpha val="40000"/>
              </a:schemeClr>
            </a:outerShdw>
          </a:effectLst>
        </p:spPr>
      </p:pic>
    </p:spTree>
    <p:extLst>
      <p:ext uri="{BB962C8B-B14F-4D97-AF65-F5344CB8AC3E}">
        <p14:creationId xmlns:p14="http://schemas.microsoft.com/office/powerpoint/2010/main" val="2638106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956023"/>
            <a:ext cx="7886700" cy="73466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40000" y="1681163"/>
            <a:ext cx="3768912" cy="823912"/>
          </a:xfrm>
        </p:spPr>
        <p:txBody>
          <a:bodyPr anchor="b">
            <a:normAutofit/>
          </a:bodyPr>
          <a:lstStyle>
            <a:lvl1pPr marL="0" indent="0">
              <a:buNone/>
              <a:defRPr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40000" y="2505075"/>
            <a:ext cx="3768912"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39881" y="1681163"/>
            <a:ext cx="3776661" cy="823912"/>
          </a:xfrm>
        </p:spPr>
        <p:txBody>
          <a:bodyPr vert="horz" lIns="91440" tIns="45720" rIns="91440" bIns="45720" rtlCol="0" anchor="b">
            <a:normAutofit/>
          </a:bodyPr>
          <a:lstStyle>
            <a:lvl1pPr>
              <a:buNone/>
              <a:defRPr lang="en-US"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4739881" y="2505075"/>
            <a:ext cx="377666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9/6/2019</a:t>
            </a:fld>
            <a:endParaRPr lang="en-US" dirty="0"/>
          </a:p>
        </p:txBody>
      </p:sp>
      <p:sp>
        <p:nvSpPr>
          <p:cNvPr id="8" name="Footer Placeholder 7"/>
          <p:cNvSpPr>
            <a:spLocks noGrp="1"/>
          </p:cNvSpPr>
          <p:nvPr>
            <p:ph type="ftr" sz="quarter" idx="11"/>
          </p:nvPr>
        </p:nvSpPr>
        <p:spPr/>
        <p:txBody>
          <a:bodyPr/>
          <a:lstStyle/>
          <a:p>
            <a:pPr>
              <a:defRPr/>
            </a:pPr>
            <a:endParaRPr lang="en-US" dirty="0">
              <a:solidFill>
                <a:srgbClr val="000000"/>
              </a:solidFill>
              <a:latin typeface="Arial"/>
            </a:endParaRP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
        <p:nvSpPr>
          <p:cNvPr id="10" name="Rectangle 9"/>
          <p:cNvSpPr/>
          <p:nvPr userDrawn="1"/>
        </p:nvSpPr>
        <p:spPr>
          <a:xfrm>
            <a:off x="81483" y="344038"/>
            <a:ext cx="8944822" cy="445299"/>
          </a:xfrm>
          <a:prstGeom prst="rect">
            <a:avLst/>
          </a:prstGeom>
          <a:solidFill>
            <a:schemeClr val="tx1"/>
          </a:solidFill>
          <a:ln cmpd="thinThick">
            <a:solidFill>
              <a:schemeClr val="accent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9177" y="203082"/>
            <a:ext cx="8718483" cy="713330"/>
          </a:xfrm>
          <a:prstGeom prst="rect">
            <a:avLst/>
          </a:prstGeom>
          <a:ln w="12700">
            <a:solidFill>
              <a:schemeClr val="tx1"/>
            </a:solidFill>
          </a:ln>
          <a:effectLst>
            <a:outerShdw blurRad="50800" dist="38100" dir="2700000" algn="tl" rotWithShape="0">
              <a:schemeClr val="bg1">
                <a:lumMod val="85000"/>
                <a:lumOff val="15000"/>
                <a:alpha val="40000"/>
              </a:schemeClr>
            </a:outerShdw>
          </a:effectLst>
        </p:spPr>
      </p:pic>
    </p:spTree>
    <p:extLst>
      <p:ext uri="{BB962C8B-B14F-4D97-AF65-F5344CB8AC3E}">
        <p14:creationId xmlns:p14="http://schemas.microsoft.com/office/powerpoint/2010/main" val="3514123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1084527"/>
            <a:ext cx="7886700" cy="633323"/>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9/6/2019</a:t>
            </a:fld>
            <a:endParaRPr lang="en-US" dirty="0"/>
          </a:p>
        </p:txBody>
      </p:sp>
      <p:sp>
        <p:nvSpPr>
          <p:cNvPr id="4" name="Footer Placeholder 3"/>
          <p:cNvSpPr>
            <a:spLocks noGrp="1"/>
          </p:cNvSpPr>
          <p:nvPr>
            <p:ph type="ftr" sz="quarter" idx="11"/>
          </p:nvPr>
        </p:nvSpPr>
        <p:spPr/>
        <p:txBody>
          <a:bodyPr/>
          <a:lstStyle/>
          <a:p>
            <a:pPr>
              <a:defRPr/>
            </a:pPr>
            <a:endParaRPr lang="en-US" dirty="0">
              <a:solidFill>
                <a:srgbClr val="000000"/>
              </a:solidFill>
              <a:latin typeface="Arial"/>
            </a:endParaRP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
        <p:nvSpPr>
          <p:cNvPr id="6" name="Rectangle 5"/>
          <p:cNvSpPr/>
          <p:nvPr userDrawn="1"/>
        </p:nvSpPr>
        <p:spPr>
          <a:xfrm>
            <a:off x="81483" y="344038"/>
            <a:ext cx="8944822" cy="445299"/>
          </a:xfrm>
          <a:prstGeom prst="rect">
            <a:avLst/>
          </a:prstGeom>
          <a:solidFill>
            <a:schemeClr val="tx1"/>
          </a:solidFill>
          <a:ln cmpd="thinThick">
            <a:solidFill>
              <a:schemeClr val="accent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9177" y="203082"/>
            <a:ext cx="8718483" cy="713330"/>
          </a:xfrm>
          <a:prstGeom prst="rect">
            <a:avLst/>
          </a:prstGeom>
          <a:ln w="12700">
            <a:solidFill>
              <a:schemeClr val="tx1"/>
            </a:solidFill>
          </a:ln>
          <a:effectLst>
            <a:outerShdw blurRad="50800" dist="38100" dir="2700000" algn="tl" rotWithShape="0">
              <a:schemeClr val="bg1">
                <a:lumMod val="85000"/>
                <a:lumOff val="15000"/>
                <a:alpha val="40000"/>
              </a:schemeClr>
            </a:outerShdw>
          </a:effectLst>
        </p:spPr>
      </p:pic>
    </p:spTree>
    <p:extLst>
      <p:ext uri="{BB962C8B-B14F-4D97-AF65-F5344CB8AC3E}">
        <p14:creationId xmlns:p14="http://schemas.microsoft.com/office/powerpoint/2010/main" val="731514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9/6/2019</a:t>
            </a:fld>
            <a:endParaRPr lang="en-US" dirty="0"/>
          </a:p>
        </p:txBody>
      </p:sp>
      <p:sp>
        <p:nvSpPr>
          <p:cNvPr id="3" name="Footer Placeholder 2"/>
          <p:cNvSpPr>
            <a:spLocks noGrp="1"/>
          </p:cNvSpPr>
          <p:nvPr>
            <p:ph type="ftr" sz="quarter" idx="11"/>
          </p:nvPr>
        </p:nvSpPr>
        <p:spPr/>
        <p:txBody>
          <a:bodyPr/>
          <a:lstStyle/>
          <a:p>
            <a:pPr>
              <a:defRPr/>
            </a:pPr>
            <a:endParaRPr lang="en-US" dirty="0">
              <a:solidFill>
                <a:srgbClr val="000000"/>
              </a:solidFill>
              <a:latin typeface="Arial"/>
            </a:endParaRP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
        <p:nvSpPr>
          <p:cNvPr id="5" name="Rectangle 4"/>
          <p:cNvSpPr/>
          <p:nvPr userDrawn="1"/>
        </p:nvSpPr>
        <p:spPr>
          <a:xfrm>
            <a:off x="81483" y="344038"/>
            <a:ext cx="8944822" cy="445299"/>
          </a:xfrm>
          <a:prstGeom prst="rect">
            <a:avLst/>
          </a:prstGeom>
          <a:solidFill>
            <a:schemeClr val="tx1"/>
          </a:solidFill>
          <a:ln cmpd="thinThick">
            <a:solidFill>
              <a:schemeClr val="accent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9177" y="203082"/>
            <a:ext cx="8718483" cy="713330"/>
          </a:xfrm>
          <a:prstGeom prst="rect">
            <a:avLst/>
          </a:prstGeom>
          <a:ln w="12700">
            <a:solidFill>
              <a:schemeClr val="tx1"/>
            </a:solidFill>
          </a:ln>
          <a:effectLst>
            <a:outerShdw blurRad="50800" dist="38100" dir="2700000" algn="tl" rotWithShape="0">
              <a:schemeClr val="bg1">
                <a:lumMod val="85000"/>
                <a:lumOff val="15000"/>
                <a:alpha val="40000"/>
              </a:schemeClr>
            </a:outerShdw>
          </a:effectLst>
        </p:spPr>
      </p:pic>
    </p:spTree>
    <p:extLst>
      <p:ext uri="{BB962C8B-B14F-4D97-AF65-F5344CB8AC3E}">
        <p14:creationId xmlns:p14="http://schemas.microsoft.com/office/powerpoint/2010/main" val="3420415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0001"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t>9/6/2019</a:t>
            </a:fld>
            <a:endParaRPr lang="en-US" dirty="0"/>
          </a:p>
        </p:txBody>
      </p:sp>
      <p:sp>
        <p:nvSpPr>
          <p:cNvPr id="6" name="Footer Placeholder 5"/>
          <p:cNvSpPr>
            <a:spLocks noGrp="1"/>
          </p:cNvSpPr>
          <p:nvPr>
            <p:ph type="ftr" sz="quarter" idx="11"/>
          </p:nvPr>
        </p:nvSpPr>
        <p:spPr/>
        <p:txBody>
          <a:bodyPr/>
          <a:lstStyle/>
          <a:p>
            <a:pPr>
              <a:defRPr/>
            </a:pPr>
            <a:endParaRPr lang="en-US" dirty="0">
              <a:solidFill>
                <a:srgbClr val="000000"/>
              </a:solidFill>
              <a:latin typeface="Arial"/>
            </a:endParaRP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366414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840001"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t>9/6/2019</a:t>
            </a:fld>
            <a:endParaRPr lang="en-US" dirty="0"/>
          </a:p>
        </p:txBody>
      </p:sp>
      <p:sp>
        <p:nvSpPr>
          <p:cNvPr id="6" name="Footer Placeholder 5"/>
          <p:cNvSpPr>
            <a:spLocks noGrp="1"/>
          </p:cNvSpPr>
          <p:nvPr>
            <p:ph type="ftr" sz="quarter" idx="11"/>
          </p:nvPr>
        </p:nvSpPr>
        <p:spPr/>
        <p:txBody>
          <a:bodyPr/>
          <a:lstStyle/>
          <a:p>
            <a:pPr>
              <a:defRPr/>
            </a:pPr>
            <a:endParaRPr lang="en-US" dirty="0">
              <a:solidFill>
                <a:srgbClr val="000000"/>
              </a:solidFill>
              <a:latin typeface="Arial"/>
            </a:endParaRP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83206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2">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968723"/>
            <a:ext cx="7886700" cy="85690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40000" y="1825625"/>
            <a:ext cx="767535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9/6/2019</a:t>
            </a:fld>
            <a:endParaRPr lang="en-US" dirty="0"/>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a:defRPr/>
            </a:pPr>
            <a:r>
              <a:rPr lang="en-US" dirty="0" smtClean="0">
                <a:solidFill>
                  <a:srgbClr val="000000"/>
                </a:solidFill>
              </a:rPr>
              <a:t>NOAA-CMA Bilateral on Satellite Matters </a:t>
            </a:r>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2822173799"/>
      </p:ext>
    </p:extLst>
  </p:cSld>
  <p:clrMap bg1="dk1" tx1="lt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 id="2147483661" r:id="rId18"/>
    <p:sldLayoutId id="2147483676" r:id="rId19"/>
    <p:sldLayoutId id="2147483677" r:id="rId20"/>
    <p:sldLayoutId id="2147483678" r:id="rId21"/>
    <p:sldLayoutId id="2147483679" r:id="rId22"/>
    <p:sldLayoutId id="2147483680" r:id="rId23"/>
    <p:sldLayoutId id="2147483681" r:id="rId24"/>
    <p:sldLayoutId id="2147483682" r:id="rId25"/>
    <p:sldLayoutId id="2147483683" r:id="rId26"/>
    <p:sldLayoutId id="2147483684" r:id="rId27"/>
    <p:sldLayoutId id="2147483685" r:id="rId28"/>
    <p:sldLayoutId id="2147483686" r:id="rId29"/>
    <p:sldLayoutId id="2147483687" r:id="rId30"/>
  </p:sldLayoutIdLst>
  <p:hf hdr="0" ftr="0" dt="0"/>
  <p:txStyles>
    <p:title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coolors.co/"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7.w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mailto:Lori.Brown@NOAA.gov"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8630" y="2794641"/>
            <a:ext cx="7863499" cy="2007452"/>
          </a:xfrm>
          <a:effectLst>
            <a:outerShdw blurRad="50800" dist="38100" dir="2700000" algn="tl" rotWithShape="0">
              <a:prstClr val="black">
                <a:alpha val="40000"/>
              </a:prstClr>
            </a:outerShdw>
          </a:effectLst>
        </p:spPr>
        <p:txBody>
          <a:bodyPr/>
          <a:lstStyle/>
          <a:p>
            <a:pPr algn="l"/>
            <a:r>
              <a:rPr lang="en-US" sz="5400" dirty="0" smtClean="0">
                <a:ln>
                  <a:solidFill>
                    <a:srgbClr val="24395C"/>
                  </a:solidFill>
                </a:ln>
              </a:rPr>
              <a:t>STOP Making Ugly Posters</a:t>
            </a:r>
            <a:br>
              <a:rPr lang="en-US" sz="5400" dirty="0" smtClean="0">
                <a:ln>
                  <a:solidFill>
                    <a:srgbClr val="24395C"/>
                  </a:solidFill>
                </a:ln>
              </a:rPr>
            </a:br>
            <a:r>
              <a:rPr lang="en-US" sz="2800" dirty="0" smtClean="0">
                <a:ln>
                  <a:solidFill>
                    <a:srgbClr val="24395C"/>
                  </a:solidFill>
                </a:ln>
              </a:rPr>
              <a:t>Lori </a:t>
            </a:r>
            <a:r>
              <a:rPr lang="en-US" sz="2800" dirty="0">
                <a:ln>
                  <a:solidFill>
                    <a:srgbClr val="24395C"/>
                  </a:solidFill>
                </a:ln>
              </a:rPr>
              <a:t>K. Brown</a:t>
            </a:r>
            <a:br>
              <a:rPr lang="en-US" sz="2800" dirty="0">
                <a:ln>
                  <a:solidFill>
                    <a:srgbClr val="24395C"/>
                  </a:solidFill>
                </a:ln>
              </a:rPr>
            </a:br>
            <a:r>
              <a:rPr lang="en-US" sz="2800" dirty="0" smtClean="0">
                <a:ln>
                  <a:solidFill>
                    <a:srgbClr val="24395C"/>
                  </a:solidFill>
                </a:ln>
              </a:rPr>
              <a:t>NOAA / NESDIS / STAR</a:t>
            </a:r>
            <a:endParaRPr lang="en-US" sz="2400" dirty="0">
              <a:ln>
                <a:solidFill>
                  <a:srgbClr val="24395C"/>
                </a:solidFill>
              </a:ln>
            </a:endParaRPr>
          </a:p>
        </p:txBody>
      </p:sp>
      <p:sp>
        <p:nvSpPr>
          <p:cNvPr id="5" name="Subtitle 4"/>
          <p:cNvSpPr>
            <a:spLocks noGrp="1"/>
          </p:cNvSpPr>
          <p:nvPr>
            <p:ph type="subTitle" idx="1"/>
          </p:nvPr>
        </p:nvSpPr>
        <p:spPr>
          <a:xfrm>
            <a:off x="558630" y="4364610"/>
            <a:ext cx="7564735" cy="1502467"/>
          </a:xfrm>
        </p:spPr>
        <p:txBody>
          <a:bodyPr>
            <a:normAutofit/>
          </a:bodyPr>
          <a:lstStyle/>
          <a:p>
            <a:pPr algn="l"/>
            <a:r>
              <a:rPr lang="en-US" sz="2000" i="1" dirty="0"/>
              <a:t>Presented </a:t>
            </a:r>
            <a:r>
              <a:rPr lang="en-US" sz="2000" i="1" dirty="0" smtClean="0"/>
              <a:t>at the STAR Seminar Series</a:t>
            </a:r>
            <a:endParaRPr lang="en-US" sz="2000" i="1" dirty="0"/>
          </a:p>
          <a:p>
            <a:pPr algn="l"/>
            <a:r>
              <a:rPr lang="en-US" sz="2000" i="1" dirty="0"/>
              <a:t>NOAA Center for Weather and Climate Prediction </a:t>
            </a:r>
            <a:r>
              <a:rPr lang="en-US" sz="2000" i="1" dirty="0" smtClean="0"/>
              <a:t/>
            </a:r>
            <a:br>
              <a:rPr lang="en-US" sz="2000" i="1" dirty="0" smtClean="0"/>
            </a:br>
            <a:r>
              <a:rPr lang="en-US" sz="2000" i="1" dirty="0" smtClean="0"/>
              <a:t>College </a:t>
            </a:r>
            <a:r>
              <a:rPr lang="en-US" sz="2000" i="1" dirty="0"/>
              <a:t>Park, </a:t>
            </a:r>
            <a:r>
              <a:rPr lang="en-US" sz="2000" i="1" dirty="0" smtClean="0"/>
              <a:t>MD</a:t>
            </a:r>
            <a:br>
              <a:rPr lang="en-US" sz="2000" i="1" dirty="0" smtClean="0"/>
            </a:br>
            <a:r>
              <a:rPr lang="en-US" sz="2000" i="1" dirty="0" smtClean="0"/>
              <a:t>5 September 2019</a:t>
            </a:r>
            <a:endParaRPr lang="en-US" sz="20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0845" y="411150"/>
            <a:ext cx="2226846" cy="2226846"/>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4302" y="6081309"/>
            <a:ext cx="2785179" cy="593102"/>
          </a:xfrm>
          <a:prstGeom prst="rect">
            <a:avLst/>
          </a:prstGeom>
          <a:effectLst>
            <a:outerShdw blurRad="63500" algn="ctr" rotWithShape="0">
              <a:schemeClr val="tx1">
                <a:alpha val="40000"/>
              </a:schemeClr>
            </a:outerShdw>
          </a:effec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3713" y="6081309"/>
            <a:ext cx="593102" cy="593102"/>
          </a:xfrm>
          <a:prstGeom prst="rect">
            <a:avLst/>
          </a:prstGeom>
          <a:effectLst>
            <a:outerShdw blurRad="63500" algn="ctr" rotWithShape="0">
              <a:schemeClr val="tx1">
                <a:alpha val="40000"/>
              </a:schemeClr>
            </a:outerShdw>
          </a:effectLst>
        </p:spPr>
      </p:pic>
    </p:spTree>
    <p:extLst>
      <p:ext uri="{BB962C8B-B14F-4D97-AF65-F5344CB8AC3E}">
        <p14:creationId xmlns:p14="http://schemas.microsoft.com/office/powerpoint/2010/main" val="9085718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301" y="863597"/>
            <a:ext cx="8483097" cy="706170"/>
          </a:xfrm>
        </p:spPr>
        <p:txBody>
          <a:bodyPr>
            <a:normAutofit/>
          </a:bodyPr>
          <a:lstStyle/>
          <a:p>
            <a:r>
              <a:rPr lang="en-US" dirty="0" smtClean="0"/>
              <a:t>Consider these questions</a:t>
            </a:r>
            <a:endParaRPr lang="en-US" sz="3200" dirty="0"/>
          </a:p>
        </p:txBody>
      </p:sp>
      <p:sp>
        <p:nvSpPr>
          <p:cNvPr id="3" name="Content Placeholder 2"/>
          <p:cNvSpPr>
            <a:spLocks noGrp="1"/>
          </p:cNvSpPr>
          <p:nvPr>
            <p:ph idx="1"/>
          </p:nvPr>
        </p:nvSpPr>
        <p:spPr>
          <a:xfrm>
            <a:off x="389302" y="1569767"/>
            <a:ext cx="8126048" cy="4815770"/>
          </a:xfrm>
        </p:spPr>
        <p:txBody>
          <a:bodyPr>
            <a:noAutofit/>
          </a:bodyPr>
          <a:lstStyle/>
          <a:p>
            <a:pPr lvl="0"/>
            <a:r>
              <a:rPr lang="en-US" sz="2200" dirty="0" smtClean="0"/>
              <a:t>What </a:t>
            </a:r>
            <a:r>
              <a:rPr lang="en-US" sz="2200" dirty="0"/>
              <a:t>is the purpose of your project?</a:t>
            </a:r>
          </a:p>
          <a:p>
            <a:pPr lvl="0"/>
            <a:r>
              <a:rPr lang="en-US" sz="2200" dirty="0"/>
              <a:t>What problem are you trying to solve?</a:t>
            </a:r>
          </a:p>
          <a:p>
            <a:pPr lvl="0"/>
            <a:r>
              <a:rPr lang="en-US" sz="2200" dirty="0"/>
              <a:t>What </a:t>
            </a:r>
            <a:r>
              <a:rPr lang="en-US" sz="2200" dirty="0" smtClean="0"/>
              <a:t>has </a:t>
            </a:r>
            <a:r>
              <a:rPr lang="en-US" sz="2200" dirty="0"/>
              <a:t>previously not been well </a:t>
            </a:r>
            <a:r>
              <a:rPr lang="en-US" sz="2200" dirty="0" smtClean="0"/>
              <a:t/>
            </a:r>
            <a:br>
              <a:rPr lang="en-US" sz="2200" dirty="0" smtClean="0"/>
            </a:br>
            <a:r>
              <a:rPr lang="en-US" sz="2200" dirty="0" smtClean="0"/>
              <a:t>understood </a:t>
            </a:r>
            <a:r>
              <a:rPr lang="en-US" sz="2200" dirty="0"/>
              <a:t>in the area you are working on?</a:t>
            </a:r>
          </a:p>
          <a:p>
            <a:pPr lvl="0"/>
            <a:r>
              <a:rPr lang="en-US" sz="2200" dirty="0"/>
              <a:t>What is interesting or valuable in what you are doing?</a:t>
            </a:r>
          </a:p>
          <a:p>
            <a:pPr lvl="0"/>
            <a:r>
              <a:rPr lang="en-US" sz="2200" dirty="0"/>
              <a:t>What is the impact of your work for society? </a:t>
            </a:r>
            <a:r>
              <a:rPr lang="en-US" sz="2200" dirty="0" smtClean="0"/>
              <a:t/>
            </a:r>
            <a:br>
              <a:rPr lang="en-US" sz="2200" dirty="0" smtClean="0"/>
            </a:br>
            <a:r>
              <a:rPr lang="en-US" sz="2200" dirty="0" smtClean="0"/>
              <a:t>(</a:t>
            </a:r>
            <a:r>
              <a:rPr lang="en-US" sz="2200" dirty="0"/>
              <a:t>outside of the science itself)</a:t>
            </a:r>
          </a:p>
          <a:p>
            <a:pPr lvl="0"/>
            <a:r>
              <a:rPr lang="en-US" sz="2200" dirty="0"/>
              <a:t>What is the unique contribution of your team’s work?</a:t>
            </a:r>
          </a:p>
          <a:p>
            <a:pPr lvl="0"/>
            <a:r>
              <a:rPr lang="en-US" sz="2200" dirty="0"/>
              <a:t>What did you learn from the work?</a:t>
            </a:r>
          </a:p>
          <a:p>
            <a:pPr lvl="0"/>
            <a:r>
              <a:rPr lang="en-US" sz="2200" dirty="0"/>
              <a:t>What next steps or questions are suggested from the work you’ve done so far?</a:t>
            </a:r>
          </a:p>
          <a:p>
            <a:pPr lvl="0"/>
            <a:r>
              <a:rPr lang="en-US" sz="2200" dirty="0"/>
              <a:t>What do you want to do better or differently the next time you work on this problem?</a:t>
            </a:r>
          </a:p>
        </p:txBody>
      </p:sp>
      <p:sp>
        <p:nvSpPr>
          <p:cNvPr id="4" name="Slide Number Placeholder 3"/>
          <p:cNvSpPr>
            <a:spLocks noGrp="1"/>
          </p:cNvSpPr>
          <p:nvPr>
            <p:ph type="sldNum" sz="quarter" idx="12"/>
          </p:nvPr>
        </p:nvSpPr>
        <p:spPr/>
        <p:txBody>
          <a:bodyPr/>
          <a:lstStyle/>
          <a:p>
            <a:fld id="{6D22F896-40B5-4ADD-8801-0D06FADFA095}" type="slidenum">
              <a:rPr lang="en-US" smtClean="0"/>
              <a:t>10</a:t>
            </a:fld>
            <a:endParaRPr lang="en-US" dirty="0"/>
          </a:p>
        </p:txBody>
      </p:sp>
      <p:sp>
        <p:nvSpPr>
          <p:cNvPr id="5" name="TextBox 4"/>
          <p:cNvSpPr txBox="1"/>
          <p:nvPr/>
        </p:nvSpPr>
        <p:spPr>
          <a:xfrm flipH="1">
            <a:off x="6927738" y="261449"/>
            <a:ext cx="1783080" cy="3477875"/>
          </a:xfrm>
          <a:prstGeom prst="rect">
            <a:avLst/>
          </a:prstGeom>
          <a:noFill/>
        </p:spPr>
        <p:txBody>
          <a:bodyPr wrap="square" rtlCol="0">
            <a:spAutoFit/>
          </a:bodyPr>
          <a:lstStyle/>
          <a:p>
            <a:r>
              <a:rPr lang="en-US" sz="22000" dirty="0" smtClean="0">
                <a:solidFill>
                  <a:srgbClr val="FF0000"/>
                </a:solidFill>
                <a:latin typeface="Arial Rounded MT Bold" panose="020F0704030504030204" pitchFamily="34" charset="0"/>
              </a:rPr>
              <a:t>?</a:t>
            </a:r>
            <a:endParaRPr lang="en-US" sz="22000" dirty="0">
              <a:solidFill>
                <a:srgbClr val="FF0000"/>
              </a:solidFill>
              <a:latin typeface="Arial Rounded MT Bold" panose="020F0704030504030204" pitchFamily="34" charset="0"/>
            </a:endParaRPr>
          </a:p>
        </p:txBody>
      </p:sp>
    </p:spTree>
    <p:extLst>
      <p:ext uri="{BB962C8B-B14F-4D97-AF65-F5344CB8AC3E}">
        <p14:creationId xmlns:p14="http://schemas.microsoft.com/office/powerpoint/2010/main" val="24428167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301" y="863597"/>
            <a:ext cx="8483097" cy="706170"/>
          </a:xfrm>
        </p:spPr>
        <p:txBody>
          <a:bodyPr>
            <a:normAutofit/>
          </a:bodyPr>
          <a:lstStyle/>
          <a:p>
            <a:r>
              <a:rPr lang="en-US" dirty="0" smtClean="0"/>
              <a:t>Driving the narrative</a:t>
            </a:r>
            <a:endParaRPr lang="en-US" sz="3200" dirty="0"/>
          </a:p>
        </p:txBody>
      </p:sp>
      <p:sp>
        <p:nvSpPr>
          <p:cNvPr id="3" name="Content Placeholder 2"/>
          <p:cNvSpPr>
            <a:spLocks noGrp="1"/>
          </p:cNvSpPr>
          <p:nvPr>
            <p:ph idx="1"/>
          </p:nvPr>
        </p:nvSpPr>
        <p:spPr>
          <a:xfrm>
            <a:off x="389301" y="1672345"/>
            <a:ext cx="8126048" cy="4633208"/>
          </a:xfrm>
        </p:spPr>
        <p:txBody>
          <a:bodyPr>
            <a:noAutofit/>
          </a:bodyPr>
          <a:lstStyle/>
          <a:p>
            <a:pPr>
              <a:lnSpc>
                <a:spcPts val="2500"/>
              </a:lnSpc>
            </a:pPr>
            <a:r>
              <a:rPr lang="en-US" sz="2000" dirty="0"/>
              <a:t>Candor about mistakes and problems </a:t>
            </a:r>
            <a:r>
              <a:rPr lang="en-US" sz="2000" dirty="0" smtClean="0"/>
              <a:t>you encounter </a:t>
            </a:r>
            <a:br>
              <a:rPr lang="en-US" sz="2000" dirty="0" smtClean="0"/>
            </a:br>
            <a:r>
              <a:rPr lang="en-US" sz="2000" dirty="0" smtClean="0"/>
              <a:t>in your project is:</a:t>
            </a:r>
          </a:p>
          <a:p>
            <a:pPr lvl="1">
              <a:lnSpc>
                <a:spcPts val="2500"/>
              </a:lnSpc>
            </a:pPr>
            <a:r>
              <a:rPr lang="en-US" dirty="0" smtClean="0"/>
              <a:t>Inherently interesting;</a:t>
            </a:r>
          </a:p>
          <a:p>
            <a:pPr lvl="1">
              <a:lnSpc>
                <a:spcPts val="2500"/>
              </a:lnSpc>
            </a:pPr>
            <a:r>
              <a:rPr lang="en-US" dirty="0" smtClean="0"/>
              <a:t>Increases </a:t>
            </a:r>
            <a:r>
              <a:rPr lang="en-US" dirty="0"/>
              <a:t>your </a:t>
            </a:r>
            <a:r>
              <a:rPr lang="en-US" dirty="0" smtClean="0"/>
              <a:t>credibility;</a:t>
            </a:r>
          </a:p>
          <a:p>
            <a:pPr lvl="2">
              <a:lnSpc>
                <a:spcPts val="2500"/>
              </a:lnSpc>
            </a:pPr>
            <a:r>
              <a:rPr lang="en-US" sz="2000" dirty="0" smtClean="0"/>
              <a:t>Admitting </a:t>
            </a:r>
            <a:r>
              <a:rPr lang="en-US" sz="2000" dirty="0"/>
              <a:t>that something you tried failed, and suggesting a </a:t>
            </a:r>
            <a:r>
              <a:rPr lang="en-US" sz="2000" dirty="0" smtClean="0"/>
              <a:t/>
            </a:r>
            <a:br>
              <a:rPr lang="en-US" sz="2000" dirty="0" smtClean="0"/>
            </a:br>
            <a:r>
              <a:rPr lang="en-US" sz="2000" dirty="0" smtClean="0"/>
              <a:t>next </a:t>
            </a:r>
            <a:r>
              <a:rPr lang="en-US" sz="2000" dirty="0"/>
              <a:t>approach – I will definitely read that bullet, every time!</a:t>
            </a:r>
          </a:p>
          <a:p>
            <a:pPr>
              <a:lnSpc>
                <a:spcPts val="2500"/>
              </a:lnSpc>
            </a:pPr>
            <a:r>
              <a:rPr lang="en-US" sz="2000" dirty="0"/>
              <a:t>You may not </a:t>
            </a:r>
            <a:r>
              <a:rPr lang="en-US" sz="2000" dirty="0" smtClean="0"/>
              <a:t>necessarily have </a:t>
            </a:r>
            <a:r>
              <a:rPr lang="en-US" sz="2000" dirty="0"/>
              <a:t>answers to all the questions you </a:t>
            </a:r>
            <a:r>
              <a:rPr lang="en-US" sz="2000" dirty="0" smtClean="0"/>
              <a:t>identify </a:t>
            </a:r>
            <a:r>
              <a:rPr lang="en-US" sz="2000" dirty="0"/>
              <a:t>– that is ok! </a:t>
            </a:r>
          </a:p>
          <a:p>
            <a:pPr>
              <a:lnSpc>
                <a:spcPts val="2500"/>
              </a:lnSpc>
            </a:pPr>
            <a:r>
              <a:rPr lang="en-US" sz="2000" dirty="0"/>
              <a:t>The way you present both the questions and the answers should be written </a:t>
            </a:r>
            <a:r>
              <a:rPr lang="en-US" sz="2000" dirty="0" smtClean="0"/>
              <a:t>to be </a:t>
            </a:r>
            <a:r>
              <a:rPr lang="en-US" sz="2000" dirty="0"/>
              <a:t>clear and compelling to visitors who are not experts in your specific work area.</a:t>
            </a:r>
          </a:p>
          <a:p>
            <a:pPr>
              <a:lnSpc>
                <a:spcPts val="2500"/>
              </a:lnSpc>
            </a:pPr>
            <a:r>
              <a:rPr lang="en-US" sz="2000" dirty="0" smtClean="0"/>
              <a:t>Ultimately</a:t>
            </a:r>
            <a:r>
              <a:rPr lang="en-US" sz="2000" dirty="0"/>
              <a:t>, your poster needs to </a:t>
            </a:r>
            <a:r>
              <a:rPr lang="en-US" sz="2000" dirty="0" smtClean="0"/>
              <a:t>answer this question:</a:t>
            </a:r>
          </a:p>
          <a:p>
            <a:pPr lvl="1">
              <a:lnSpc>
                <a:spcPts val="2500"/>
              </a:lnSpc>
            </a:pPr>
            <a:r>
              <a:rPr lang="en-US" dirty="0" smtClean="0"/>
              <a:t>“</a:t>
            </a:r>
            <a:r>
              <a:rPr lang="en-US" dirty="0"/>
              <a:t>Why should I care about this</a:t>
            </a:r>
            <a:r>
              <a:rPr lang="en-US" dirty="0" smtClean="0"/>
              <a:t>?”</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11</a:t>
            </a:fld>
            <a:endParaRPr lang="en-US" dirty="0"/>
          </a:p>
        </p:txBody>
      </p:sp>
      <p:sp>
        <p:nvSpPr>
          <p:cNvPr id="5" name="TextBox 4"/>
          <p:cNvSpPr txBox="1"/>
          <p:nvPr/>
        </p:nvSpPr>
        <p:spPr>
          <a:xfrm flipH="1">
            <a:off x="6929382" y="0"/>
            <a:ext cx="1783080" cy="3477875"/>
          </a:xfrm>
          <a:prstGeom prst="rect">
            <a:avLst/>
          </a:prstGeom>
          <a:noFill/>
        </p:spPr>
        <p:txBody>
          <a:bodyPr wrap="square" rtlCol="0">
            <a:spAutoFit/>
          </a:bodyPr>
          <a:lstStyle/>
          <a:p>
            <a:r>
              <a:rPr lang="en-US" sz="22000" dirty="0" smtClean="0">
                <a:solidFill>
                  <a:srgbClr val="FF0000"/>
                </a:solidFill>
                <a:latin typeface="Arial Rounded MT Bold" panose="020F0704030504030204" pitchFamily="34" charset="0"/>
              </a:rPr>
              <a:t>?</a:t>
            </a:r>
            <a:endParaRPr lang="en-US" sz="22000" dirty="0">
              <a:solidFill>
                <a:srgbClr val="FF0000"/>
              </a:solidFill>
              <a:latin typeface="Arial Rounded MT Bold" panose="020F0704030504030204" pitchFamily="34" charset="0"/>
            </a:endParaRPr>
          </a:p>
        </p:txBody>
      </p:sp>
    </p:spTree>
    <p:extLst>
      <p:ext uri="{BB962C8B-B14F-4D97-AF65-F5344CB8AC3E}">
        <p14:creationId xmlns:p14="http://schemas.microsoft.com/office/powerpoint/2010/main" val="29104018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301" y="863597"/>
            <a:ext cx="8483097" cy="706170"/>
          </a:xfrm>
        </p:spPr>
        <p:txBody>
          <a:bodyPr>
            <a:normAutofit/>
          </a:bodyPr>
          <a:lstStyle/>
          <a:p>
            <a:r>
              <a:rPr lang="en-US" dirty="0" smtClean="0"/>
              <a:t>Clarity of expression</a:t>
            </a:r>
            <a:endParaRPr lang="en-US" sz="3200" dirty="0"/>
          </a:p>
        </p:txBody>
      </p:sp>
      <p:sp>
        <p:nvSpPr>
          <p:cNvPr id="3" name="Content Placeholder 2"/>
          <p:cNvSpPr>
            <a:spLocks noGrp="1"/>
          </p:cNvSpPr>
          <p:nvPr>
            <p:ph idx="1"/>
          </p:nvPr>
        </p:nvSpPr>
        <p:spPr>
          <a:xfrm>
            <a:off x="389301" y="1540583"/>
            <a:ext cx="8355864" cy="4999918"/>
          </a:xfrm>
        </p:spPr>
        <p:txBody>
          <a:bodyPr>
            <a:noAutofit/>
          </a:bodyPr>
          <a:lstStyle/>
          <a:p>
            <a:r>
              <a:rPr lang="en-US" sz="2200" dirty="0" smtClean="0"/>
              <a:t>Your poster text should </a:t>
            </a:r>
            <a:r>
              <a:rPr lang="en-US" sz="2200" dirty="0"/>
              <a:t>be written </a:t>
            </a:r>
            <a:r>
              <a:rPr lang="en-US" sz="2200" dirty="0" smtClean="0"/>
              <a:t>so </a:t>
            </a:r>
            <a:r>
              <a:rPr lang="en-US" sz="2200" dirty="0"/>
              <a:t>that it is clear and compelling to visitors who are not experts in your specific work area.</a:t>
            </a:r>
          </a:p>
          <a:p>
            <a:r>
              <a:rPr lang="en-US" dirty="0"/>
              <a:t>How </a:t>
            </a:r>
            <a:r>
              <a:rPr lang="en-US" dirty="0" smtClean="0"/>
              <a:t>to </a:t>
            </a:r>
            <a:r>
              <a:rPr lang="en-US" dirty="0"/>
              <a:t>do that?</a:t>
            </a:r>
          </a:p>
          <a:p>
            <a:pPr lvl="1"/>
            <a:r>
              <a:rPr lang="en-US" dirty="0"/>
              <a:t>Focus on what is interesting about the work to others besides </a:t>
            </a:r>
            <a:r>
              <a:rPr lang="en-US" dirty="0" smtClean="0"/>
              <a:t>experts;</a:t>
            </a:r>
            <a:endParaRPr lang="en-US" dirty="0"/>
          </a:p>
          <a:p>
            <a:pPr lvl="1"/>
            <a:r>
              <a:rPr lang="en-US" dirty="0"/>
              <a:t>Minimize acronyms, and when you use them, define them. But see if you can live with as few as possible.</a:t>
            </a:r>
          </a:p>
          <a:p>
            <a:pPr lvl="1"/>
            <a:r>
              <a:rPr lang="en-US" dirty="0"/>
              <a:t>Use active verbs, minimize jargon, and think about explaining your work to the smartest non-scientist you know; this will push you to write clearly.</a:t>
            </a:r>
          </a:p>
          <a:p>
            <a:r>
              <a:rPr lang="en-US" dirty="0" smtClean="0"/>
              <a:t>Get a non-specialist reader to review your text</a:t>
            </a:r>
          </a:p>
          <a:p>
            <a:pPr lvl="1"/>
            <a:r>
              <a:rPr lang="en-US" dirty="0" smtClean="0"/>
              <a:t>After </a:t>
            </a:r>
            <a:r>
              <a:rPr lang="en-US" dirty="0"/>
              <a:t>you draft the text of your poster, ask someone to read it who is as much like your expected poster audience as </a:t>
            </a:r>
            <a:r>
              <a:rPr lang="en-US" dirty="0" smtClean="0"/>
              <a:t>possible: not </a:t>
            </a:r>
            <a:r>
              <a:rPr lang="en-US" dirty="0"/>
              <a:t>a specialist in your area, but a generally scientifically literate person. </a:t>
            </a:r>
            <a:endParaRPr lang="en-US" dirty="0" smtClean="0"/>
          </a:p>
          <a:p>
            <a:pPr lvl="1"/>
            <a:r>
              <a:rPr lang="en-US" dirty="0" smtClean="0"/>
              <a:t>Ask </a:t>
            </a:r>
            <a:r>
              <a:rPr lang="en-US" dirty="0"/>
              <a:t>them if what you are writing is clear, understandable, and interesting. </a:t>
            </a:r>
            <a:endParaRPr lang="en-US" dirty="0" smtClean="0"/>
          </a:p>
          <a:p>
            <a:pPr lvl="1"/>
            <a:r>
              <a:rPr lang="en-US" dirty="0" smtClean="0"/>
              <a:t>If </a:t>
            </a:r>
            <a:r>
              <a:rPr lang="en-US" dirty="0"/>
              <a:t>they can’t understand what you are trying to say, revise and try again</a:t>
            </a:r>
          </a:p>
        </p:txBody>
      </p:sp>
      <p:sp>
        <p:nvSpPr>
          <p:cNvPr id="4" name="Slide Number Placeholder 3"/>
          <p:cNvSpPr>
            <a:spLocks noGrp="1"/>
          </p:cNvSpPr>
          <p:nvPr>
            <p:ph type="sldNum" sz="quarter" idx="12"/>
          </p:nvPr>
        </p:nvSpPr>
        <p:spPr/>
        <p:txBody>
          <a:bodyPr/>
          <a:lstStyle/>
          <a:p>
            <a:fld id="{6D22F896-40B5-4ADD-8801-0D06FADFA095}" type="slidenum">
              <a:rPr lang="en-US" smtClean="0"/>
              <a:t>12</a:t>
            </a:fld>
            <a:endParaRPr lang="en-US" dirty="0"/>
          </a:p>
        </p:txBody>
      </p:sp>
    </p:spTree>
    <p:extLst>
      <p:ext uri="{BB962C8B-B14F-4D97-AF65-F5344CB8AC3E}">
        <p14:creationId xmlns:p14="http://schemas.microsoft.com/office/powerpoint/2010/main" val="8398229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301" y="825593"/>
            <a:ext cx="8483097" cy="706170"/>
          </a:xfrm>
        </p:spPr>
        <p:txBody>
          <a:bodyPr>
            <a:normAutofit/>
          </a:bodyPr>
          <a:lstStyle/>
          <a:p>
            <a:r>
              <a:rPr lang="en-US" dirty="0" smtClean="0"/>
              <a:t>DRAFT before you DESIGN</a:t>
            </a:r>
            <a:endParaRPr lang="en-US" sz="3200" dirty="0"/>
          </a:p>
        </p:txBody>
      </p:sp>
      <p:sp>
        <p:nvSpPr>
          <p:cNvPr id="3" name="Content Placeholder 2"/>
          <p:cNvSpPr>
            <a:spLocks noGrp="1"/>
          </p:cNvSpPr>
          <p:nvPr>
            <p:ph idx="1"/>
          </p:nvPr>
        </p:nvSpPr>
        <p:spPr>
          <a:xfrm>
            <a:off x="389301" y="1531763"/>
            <a:ext cx="8355864" cy="5180895"/>
          </a:xfrm>
        </p:spPr>
        <p:txBody>
          <a:bodyPr>
            <a:noAutofit/>
          </a:bodyPr>
          <a:lstStyle/>
          <a:p>
            <a:r>
              <a:rPr lang="en-US" dirty="0"/>
              <a:t>Before you </a:t>
            </a:r>
            <a:r>
              <a:rPr lang="en-US" dirty="0" smtClean="0"/>
              <a:t>start building your poster</a:t>
            </a:r>
            <a:r>
              <a:rPr lang="en-US" dirty="0"/>
              <a:t>, </a:t>
            </a:r>
            <a:r>
              <a:rPr lang="en-US" dirty="0" smtClean="0"/>
              <a:t>draft </a:t>
            </a:r>
            <a:r>
              <a:rPr lang="en-US" dirty="0"/>
              <a:t>a simple document that outlines what you want the poster to include at a high level; a sort of design document or poster recipe</a:t>
            </a:r>
          </a:p>
          <a:p>
            <a:r>
              <a:rPr lang="en-US" dirty="0"/>
              <a:t>It should include:</a:t>
            </a:r>
          </a:p>
          <a:p>
            <a:pPr lvl="1"/>
            <a:r>
              <a:rPr lang="en-US" dirty="0"/>
              <a:t>The poster title</a:t>
            </a:r>
          </a:p>
          <a:p>
            <a:pPr lvl="1"/>
            <a:r>
              <a:rPr lang="en-US" dirty="0"/>
              <a:t>The major headings (Probably not more than 8 or </a:t>
            </a:r>
            <a:r>
              <a:rPr lang="en-US" dirty="0" smtClean="0"/>
              <a:t>so)</a:t>
            </a:r>
            <a:endParaRPr lang="en-US" dirty="0"/>
          </a:p>
          <a:p>
            <a:pPr lvl="1"/>
            <a:r>
              <a:rPr lang="en-US" dirty="0"/>
              <a:t>A description of what you want to include under each </a:t>
            </a:r>
            <a:r>
              <a:rPr lang="en-US" dirty="0" smtClean="0"/>
              <a:t>heading:</a:t>
            </a:r>
          </a:p>
          <a:p>
            <a:pPr lvl="2"/>
            <a:r>
              <a:rPr lang="en-US" dirty="0" smtClean="0"/>
              <a:t>Bullets </a:t>
            </a:r>
            <a:r>
              <a:rPr lang="en-US" dirty="0"/>
              <a:t>of text explaining the steps in an experiment; </a:t>
            </a:r>
            <a:endParaRPr lang="en-US" dirty="0" smtClean="0"/>
          </a:p>
          <a:p>
            <a:pPr lvl="2"/>
            <a:r>
              <a:rPr lang="en-US" dirty="0" smtClean="0"/>
              <a:t>a </a:t>
            </a:r>
            <a:r>
              <a:rPr lang="en-US" dirty="0"/>
              <a:t>flow chart or diagram of an algorithm; </a:t>
            </a:r>
            <a:endParaRPr lang="en-US" dirty="0" smtClean="0"/>
          </a:p>
          <a:p>
            <a:pPr lvl="2"/>
            <a:r>
              <a:rPr lang="en-US" dirty="0" smtClean="0"/>
              <a:t>a </a:t>
            </a:r>
            <a:r>
              <a:rPr lang="en-US" dirty="0"/>
              <a:t>photo or rendering of the parts of a satellite instrument; a product image; an equation;  </a:t>
            </a:r>
          </a:p>
          <a:p>
            <a:r>
              <a:rPr lang="en-US" dirty="0" smtClean="0"/>
              <a:t>Then, </a:t>
            </a:r>
            <a:r>
              <a:rPr lang="en-US" dirty="0"/>
              <a:t>start populating the outline with the actual content elements you want to </a:t>
            </a:r>
            <a:r>
              <a:rPr lang="en-US" dirty="0" smtClean="0"/>
              <a:t>include</a:t>
            </a:r>
            <a:endParaRPr lang="en-US" dirty="0"/>
          </a:p>
          <a:p>
            <a:r>
              <a:rPr lang="en-US" dirty="0" smtClean="0"/>
              <a:t>Once your outline is populated, THEN use it </a:t>
            </a:r>
            <a:r>
              <a:rPr lang="en-US" dirty="0"/>
              <a:t>to start laying out the poster. </a:t>
            </a:r>
          </a:p>
        </p:txBody>
      </p:sp>
      <p:sp>
        <p:nvSpPr>
          <p:cNvPr id="4" name="Slide Number Placeholder 3"/>
          <p:cNvSpPr>
            <a:spLocks noGrp="1"/>
          </p:cNvSpPr>
          <p:nvPr>
            <p:ph type="sldNum" sz="quarter" idx="12"/>
          </p:nvPr>
        </p:nvSpPr>
        <p:spPr/>
        <p:txBody>
          <a:bodyPr/>
          <a:lstStyle/>
          <a:p>
            <a:fld id="{6D22F896-40B5-4ADD-8801-0D06FADFA095}" type="slidenum">
              <a:rPr lang="en-US" smtClean="0"/>
              <a:t>13</a:t>
            </a:fld>
            <a:endParaRPr lang="en-US" dirty="0"/>
          </a:p>
        </p:txBody>
      </p:sp>
    </p:spTree>
    <p:extLst>
      <p:ext uri="{BB962C8B-B14F-4D97-AF65-F5344CB8AC3E}">
        <p14:creationId xmlns:p14="http://schemas.microsoft.com/office/powerpoint/2010/main" val="8972636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301" y="863597"/>
            <a:ext cx="8483097" cy="706170"/>
          </a:xfrm>
        </p:spPr>
        <p:txBody>
          <a:bodyPr>
            <a:normAutofit/>
          </a:bodyPr>
          <a:lstStyle/>
          <a:p>
            <a:r>
              <a:rPr lang="en-US" dirty="0" smtClean="0"/>
              <a:t>Why draft before you start designing?</a:t>
            </a:r>
            <a:endParaRPr lang="en-US" sz="3200" dirty="0"/>
          </a:p>
        </p:txBody>
      </p:sp>
      <p:sp>
        <p:nvSpPr>
          <p:cNvPr id="3" name="Content Placeholder 2"/>
          <p:cNvSpPr>
            <a:spLocks noGrp="1"/>
          </p:cNvSpPr>
          <p:nvPr>
            <p:ph idx="1"/>
          </p:nvPr>
        </p:nvSpPr>
        <p:spPr>
          <a:xfrm>
            <a:off x="389301" y="1794582"/>
            <a:ext cx="8126049" cy="4415718"/>
          </a:xfrm>
        </p:spPr>
        <p:txBody>
          <a:bodyPr>
            <a:noAutofit/>
          </a:bodyPr>
          <a:lstStyle/>
          <a:p>
            <a:pPr>
              <a:lnSpc>
                <a:spcPts val="2880"/>
              </a:lnSpc>
            </a:pPr>
            <a:r>
              <a:rPr lang="en-US" dirty="0"/>
              <a:t>You can review, revise, and reorganize the poster design document rapidly and repeatedly before you have to commit to dragging around bits of text in PowerPoint. </a:t>
            </a:r>
            <a:endParaRPr lang="en-US" dirty="0" smtClean="0"/>
          </a:p>
          <a:p>
            <a:pPr>
              <a:lnSpc>
                <a:spcPts val="2880"/>
              </a:lnSpc>
            </a:pPr>
            <a:r>
              <a:rPr lang="en-US" dirty="0" smtClean="0"/>
              <a:t>The </a:t>
            </a:r>
            <a:r>
              <a:rPr lang="en-US" dirty="0"/>
              <a:t>more you </a:t>
            </a:r>
            <a:r>
              <a:rPr lang="en-US" dirty="0" smtClean="0"/>
              <a:t>do </a:t>
            </a:r>
            <a:r>
              <a:rPr lang="en-US" dirty="0"/>
              <a:t>to </a:t>
            </a:r>
            <a:r>
              <a:rPr lang="en-US" dirty="0" smtClean="0"/>
              <a:t>prepare and organize </a:t>
            </a:r>
            <a:r>
              <a:rPr lang="en-US" dirty="0"/>
              <a:t>your poster contents </a:t>
            </a:r>
            <a:r>
              <a:rPr lang="en-US" dirty="0" smtClean="0"/>
              <a:t>before </a:t>
            </a:r>
            <a:r>
              <a:rPr lang="en-US" dirty="0"/>
              <a:t>you start assembling it in PowerPoint, the </a:t>
            </a:r>
            <a:r>
              <a:rPr lang="en-US" dirty="0" smtClean="0"/>
              <a:t>better.</a:t>
            </a:r>
          </a:p>
          <a:p>
            <a:pPr>
              <a:lnSpc>
                <a:spcPts val="2880"/>
              </a:lnSpc>
            </a:pPr>
            <a:r>
              <a:rPr lang="en-US" dirty="0" smtClean="0"/>
              <a:t>Skipping straight to PowerPoint will NOT save time.</a:t>
            </a:r>
          </a:p>
          <a:p>
            <a:pPr>
              <a:lnSpc>
                <a:spcPts val="2880"/>
              </a:lnSpc>
            </a:pPr>
            <a:r>
              <a:rPr lang="en-US" dirty="0" smtClean="0"/>
              <a:t>I am assuming you will be building the poster in PowerPoint; there are pros and cons to PowerPoint, and other possible tools, but its flexibility and ease of composition make it the most straightforward choice.</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14</a:t>
            </a:fld>
            <a:endParaRPr lang="en-US" dirty="0"/>
          </a:p>
        </p:txBody>
      </p:sp>
    </p:spTree>
    <p:extLst>
      <p:ext uri="{BB962C8B-B14F-4D97-AF65-F5344CB8AC3E}">
        <p14:creationId xmlns:p14="http://schemas.microsoft.com/office/powerpoint/2010/main" val="12858699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301" y="863597"/>
            <a:ext cx="8483097" cy="706170"/>
          </a:xfrm>
        </p:spPr>
        <p:txBody>
          <a:bodyPr>
            <a:normAutofit/>
          </a:bodyPr>
          <a:lstStyle/>
          <a:p>
            <a:r>
              <a:rPr lang="en-US" dirty="0" smtClean="0"/>
              <a:t>Choosing a poster layout</a:t>
            </a:r>
            <a:endParaRPr lang="en-US" sz="3200" dirty="0"/>
          </a:p>
        </p:txBody>
      </p:sp>
      <p:sp>
        <p:nvSpPr>
          <p:cNvPr id="3" name="Content Placeholder 2"/>
          <p:cNvSpPr>
            <a:spLocks noGrp="1"/>
          </p:cNvSpPr>
          <p:nvPr>
            <p:ph idx="1"/>
          </p:nvPr>
        </p:nvSpPr>
        <p:spPr>
          <a:xfrm>
            <a:off x="389301" y="1725408"/>
            <a:ext cx="8258588" cy="4208465"/>
          </a:xfrm>
        </p:spPr>
        <p:txBody>
          <a:bodyPr>
            <a:noAutofit/>
          </a:bodyPr>
          <a:lstStyle/>
          <a:p>
            <a:pPr>
              <a:lnSpc>
                <a:spcPts val="2900"/>
              </a:lnSpc>
            </a:pPr>
            <a:r>
              <a:rPr lang="en-US" dirty="0"/>
              <a:t>There are several good ways to layout the content areas of your poster. </a:t>
            </a:r>
          </a:p>
          <a:p>
            <a:pPr>
              <a:lnSpc>
                <a:spcPts val="2900"/>
              </a:lnSpc>
            </a:pPr>
            <a:r>
              <a:rPr lang="en-US" dirty="0"/>
              <a:t>One that you should avoid, but which </a:t>
            </a:r>
            <a:r>
              <a:rPr lang="en-US" dirty="0" smtClean="0"/>
              <a:t>is very common: </a:t>
            </a:r>
            <a:endParaRPr lang="en-US" dirty="0"/>
          </a:p>
          <a:p>
            <a:pPr lvl="1">
              <a:lnSpc>
                <a:spcPts val="2900"/>
              </a:lnSpc>
            </a:pPr>
            <a:r>
              <a:rPr lang="en-US" dirty="0"/>
              <a:t>How many of you have seen posters that were clearly </a:t>
            </a:r>
            <a:r>
              <a:rPr lang="en-US" dirty="0" smtClean="0"/>
              <a:t>made from pasted together PowerPoint </a:t>
            </a:r>
            <a:r>
              <a:rPr lang="en-US" dirty="0"/>
              <a:t>slides?</a:t>
            </a:r>
          </a:p>
          <a:p>
            <a:pPr>
              <a:lnSpc>
                <a:spcPts val="2900"/>
              </a:lnSpc>
            </a:pPr>
            <a:r>
              <a:rPr lang="en-US" dirty="0"/>
              <a:t>Why is this a terrible idea?</a:t>
            </a:r>
          </a:p>
          <a:p>
            <a:pPr lvl="1">
              <a:lnSpc>
                <a:spcPts val="2900"/>
              </a:lnSpc>
            </a:pPr>
            <a:r>
              <a:rPr lang="en-US" dirty="0"/>
              <a:t>Your viewers can usually tell you did this and it looks unprofessional. </a:t>
            </a:r>
          </a:p>
          <a:p>
            <a:pPr lvl="1">
              <a:lnSpc>
                <a:spcPts val="2900"/>
              </a:lnSpc>
            </a:pPr>
            <a:r>
              <a:rPr lang="en-US" dirty="0"/>
              <a:t>The level of detail is wrong for a poster; usually too heavy with text, too much repetition of content</a:t>
            </a:r>
            <a:r>
              <a:rPr lang="en-US" dirty="0" smtClean="0"/>
              <a:t>.</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15</a:t>
            </a:fld>
            <a:endParaRPr lang="en-US" dirty="0"/>
          </a:p>
        </p:txBody>
      </p:sp>
    </p:spTree>
    <p:extLst>
      <p:ext uri="{BB962C8B-B14F-4D97-AF65-F5344CB8AC3E}">
        <p14:creationId xmlns:p14="http://schemas.microsoft.com/office/powerpoint/2010/main" val="34586796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301" y="863597"/>
            <a:ext cx="8483097" cy="706170"/>
          </a:xfrm>
        </p:spPr>
        <p:txBody>
          <a:bodyPr>
            <a:normAutofit/>
          </a:bodyPr>
          <a:lstStyle/>
          <a:p>
            <a:r>
              <a:rPr lang="en-US" dirty="0" smtClean="0"/>
              <a:t>Reading order</a:t>
            </a:r>
            <a:endParaRPr lang="en-US" sz="3200" dirty="0"/>
          </a:p>
        </p:txBody>
      </p:sp>
      <p:sp>
        <p:nvSpPr>
          <p:cNvPr id="3" name="Content Placeholder 2"/>
          <p:cNvSpPr>
            <a:spLocks noGrp="1"/>
          </p:cNvSpPr>
          <p:nvPr>
            <p:ph idx="1"/>
          </p:nvPr>
        </p:nvSpPr>
        <p:spPr>
          <a:xfrm>
            <a:off x="389301" y="1606075"/>
            <a:ext cx="8258588" cy="4831035"/>
          </a:xfrm>
        </p:spPr>
        <p:txBody>
          <a:bodyPr>
            <a:noAutofit/>
          </a:bodyPr>
          <a:lstStyle/>
          <a:p>
            <a:r>
              <a:rPr lang="en-US" dirty="0"/>
              <a:t>If your poster dimension is </a:t>
            </a:r>
            <a:r>
              <a:rPr lang="en-US" dirty="0" smtClean="0"/>
              <a:t>landscape, </a:t>
            </a:r>
            <a:r>
              <a:rPr lang="en-US" dirty="0"/>
              <a:t>you will in most cases want to organize the content into columns. </a:t>
            </a:r>
            <a:endParaRPr lang="en-US" dirty="0" smtClean="0"/>
          </a:p>
          <a:p>
            <a:r>
              <a:rPr lang="en-US" dirty="0"/>
              <a:t>Key consideration – if it matters what order the poster visitor reads the poster, then your poster layout needs to CONVEY this. </a:t>
            </a:r>
            <a:endParaRPr lang="en-US" dirty="0" smtClean="0"/>
          </a:p>
          <a:p>
            <a:r>
              <a:rPr lang="en-US" dirty="0" smtClean="0"/>
              <a:t>A </a:t>
            </a:r>
            <a:r>
              <a:rPr lang="en-US" dirty="0"/>
              <a:t>very direct way to dictate reading order is to use numbered headings. </a:t>
            </a:r>
            <a:endParaRPr lang="en-US" dirty="0" smtClean="0"/>
          </a:p>
          <a:p>
            <a:pPr lvl="1"/>
            <a:r>
              <a:rPr lang="en-US" dirty="0" smtClean="0"/>
              <a:t>Works</a:t>
            </a:r>
            <a:r>
              <a:rPr lang="en-US" dirty="0"/>
              <a:t>, but can be </a:t>
            </a:r>
            <a:r>
              <a:rPr lang="en-US" dirty="0" smtClean="0"/>
              <a:t>clunky </a:t>
            </a:r>
            <a:r>
              <a:rPr lang="en-US" dirty="0"/>
              <a:t>looking</a:t>
            </a:r>
            <a:r>
              <a:rPr lang="en-US" dirty="0" smtClean="0"/>
              <a:t>.</a:t>
            </a:r>
          </a:p>
          <a:p>
            <a:r>
              <a:rPr lang="en-US" dirty="0" smtClean="0"/>
              <a:t>Alternative: add </a:t>
            </a:r>
            <a:r>
              <a:rPr lang="en-US" dirty="0"/>
              <a:t>very thin vertical rules between your columns, and make sure your headings, if read separately in order, make sense. </a:t>
            </a:r>
            <a:endParaRPr lang="en-US" dirty="0" smtClean="0"/>
          </a:p>
          <a:p>
            <a:pPr lvl="1"/>
            <a:r>
              <a:rPr lang="en-US" dirty="0" smtClean="0"/>
              <a:t>If </a:t>
            </a:r>
            <a:r>
              <a:rPr lang="en-US" dirty="0"/>
              <a:t>your content is in blocks that could be read either left to right or top to bottom, a column at a time, thin vertical rules are a good idea.</a:t>
            </a:r>
          </a:p>
          <a:p>
            <a:pPr marL="0" indent="0">
              <a:buNone/>
            </a:pP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16</a:t>
            </a:fld>
            <a:endParaRPr lang="en-US" dirty="0"/>
          </a:p>
        </p:txBody>
      </p:sp>
    </p:spTree>
    <p:extLst>
      <p:ext uri="{BB962C8B-B14F-4D97-AF65-F5344CB8AC3E}">
        <p14:creationId xmlns:p14="http://schemas.microsoft.com/office/powerpoint/2010/main" val="9274146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301" y="863597"/>
            <a:ext cx="8483097" cy="706170"/>
          </a:xfrm>
        </p:spPr>
        <p:txBody>
          <a:bodyPr>
            <a:normAutofit/>
          </a:bodyPr>
          <a:lstStyle/>
          <a:p>
            <a:r>
              <a:rPr lang="en-US" dirty="0" smtClean="0"/>
              <a:t>Layout options</a:t>
            </a:r>
            <a:endParaRPr lang="en-US" sz="3200" dirty="0"/>
          </a:p>
        </p:txBody>
      </p:sp>
      <p:sp>
        <p:nvSpPr>
          <p:cNvPr id="3" name="Content Placeholder 2"/>
          <p:cNvSpPr>
            <a:spLocks noGrp="1"/>
          </p:cNvSpPr>
          <p:nvPr>
            <p:ph idx="1"/>
          </p:nvPr>
        </p:nvSpPr>
        <p:spPr>
          <a:xfrm>
            <a:off x="389301" y="1525318"/>
            <a:ext cx="8258588" cy="4831035"/>
          </a:xfrm>
        </p:spPr>
        <p:txBody>
          <a:bodyPr>
            <a:noAutofit/>
          </a:bodyPr>
          <a:lstStyle/>
          <a:p>
            <a:r>
              <a:rPr lang="en-US" dirty="0"/>
              <a:t>It’s also possible that your poster </a:t>
            </a:r>
            <a:r>
              <a:rPr lang="en-US" dirty="0" smtClean="0"/>
              <a:t>content doesn’t require </a:t>
            </a:r>
            <a:r>
              <a:rPr lang="en-US" dirty="0"/>
              <a:t>a fixed reading order, beyond the title. The GOES Imagery site poster </a:t>
            </a:r>
            <a:r>
              <a:rPr lang="en-US" dirty="0" smtClean="0"/>
              <a:t>can </a:t>
            </a:r>
            <a:r>
              <a:rPr lang="en-US" dirty="0"/>
              <a:t>be read in any order, beyond the title and the main description block at the top. In </a:t>
            </a:r>
            <a:r>
              <a:rPr lang="en-US" dirty="0" smtClean="0"/>
              <a:t>such a </a:t>
            </a:r>
            <a:r>
              <a:rPr lang="en-US" dirty="0"/>
              <a:t>case, you don’t have to try to convey a reading order</a:t>
            </a:r>
            <a:r>
              <a:rPr lang="en-US" dirty="0" smtClean="0"/>
              <a:t>.</a:t>
            </a:r>
          </a:p>
          <a:p>
            <a:r>
              <a:rPr lang="en-US" dirty="0"/>
              <a:t>If you have a great image </a:t>
            </a:r>
            <a:r>
              <a:rPr lang="en-US" dirty="0" smtClean="0"/>
              <a:t>to </a:t>
            </a:r>
            <a:r>
              <a:rPr lang="en-US" dirty="0"/>
              <a:t>build your presentation around, you can consider organizing your content blocks around that image in a </a:t>
            </a:r>
            <a:r>
              <a:rPr lang="en-US" dirty="0" smtClean="0"/>
              <a:t>‘spokes </a:t>
            </a:r>
            <a:r>
              <a:rPr lang="en-US" dirty="0"/>
              <a:t>of a </a:t>
            </a:r>
            <a:r>
              <a:rPr lang="en-US" dirty="0" smtClean="0"/>
              <a:t>wheel’ </a:t>
            </a:r>
            <a:r>
              <a:rPr lang="en-US" dirty="0"/>
              <a:t>configuration. </a:t>
            </a:r>
            <a:endParaRPr lang="en-US" dirty="0" smtClean="0"/>
          </a:p>
          <a:p>
            <a:pPr lvl="1"/>
            <a:r>
              <a:rPr lang="en-US" dirty="0" smtClean="0"/>
              <a:t>To </a:t>
            </a:r>
            <a:r>
              <a:rPr lang="en-US" dirty="0"/>
              <a:t>do this, </a:t>
            </a:r>
            <a:r>
              <a:rPr lang="en-US" dirty="0" smtClean="0"/>
              <a:t>your </a:t>
            </a:r>
            <a:r>
              <a:rPr lang="en-US" dirty="0"/>
              <a:t>central image has to be of very high quality (sufficient resolution, good focus, lighting, and color quality if it’s an image) and truly central to the work you’re </a:t>
            </a:r>
            <a:r>
              <a:rPr lang="en-US" dirty="0" smtClean="0"/>
              <a:t>presenting</a:t>
            </a:r>
            <a:endParaRPr lang="en-US" dirty="0"/>
          </a:p>
          <a:p>
            <a:r>
              <a:rPr lang="en-US" dirty="0"/>
              <a:t>The point is, figure out which approach makes sense for your content, and layout the poster to cue the reader accordingly.</a:t>
            </a:r>
          </a:p>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17</a:t>
            </a:fld>
            <a:endParaRPr lang="en-US" dirty="0"/>
          </a:p>
        </p:txBody>
      </p:sp>
    </p:spTree>
    <p:extLst>
      <p:ext uri="{BB962C8B-B14F-4D97-AF65-F5344CB8AC3E}">
        <p14:creationId xmlns:p14="http://schemas.microsoft.com/office/powerpoint/2010/main" val="19556090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301" y="863597"/>
            <a:ext cx="8483097" cy="706170"/>
          </a:xfrm>
        </p:spPr>
        <p:txBody>
          <a:bodyPr>
            <a:normAutofit/>
          </a:bodyPr>
          <a:lstStyle/>
          <a:p>
            <a:r>
              <a:rPr lang="en-US" dirty="0" smtClean="0"/>
              <a:t>SO MANY WORDS</a:t>
            </a:r>
            <a:endParaRPr lang="en-US" sz="3200" dirty="0"/>
          </a:p>
        </p:txBody>
      </p:sp>
      <p:sp>
        <p:nvSpPr>
          <p:cNvPr id="3" name="Content Placeholder 2"/>
          <p:cNvSpPr>
            <a:spLocks noGrp="1"/>
          </p:cNvSpPr>
          <p:nvPr>
            <p:ph idx="1"/>
          </p:nvPr>
        </p:nvSpPr>
        <p:spPr>
          <a:xfrm>
            <a:off x="256762" y="1525318"/>
            <a:ext cx="8258588" cy="4831035"/>
          </a:xfrm>
        </p:spPr>
        <p:txBody>
          <a:bodyPr>
            <a:noAutofit/>
          </a:bodyPr>
          <a:lstStyle/>
          <a:p>
            <a:r>
              <a:rPr lang="en-US" b="1" dirty="0"/>
              <a:t>Don’t be allergic to empty space! </a:t>
            </a:r>
            <a:br>
              <a:rPr lang="en-US" b="1" dirty="0"/>
            </a:br>
            <a:r>
              <a:rPr lang="en-US" b="1" dirty="0"/>
              <a:t>Don’t write so very many words!</a:t>
            </a:r>
            <a:endParaRPr lang="en-US" dirty="0"/>
          </a:p>
          <a:p>
            <a:r>
              <a:rPr lang="en-US" dirty="0"/>
              <a:t>Our sample OSOS poster </a:t>
            </a:r>
            <a:r>
              <a:rPr lang="en-US" dirty="0" smtClean="0"/>
              <a:t>had </a:t>
            </a:r>
            <a:r>
              <a:rPr lang="en-US" dirty="0"/>
              <a:t>nearly 2000 words on it. There is literally no way </a:t>
            </a:r>
            <a:r>
              <a:rPr lang="en-US" dirty="0" smtClean="0"/>
              <a:t>that </a:t>
            </a:r>
            <a:r>
              <a:rPr lang="en-US" dirty="0"/>
              <a:t>anyone </a:t>
            </a:r>
            <a:r>
              <a:rPr lang="en-US" dirty="0" smtClean="0"/>
              <a:t>is </a:t>
            </a:r>
            <a:r>
              <a:rPr lang="en-US" dirty="0"/>
              <a:t>going to read all 2000 of those words. </a:t>
            </a:r>
            <a:endParaRPr lang="en-US" dirty="0" smtClean="0"/>
          </a:p>
          <a:p>
            <a:r>
              <a:rPr lang="en-US" dirty="0" smtClean="0"/>
              <a:t>A good rule </a:t>
            </a:r>
            <a:r>
              <a:rPr lang="en-US" dirty="0"/>
              <a:t>for drafting your </a:t>
            </a:r>
            <a:r>
              <a:rPr lang="en-US" dirty="0" smtClean="0"/>
              <a:t>poster: </a:t>
            </a:r>
            <a:br>
              <a:rPr lang="en-US" dirty="0" smtClean="0"/>
            </a:br>
            <a:r>
              <a:rPr lang="en-US" dirty="0" smtClean="0"/>
              <a:t>keep </a:t>
            </a:r>
            <a:r>
              <a:rPr lang="en-US" dirty="0"/>
              <a:t>the total number of words under 1000.</a:t>
            </a:r>
          </a:p>
          <a:p>
            <a:r>
              <a:rPr lang="en-US" dirty="0"/>
              <a:t>If </a:t>
            </a:r>
            <a:r>
              <a:rPr lang="en-US" dirty="0" smtClean="0"/>
              <a:t>you can’t face </a:t>
            </a:r>
            <a:r>
              <a:rPr lang="en-US" dirty="0"/>
              <a:t>pruning the text as much as you should, </a:t>
            </a:r>
            <a:endParaRPr lang="en-US" dirty="0" smtClean="0"/>
          </a:p>
          <a:p>
            <a:pPr lvl="1"/>
            <a:r>
              <a:rPr lang="en-US" dirty="0" smtClean="0"/>
              <a:t>Consider </a:t>
            </a:r>
            <a:r>
              <a:rPr lang="en-US" dirty="0"/>
              <a:t>putting the ‘long version’ of what you have to say into a handout that you give to session attendees. </a:t>
            </a:r>
            <a:endParaRPr lang="en-US" dirty="0" smtClean="0"/>
          </a:p>
          <a:p>
            <a:pPr lvl="1"/>
            <a:r>
              <a:rPr lang="en-US" dirty="0" smtClean="0"/>
              <a:t>There </a:t>
            </a:r>
            <a:r>
              <a:rPr lang="en-US" dirty="0"/>
              <a:t>are pros and cons to using handouts at poster sessions, but when you preserve that option for yourself, it is often easier to edit the poster’s actual text aggressively enough to get to a clean, terse presentation of your most important points.</a:t>
            </a:r>
          </a:p>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18</a:t>
            </a:fld>
            <a:endParaRPr lang="en-US" dirty="0"/>
          </a:p>
        </p:txBody>
      </p:sp>
    </p:spTree>
    <p:extLst>
      <p:ext uri="{BB962C8B-B14F-4D97-AF65-F5344CB8AC3E}">
        <p14:creationId xmlns:p14="http://schemas.microsoft.com/office/powerpoint/2010/main" val="30982821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301" y="863597"/>
            <a:ext cx="8483097" cy="706170"/>
          </a:xfrm>
        </p:spPr>
        <p:txBody>
          <a:bodyPr>
            <a:normAutofit/>
          </a:bodyPr>
          <a:lstStyle/>
          <a:p>
            <a:r>
              <a:rPr lang="en-US" dirty="0" smtClean="0"/>
              <a:t>Pitfalls of screen captures</a:t>
            </a:r>
            <a:endParaRPr lang="en-US" sz="3200" dirty="0"/>
          </a:p>
        </p:txBody>
      </p:sp>
      <p:sp>
        <p:nvSpPr>
          <p:cNvPr id="3" name="Content Placeholder 2"/>
          <p:cNvSpPr>
            <a:spLocks noGrp="1"/>
          </p:cNvSpPr>
          <p:nvPr>
            <p:ph idx="1"/>
          </p:nvPr>
        </p:nvSpPr>
        <p:spPr>
          <a:xfrm>
            <a:off x="363766" y="1603141"/>
            <a:ext cx="8258588" cy="4831035"/>
          </a:xfrm>
        </p:spPr>
        <p:txBody>
          <a:bodyPr>
            <a:noAutofit/>
          </a:bodyPr>
          <a:lstStyle/>
          <a:p>
            <a:r>
              <a:rPr lang="en-US" b="1" i="1" dirty="0"/>
              <a:t>A central source of excessive wordiness on the </a:t>
            </a:r>
            <a:r>
              <a:rPr lang="en-US" b="1" i="1" dirty="0" smtClean="0"/>
              <a:t>OSOS poster </a:t>
            </a:r>
            <a:r>
              <a:rPr lang="en-US" b="1" i="1" dirty="0"/>
              <a:t>is its reliance on screen </a:t>
            </a:r>
            <a:r>
              <a:rPr lang="en-US" b="1" i="1" dirty="0" smtClean="0"/>
              <a:t>captures</a:t>
            </a:r>
            <a:endParaRPr lang="en-US" dirty="0"/>
          </a:p>
          <a:p>
            <a:r>
              <a:rPr lang="en-US" b="1" dirty="0"/>
              <a:t>Pro: </a:t>
            </a:r>
            <a:endParaRPr lang="en-US" dirty="0"/>
          </a:p>
          <a:p>
            <a:pPr lvl="1"/>
            <a:r>
              <a:rPr lang="en-US" dirty="0"/>
              <a:t>Screen captures seem like the obvious way to incorporate examples of one’s work that reside on the web</a:t>
            </a:r>
          </a:p>
          <a:p>
            <a:pPr lvl="1"/>
            <a:r>
              <a:rPr lang="en-US" dirty="0"/>
              <a:t>They are easy to acquire</a:t>
            </a:r>
          </a:p>
          <a:p>
            <a:pPr lvl="1"/>
            <a:r>
              <a:rPr lang="en-US" dirty="0"/>
              <a:t>They are colorful, and hey, you already did all that work to make the web page in the first place!</a:t>
            </a:r>
          </a:p>
          <a:p>
            <a:r>
              <a:rPr lang="en-US" b="1" dirty="0"/>
              <a:t>Cons: </a:t>
            </a:r>
            <a:endParaRPr lang="en-US" dirty="0"/>
          </a:p>
          <a:p>
            <a:pPr lvl="1"/>
            <a:r>
              <a:rPr lang="en-US" dirty="0"/>
              <a:t>Web page layouts are way too small to be referenced usefully on a poster, in most cases</a:t>
            </a:r>
          </a:p>
          <a:p>
            <a:pPr lvl="1"/>
            <a:r>
              <a:rPr lang="en-US" dirty="0"/>
              <a:t>They include fussy unreadable details that clutter your poster’s look without adding any useful information</a:t>
            </a:r>
          </a:p>
          <a:p>
            <a:pPr lvl="1"/>
            <a:r>
              <a:rPr lang="en-US" dirty="0"/>
              <a:t>It’s easy to use too many of them. </a:t>
            </a:r>
          </a:p>
        </p:txBody>
      </p:sp>
      <p:sp>
        <p:nvSpPr>
          <p:cNvPr id="4" name="Slide Number Placeholder 3"/>
          <p:cNvSpPr>
            <a:spLocks noGrp="1"/>
          </p:cNvSpPr>
          <p:nvPr>
            <p:ph type="sldNum" sz="quarter" idx="12"/>
          </p:nvPr>
        </p:nvSpPr>
        <p:spPr/>
        <p:txBody>
          <a:bodyPr/>
          <a:lstStyle/>
          <a:p>
            <a:fld id="{6D22F896-40B5-4ADD-8801-0D06FADFA095}" type="slidenum">
              <a:rPr lang="en-US" smtClean="0"/>
              <a:t>19</a:t>
            </a:fld>
            <a:endParaRPr lang="en-US" dirty="0"/>
          </a:p>
        </p:txBody>
      </p:sp>
    </p:spTree>
    <p:extLst>
      <p:ext uri="{BB962C8B-B14F-4D97-AF65-F5344CB8AC3E}">
        <p14:creationId xmlns:p14="http://schemas.microsoft.com/office/powerpoint/2010/main" val="280897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0545" y="880732"/>
            <a:ext cx="7886700" cy="1004934"/>
          </a:xfrm>
        </p:spPr>
        <p:txBody>
          <a:bodyPr>
            <a:noAutofit/>
          </a:bodyPr>
          <a:lstStyle/>
          <a:p>
            <a:r>
              <a:rPr lang="en-US" dirty="0" smtClean="0"/>
              <a:t>Purpose of posters?</a:t>
            </a:r>
            <a:endParaRPr lang="en-US" b="1" dirty="0"/>
          </a:p>
        </p:txBody>
      </p:sp>
      <p:sp>
        <p:nvSpPr>
          <p:cNvPr id="8" name="Content Placeholder 2"/>
          <p:cNvSpPr>
            <a:spLocks noGrp="1"/>
          </p:cNvSpPr>
          <p:nvPr>
            <p:ph idx="1"/>
          </p:nvPr>
        </p:nvSpPr>
        <p:spPr>
          <a:xfrm>
            <a:off x="572350" y="1885666"/>
            <a:ext cx="7963089" cy="4432941"/>
          </a:xfrm>
        </p:spPr>
        <p:txBody>
          <a:bodyPr>
            <a:normAutofit fontScale="92500"/>
          </a:bodyPr>
          <a:lstStyle/>
          <a:p>
            <a:pPr>
              <a:lnSpc>
                <a:spcPts val="3000"/>
              </a:lnSpc>
            </a:pPr>
            <a:r>
              <a:rPr lang="en-US" dirty="0"/>
              <a:t>We make posters to communicate our work to our peers</a:t>
            </a:r>
          </a:p>
          <a:p>
            <a:pPr>
              <a:lnSpc>
                <a:spcPts val="3000"/>
              </a:lnSpc>
            </a:pPr>
            <a:r>
              <a:rPr lang="en-US" dirty="0" smtClean="0"/>
              <a:t>We </a:t>
            </a:r>
            <a:r>
              <a:rPr lang="en-US" dirty="0"/>
              <a:t>are trying to persuade them to care, to be interested in </a:t>
            </a:r>
            <a:r>
              <a:rPr lang="en-US" dirty="0" smtClean="0"/>
              <a:t>our </a:t>
            </a:r>
            <a:r>
              <a:rPr lang="en-US" dirty="0"/>
              <a:t>work.</a:t>
            </a:r>
          </a:p>
          <a:p>
            <a:pPr>
              <a:lnSpc>
                <a:spcPts val="3000"/>
              </a:lnSpc>
            </a:pPr>
            <a:r>
              <a:rPr lang="en-US" dirty="0"/>
              <a:t>To get </a:t>
            </a:r>
            <a:r>
              <a:rPr lang="en-US" dirty="0" smtClean="0"/>
              <a:t>viewers </a:t>
            </a:r>
            <a:r>
              <a:rPr lang="en-US" dirty="0"/>
              <a:t>to engage with your content, it </a:t>
            </a:r>
            <a:r>
              <a:rPr lang="en-US" dirty="0" smtClean="0"/>
              <a:t>is critical to </a:t>
            </a:r>
            <a:r>
              <a:rPr lang="en-US" dirty="0"/>
              <a:t>present that work in a visually interesting, attractive, and readable way.</a:t>
            </a:r>
          </a:p>
          <a:p>
            <a:pPr>
              <a:lnSpc>
                <a:spcPts val="3000"/>
              </a:lnSpc>
            </a:pPr>
            <a:r>
              <a:rPr lang="en-US" dirty="0"/>
              <a:t>You don’t have to be a graphic artist to do this. You don’t have to be a communications specialist to do this. </a:t>
            </a:r>
          </a:p>
          <a:p>
            <a:pPr>
              <a:lnSpc>
                <a:spcPts val="3000"/>
              </a:lnSpc>
            </a:pPr>
            <a:r>
              <a:rPr lang="en-US" dirty="0"/>
              <a:t>The purpose of this talk is to help you improve the way you make posters, so they do a better job of communicating your work.</a:t>
            </a:r>
          </a:p>
        </p:txBody>
      </p:sp>
    </p:spTree>
    <p:extLst>
      <p:ext uri="{BB962C8B-B14F-4D97-AF65-F5344CB8AC3E}">
        <p14:creationId xmlns:p14="http://schemas.microsoft.com/office/powerpoint/2010/main" val="5406901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301" y="863597"/>
            <a:ext cx="8483097" cy="706170"/>
          </a:xfrm>
        </p:spPr>
        <p:txBody>
          <a:bodyPr>
            <a:normAutofit/>
          </a:bodyPr>
          <a:lstStyle/>
          <a:p>
            <a:r>
              <a:rPr lang="en-US" dirty="0"/>
              <a:t>What to do instead?</a:t>
            </a:r>
          </a:p>
        </p:txBody>
      </p:sp>
      <p:sp>
        <p:nvSpPr>
          <p:cNvPr id="3" name="Content Placeholder 2"/>
          <p:cNvSpPr>
            <a:spLocks noGrp="1"/>
          </p:cNvSpPr>
          <p:nvPr>
            <p:ph idx="1"/>
          </p:nvPr>
        </p:nvSpPr>
        <p:spPr>
          <a:xfrm>
            <a:off x="392950" y="1603141"/>
            <a:ext cx="8060387" cy="4831035"/>
          </a:xfrm>
        </p:spPr>
        <p:txBody>
          <a:bodyPr>
            <a:noAutofit/>
          </a:bodyPr>
          <a:lstStyle/>
          <a:p>
            <a:pPr>
              <a:lnSpc>
                <a:spcPts val="2900"/>
              </a:lnSpc>
            </a:pPr>
            <a:r>
              <a:rPr lang="en-US" dirty="0"/>
              <a:t>In the case of the OSOS </a:t>
            </a:r>
            <a:r>
              <a:rPr lang="en-US" dirty="0" smtClean="0"/>
              <a:t>poster</a:t>
            </a:r>
          </a:p>
          <a:p>
            <a:pPr lvl="1">
              <a:lnSpc>
                <a:spcPts val="2900"/>
              </a:lnSpc>
            </a:pPr>
            <a:r>
              <a:rPr lang="en-US" dirty="0" smtClean="0"/>
              <a:t>Use </a:t>
            </a:r>
            <a:r>
              <a:rPr lang="en-US" dirty="0"/>
              <a:t>fewer screen </a:t>
            </a:r>
            <a:r>
              <a:rPr lang="en-US" dirty="0" smtClean="0"/>
              <a:t>captures;</a:t>
            </a:r>
          </a:p>
          <a:p>
            <a:pPr lvl="1">
              <a:lnSpc>
                <a:spcPts val="2900"/>
              </a:lnSpc>
            </a:pPr>
            <a:r>
              <a:rPr lang="en-US" dirty="0" smtClean="0"/>
              <a:t>Crop </a:t>
            </a:r>
            <a:r>
              <a:rPr lang="en-US" dirty="0"/>
              <a:t>them to omit unreadable bits such as footers. </a:t>
            </a:r>
            <a:endParaRPr lang="en-US" dirty="0" smtClean="0"/>
          </a:p>
          <a:p>
            <a:pPr lvl="1">
              <a:lnSpc>
                <a:spcPts val="2900"/>
              </a:lnSpc>
            </a:pPr>
            <a:r>
              <a:rPr lang="en-US" dirty="0" smtClean="0"/>
              <a:t>Original poster has </a:t>
            </a:r>
            <a:r>
              <a:rPr lang="en-US" dirty="0"/>
              <a:t>6 captures, would </a:t>
            </a:r>
            <a:r>
              <a:rPr lang="en-US" dirty="0" smtClean="0"/>
              <a:t>revise down to 3</a:t>
            </a:r>
            <a:endParaRPr lang="en-US" dirty="0"/>
          </a:p>
          <a:p>
            <a:pPr>
              <a:lnSpc>
                <a:spcPts val="2900"/>
              </a:lnSpc>
            </a:pPr>
            <a:r>
              <a:rPr lang="en-US" dirty="0"/>
              <a:t>Instead of demonstrating every feature of the two websites via screen </a:t>
            </a:r>
            <a:r>
              <a:rPr lang="en-US" dirty="0" smtClean="0"/>
              <a:t>captures: </a:t>
            </a:r>
          </a:p>
          <a:p>
            <a:pPr lvl="1">
              <a:lnSpc>
                <a:spcPts val="2900"/>
              </a:lnSpc>
            </a:pPr>
            <a:r>
              <a:rPr lang="en-US" dirty="0" smtClean="0"/>
              <a:t>Use </a:t>
            </a:r>
            <a:r>
              <a:rPr lang="en-US" dirty="0"/>
              <a:t>the most interesting view of each of the 2 </a:t>
            </a:r>
            <a:r>
              <a:rPr lang="en-US" dirty="0" smtClean="0"/>
              <a:t>sites; </a:t>
            </a:r>
          </a:p>
          <a:p>
            <a:pPr lvl="1">
              <a:lnSpc>
                <a:spcPts val="2900"/>
              </a:lnSpc>
            </a:pPr>
            <a:r>
              <a:rPr lang="en-US" dirty="0" smtClean="0"/>
              <a:t>Summarize </a:t>
            </a:r>
            <a:r>
              <a:rPr lang="en-US" dirty="0"/>
              <a:t>the features currently being illustrated via screen capture by creating feature tables </a:t>
            </a:r>
            <a:r>
              <a:rPr lang="en-US" dirty="0" smtClean="0"/>
              <a:t> to categorize the features, for easy comparison. </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20</a:t>
            </a:fld>
            <a:endParaRPr lang="en-US" dirty="0"/>
          </a:p>
        </p:txBody>
      </p:sp>
    </p:spTree>
    <p:extLst>
      <p:ext uri="{BB962C8B-B14F-4D97-AF65-F5344CB8AC3E}">
        <p14:creationId xmlns:p14="http://schemas.microsoft.com/office/powerpoint/2010/main" val="38586240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72570" y="1414124"/>
            <a:ext cx="8521429" cy="5278676"/>
          </a:xfrm>
          <a:prstGeom prst="rect">
            <a:avLst/>
          </a:prstGeom>
          <a:solidFill>
            <a:schemeClr val="tx1"/>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9301" y="707954"/>
            <a:ext cx="8483097" cy="706170"/>
          </a:xfrm>
        </p:spPr>
        <p:txBody>
          <a:bodyPr>
            <a:normAutofit/>
          </a:bodyPr>
          <a:lstStyle/>
          <a:p>
            <a:r>
              <a:rPr lang="en-US" dirty="0" smtClean="0"/>
              <a:t>Contrast</a:t>
            </a:r>
            <a:endParaRPr lang="en-US" dirty="0"/>
          </a:p>
        </p:txBody>
      </p:sp>
      <p:sp>
        <p:nvSpPr>
          <p:cNvPr id="3" name="Content Placeholder 2"/>
          <p:cNvSpPr>
            <a:spLocks noGrp="1"/>
          </p:cNvSpPr>
          <p:nvPr>
            <p:ph idx="1"/>
          </p:nvPr>
        </p:nvSpPr>
        <p:spPr>
          <a:xfrm>
            <a:off x="488200" y="1525318"/>
            <a:ext cx="8060387" cy="4831035"/>
          </a:xfrm>
        </p:spPr>
        <p:txBody>
          <a:bodyPr>
            <a:noAutofit/>
          </a:bodyPr>
          <a:lstStyle/>
          <a:p>
            <a:r>
              <a:rPr lang="en-US" dirty="0">
                <a:solidFill>
                  <a:schemeClr val="bg1">
                    <a:lumMod val="85000"/>
                    <a:lumOff val="15000"/>
                  </a:schemeClr>
                </a:solidFill>
              </a:rPr>
              <a:t>Contrast matters. You can’t put light colored text on white or another light colored background. </a:t>
            </a:r>
            <a:endParaRPr lang="en-US" dirty="0" smtClean="0">
              <a:solidFill>
                <a:schemeClr val="bg1">
                  <a:lumMod val="85000"/>
                  <a:lumOff val="15000"/>
                </a:schemeClr>
              </a:solidFill>
            </a:endParaRPr>
          </a:p>
          <a:p>
            <a:r>
              <a:rPr lang="en-US" dirty="0" smtClean="0">
                <a:solidFill>
                  <a:schemeClr val="bg1">
                    <a:lumMod val="85000"/>
                    <a:lumOff val="15000"/>
                  </a:schemeClr>
                </a:solidFill>
              </a:rPr>
              <a:t>Even </a:t>
            </a:r>
            <a:r>
              <a:rPr lang="en-US" dirty="0">
                <a:solidFill>
                  <a:schemeClr val="bg1">
                    <a:lumMod val="85000"/>
                    <a:lumOff val="15000"/>
                  </a:schemeClr>
                </a:solidFill>
              </a:rPr>
              <a:t>placed on a dark colored background, the yellow text </a:t>
            </a:r>
            <a:r>
              <a:rPr lang="en-US" dirty="0" smtClean="0">
                <a:solidFill>
                  <a:schemeClr val="bg1">
                    <a:lumMod val="85000"/>
                    <a:lumOff val="15000"/>
                  </a:schemeClr>
                </a:solidFill>
              </a:rPr>
              <a:t>below should </a:t>
            </a:r>
            <a:r>
              <a:rPr lang="en-US" dirty="0">
                <a:solidFill>
                  <a:schemeClr val="bg1">
                    <a:lumMod val="85000"/>
                    <a:lumOff val="15000"/>
                  </a:schemeClr>
                </a:solidFill>
              </a:rPr>
              <a:t>be bolded. Otherwise it is too difficult to read.</a:t>
            </a:r>
          </a:p>
          <a:p>
            <a:r>
              <a:rPr lang="en-US" sz="2800" dirty="0">
                <a:solidFill>
                  <a:srgbClr val="FFFF00"/>
                </a:solidFill>
              </a:rPr>
              <a:t>This is completely unreadable.</a:t>
            </a:r>
          </a:p>
          <a:p>
            <a:r>
              <a:rPr lang="en-US" sz="6000" b="1" dirty="0">
                <a:solidFill>
                  <a:srgbClr val="FFFF00"/>
                </a:solidFill>
              </a:rPr>
              <a:t>Even if it’s really large.</a:t>
            </a:r>
          </a:p>
          <a:p>
            <a:r>
              <a:rPr lang="en-US" dirty="0">
                <a:solidFill>
                  <a:schemeClr val="bg1">
                    <a:lumMod val="85000"/>
                    <a:lumOff val="15000"/>
                  </a:schemeClr>
                </a:solidFill>
              </a:rPr>
              <a:t>If you </a:t>
            </a:r>
            <a:r>
              <a:rPr lang="en-US" dirty="0" smtClean="0">
                <a:solidFill>
                  <a:schemeClr val="bg1">
                    <a:lumMod val="85000"/>
                    <a:lumOff val="15000"/>
                  </a:schemeClr>
                </a:solidFill>
              </a:rPr>
              <a:t>can’t </a:t>
            </a:r>
            <a:r>
              <a:rPr lang="en-US" dirty="0">
                <a:solidFill>
                  <a:schemeClr val="bg1">
                    <a:lumMod val="85000"/>
                    <a:lumOff val="15000"/>
                  </a:schemeClr>
                </a:solidFill>
              </a:rPr>
              <a:t>live without yellow text (why?), </a:t>
            </a:r>
            <a:r>
              <a:rPr lang="en-US" dirty="0" smtClean="0">
                <a:solidFill>
                  <a:schemeClr val="bg1">
                    <a:lumMod val="85000"/>
                    <a:lumOff val="15000"/>
                  </a:schemeClr>
                </a:solidFill>
              </a:rPr>
              <a:t>you must then </a:t>
            </a:r>
            <a:r>
              <a:rPr lang="en-US" dirty="0">
                <a:solidFill>
                  <a:schemeClr val="bg1">
                    <a:lumMod val="85000"/>
                    <a:lumOff val="15000"/>
                  </a:schemeClr>
                </a:solidFill>
              </a:rPr>
              <a:t>outline the text with a darker color – but use a THIN outline, and make the outline dark gray, not black.</a:t>
            </a:r>
          </a:p>
          <a:p>
            <a:r>
              <a:rPr lang="en-US" sz="4000" b="1" dirty="0">
                <a:ln w="6350">
                  <a:solidFill>
                    <a:schemeClr val="bg1">
                      <a:lumMod val="85000"/>
                      <a:lumOff val="15000"/>
                    </a:schemeClr>
                  </a:solidFill>
                </a:ln>
                <a:solidFill>
                  <a:srgbClr val="FFFF00"/>
                </a:solidFill>
              </a:rPr>
              <a:t>This is a little less unreadable.</a:t>
            </a:r>
          </a:p>
          <a:p>
            <a:r>
              <a:rPr lang="en-US" b="1" dirty="0">
                <a:solidFill>
                  <a:schemeClr val="bg1">
                    <a:lumMod val="85000"/>
                    <a:lumOff val="15000"/>
                  </a:schemeClr>
                </a:solidFill>
              </a:rPr>
              <a:t>But usable, </a:t>
            </a:r>
            <a:r>
              <a:rPr lang="en-US" b="1" dirty="0" smtClean="0">
                <a:solidFill>
                  <a:schemeClr val="bg1">
                    <a:lumMod val="85000"/>
                    <a:lumOff val="15000"/>
                  </a:schemeClr>
                </a:solidFill>
              </a:rPr>
              <a:t>if  you really must.</a:t>
            </a:r>
            <a:endParaRPr lang="en-US" dirty="0">
              <a:solidFill>
                <a:schemeClr val="bg1">
                  <a:lumMod val="85000"/>
                  <a:lumOff val="15000"/>
                </a:schemeClr>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t>21</a:t>
            </a:fld>
            <a:endParaRPr lang="en-US" dirty="0"/>
          </a:p>
        </p:txBody>
      </p:sp>
    </p:spTree>
    <p:extLst>
      <p:ext uri="{BB962C8B-B14F-4D97-AF65-F5344CB8AC3E}">
        <p14:creationId xmlns:p14="http://schemas.microsoft.com/office/powerpoint/2010/main" val="28587712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4102" y="835281"/>
            <a:ext cx="4173166" cy="2086583"/>
          </a:xfrm>
          <a:prstGeom prst="rect">
            <a:avLst/>
          </a:prstGeom>
        </p:spPr>
      </p:pic>
      <p:sp>
        <p:nvSpPr>
          <p:cNvPr id="2" name="Title 1"/>
          <p:cNvSpPr>
            <a:spLocks noGrp="1"/>
          </p:cNvSpPr>
          <p:nvPr>
            <p:ph type="title"/>
          </p:nvPr>
        </p:nvSpPr>
        <p:spPr>
          <a:xfrm>
            <a:off x="253114" y="737138"/>
            <a:ext cx="8483097" cy="706170"/>
          </a:xfrm>
          <a:ln>
            <a:noFill/>
          </a:ln>
        </p:spPr>
        <p:txBody>
          <a:bodyPr>
            <a:normAutofit/>
          </a:bodyPr>
          <a:lstStyle/>
          <a:p>
            <a:r>
              <a:rPr lang="en-US" dirty="0" smtClean="0">
                <a:ln>
                  <a:solidFill>
                    <a:schemeClr val="bg1">
                      <a:lumMod val="85000"/>
                      <a:lumOff val="15000"/>
                    </a:schemeClr>
                  </a:solidFill>
                </a:ln>
              </a:rPr>
              <a:t>Color – use a color scheme</a:t>
            </a:r>
            <a:endParaRPr lang="en-US" dirty="0">
              <a:ln>
                <a:solidFill>
                  <a:schemeClr val="bg1">
                    <a:lumMod val="85000"/>
                    <a:lumOff val="15000"/>
                  </a:schemeClr>
                </a:solidFill>
              </a:ln>
            </a:endParaRPr>
          </a:p>
        </p:txBody>
      </p:sp>
      <p:sp>
        <p:nvSpPr>
          <p:cNvPr id="3" name="Content Placeholder 2"/>
          <p:cNvSpPr>
            <a:spLocks noGrp="1"/>
          </p:cNvSpPr>
          <p:nvPr>
            <p:ph idx="1"/>
          </p:nvPr>
        </p:nvSpPr>
        <p:spPr>
          <a:xfrm>
            <a:off x="392950" y="1573957"/>
            <a:ext cx="8479448" cy="4831035"/>
          </a:xfrm>
        </p:spPr>
        <p:txBody>
          <a:bodyPr>
            <a:noAutofit/>
          </a:bodyPr>
          <a:lstStyle/>
          <a:p>
            <a:r>
              <a:rPr lang="en-US" dirty="0"/>
              <a:t>Do you like bold use of color, </a:t>
            </a:r>
            <a:r>
              <a:rPr lang="en-US" dirty="0" smtClean="0"/>
              <a:t/>
            </a:r>
            <a:br>
              <a:rPr lang="en-US" dirty="0" smtClean="0"/>
            </a:br>
            <a:r>
              <a:rPr lang="en-US" dirty="0" smtClean="0"/>
              <a:t>but </a:t>
            </a:r>
            <a:r>
              <a:rPr lang="en-US" dirty="0"/>
              <a:t>find yourself overwhelmed </a:t>
            </a:r>
            <a:r>
              <a:rPr lang="en-US" dirty="0" smtClean="0"/>
              <a:t/>
            </a:r>
            <a:br>
              <a:rPr lang="en-US" dirty="0" smtClean="0"/>
            </a:br>
            <a:r>
              <a:rPr lang="en-US" dirty="0" smtClean="0"/>
              <a:t>by choices</a:t>
            </a:r>
            <a:r>
              <a:rPr lang="en-US" dirty="0"/>
              <a:t>? </a:t>
            </a:r>
          </a:p>
          <a:p>
            <a:r>
              <a:rPr lang="en-US" dirty="0"/>
              <a:t>The Internet is here to help you.</a:t>
            </a:r>
          </a:p>
          <a:p>
            <a:r>
              <a:rPr lang="en-US" dirty="0"/>
              <a:t>There are online tools for selecting and creating </a:t>
            </a:r>
            <a:r>
              <a:rPr lang="en-US" dirty="0" smtClean="0"/>
              <a:t>simple attractive color </a:t>
            </a:r>
            <a:r>
              <a:rPr lang="en-US" dirty="0"/>
              <a:t>schemes </a:t>
            </a:r>
            <a:endParaRPr lang="en-US" dirty="0" smtClean="0"/>
          </a:p>
          <a:p>
            <a:pPr lvl="1"/>
            <a:r>
              <a:rPr lang="en-US" dirty="0"/>
              <a:t>Try: </a:t>
            </a:r>
            <a:r>
              <a:rPr lang="en-US" u="sng" dirty="0">
                <a:hlinkClick r:id="rId3"/>
              </a:rPr>
              <a:t>https://coolors.co</a:t>
            </a:r>
            <a:endParaRPr lang="en-US" dirty="0"/>
          </a:p>
          <a:p>
            <a:r>
              <a:rPr lang="en-US" dirty="0" smtClean="0"/>
              <a:t>Now, you can consistently apply this scheme to </a:t>
            </a:r>
            <a:r>
              <a:rPr lang="en-US" dirty="0"/>
              <a:t>all the type and graphical elements in your poster, without losing your mind or spending 2 days adjusting the color blue</a:t>
            </a:r>
            <a:r>
              <a:rPr lang="en-US" dirty="0" smtClean="0"/>
              <a:t>.</a:t>
            </a:r>
          </a:p>
          <a:p>
            <a:r>
              <a:rPr lang="en-US" dirty="0" smtClean="0"/>
              <a:t>Why is this a good thing?   </a:t>
            </a:r>
          </a:p>
          <a:p>
            <a:pPr lvl="1"/>
            <a:r>
              <a:rPr lang="en-US" dirty="0"/>
              <a:t>If you consistently apply a defined color </a:t>
            </a:r>
            <a:r>
              <a:rPr lang="en-US" dirty="0" smtClean="0"/>
              <a:t>scheme to your poster, it </a:t>
            </a:r>
            <a:r>
              <a:rPr lang="en-US" dirty="0"/>
              <a:t>will have a tidy, visually disciplined appearance, and in the end it will </a:t>
            </a:r>
            <a:r>
              <a:rPr lang="en-US" dirty="0" smtClean="0"/>
              <a:t>allow you to focus on your content instead of managing color.</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22</a:t>
            </a:fld>
            <a:endParaRPr lang="en-US" dirty="0"/>
          </a:p>
        </p:txBody>
      </p:sp>
    </p:spTree>
    <p:extLst>
      <p:ext uri="{BB962C8B-B14F-4D97-AF65-F5344CB8AC3E}">
        <p14:creationId xmlns:p14="http://schemas.microsoft.com/office/powerpoint/2010/main" val="10353233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301" y="863597"/>
            <a:ext cx="8483097" cy="706170"/>
          </a:xfrm>
        </p:spPr>
        <p:txBody>
          <a:bodyPr>
            <a:normAutofit/>
          </a:bodyPr>
          <a:lstStyle/>
          <a:p>
            <a:r>
              <a:rPr lang="en-US" dirty="0" smtClean="0"/>
              <a:t>Applying your color scheme</a:t>
            </a:r>
            <a:endParaRPr lang="en-US" dirty="0"/>
          </a:p>
        </p:txBody>
      </p:sp>
      <p:sp>
        <p:nvSpPr>
          <p:cNvPr id="3" name="Content Placeholder 2"/>
          <p:cNvSpPr>
            <a:spLocks noGrp="1"/>
          </p:cNvSpPr>
          <p:nvPr>
            <p:ph idx="1"/>
          </p:nvPr>
        </p:nvSpPr>
        <p:spPr>
          <a:xfrm>
            <a:off x="442263" y="1730141"/>
            <a:ext cx="8060387" cy="4518259"/>
          </a:xfrm>
        </p:spPr>
        <p:txBody>
          <a:bodyPr>
            <a:noAutofit/>
          </a:bodyPr>
          <a:lstStyle/>
          <a:p>
            <a:pPr>
              <a:lnSpc>
                <a:spcPts val="2900"/>
              </a:lnSpc>
            </a:pPr>
            <a:r>
              <a:rPr lang="en-US" dirty="0"/>
              <a:t>Once you choose a color scheme, copy down all the </a:t>
            </a:r>
            <a:r>
              <a:rPr lang="en-US" dirty="0" smtClean="0"/>
              <a:t>color </a:t>
            </a:r>
            <a:r>
              <a:rPr lang="en-US" dirty="0"/>
              <a:t>values (either RGB or hex values), and </a:t>
            </a:r>
            <a:r>
              <a:rPr lang="en-US" dirty="0" smtClean="0"/>
              <a:t>then apply </a:t>
            </a:r>
            <a:r>
              <a:rPr lang="en-US" dirty="0"/>
              <a:t>them </a:t>
            </a:r>
            <a:r>
              <a:rPr lang="en-US" dirty="0" smtClean="0"/>
              <a:t>to all the elements of the poster. </a:t>
            </a:r>
          </a:p>
          <a:p>
            <a:pPr lvl="1">
              <a:lnSpc>
                <a:spcPts val="2900"/>
              </a:lnSpc>
            </a:pPr>
            <a:r>
              <a:rPr lang="en-US" b="1" dirty="0" smtClean="0"/>
              <a:t>PRO TIP:</a:t>
            </a:r>
            <a:r>
              <a:rPr lang="en-US" dirty="0" smtClean="0"/>
              <a:t> You </a:t>
            </a:r>
            <a:r>
              <a:rPr lang="en-US" dirty="0"/>
              <a:t>can </a:t>
            </a:r>
            <a:r>
              <a:rPr lang="en-US" dirty="0" smtClean="0"/>
              <a:t>control </a:t>
            </a:r>
            <a:r>
              <a:rPr lang="en-US" dirty="0"/>
              <a:t>the color values used in Excel charts, </a:t>
            </a:r>
            <a:r>
              <a:rPr lang="en-US" dirty="0" smtClean="0"/>
              <a:t>IDL</a:t>
            </a:r>
            <a:r>
              <a:rPr lang="en-US" dirty="0"/>
              <a:t>, </a:t>
            </a:r>
            <a:r>
              <a:rPr lang="en-US" dirty="0" err="1" smtClean="0"/>
              <a:t>MatLab</a:t>
            </a:r>
            <a:r>
              <a:rPr lang="en-US" dirty="0"/>
              <a:t>, or </a:t>
            </a:r>
            <a:r>
              <a:rPr lang="en-US" dirty="0" smtClean="0"/>
              <a:t>Python-generated </a:t>
            </a:r>
            <a:r>
              <a:rPr lang="en-US" dirty="0"/>
              <a:t>graphics, using these values. </a:t>
            </a:r>
          </a:p>
          <a:p>
            <a:pPr>
              <a:lnSpc>
                <a:spcPts val="2900"/>
              </a:lnSpc>
            </a:pPr>
            <a:r>
              <a:rPr lang="en-US" dirty="0" smtClean="0"/>
              <a:t>When making </a:t>
            </a:r>
            <a:r>
              <a:rPr lang="en-US" dirty="0"/>
              <a:t>charts to embed in your poster, do not use the default color scheme that the charting tool supplies</a:t>
            </a:r>
            <a:r>
              <a:rPr lang="en-US" dirty="0" smtClean="0"/>
              <a:t>.</a:t>
            </a:r>
          </a:p>
          <a:p>
            <a:pPr>
              <a:lnSpc>
                <a:spcPts val="2900"/>
              </a:lnSpc>
            </a:pPr>
            <a:r>
              <a:rPr lang="en-US" dirty="0" smtClean="0"/>
              <a:t>Recolor them </a:t>
            </a:r>
            <a:r>
              <a:rPr lang="en-US" dirty="0"/>
              <a:t>from your COLOR SCHEME! </a:t>
            </a:r>
            <a:endParaRPr lang="en-US" dirty="0" smtClean="0"/>
          </a:p>
          <a:p>
            <a:pPr>
              <a:lnSpc>
                <a:spcPts val="2900"/>
              </a:lnSpc>
            </a:pPr>
            <a:r>
              <a:rPr lang="en-US" dirty="0" smtClean="0"/>
              <a:t>The </a:t>
            </a:r>
            <a:r>
              <a:rPr lang="en-US" dirty="0"/>
              <a:t>consistency of using 1 color of medium blue instead of 5 different ones that are </a:t>
            </a:r>
            <a:r>
              <a:rPr lang="en-US" dirty="0" smtClean="0"/>
              <a:t>close but </a:t>
            </a:r>
            <a:r>
              <a:rPr lang="en-US" dirty="0"/>
              <a:t>not quite the same </a:t>
            </a:r>
            <a:r>
              <a:rPr lang="en-US" dirty="0" smtClean="0"/>
              <a:t>will improve the appearance of your poster significantly.</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23</a:t>
            </a:fld>
            <a:endParaRPr lang="en-US" dirty="0"/>
          </a:p>
        </p:txBody>
      </p:sp>
    </p:spTree>
    <p:extLst>
      <p:ext uri="{BB962C8B-B14F-4D97-AF65-F5344CB8AC3E}">
        <p14:creationId xmlns:p14="http://schemas.microsoft.com/office/powerpoint/2010/main" val="6173697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301" y="863597"/>
            <a:ext cx="8483097" cy="706170"/>
          </a:xfrm>
        </p:spPr>
        <p:txBody>
          <a:bodyPr>
            <a:normAutofit/>
          </a:bodyPr>
          <a:lstStyle/>
          <a:p>
            <a:r>
              <a:rPr lang="en-US" dirty="0"/>
              <a:t>Software </a:t>
            </a:r>
            <a:r>
              <a:rPr lang="en-US" dirty="0" smtClean="0"/>
              <a:t>defaults</a:t>
            </a:r>
            <a:endParaRPr lang="en-US" dirty="0"/>
          </a:p>
        </p:txBody>
      </p:sp>
      <p:sp>
        <p:nvSpPr>
          <p:cNvPr id="3" name="Content Placeholder 2"/>
          <p:cNvSpPr>
            <a:spLocks noGrp="1"/>
          </p:cNvSpPr>
          <p:nvPr>
            <p:ph idx="1"/>
          </p:nvPr>
        </p:nvSpPr>
        <p:spPr>
          <a:xfrm>
            <a:off x="285945" y="1733280"/>
            <a:ext cx="8371671" cy="4648473"/>
          </a:xfrm>
        </p:spPr>
        <p:txBody>
          <a:bodyPr>
            <a:noAutofit/>
          </a:bodyPr>
          <a:lstStyle/>
          <a:p>
            <a:pPr>
              <a:lnSpc>
                <a:spcPts val="2880"/>
              </a:lnSpc>
            </a:pPr>
            <a:r>
              <a:rPr lang="en-US" dirty="0"/>
              <a:t>All the tools you work with to make your poster – PowerPoint, Photoshop, Gimp, Python, IDL, etc. – have default settings. </a:t>
            </a:r>
            <a:endParaRPr lang="en-US" dirty="0" smtClean="0"/>
          </a:p>
          <a:p>
            <a:pPr lvl="1">
              <a:lnSpc>
                <a:spcPts val="2300"/>
              </a:lnSpc>
            </a:pPr>
            <a:r>
              <a:rPr lang="en-US" dirty="0" smtClean="0"/>
              <a:t>Line </a:t>
            </a:r>
            <a:r>
              <a:rPr lang="en-US" dirty="0"/>
              <a:t>weights, colors, typefaces, all of those configurable items. </a:t>
            </a:r>
          </a:p>
          <a:p>
            <a:pPr>
              <a:lnSpc>
                <a:spcPts val="2880"/>
              </a:lnSpc>
            </a:pPr>
            <a:r>
              <a:rPr lang="en-US" dirty="0"/>
              <a:t>Get in the habit of not accepting the defaults. </a:t>
            </a:r>
          </a:p>
          <a:p>
            <a:pPr>
              <a:lnSpc>
                <a:spcPts val="2880"/>
              </a:lnSpc>
            </a:pPr>
            <a:r>
              <a:rPr lang="en-US" dirty="0" smtClean="0"/>
              <a:t>Example:</a:t>
            </a:r>
          </a:p>
          <a:p>
            <a:pPr lvl="1">
              <a:lnSpc>
                <a:spcPts val="2300"/>
              </a:lnSpc>
            </a:pPr>
            <a:r>
              <a:rPr lang="en-US" dirty="0" smtClean="0"/>
              <a:t>The </a:t>
            </a:r>
            <a:r>
              <a:rPr lang="en-US" dirty="0"/>
              <a:t>default fill colors for shapes in PowerPoint are quite saturated, and make your graphics look like children’s toys. I always change filled objects to paler colors (from my color scheme!) so that it’s easier to set text on top of that filled object. </a:t>
            </a:r>
          </a:p>
          <a:p>
            <a:pPr>
              <a:lnSpc>
                <a:spcPts val="2880"/>
              </a:lnSpc>
            </a:pPr>
            <a:r>
              <a:rPr lang="en-US" dirty="0" smtClean="0"/>
              <a:t>Default </a:t>
            </a:r>
            <a:r>
              <a:rPr lang="en-US" dirty="0"/>
              <a:t>line weights are often too heavy. When making posters, use thin line weights for most purposes – 0.5 </a:t>
            </a:r>
            <a:r>
              <a:rPr lang="en-US" dirty="0" err="1"/>
              <a:t>pt</a:t>
            </a:r>
            <a:r>
              <a:rPr lang="en-US" dirty="0"/>
              <a:t> looks good for rules between columns and the borders of elements in </a:t>
            </a:r>
            <a:r>
              <a:rPr lang="en-US" dirty="0" smtClean="0"/>
              <a:t>charts</a:t>
            </a:r>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smtClean="0"/>
              <a:t>24</a:t>
            </a:fld>
            <a:endParaRPr lang="en-US" dirty="0"/>
          </a:p>
        </p:txBody>
      </p:sp>
    </p:spTree>
    <p:extLst>
      <p:ext uri="{BB962C8B-B14F-4D97-AF65-F5344CB8AC3E}">
        <p14:creationId xmlns:p14="http://schemas.microsoft.com/office/powerpoint/2010/main" val="23198172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301" y="863597"/>
            <a:ext cx="8483097" cy="706170"/>
          </a:xfrm>
        </p:spPr>
        <p:txBody>
          <a:bodyPr>
            <a:normAutofit/>
          </a:bodyPr>
          <a:lstStyle/>
          <a:p>
            <a:r>
              <a:rPr lang="en-US" dirty="0"/>
              <a:t>Typography</a:t>
            </a:r>
          </a:p>
        </p:txBody>
      </p:sp>
      <p:sp>
        <p:nvSpPr>
          <p:cNvPr id="3" name="Content Placeholder 2"/>
          <p:cNvSpPr>
            <a:spLocks noGrp="1"/>
          </p:cNvSpPr>
          <p:nvPr>
            <p:ph idx="1"/>
          </p:nvPr>
        </p:nvSpPr>
        <p:spPr>
          <a:xfrm>
            <a:off x="389301" y="1580919"/>
            <a:ext cx="8371671" cy="4831035"/>
          </a:xfrm>
        </p:spPr>
        <p:txBody>
          <a:bodyPr>
            <a:noAutofit/>
          </a:bodyPr>
          <a:lstStyle/>
          <a:p>
            <a:pPr>
              <a:lnSpc>
                <a:spcPts val="2900"/>
              </a:lnSpc>
            </a:pPr>
            <a:r>
              <a:rPr lang="en-US" dirty="0"/>
              <a:t>Modern desktop publishing has made it possible for anyone to choose and layout type in hundreds of typefaces. </a:t>
            </a:r>
            <a:endParaRPr lang="en-US" dirty="0" smtClean="0"/>
          </a:p>
          <a:p>
            <a:pPr>
              <a:lnSpc>
                <a:spcPts val="2900"/>
              </a:lnSpc>
            </a:pPr>
            <a:r>
              <a:rPr lang="en-US" dirty="0" smtClean="0"/>
              <a:t>While </a:t>
            </a:r>
            <a:r>
              <a:rPr lang="en-US" dirty="0"/>
              <a:t>these technologies are only a few decades old, trained typesetters have been honing best practices in laying out type for hundreds of years. </a:t>
            </a:r>
            <a:endParaRPr lang="en-US" dirty="0" smtClean="0"/>
          </a:p>
          <a:p>
            <a:pPr>
              <a:lnSpc>
                <a:spcPts val="2900"/>
              </a:lnSpc>
            </a:pPr>
            <a:r>
              <a:rPr lang="en-US" dirty="0" smtClean="0"/>
              <a:t>There </a:t>
            </a:r>
            <a:r>
              <a:rPr lang="en-US" dirty="0"/>
              <a:t>are many things you CAN do in PowerPoint or Word that aren’t necessarily good practice, and will actively harm the readability and attractiveness of your poster</a:t>
            </a:r>
            <a:r>
              <a:rPr lang="en-US" dirty="0" smtClean="0"/>
              <a:t>.</a:t>
            </a:r>
          </a:p>
          <a:p>
            <a:pPr>
              <a:lnSpc>
                <a:spcPts val="2900"/>
              </a:lnSpc>
            </a:pPr>
            <a:r>
              <a:rPr lang="en-US" dirty="0" smtClean="0"/>
              <a:t>Reference: The Non-Designer’s Type Book by Robin Williams (</a:t>
            </a:r>
            <a:r>
              <a:rPr lang="en-US" i="1" dirty="0" smtClean="0"/>
              <a:t>no, not that Robin Williams</a:t>
            </a:r>
            <a:r>
              <a:rPr lang="en-US" dirty="0" smtClean="0"/>
              <a:t>)</a:t>
            </a:r>
          </a:p>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25</a:t>
            </a:fld>
            <a:endParaRPr lang="en-US" dirty="0"/>
          </a:p>
        </p:txBody>
      </p:sp>
    </p:spTree>
    <p:extLst>
      <p:ext uri="{BB962C8B-B14F-4D97-AF65-F5344CB8AC3E}">
        <p14:creationId xmlns:p14="http://schemas.microsoft.com/office/powerpoint/2010/main" val="6349251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198" y="686149"/>
            <a:ext cx="8483097" cy="706170"/>
          </a:xfrm>
        </p:spPr>
        <p:txBody>
          <a:bodyPr>
            <a:normAutofit/>
          </a:bodyPr>
          <a:lstStyle/>
          <a:p>
            <a:r>
              <a:rPr lang="en-US" dirty="0" smtClean="0"/>
              <a:t>Choosing typefaces</a:t>
            </a:r>
            <a:endParaRPr lang="en-US" dirty="0"/>
          </a:p>
        </p:txBody>
      </p:sp>
      <p:sp>
        <p:nvSpPr>
          <p:cNvPr id="3" name="Content Placeholder 2"/>
          <p:cNvSpPr>
            <a:spLocks noGrp="1"/>
          </p:cNvSpPr>
          <p:nvPr>
            <p:ph idx="1"/>
          </p:nvPr>
        </p:nvSpPr>
        <p:spPr>
          <a:xfrm>
            <a:off x="239998" y="1362239"/>
            <a:ext cx="4382771" cy="2663410"/>
          </a:xfrm>
        </p:spPr>
        <p:txBody>
          <a:bodyPr>
            <a:noAutofit/>
          </a:bodyPr>
          <a:lstStyle/>
          <a:p>
            <a:pPr>
              <a:lnSpc>
                <a:spcPts val="2400"/>
              </a:lnSpc>
            </a:pPr>
            <a:r>
              <a:rPr lang="en-US" sz="2000" dirty="0" smtClean="0"/>
              <a:t>Serif vs. Sans Serif fonts;</a:t>
            </a:r>
          </a:p>
          <a:p>
            <a:pPr>
              <a:lnSpc>
                <a:spcPts val="2400"/>
              </a:lnSpc>
            </a:pPr>
            <a:r>
              <a:rPr lang="en-US" sz="2000" dirty="0" smtClean="0"/>
              <a:t>DO </a:t>
            </a:r>
            <a:r>
              <a:rPr lang="en-US" sz="2000" dirty="0"/>
              <a:t>NOT USE Times New Roman or most serif typefaces for your poster. </a:t>
            </a:r>
            <a:endParaRPr lang="en-US" sz="2000" dirty="0" smtClean="0"/>
          </a:p>
          <a:p>
            <a:pPr>
              <a:lnSpc>
                <a:spcPts val="2400"/>
              </a:lnSpc>
            </a:pPr>
            <a:r>
              <a:rPr lang="en-US" sz="2000" dirty="0" smtClean="0"/>
              <a:t>Serif typefaces make </a:t>
            </a:r>
            <a:r>
              <a:rPr lang="en-US" sz="2000" dirty="0"/>
              <a:t>your poster look like an English paper, </a:t>
            </a:r>
            <a:r>
              <a:rPr lang="en-US" sz="2000" dirty="0" smtClean="0"/>
              <a:t>and don’t have the </a:t>
            </a:r>
            <a:r>
              <a:rPr lang="en-US" sz="2000" dirty="0"/>
              <a:t>clean, modern presentation that you want for scientific graphics. </a:t>
            </a:r>
          </a:p>
        </p:txBody>
      </p:sp>
      <p:sp>
        <p:nvSpPr>
          <p:cNvPr id="4" name="Slide Number Placeholder 3"/>
          <p:cNvSpPr>
            <a:spLocks noGrp="1"/>
          </p:cNvSpPr>
          <p:nvPr>
            <p:ph type="sldNum" sz="quarter" idx="12"/>
          </p:nvPr>
        </p:nvSpPr>
        <p:spPr/>
        <p:txBody>
          <a:bodyPr/>
          <a:lstStyle/>
          <a:p>
            <a:fld id="{6D22F896-40B5-4ADD-8801-0D06FADFA095}" type="slidenum">
              <a:rPr lang="en-US" smtClean="0"/>
              <a:t>26</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2769" y="1596139"/>
            <a:ext cx="4095345" cy="1950164"/>
          </a:xfrm>
          <a:prstGeom prst="rect">
            <a:avLst/>
          </a:prstGeom>
        </p:spPr>
      </p:pic>
      <p:sp>
        <p:nvSpPr>
          <p:cNvPr id="7" name="TextBox 6"/>
          <p:cNvSpPr txBox="1"/>
          <p:nvPr/>
        </p:nvSpPr>
        <p:spPr>
          <a:xfrm>
            <a:off x="155333" y="3856618"/>
            <a:ext cx="8512839" cy="2554545"/>
          </a:xfrm>
          <a:prstGeom prst="rect">
            <a:avLst/>
          </a:prstGeom>
          <a:noFill/>
          <a:effectLst>
            <a:outerShdw blurRad="50800" dist="38100" dir="2700000" algn="tl" rotWithShape="0">
              <a:prstClr val="black">
                <a:alpha val="40000"/>
              </a:prstClr>
            </a:outerShdw>
          </a:effectLst>
        </p:spPr>
        <p:txBody>
          <a:bodyPr wrap="square" rtlCol="0">
            <a:spAutoFit/>
          </a:bodyPr>
          <a:lstStyle/>
          <a:p>
            <a:pPr marL="285750" indent="-285750">
              <a:spcAft>
                <a:spcPts val="600"/>
              </a:spcAft>
              <a:buFont typeface="Arial" panose="020B0604020202020204" pitchFamily="34" charset="0"/>
              <a:buChar char="•"/>
            </a:pPr>
            <a:r>
              <a:rPr lang="en-US" sz="2000" dirty="0"/>
              <a:t>Windows comes with a number of attractive and </a:t>
            </a:r>
            <a:r>
              <a:rPr lang="en-US" sz="2000" dirty="0" smtClean="0"/>
              <a:t>suitable sans </a:t>
            </a:r>
            <a:r>
              <a:rPr lang="en-US" sz="2000" dirty="0"/>
              <a:t>serif </a:t>
            </a:r>
            <a:r>
              <a:rPr lang="en-US" sz="2000" dirty="0" smtClean="0"/>
              <a:t>typefaces, including: Gill </a:t>
            </a:r>
            <a:r>
              <a:rPr lang="en-US" sz="2000" dirty="0"/>
              <a:t>Sans, Humanist, </a:t>
            </a:r>
            <a:r>
              <a:rPr lang="en-US" sz="2000" dirty="0" err="1"/>
              <a:t>Futura</a:t>
            </a:r>
            <a:r>
              <a:rPr lang="en-US" sz="2000" dirty="0"/>
              <a:t>, Helvetica, Optima, Calibri, Tahoma, Verdana. Arial is so generic and overused I tend to avoid </a:t>
            </a:r>
            <a:r>
              <a:rPr lang="en-US" sz="2000" dirty="0" smtClean="0"/>
              <a:t>it.</a:t>
            </a:r>
          </a:p>
          <a:p>
            <a:pPr marL="285750" indent="-285750">
              <a:spcAft>
                <a:spcPts val="600"/>
              </a:spcAft>
              <a:buFont typeface="Arial" panose="020B0604020202020204" pitchFamily="34" charset="0"/>
              <a:buChar char="•"/>
            </a:pPr>
            <a:r>
              <a:rPr lang="en-US" sz="2000" dirty="0" smtClean="0"/>
              <a:t>Two or three typefaces for a poster is probably about right; you’ll want a body type that is very readable, and a bolder type for headings. They should contrast a bit.</a:t>
            </a:r>
          </a:p>
          <a:p>
            <a:pPr marL="285750" indent="-285750">
              <a:lnSpc>
                <a:spcPts val="3000"/>
              </a:lnSpc>
              <a:spcBef>
                <a:spcPts val="600"/>
              </a:spcBef>
              <a:spcAft>
                <a:spcPts val="600"/>
              </a:spcAft>
              <a:buFont typeface="Arial" panose="020B0604020202020204" pitchFamily="34" charset="0"/>
              <a:buChar char="•"/>
            </a:pPr>
            <a:r>
              <a:rPr lang="en-US" sz="2100" dirty="0" smtClean="0">
                <a:solidFill>
                  <a:srgbClr val="FFC000"/>
                </a:solidFill>
                <a:latin typeface="Jokerman" panose="04090605060D06020702" pitchFamily="82" charset="0"/>
              </a:rPr>
              <a:t>D</a:t>
            </a:r>
            <a:r>
              <a:rPr lang="en-US" sz="2100" dirty="0" smtClean="0">
                <a:solidFill>
                  <a:srgbClr val="FFC000"/>
                </a:solidFill>
                <a:latin typeface="Bahnschrift Light" panose="020B0502040204020203" pitchFamily="34" charset="0"/>
              </a:rPr>
              <a:t>O</a:t>
            </a:r>
            <a:r>
              <a:rPr lang="en-US" sz="2100" dirty="0" smtClean="0">
                <a:solidFill>
                  <a:srgbClr val="FFC000"/>
                </a:solidFill>
                <a:latin typeface="Bauhaus 93" panose="04030905020B02020C02" pitchFamily="82" charset="0"/>
              </a:rPr>
              <a:t>N</a:t>
            </a:r>
            <a:r>
              <a:rPr lang="en-US" sz="2100" dirty="0" smtClean="0">
                <a:solidFill>
                  <a:srgbClr val="FFC000"/>
                </a:solidFill>
              </a:rPr>
              <a:t>’</a:t>
            </a:r>
            <a:r>
              <a:rPr lang="en-US" sz="2100" dirty="0" smtClean="0">
                <a:solidFill>
                  <a:srgbClr val="FFC000"/>
                </a:solidFill>
                <a:latin typeface="Bernard MT Condensed" panose="02050806060905020404" pitchFamily="18" charset="0"/>
              </a:rPr>
              <a:t>T</a:t>
            </a:r>
            <a:r>
              <a:rPr lang="en-US" sz="2100" dirty="0" smtClean="0">
                <a:solidFill>
                  <a:srgbClr val="FFC000"/>
                </a:solidFill>
              </a:rPr>
              <a:t>  </a:t>
            </a:r>
            <a:r>
              <a:rPr lang="en-US" sz="2100" dirty="0" smtClean="0">
                <a:solidFill>
                  <a:srgbClr val="FFC000"/>
                </a:solidFill>
                <a:latin typeface="Broadway" panose="04040905080B02020502" pitchFamily="82" charset="0"/>
              </a:rPr>
              <a:t>M</a:t>
            </a:r>
            <a:r>
              <a:rPr lang="en-US" sz="2100" dirty="0" smtClean="0">
                <a:solidFill>
                  <a:srgbClr val="FFC000"/>
                </a:solidFill>
                <a:latin typeface="Goudy Stout" panose="0202090407030B020401" pitchFamily="18" charset="0"/>
              </a:rPr>
              <a:t>A</a:t>
            </a:r>
            <a:r>
              <a:rPr lang="en-US" sz="2100" dirty="0" smtClean="0">
                <a:solidFill>
                  <a:srgbClr val="FFC000"/>
                </a:solidFill>
                <a:latin typeface="Freestyle Script" panose="030804020302050B0404" pitchFamily="66" charset="0"/>
              </a:rPr>
              <a:t>K</a:t>
            </a:r>
            <a:r>
              <a:rPr lang="en-US" sz="2100" dirty="0" smtClean="0">
                <a:solidFill>
                  <a:srgbClr val="FFC000"/>
                </a:solidFill>
                <a:latin typeface="Futura XBlkCnIt BT" panose="020B0806020204090204" pitchFamily="34" charset="0"/>
              </a:rPr>
              <a:t>E</a:t>
            </a:r>
            <a:r>
              <a:rPr lang="en-US" sz="2100" dirty="0" smtClean="0">
                <a:solidFill>
                  <a:srgbClr val="FFC000"/>
                </a:solidFill>
              </a:rPr>
              <a:t>  </a:t>
            </a:r>
            <a:r>
              <a:rPr lang="en-US" sz="2100" dirty="0" smtClean="0">
                <a:solidFill>
                  <a:srgbClr val="FFC000"/>
                </a:solidFill>
                <a:latin typeface="Algerian" panose="04020705040A02060702" pitchFamily="82" charset="0"/>
              </a:rPr>
              <a:t>Y</a:t>
            </a:r>
            <a:r>
              <a:rPr lang="en-US" sz="2100" dirty="0" smtClean="0">
                <a:solidFill>
                  <a:srgbClr val="FFC000"/>
                </a:solidFill>
                <a:latin typeface="Magneto" panose="04030805050802020D02" pitchFamily="82" charset="0"/>
              </a:rPr>
              <a:t>O</a:t>
            </a:r>
            <a:r>
              <a:rPr lang="en-US" sz="2100" dirty="0" smtClean="0">
                <a:solidFill>
                  <a:srgbClr val="FFC000"/>
                </a:solidFill>
                <a:latin typeface="Cooper Black" panose="0208090404030B020404" pitchFamily="18" charset="0"/>
              </a:rPr>
              <a:t>U</a:t>
            </a:r>
            <a:r>
              <a:rPr lang="en-US" sz="2100" dirty="0" smtClean="0">
                <a:solidFill>
                  <a:srgbClr val="FFC000"/>
                </a:solidFill>
                <a:latin typeface="Imprint MT Shadow" panose="04020605060303030202" pitchFamily="82" charset="0"/>
              </a:rPr>
              <a:t>R</a:t>
            </a:r>
            <a:r>
              <a:rPr lang="en-US" sz="2100" dirty="0" smtClean="0">
                <a:solidFill>
                  <a:srgbClr val="FFC000"/>
                </a:solidFill>
              </a:rPr>
              <a:t>  </a:t>
            </a:r>
            <a:r>
              <a:rPr lang="en-US" sz="2100" dirty="0" smtClean="0">
                <a:solidFill>
                  <a:srgbClr val="FFC000"/>
                </a:solidFill>
                <a:latin typeface="Humanst521 UBd BT" panose="020B0A03020203020204" pitchFamily="34" charset="0"/>
              </a:rPr>
              <a:t>P</a:t>
            </a:r>
            <a:r>
              <a:rPr lang="en-US" sz="2100" dirty="0" smtClean="0">
                <a:solidFill>
                  <a:srgbClr val="FFC000"/>
                </a:solidFill>
                <a:latin typeface="Matura MT Script Capitals" panose="03020802060602070202" pitchFamily="66" charset="0"/>
              </a:rPr>
              <a:t>O</a:t>
            </a:r>
            <a:r>
              <a:rPr lang="en-US" sz="2100" dirty="0" smtClean="0">
                <a:solidFill>
                  <a:srgbClr val="FFC000"/>
                </a:solidFill>
                <a:latin typeface="Curlz MT" panose="04040404050702020202" pitchFamily="82" charset="0"/>
              </a:rPr>
              <a:t>S</a:t>
            </a:r>
            <a:r>
              <a:rPr lang="en-US" sz="2100" dirty="0" smtClean="0">
                <a:solidFill>
                  <a:srgbClr val="FFC000"/>
                </a:solidFill>
                <a:latin typeface="Goudy Stout" panose="0202090407030B020401" pitchFamily="18" charset="0"/>
              </a:rPr>
              <a:t>T</a:t>
            </a:r>
            <a:r>
              <a:rPr lang="en-US" sz="2100" dirty="0" smtClean="0">
                <a:solidFill>
                  <a:srgbClr val="FFC000"/>
                </a:solidFill>
                <a:latin typeface="Futura XBlkCnIt BT" panose="020B0806020204090204" pitchFamily="34" charset="0"/>
              </a:rPr>
              <a:t>E</a:t>
            </a:r>
            <a:r>
              <a:rPr lang="en-US" sz="2100" dirty="0" smtClean="0">
                <a:solidFill>
                  <a:srgbClr val="FFC000"/>
                </a:solidFill>
                <a:latin typeface="Matura MT Script Capitals" panose="03020802060602070202" pitchFamily="66" charset="0"/>
              </a:rPr>
              <a:t>R</a:t>
            </a:r>
            <a:r>
              <a:rPr lang="en-US" sz="2100" dirty="0" smtClean="0">
                <a:solidFill>
                  <a:srgbClr val="FFC000"/>
                </a:solidFill>
              </a:rPr>
              <a:t>  </a:t>
            </a:r>
            <a:r>
              <a:rPr lang="en-US" sz="2100" dirty="0" smtClean="0">
                <a:solidFill>
                  <a:srgbClr val="FFC000"/>
                </a:solidFill>
                <a:latin typeface="Garamond" panose="02020404030301010803" pitchFamily="18" charset="0"/>
              </a:rPr>
              <a:t>L</a:t>
            </a:r>
            <a:r>
              <a:rPr lang="en-US" sz="2100" dirty="0" smtClean="0">
                <a:solidFill>
                  <a:srgbClr val="FFC000"/>
                </a:solidFill>
                <a:latin typeface="Cooper Black" panose="0208090404030B020404" pitchFamily="18" charset="0"/>
              </a:rPr>
              <a:t>O</a:t>
            </a:r>
            <a:r>
              <a:rPr lang="en-US" sz="2100" dirty="0" smtClean="0">
                <a:solidFill>
                  <a:srgbClr val="FFC000"/>
                </a:solidFill>
                <a:latin typeface="Informal Roman" panose="030604020304060B0204" pitchFamily="66" charset="0"/>
              </a:rPr>
              <a:t>O</a:t>
            </a:r>
            <a:r>
              <a:rPr lang="en-US" sz="2100" dirty="0" smtClean="0">
                <a:solidFill>
                  <a:srgbClr val="FFC000"/>
                </a:solidFill>
                <a:latin typeface="Constantia" panose="02030602050306030303" pitchFamily="18" charset="0"/>
              </a:rPr>
              <a:t>K</a:t>
            </a:r>
            <a:r>
              <a:rPr lang="en-US" sz="2100" dirty="0" smtClean="0">
                <a:solidFill>
                  <a:srgbClr val="FFC000"/>
                </a:solidFill>
              </a:rPr>
              <a:t>  </a:t>
            </a:r>
            <a:r>
              <a:rPr lang="en-US" sz="2100" dirty="0" smtClean="0">
                <a:solidFill>
                  <a:srgbClr val="FFC000"/>
                </a:solidFill>
                <a:latin typeface="Eras Bold ITC" panose="020B0907030504020204" pitchFamily="34" charset="0"/>
              </a:rPr>
              <a:t>L</a:t>
            </a:r>
            <a:r>
              <a:rPr lang="en-US" sz="2100" dirty="0" smtClean="0">
                <a:solidFill>
                  <a:srgbClr val="FFC000"/>
                </a:solidFill>
                <a:latin typeface="Futura BdCn BT" panose="020B0706020204020204" pitchFamily="34" charset="0"/>
              </a:rPr>
              <a:t>I</a:t>
            </a:r>
            <a:r>
              <a:rPr lang="en-US" sz="2100" dirty="0" smtClean="0">
                <a:solidFill>
                  <a:srgbClr val="FFC000"/>
                </a:solidFill>
                <a:latin typeface="Forte" panose="03060902040502070203" pitchFamily="66" charset="0"/>
              </a:rPr>
              <a:t>K</a:t>
            </a:r>
            <a:r>
              <a:rPr lang="en-US" sz="2100" dirty="0" smtClean="0">
                <a:solidFill>
                  <a:srgbClr val="FFC000"/>
                </a:solidFill>
                <a:latin typeface="MingLiU_HKSCS-ExtB" panose="02020500000000000000" pitchFamily="18" charset="-120"/>
                <a:ea typeface="MingLiU_HKSCS-ExtB" panose="02020500000000000000" pitchFamily="18" charset="-120"/>
              </a:rPr>
              <a:t>E</a:t>
            </a:r>
            <a:r>
              <a:rPr lang="en-US" sz="2100" dirty="0" smtClean="0">
                <a:solidFill>
                  <a:srgbClr val="FFC000"/>
                </a:solidFill>
              </a:rPr>
              <a:t>  </a:t>
            </a:r>
            <a:r>
              <a:rPr lang="en-US" sz="2100" dirty="0" smtClean="0">
                <a:solidFill>
                  <a:srgbClr val="FFC000"/>
                </a:solidFill>
                <a:latin typeface="Lucida Sans Typewriter" panose="020B0509030504030204" pitchFamily="49" charset="0"/>
              </a:rPr>
              <a:t>A</a:t>
            </a:r>
            <a:r>
              <a:rPr lang="en-US" sz="2100" dirty="0" smtClean="0">
                <a:solidFill>
                  <a:srgbClr val="FFC000"/>
                </a:solidFill>
              </a:rPr>
              <a:t>  </a:t>
            </a:r>
            <a:r>
              <a:rPr lang="en-US" sz="2100" dirty="0" smtClean="0">
                <a:solidFill>
                  <a:srgbClr val="FFC000"/>
                </a:solidFill>
                <a:latin typeface="Harlow Solid Italic" panose="04030604020F02020D02" pitchFamily="82" charset="0"/>
              </a:rPr>
              <a:t>R</a:t>
            </a:r>
            <a:r>
              <a:rPr lang="en-US" sz="2100" dirty="0" smtClean="0">
                <a:solidFill>
                  <a:srgbClr val="FFC000"/>
                </a:solidFill>
                <a:latin typeface="Comic Sans MS" panose="030F0702030302020204" pitchFamily="66" charset="0"/>
              </a:rPr>
              <a:t>A</a:t>
            </a:r>
            <a:r>
              <a:rPr lang="en-US" sz="2100" dirty="0" smtClean="0">
                <a:solidFill>
                  <a:srgbClr val="FFC000"/>
                </a:solidFill>
                <a:latin typeface="Juice ITC" panose="04040403040A02020202" pitchFamily="82" charset="0"/>
              </a:rPr>
              <a:t>N</a:t>
            </a:r>
            <a:r>
              <a:rPr lang="en-US" sz="2100" dirty="0" smtClean="0">
                <a:solidFill>
                  <a:srgbClr val="FFC000"/>
                </a:solidFill>
                <a:latin typeface="Jokerman" panose="04090605060D06020702" pitchFamily="82" charset="0"/>
              </a:rPr>
              <a:t>S</a:t>
            </a:r>
            <a:r>
              <a:rPr lang="en-US" sz="2100" dirty="0" smtClean="0">
                <a:solidFill>
                  <a:srgbClr val="FFC000"/>
                </a:solidFill>
                <a:latin typeface="Futura XBlkIt BT" panose="020B0903020204090204" pitchFamily="34" charset="0"/>
              </a:rPr>
              <a:t>O</a:t>
            </a:r>
            <a:r>
              <a:rPr lang="en-US" sz="2100" dirty="0" smtClean="0">
                <a:solidFill>
                  <a:srgbClr val="FFC000"/>
                </a:solidFill>
                <a:latin typeface="Elephant" panose="02020904090505020303" pitchFamily="18" charset="0"/>
              </a:rPr>
              <a:t>M</a:t>
            </a:r>
            <a:r>
              <a:rPr lang="en-US" sz="2100" dirty="0" smtClean="0">
                <a:solidFill>
                  <a:srgbClr val="FFC000"/>
                </a:solidFill>
              </a:rPr>
              <a:t>  </a:t>
            </a:r>
            <a:r>
              <a:rPr lang="en-US" sz="2100" dirty="0" smtClean="0">
                <a:solidFill>
                  <a:srgbClr val="FFC000"/>
                </a:solidFill>
                <a:latin typeface="Perpetua Titling MT" panose="02020502060505020804" pitchFamily="18" charset="0"/>
              </a:rPr>
              <a:t>N</a:t>
            </a:r>
            <a:r>
              <a:rPr lang="en-US" sz="2100" dirty="0" smtClean="0">
                <a:solidFill>
                  <a:srgbClr val="FFC000"/>
                </a:solidFill>
                <a:latin typeface="Showcard Gothic" panose="04020904020102020604" pitchFamily="82" charset="0"/>
              </a:rPr>
              <a:t>O</a:t>
            </a:r>
            <a:r>
              <a:rPr lang="en-US" sz="2100" dirty="0" smtClean="0">
                <a:solidFill>
                  <a:srgbClr val="FFC000"/>
                </a:solidFill>
                <a:latin typeface="Swis721 BdCnOul BT" panose="04020704030B03040203" pitchFamily="82" charset="0"/>
              </a:rPr>
              <a:t>T</a:t>
            </a:r>
            <a:r>
              <a:rPr lang="en-US" sz="2100" dirty="0" smtClean="0">
                <a:solidFill>
                  <a:srgbClr val="FFC000"/>
                </a:solidFill>
                <a:latin typeface="Showcard Gothic" panose="04020904020102020604" pitchFamily="82" charset="0"/>
              </a:rPr>
              <a:t>E</a:t>
            </a:r>
            <a:r>
              <a:rPr lang="en-US" sz="2100" dirty="0" smtClean="0">
                <a:solidFill>
                  <a:srgbClr val="FFC000"/>
                </a:solidFill>
              </a:rPr>
              <a:t>.</a:t>
            </a:r>
          </a:p>
        </p:txBody>
      </p:sp>
    </p:spTree>
    <p:extLst>
      <p:ext uri="{BB962C8B-B14F-4D97-AF65-F5344CB8AC3E}">
        <p14:creationId xmlns:p14="http://schemas.microsoft.com/office/powerpoint/2010/main" val="38822711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945" y="796378"/>
            <a:ext cx="8483097" cy="706170"/>
          </a:xfrm>
        </p:spPr>
        <p:txBody>
          <a:bodyPr>
            <a:normAutofit/>
          </a:bodyPr>
          <a:lstStyle/>
          <a:p>
            <a:r>
              <a:rPr lang="en-US" dirty="0" smtClean="0"/>
              <a:t>More about typography</a:t>
            </a:r>
            <a:endParaRPr lang="en-US" dirty="0"/>
          </a:p>
        </p:txBody>
      </p:sp>
      <p:sp>
        <p:nvSpPr>
          <p:cNvPr id="3" name="Content Placeholder 2"/>
          <p:cNvSpPr>
            <a:spLocks noGrp="1"/>
          </p:cNvSpPr>
          <p:nvPr>
            <p:ph idx="1"/>
          </p:nvPr>
        </p:nvSpPr>
        <p:spPr>
          <a:xfrm>
            <a:off x="285945" y="1494883"/>
            <a:ext cx="8371671" cy="5007517"/>
          </a:xfrm>
        </p:spPr>
        <p:txBody>
          <a:bodyPr>
            <a:noAutofit/>
          </a:bodyPr>
          <a:lstStyle/>
          <a:p>
            <a:r>
              <a:rPr lang="en-US" b="1" dirty="0"/>
              <a:t>Color and type</a:t>
            </a:r>
            <a:endParaRPr lang="en-US" dirty="0"/>
          </a:p>
          <a:p>
            <a:pPr lvl="1">
              <a:lnSpc>
                <a:spcPts val="2600"/>
              </a:lnSpc>
            </a:pPr>
            <a:r>
              <a:rPr lang="en-US" dirty="0"/>
              <a:t>I almost never set type in black. For print applications like the poster, </a:t>
            </a:r>
            <a:r>
              <a:rPr lang="en-US" dirty="0" smtClean="0"/>
              <a:t>try a </a:t>
            </a:r>
            <a:r>
              <a:rPr lang="en-US" dirty="0"/>
              <a:t>really dark gray, like 85% grayscale. Black type looks to me like being poked in the eye. You </a:t>
            </a:r>
            <a:r>
              <a:rPr lang="en-US" dirty="0" smtClean="0"/>
              <a:t>may not realize </a:t>
            </a:r>
            <a:r>
              <a:rPr lang="en-US" dirty="0"/>
              <a:t>it, but many professionally produced print items you use </a:t>
            </a:r>
            <a:r>
              <a:rPr lang="en-US" dirty="0" smtClean="0"/>
              <a:t>do </a:t>
            </a:r>
            <a:r>
              <a:rPr lang="en-US" dirty="0"/>
              <a:t>this as well. </a:t>
            </a:r>
          </a:p>
          <a:p>
            <a:r>
              <a:rPr lang="en-US" b="1" dirty="0"/>
              <a:t>Headings</a:t>
            </a:r>
            <a:endParaRPr lang="en-US" dirty="0"/>
          </a:p>
          <a:p>
            <a:pPr lvl="1">
              <a:lnSpc>
                <a:spcPts val="2600"/>
              </a:lnSpc>
            </a:pPr>
            <a:r>
              <a:rPr lang="en-US" dirty="0"/>
              <a:t>Don’t be afraid to make a real distinction between the size of headings and body type. Make your headings bold and a different color and larger, particularly for top level headings in the poster. I don’t mean, headings are 34 </a:t>
            </a:r>
            <a:r>
              <a:rPr lang="en-US" dirty="0" err="1"/>
              <a:t>pt</a:t>
            </a:r>
            <a:r>
              <a:rPr lang="en-US" dirty="0"/>
              <a:t> and body type is 32 pt. But a real contrast in size and weight</a:t>
            </a:r>
            <a:r>
              <a:rPr lang="en-US" dirty="0" smtClean="0"/>
              <a:t>.</a:t>
            </a:r>
          </a:p>
          <a:p>
            <a:pPr>
              <a:lnSpc>
                <a:spcPts val="2600"/>
              </a:lnSpc>
            </a:pPr>
            <a:r>
              <a:rPr lang="en-US" b="1" dirty="0"/>
              <a:t>Type portability</a:t>
            </a:r>
          </a:p>
          <a:p>
            <a:pPr lvl="1">
              <a:lnSpc>
                <a:spcPts val="2600"/>
              </a:lnSpc>
            </a:pPr>
            <a:r>
              <a:rPr lang="en-US" dirty="0" smtClean="0"/>
              <a:t>Plan ahead if you need to print your poster away from your home computing environment; if you don’t have the right typefaces, printing will be a problem. </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27</a:t>
            </a:fld>
            <a:endParaRPr lang="en-US" dirty="0"/>
          </a:p>
        </p:txBody>
      </p:sp>
    </p:spTree>
    <p:extLst>
      <p:ext uri="{BB962C8B-B14F-4D97-AF65-F5344CB8AC3E}">
        <p14:creationId xmlns:p14="http://schemas.microsoft.com/office/powerpoint/2010/main" val="4744158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301" y="863597"/>
            <a:ext cx="8483097" cy="706170"/>
          </a:xfrm>
        </p:spPr>
        <p:txBody>
          <a:bodyPr>
            <a:normAutofit/>
          </a:bodyPr>
          <a:lstStyle/>
          <a:p>
            <a:r>
              <a:rPr lang="en-US" dirty="0" smtClean="0"/>
              <a:t>More about typography</a:t>
            </a:r>
            <a:endParaRPr lang="en-US" dirty="0"/>
          </a:p>
        </p:txBody>
      </p:sp>
      <p:sp>
        <p:nvSpPr>
          <p:cNvPr id="3" name="Content Placeholder 2"/>
          <p:cNvSpPr>
            <a:spLocks noGrp="1"/>
          </p:cNvSpPr>
          <p:nvPr>
            <p:ph idx="1"/>
          </p:nvPr>
        </p:nvSpPr>
        <p:spPr>
          <a:xfrm>
            <a:off x="285945" y="1695219"/>
            <a:ext cx="8371671" cy="3918181"/>
          </a:xfrm>
        </p:spPr>
        <p:txBody>
          <a:bodyPr>
            <a:noAutofit/>
          </a:bodyPr>
          <a:lstStyle/>
          <a:p>
            <a:r>
              <a:rPr lang="en-US" b="1" dirty="0"/>
              <a:t>Line lengths</a:t>
            </a:r>
            <a:endParaRPr lang="en-US" dirty="0"/>
          </a:p>
          <a:p>
            <a:pPr lvl="1">
              <a:lnSpc>
                <a:spcPts val="2800"/>
              </a:lnSpc>
            </a:pPr>
            <a:r>
              <a:rPr lang="en-US" dirty="0"/>
              <a:t>It is hard for the human eye to follow a line of type that is longer than 12 words or </a:t>
            </a:r>
            <a:r>
              <a:rPr lang="en-US" dirty="0" smtClean="0"/>
              <a:t>so for extended reading. </a:t>
            </a:r>
            <a:r>
              <a:rPr lang="en-US" dirty="0"/>
              <a:t>Very long lines of type, </a:t>
            </a:r>
            <a:r>
              <a:rPr lang="en-US" dirty="0" smtClean="0"/>
              <a:t>like the width </a:t>
            </a:r>
            <a:r>
              <a:rPr lang="en-US" dirty="0"/>
              <a:t>of a poster, are </a:t>
            </a:r>
            <a:r>
              <a:rPr lang="en-US" dirty="0" smtClean="0"/>
              <a:t>therefore not a good idea.</a:t>
            </a:r>
          </a:p>
          <a:p>
            <a:pPr lvl="1">
              <a:lnSpc>
                <a:spcPts val="2800"/>
              </a:lnSpc>
            </a:pPr>
            <a:r>
              <a:rPr lang="en-US" dirty="0" smtClean="0"/>
              <a:t>This </a:t>
            </a:r>
            <a:r>
              <a:rPr lang="en-US" dirty="0"/>
              <a:t>is one of the reasons that newspapers are laid out in columns, and why your poster should probably be laid out in columns. </a:t>
            </a:r>
            <a:endParaRPr lang="en-US" dirty="0" smtClean="0"/>
          </a:p>
          <a:p>
            <a:pPr lvl="1">
              <a:lnSpc>
                <a:spcPts val="2800"/>
              </a:lnSpc>
            </a:pPr>
            <a:r>
              <a:rPr lang="en-US" dirty="0" smtClean="0"/>
              <a:t>It’s </a:t>
            </a:r>
            <a:r>
              <a:rPr lang="en-US" dirty="0"/>
              <a:t>also the reason why data tables use alternating colored row backgrounds, to make it easier for your eye to follow the row of data across the page</a:t>
            </a:r>
            <a:r>
              <a:rPr lang="en-US" dirty="0" smtClean="0"/>
              <a:t>.</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28</a:t>
            </a:fld>
            <a:endParaRPr lang="en-US" dirty="0"/>
          </a:p>
        </p:txBody>
      </p:sp>
    </p:spTree>
    <p:extLst>
      <p:ext uri="{BB962C8B-B14F-4D97-AF65-F5344CB8AC3E}">
        <p14:creationId xmlns:p14="http://schemas.microsoft.com/office/powerpoint/2010/main" val="37489903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301" y="863597"/>
            <a:ext cx="8483097" cy="706170"/>
          </a:xfrm>
        </p:spPr>
        <p:txBody>
          <a:bodyPr>
            <a:normAutofit/>
          </a:bodyPr>
          <a:lstStyle/>
          <a:p>
            <a:r>
              <a:rPr lang="en-US" dirty="0" smtClean="0"/>
              <a:t>Type sizes</a:t>
            </a:r>
            <a:endParaRPr lang="en-US" dirty="0"/>
          </a:p>
        </p:txBody>
      </p:sp>
      <p:sp>
        <p:nvSpPr>
          <p:cNvPr id="3" name="Content Placeholder 2"/>
          <p:cNvSpPr>
            <a:spLocks noGrp="1"/>
          </p:cNvSpPr>
          <p:nvPr>
            <p:ph idx="1"/>
          </p:nvPr>
        </p:nvSpPr>
        <p:spPr>
          <a:xfrm>
            <a:off x="285945" y="1705105"/>
            <a:ext cx="8371671" cy="4651248"/>
          </a:xfrm>
        </p:spPr>
        <p:txBody>
          <a:bodyPr>
            <a:noAutofit/>
          </a:bodyPr>
          <a:lstStyle/>
          <a:p>
            <a:pPr>
              <a:lnSpc>
                <a:spcPts val="2900"/>
              </a:lnSpc>
            </a:pPr>
            <a:r>
              <a:rPr lang="en-US" sz="2300" dirty="0" smtClean="0"/>
              <a:t>If </a:t>
            </a:r>
            <a:r>
              <a:rPr lang="en-US" sz="2300" dirty="0"/>
              <a:t>you are working on a 48” x 36” poster layout, your type sizes should fall in the range of about 100 </a:t>
            </a:r>
            <a:r>
              <a:rPr lang="en-US" sz="2300" dirty="0" err="1"/>
              <a:t>pt</a:t>
            </a:r>
            <a:r>
              <a:rPr lang="en-US" sz="2300" dirty="0"/>
              <a:t> for the largest titles and 30 </a:t>
            </a:r>
            <a:r>
              <a:rPr lang="en-US" sz="2300" dirty="0" err="1"/>
              <a:t>pt</a:t>
            </a:r>
            <a:r>
              <a:rPr lang="en-US" sz="2300" dirty="0"/>
              <a:t> for bullets and paragraphs, with the various headings falling somewhere in between. </a:t>
            </a:r>
            <a:r>
              <a:rPr lang="en-US" sz="2300" dirty="0" smtClean="0"/>
              <a:t>Using larger </a:t>
            </a:r>
            <a:r>
              <a:rPr lang="en-US" sz="2300" dirty="0"/>
              <a:t>type on a limited basis for titles and </a:t>
            </a:r>
            <a:r>
              <a:rPr lang="en-US" sz="2300" dirty="0" smtClean="0"/>
              <a:t>emphasis can be useful, </a:t>
            </a:r>
            <a:r>
              <a:rPr lang="en-US" sz="2300" dirty="0"/>
              <a:t>but I firmly advise against using any type much </a:t>
            </a:r>
            <a:r>
              <a:rPr lang="en-US" sz="2300" dirty="0" smtClean="0"/>
              <a:t>smaller than 30 pt. </a:t>
            </a:r>
            <a:endParaRPr lang="en-US" sz="2300" dirty="0"/>
          </a:p>
          <a:p>
            <a:pPr>
              <a:lnSpc>
                <a:spcPts val="2900"/>
              </a:lnSpc>
            </a:pPr>
            <a:r>
              <a:rPr lang="en-US" sz="2300" dirty="0"/>
              <a:t>Your audience will need to be able to read your poster title from several feet away, and even if they are interested in reading every single word you’ve produced, they aren’t going to want to press their nose against the poster to do so</a:t>
            </a:r>
            <a:r>
              <a:rPr lang="en-US" sz="2300" dirty="0" smtClean="0"/>
              <a:t>!</a:t>
            </a:r>
          </a:p>
          <a:p>
            <a:pPr>
              <a:lnSpc>
                <a:spcPts val="2900"/>
              </a:lnSpc>
            </a:pPr>
            <a:r>
              <a:rPr lang="en-US" sz="2300" dirty="0" smtClean="0"/>
              <a:t>When trying to cram more words into your poster, you will be tempted to make text smaller; resist this temptation. Edit instead.</a:t>
            </a:r>
            <a:endParaRPr lang="en-US" sz="2300" dirty="0"/>
          </a:p>
        </p:txBody>
      </p:sp>
      <p:sp>
        <p:nvSpPr>
          <p:cNvPr id="4" name="Slide Number Placeholder 3"/>
          <p:cNvSpPr>
            <a:spLocks noGrp="1"/>
          </p:cNvSpPr>
          <p:nvPr>
            <p:ph type="sldNum" sz="quarter" idx="12"/>
          </p:nvPr>
        </p:nvSpPr>
        <p:spPr/>
        <p:txBody>
          <a:bodyPr/>
          <a:lstStyle/>
          <a:p>
            <a:fld id="{6D22F896-40B5-4ADD-8801-0D06FADFA095}" type="slidenum">
              <a:rPr lang="en-US" smtClean="0"/>
              <a:t>29</a:t>
            </a:fld>
            <a:endParaRPr lang="en-US" dirty="0"/>
          </a:p>
        </p:txBody>
      </p:sp>
    </p:spTree>
    <p:extLst>
      <p:ext uri="{BB962C8B-B14F-4D97-AF65-F5344CB8AC3E}">
        <p14:creationId xmlns:p14="http://schemas.microsoft.com/office/powerpoint/2010/main" val="26029215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69" y="888873"/>
            <a:ext cx="8137281" cy="814812"/>
          </a:xfrm>
        </p:spPr>
        <p:txBody>
          <a:bodyPr>
            <a:normAutofit/>
          </a:bodyPr>
          <a:lstStyle/>
          <a:p>
            <a:r>
              <a:rPr lang="en-US" dirty="0"/>
              <a:t>Why </a:t>
            </a:r>
            <a:r>
              <a:rPr lang="en-US" dirty="0" smtClean="0"/>
              <a:t>is this </a:t>
            </a:r>
            <a:r>
              <a:rPr lang="en-US" dirty="0"/>
              <a:t>presentation </a:t>
            </a:r>
            <a:r>
              <a:rPr lang="en-US" dirty="0" smtClean="0"/>
              <a:t>needed</a:t>
            </a:r>
            <a:r>
              <a:rPr lang="en-US" dirty="0"/>
              <a:t>? </a:t>
            </a:r>
          </a:p>
        </p:txBody>
      </p:sp>
      <p:sp>
        <p:nvSpPr>
          <p:cNvPr id="3" name="Content Placeholder 2"/>
          <p:cNvSpPr>
            <a:spLocks noGrp="1"/>
          </p:cNvSpPr>
          <p:nvPr>
            <p:ph idx="1"/>
          </p:nvPr>
        </p:nvSpPr>
        <p:spPr>
          <a:xfrm>
            <a:off x="403469" y="1899722"/>
            <a:ext cx="8278515" cy="4170878"/>
          </a:xfrm>
        </p:spPr>
        <p:txBody>
          <a:bodyPr>
            <a:noAutofit/>
          </a:bodyPr>
          <a:lstStyle/>
          <a:p>
            <a:pPr>
              <a:lnSpc>
                <a:spcPts val="2600"/>
              </a:lnSpc>
              <a:spcBef>
                <a:spcPts val="0"/>
              </a:spcBef>
            </a:pPr>
            <a:r>
              <a:rPr lang="en-US" sz="2000" dirty="0" smtClean="0"/>
              <a:t>The </a:t>
            </a:r>
            <a:r>
              <a:rPr lang="en-US" sz="2000" dirty="0"/>
              <a:t>posters I see at </a:t>
            </a:r>
            <a:r>
              <a:rPr lang="en-US" sz="2000" dirty="0" smtClean="0"/>
              <a:t>science meetings vary </a:t>
            </a:r>
            <a:r>
              <a:rPr lang="en-US" sz="2000" dirty="0"/>
              <a:t>wildly in quality. </a:t>
            </a:r>
            <a:endParaRPr lang="en-US" sz="2000" dirty="0" smtClean="0"/>
          </a:p>
          <a:p>
            <a:pPr>
              <a:lnSpc>
                <a:spcPts val="2600"/>
              </a:lnSpc>
              <a:spcBef>
                <a:spcPts val="0"/>
              </a:spcBef>
            </a:pPr>
            <a:r>
              <a:rPr lang="en-US" sz="2000" dirty="0" smtClean="0"/>
              <a:t>By </a:t>
            </a:r>
            <a:r>
              <a:rPr lang="en-US" sz="2000" dirty="0"/>
              <a:t>quality I don’t mean, some have good science and others have terrible science. </a:t>
            </a:r>
            <a:endParaRPr lang="en-US" sz="2000" dirty="0" smtClean="0"/>
          </a:p>
          <a:p>
            <a:pPr lvl="1">
              <a:lnSpc>
                <a:spcPts val="2600"/>
              </a:lnSpc>
              <a:spcBef>
                <a:spcPts val="0"/>
              </a:spcBef>
            </a:pPr>
            <a:r>
              <a:rPr lang="en-US" dirty="0" smtClean="0"/>
              <a:t>Some </a:t>
            </a:r>
            <a:r>
              <a:rPr lang="en-US" dirty="0"/>
              <a:t>posters are attractive and communicate </a:t>
            </a:r>
            <a:r>
              <a:rPr lang="en-US" dirty="0" smtClean="0"/>
              <a:t>effectively;</a:t>
            </a:r>
          </a:p>
          <a:p>
            <a:pPr lvl="1">
              <a:lnSpc>
                <a:spcPts val="2600"/>
              </a:lnSpc>
              <a:spcBef>
                <a:spcPts val="0"/>
              </a:spcBef>
            </a:pPr>
            <a:r>
              <a:rPr lang="en-US" dirty="0" smtClean="0"/>
              <a:t>Surprising number of others </a:t>
            </a:r>
            <a:r>
              <a:rPr lang="en-US" dirty="0"/>
              <a:t>are difficult to read or even look at, and others are straight up ugly. </a:t>
            </a:r>
            <a:endParaRPr lang="en-US" dirty="0" smtClean="0"/>
          </a:p>
          <a:p>
            <a:pPr lvl="1">
              <a:lnSpc>
                <a:spcPts val="2600"/>
              </a:lnSpc>
              <a:spcBef>
                <a:spcPts val="0"/>
              </a:spcBef>
            </a:pPr>
            <a:endParaRPr lang="en-US" dirty="0"/>
          </a:p>
          <a:p>
            <a:pPr>
              <a:lnSpc>
                <a:spcPts val="2600"/>
              </a:lnSpc>
              <a:spcBef>
                <a:spcPts val="0"/>
              </a:spcBef>
            </a:pPr>
            <a:r>
              <a:rPr lang="en-US" sz="2000" dirty="0"/>
              <a:t>GOAL: </a:t>
            </a:r>
          </a:p>
          <a:p>
            <a:pPr lvl="1">
              <a:lnSpc>
                <a:spcPts val="2600"/>
              </a:lnSpc>
              <a:spcBef>
                <a:spcPts val="0"/>
              </a:spcBef>
            </a:pPr>
            <a:r>
              <a:rPr lang="en-US" dirty="0"/>
              <a:t>Encourage you to consider some methods for improving the communication and presentation of your excellent science work;</a:t>
            </a:r>
          </a:p>
          <a:p>
            <a:pPr lvl="1">
              <a:lnSpc>
                <a:spcPts val="2600"/>
              </a:lnSpc>
              <a:spcBef>
                <a:spcPts val="0"/>
              </a:spcBef>
            </a:pPr>
            <a:r>
              <a:rPr lang="en-US" dirty="0"/>
              <a:t>To give yourself the best possible opportunity to share your work effectively. </a:t>
            </a:r>
          </a:p>
        </p:txBody>
      </p:sp>
      <p:sp>
        <p:nvSpPr>
          <p:cNvPr id="4" name="Slide Number Placeholder 3"/>
          <p:cNvSpPr>
            <a:spLocks noGrp="1"/>
          </p:cNvSpPr>
          <p:nvPr>
            <p:ph type="sldNum" sz="quarter" idx="12"/>
          </p:nvPr>
        </p:nvSpPr>
        <p:spPr/>
        <p:txBody>
          <a:bodyPr/>
          <a:lstStyle/>
          <a:p>
            <a:fld id="{6D22F896-40B5-4ADD-8801-0D06FADFA095}" type="slidenum">
              <a:rPr lang="en-US" smtClean="0"/>
              <a:t>3</a:t>
            </a:fld>
            <a:endParaRPr lang="en-US" dirty="0"/>
          </a:p>
        </p:txBody>
      </p:sp>
    </p:spTree>
    <p:extLst>
      <p:ext uri="{BB962C8B-B14F-4D97-AF65-F5344CB8AC3E}">
        <p14:creationId xmlns:p14="http://schemas.microsoft.com/office/powerpoint/2010/main" val="29032862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945" y="1048227"/>
            <a:ext cx="8483097" cy="706170"/>
          </a:xfrm>
        </p:spPr>
        <p:txBody>
          <a:bodyPr>
            <a:normAutofit/>
          </a:bodyPr>
          <a:lstStyle/>
          <a:p>
            <a:r>
              <a:rPr lang="en-US" dirty="0" smtClean="0"/>
              <a:t>Creating </a:t>
            </a:r>
            <a:r>
              <a:rPr lang="en-US" dirty="0"/>
              <a:t>emphasis </a:t>
            </a:r>
          </a:p>
        </p:txBody>
      </p:sp>
      <p:sp>
        <p:nvSpPr>
          <p:cNvPr id="3" name="Content Placeholder 2"/>
          <p:cNvSpPr>
            <a:spLocks noGrp="1"/>
          </p:cNvSpPr>
          <p:nvPr>
            <p:ph idx="1"/>
          </p:nvPr>
        </p:nvSpPr>
        <p:spPr>
          <a:xfrm>
            <a:off x="412790" y="1950733"/>
            <a:ext cx="8229405" cy="4234058"/>
          </a:xfrm>
        </p:spPr>
        <p:txBody>
          <a:bodyPr>
            <a:noAutofit/>
          </a:bodyPr>
          <a:lstStyle/>
          <a:p>
            <a:r>
              <a:rPr lang="en-US" b="1" dirty="0"/>
              <a:t>U</a:t>
            </a:r>
            <a:r>
              <a:rPr lang="en-US" b="1" dirty="0" smtClean="0"/>
              <a:t>se bold</a:t>
            </a:r>
            <a:r>
              <a:rPr lang="en-US" b="1" dirty="0"/>
              <a:t>, italic, and spot color </a:t>
            </a:r>
            <a:r>
              <a:rPr lang="en-US" b="1" dirty="0" smtClean="0"/>
              <a:t>changes</a:t>
            </a:r>
            <a:br>
              <a:rPr lang="en-US" b="1" dirty="0" smtClean="0"/>
            </a:br>
            <a:r>
              <a:rPr lang="en-US" b="1" dirty="0" smtClean="0"/>
              <a:t>to create emphasis</a:t>
            </a:r>
            <a:endParaRPr lang="en-US" dirty="0"/>
          </a:p>
          <a:p>
            <a:pPr>
              <a:spcBef>
                <a:spcPts val="1200"/>
              </a:spcBef>
            </a:pPr>
            <a:r>
              <a:rPr lang="en-US" dirty="0" smtClean="0"/>
              <a:t>Be sparing and intentional: </a:t>
            </a:r>
          </a:p>
          <a:p>
            <a:pPr lvl="1">
              <a:spcBef>
                <a:spcPts val="1200"/>
              </a:spcBef>
            </a:pPr>
            <a:r>
              <a:rPr lang="en-US" dirty="0" smtClean="0"/>
              <a:t>If </a:t>
            </a:r>
            <a:r>
              <a:rPr lang="en-US" dirty="0"/>
              <a:t>everything is emphasized, effectively nothing is, and your poster will have the effect of shouting at your reader.</a:t>
            </a:r>
          </a:p>
          <a:p>
            <a:pPr>
              <a:spcBef>
                <a:spcPts val="1200"/>
              </a:spcBef>
            </a:pPr>
            <a:r>
              <a:rPr lang="en-US" dirty="0" smtClean="0"/>
              <a:t>Use red sparingly</a:t>
            </a:r>
            <a:r>
              <a:rPr lang="en-US" dirty="0"/>
              <a:t>. Visually and historically, </a:t>
            </a:r>
            <a:r>
              <a:rPr lang="en-US" dirty="0" smtClean="0"/>
              <a:t>red </a:t>
            </a:r>
            <a:r>
              <a:rPr lang="en-US" dirty="0"/>
              <a:t>is associated with hazards and warnings, and overuse of </a:t>
            </a:r>
            <a:r>
              <a:rPr lang="en-US" dirty="0" smtClean="0"/>
              <a:t>red </a:t>
            </a:r>
            <a:r>
              <a:rPr lang="en-US" dirty="0"/>
              <a:t>that doesn’t respect this implicit meaning </a:t>
            </a:r>
            <a:r>
              <a:rPr lang="en-US" dirty="0" smtClean="0"/>
              <a:t>can be confusing and distracting to viewers. </a:t>
            </a:r>
          </a:p>
          <a:p>
            <a:pPr>
              <a:spcBef>
                <a:spcPts val="1200"/>
              </a:spcBef>
            </a:pPr>
            <a:r>
              <a:rPr lang="en-US" dirty="0" smtClean="0"/>
              <a:t>Don’t </a:t>
            </a:r>
            <a:r>
              <a:rPr lang="en-US" dirty="0"/>
              <a:t>set anything in red that you don’t want to be </a:t>
            </a:r>
            <a:r>
              <a:rPr lang="en-US" dirty="0" smtClean="0"/>
              <a:t>the </a:t>
            </a:r>
            <a:r>
              <a:rPr lang="en-US" dirty="0"/>
              <a:t>most noticed thing on the poster. </a:t>
            </a:r>
            <a:endParaRPr lang="en-US" sz="4800" dirty="0"/>
          </a:p>
        </p:txBody>
      </p:sp>
      <p:sp>
        <p:nvSpPr>
          <p:cNvPr id="4" name="Slide Number Placeholder 3"/>
          <p:cNvSpPr>
            <a:spLocks noGrp="1"/>
          </p:cNvSpPr>
          <p:nvPr>
            <p:ph type="sldNum" sz="quarter" idx="12"/>
          </p:nvPr>
        </p:nvSpPr>
        <p:spPr/>
        <p:txBody>
          <a:bodyPr/>
          <a:lstStyle/>
          <a:p>
            <a:fld id="{6D22F896-40B5-4ADD-8801-0D06FADFA095}" type="slidenum">
              <a:rPr lang="en-US" smtClean="0"/>
              <a:t>30</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4005" y="851891"/>
            <a:ext cx="2061345" cy="2061345"/>
          </a:xfrm>
          <a:prstGeom prst="rect">
            <a:avLst/>
          </a:prstGeom>
        </p:spPr>
      </p:pic>
      <p:sp>
        <p:nvSpPr>
          <p:cNvPr id="6"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9680693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301" y="776045"/>
            <a:ext cx="8483097" cy="706170"/>
          </a:xfrm>
        </p:spPr>
        <p:txBody>
          <a:bodyPr>
            <a:normAutofit/>
          </a:bodyPr>
          <a:lstStyle/>
          <a:p>
            <a:r>
              <a:rPr lang="en-US" dirty="0" smtClean="0"/>
              <a:t>Capitalization</a:t>
            </a:r>
            <a:endParaRPr lang="en-US" dirty="0"/>
          </a:p>
        </p:txBody>
      </p:sp>
      <p:sp>
        <p:nvSpPr>
          <p:cNvPr id="3" name="Content Placeholder 2"/>
          <p:cNvSpPr>
            <a:spLocks noGrp="1"/>
          </p:cNvSpPr>
          <p:nvPr>
            <p:ph idx="1"/>
          </p:nvPr>
        </p:nvSpPr>
        <p:spPr>
          <a:xfrm>
            <a:off x="284015" y="1453730"/>
            <a:ext cx="3527463" cy="2570433"/>
          </a:xfrm>
        </p:spPr>
        <p:txBody>
          <a:bodyPr>
            <a:noAutofit/>
          </a:bodyPr>
          <a:lstStyle/>
          <a:p>
            <a:pPr>
              <a:lnSpc>
                <a:spcPts val="2500"/>
              </a:lnSpc>
            </a:pPr>
            <a:r>
              <a:rPr lang="en-US" sz="1900" dirty="0"/>
              <a:t>Full capitalization reduces the SHAPE </a:t>
            </a:r>
            <a:r>
              <a:rPr lang="en-US" sz="1900" dirty="0" smtClean="0"/>
              <a:t>CONTRAST, </a:t>
            </a:r>
            <a:r>
              <a:rPr lang="en-US" sz="1900" dirty="0"/>
              <a:t>and therefore </a:t>
            </a:r>
            <a:r>
              <a:rPr lang="en-US" sz="1900" dirty="0" smtClean="0"/>
              <a:t>the readability</a:t>
            </a:r>
            <a:r>
              <a:rPr lang="en-US" sz="1900" dirty="0"/>
              <a:t>, of words. </a:t>
            </a:r>
          </a:p>
          <a:p>
            <a:pPr>
              <a:lnSpc>
                <a:spcPts val="2500"/>
              </a:lnSpc>
            </a:pPr>
            <a:r>
              <a:rPr lang="en-US" sz="1900" dirty="0" smtClean="0"/>
              <a:t>Be sparing, consistent, </a:t>
            </a:r>
            <a:r>
              <a:rPr lang="en-US" sz="1900" dirty="0"/>
              <a:t>and intentional in your use of </a:t>
            </a:r>
            <a:r>
              <a:rPr lang="en-US" sz="1900" dirty="0" smtClean="0"/>
              <a:t>full capitalization</a:t>
            </a:r>
          </a:p>
        </p:txBody>
      </p:sp>
      <p:sp>
        <p:nvSpPr>
          <p:cNvPr id="4" name="Slide Number Placeholder 3"/>
          <p:cNvSpPr>
            <a:spLocks noGrp="1"/>
          </p:cNvSpPr>
          <p:nvPr>
            <p:ph type="sldNum" sz="quarter" idx="12"/>
          </p:nvPr>
        </p:nvSpPr>
        <p:spPr/>
        <p:txBody>
          <a:bodyPr/>
          <a:lstStyle/>
          <a:p>
            <a:fld id="{6D22F896-40B5-4ADD-8801-0D06FADFA095}" type="slidenum">
              <a:rPr lang="en-US" smtClean="0"/>
              <a:t>31</a:t>
            </a:fld>
            <a:endParaRPr lang="en-US" dirty="0"/>
          </a:p>
        </p:txBody>
      </p:sp>
      <p:grpSp>
        <p:nvGrpSpPr>
          <p:cNvPr id="9" name="Group 8"/>
          <p:cNvGrpSpPr/>
          <p:nvPr/>
        </p:nvGrpSpPr>
        <p:grpSpPr>
          <a:xfrm>
            <a:off x="3712233" y="1455322"/>
            <a:ext cx="5010120" cy="2378471"/>
            <a:chOff x="3885383" y="1749779"/>
            <a:chExt cx="5010120" cy="2378471"/>
          </a:xfrm>
        </p:grpSpPr>
        <p:sp>
          <p:nvSpPr>
            <p:cNvPr id="6" name="Rectangle 5"/>
            <p:cNvSpPr/>
            <p:nvPr/>
          </p:nvSpPr>
          <p:spPr>
            <a:xfrm>
              <a:off x="3885383" y="1749779"/>
              <a:ext cx="5010120" cy="2378471"/>
            </a:xfrm>
            <a:prstGeom prst="rect">
              <a:avLst/>
            </a:prstGeom>
            <a:solidFill>
              <a:schemeClr val="tx1"/>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http://uxmovement.com/wp-content/uploads/2010/09/shapesides.png"/>
            <p:cNvPicPr/>
            <p:nvPr/>
          </p:nvPicPr>
          <p:blipFill>
            <a:blip r:embed="rId2">
              <a:extLst>
                <a:ext uri="{28A0092B-C50C-407E-A947-70E740481C1C}">
                  <a14:useLocalDpi xmlns:a14="http://schemas.microsoft.com/office/drawing/2010/main" val="0"/>
                </a:ext>
              </a:extLst>
            </a:blip>
            <a:srcRect/>
            <a:stretch>
              <a:fillRect/>
            </a:stretch>
          </p:blipFill>
          <p:spPr bwMode="auto">
            <a:xfrm>
              <a:off x="4147102" y="1840077"/>
              <a:ext cx="4567998" cy="2110905"/>
            </a:xfrm>
            <a:prstGeom prst="rect">
              <a:avLst/>
            </a:prstGeom>
            <a:noFill/>
            <a:ln>
              <a:noFill/>
            </a:ln>
          </p:spPr>
        </p:pic>
      </p:grpSp>
      <p:sp>
        <p:nvSpPr>
          <p:cNvPr id="8" name="TextBox 7"/>
          <p:cNvSpPr txBox="1"/>
          <p:nvPr/>
        </p:nvSpPr>
        <p:spPr>
          <a:xfrm>
            <a:off x="305051" y="3995678"/>
            <a:ext cx="8506202" cy="2538515"/>
          </a:xfrm>
          <a:prstGeom prst="rect">
            <a:avLst/>
          </a:prstGeom>
          <a:noFill/>
        </p:spPr>
        <p:txBody>
          <a:bodyPr wrap="square" rtlCol="0">
            <a:spAutoFit/>
          </a:bodyPr>
          <a:lstStyle/>
          <a:p>
            <a:pPr marL="285750" indent="-285750">
              <a:lnSpc>
                <a:spcPts val="2400"/>
              </a:lnSpc>
              <a:buFont typeface="Arial" panose="020B0604020202020204" pitchFamily="34" charset="0"/>
              <a:buChar char="•"/>
            </a:pPr>
            <a:r>
              <a:rPr lang="en-US" sz="1900" dirty="0"/>
              <a:t>The shape of any word in all caps is a rectangle. This means that text in all caps show a parallel edge at the top and bottom of a word, giving it low shape contrast. </a:t>
            </a:r>
          </a:p>
          <a:p>
            <a:pPr marL="285750" indent="-285750">
              <a:lnSpc>
                <a:spcPts val="2400"/>
              </a:lnSpc>
              <a:buFont typeface="Arial" panose="020B0604020202020204" pitchFamily="34" charset="0"/>
              <a:buChar char="•"/>
            </a:pPr>
            <a:r>
              <a:rPr lang="en-US" sz="1900" dirty="0"/>
              <a:t>Compare to text in title style capitalization, or even lower case – these show multiple adjacent edges at the top and bottom, giving the words high shape contrast</a:t>
            </a:r>
            <a:r>
              <a:rPr lang="en-US" sz="1900" dirty="0" smtClean="0"/>
              <a:t>.</a:t>
            </a:r>
          </a:p>
          <a:p>
            <a:pPr marL="285750" indent="-285750">
              <a:lnSpc>
                <a:spcPts val="2400"/>
              </a:lnSpc>
              <a:buFont typeface="Arial" panose="020B0604020202020204" pitchFamily="34" charset="0"/>
              <a:buChar char="•"/>
            </a:pPr>
            <a:r>
              <a:rPr lang="en-US" sz="1900" dirty="0" smtClean="0"/>
              <a:t>Where is full capitalization suitable? Headings, acronyms, abbreviations.</a:t>
            </a:r>
          </a:p>
          <a:p>
            <a:pPr marL="285750" indent="-285750">
              <a:lnSpc>
                <a:spcPts val="2400"/>
              </a:lnSpc>
              <a:buFont typeface="Arial" panose="020B0604020202020204" pitchFamily="34" charset="0"/>
              <a:buChar char="•"/>
            </a:pPr>
            <a:r>
              <a:rPr lang="en-US" i="1" dirty="0" smtClean="0"/>
              <a:t>Reference: </a:t>
            </a:r>
            <a:r>
              <a:rPr lang="en-US" i="1" u="sng" dirty="0" smtClean="0"/>
              <a:t>https</a:t>
            </a:r>
            <a:r>
              <a:rPr lang="en-US" i="1" u="sng" dirty="0"/>
              <a:t>://uxmovement.com/content/all-caps-hard-for-users-to-read</a:t>
            </a:r>
            <a:r>
              <a:rPr lang="en-US" i="1" u="sng" dirty="0" smtClean="0"/>
              <a:t>/</a:t>
            </a:r>
            <a:endParaRPr lang="en-US" i="1" u="sng" dirty="0"/>
          </a:p>
        </p:txBody>
      </p:sp>
    </p:spTree>
    <p:extLst>
      <p:ext uri="{BB962C8B-B14F-4D97-AF65-F5344CB8AC3E}">
        <p14:creationId xmlns:p14="http://schemas.microsoft.com/office/powerpoint/2010/main" val="21604880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301" y="808272"/>
            <a:ext cx="8483097" cy="706170"/>
          </a:xfrm>
        </p:spPr>
        <p:txBody>
          <a:bodyPr>
            <a:normAutofit/>
          </a:bodyPr>
          <a:lstStyle/>
          <a:p>
            <a:r>
              <a:rPr lang="en-US" dirty="0" smtClean="0"/>
              <a:t>Underlining</a:t>
            </a:r>
            <a:endParaRPr lang="en-US" dirty="0"/>
          </a:p>
        </p:txBody>
      </p:sp>
      <p:sp>
        <p:nvSpPr>
          <p:cNvPr id="3" name="Content Placeholder 2"/>
          <p:cNvSpPr>
            <a:spLocks noGrp="1"/>
          </p:cNvSpPr>
          <p:nvPr>
            <p:ph idx="1"/>
          </p:nvPr>
        </p:nvSpPr>
        <p:spPr>
          <a:xfrm>
            <a:off x="243189" y="1579495"/>
            <a:ext cx="4679004" cy="3424305"/>
          </a:xfrm>
        </p:spPr>
        <p:txBody>
          <a:bodyPr>
            <a:noAutofit/>
          </a:bodyPr>
          <a:lstStyle/>
          <a:p>
            <a:pPr>
              <a:lnSpc>
                <a:spcPts val="2400"/>
              </a:lnSpc>
            </a:pPr>
            <a:r>
              <a:rPr lang="en-US" sz="2000" dirty="0" smtClean="0"/>
              <a:t>You should </a:t>
            </a:r>
            <a:r>
              <a:rPr lang="en-US" sz="2000" dirty="0"/>
              <a:t>not underline text for emphasis on your poster. </a:t>
            </a:r>
            <a:endParaRPr lang="en-US" sz="2000" dirty="0" smtClean="0"/>
          </a:p>
          <a:p>
            <a:pPr>
              <a:lnSpc>
                <a:spcPts val="2400"/>
              </a:lnSpc>
            </a:pPr>
            <a:r>
              <a:rPr lang="en-US" sz="2000" dirty="0" smtClean="0"/>
              <a:t>Why </a:t>
            </a:r>
            <a:r>
              <a:rPr lang="en-US" sz="2000" dirty="0"/>
              <a:t>are underlines terrible? </a:t>
            </a:r>
          </a:p>
          <a:p>
            <a:pPr>
              <a:lnSpc>
                <a:spcPts val="2400"/>
              </a:lnSpc>
            </a:pPr>
            <a:r>
              <a:rPr lang="en-US" sz="2000" dirty="0"/>
              <a:t>Underlines make text less readable by chopping in half the ‘descenders’ – the parts of letters that extend below the text’s baseline. The descenders on lower case letters exist to give individual words a distinctive shape. Which is how you read them</a:t>
            </a:r>
            <a:r>
              <a:rPr lang="en-US" sz="2000" dirty="0" smtClean="0"/>
              <a:t>!</a:t>
            </a:r>
          </a:p>
          <a:p>
            <a:pPr marL="0" indent="0">
              <a:lnSpc>
                <a:spcPts val="2400"/>
              </a:lnSpc>
              <a:buNone/>
            </a:pPr>
            <a:endParaRPr lang="en-US" sz="2000" dirty="0"/>
          </a:p>
        </p:txBody>
      </p:sp>
      <p:sp>
        <p:nvSpPr>
          <p:cNvPr id="4" name="Slide Number Placeholder 3"/>
          <p:cNvSpPr>
            <a:spLocks noGrp="1"/>
          </p:cNvSpPr>
          <p:nvPr>
            <p:ph type="sldNum" sz="quarter" idx="12"/>
          </p:nvPr>
        </p:nvSpPr>
        <p:spPr/>
        <p:txBody>
          <a:bodyPr/>
          <a:lstStyle/>
          <a:p>
            <a:fld id="{6D22F896-40B5-4ADD-8801-0D06FADFA095}" type="slidenum">
              <a:rPr lang="en-US" smtClean="0"/>
              <a:t>32</a:t>
            </a:fld>
            <a:endParaRPr lang="en-US" dirty="0"/>
          </a:p>
        </p:txBody>
      </p:sp>
      <p:pic>
        <p:nvPicPr>
          <p:cNvPr id="5" name="Picture 4"/>
          <p:cNvPicPr>
            <a:picLocks noChangeAspect="1"/>
          </p:cNvPicPr>
          <p:nvPr/>
        </p:nvPicPr>
        <p:blipFill>
          <a:blip r:embed="rId2"/>
          <a:stretch>
            <a:fillRect/>
          </a:stretch>
        </p:blipFill>
        <p:spPr>
          <a:xfrm>
            <a:off x="5062602" y="1717622"/>
            <a:ext cx="3546699" cy="1971324"/>
          </a:xfrm>
          <a:prstGeom prst="rect">
            <a:avLst/>
          </a:prstGeom>
        </p:spPr>
      </p:pic>
      <p:sp>
        <p:nvSpPr>
          <p:cNvPr id="6" name="TextBox 5"/>
          <p:cNvSpPr txBox="1"/>
          <p:nvPr/>
        </p:nvSpPr>
        <p:spPr>
          <a:xfrm>
            <a:off x="4945975" y="3753999"/>
            <a:ext cx="3862652" cy="307777"/>
          </a:xfrm>
          <a:prstGeom prst="rect">
            <a:avLst/>
          </a:prstGeom>
          <a:noFill/>
        </p:spPr>
        <p:txBody>
          <a:bodyPr wrap="square" rtlCol="0">
            <a:spAutoFit/>
          </a:bodyPr>
          <a:lstStyle/>
          <a:p>
            <a:r>
              <a:rPr lang="en-US" sz="1400" i="1" u="sng" dirty="0"/>
              <a:t>https://</a:t>
            </a:r>
            <a:r>
              <a:rPr lang="en-US" sz="1400" i="1" u="sng" dirty="0" smtClean="0"/>
              <a:t>practicaltypography.com/underlining.html</a:t>
            </a:r>
            <a:endParaRPr lang="en-US" sz="1400" i="1" u="sng" dirty="0"/>
          </a:p>
        </p:txBody>
      </p:sp>
      <p:sp>
        <p:nvSpPr>
          <p:cNvPr id="7" name="Content Placeholder 2"/>
          <p:cNvSpPr txBox="1">
            <a:spLocks/>
          </p:cNvSpPr>
          <p:nvPr/>
        </p:nvSpPr>
        <p:spPr>
          <a:xfrm>
            <a:off x="243189" y="5029180"/>
            <a:ext cx="8493112" cy="1327173"/>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ts val="2400"/>
              </a:lnSpc>
            </a:pPr>
            <a:r>
              <a:rPr lang="en-US" sz="2000" dirty="0" smtClean="0"/>
              <a:t>Underlining for emphasis is a historical artifact of the limitations of typewriters, not a technique that was used because it was attractive or a good idea.</a:t>
            </a:r>
          </a:p>
          <a:p>
            <a:pPr>
              <a:lnSpc>
                <a:spcPts val="2400"/>
              </a:lnSpc>
            </a:pPr>
            <a:r>
              <a:rPr lang="en-US" sz="2000" dirty="0"/>
              <a:t>The only appropriate use of underlining is for web hyperlinks</a:t>
            </a:r>
            <a:r>
              <a:rPr lang="en-US" sz="2000" dirty="0" smtClean="0"/>
              <a:t>.</a:t>
            </a:r>
            <a:endParaRPr lang="en-US" sz="2000" dirty="0"/>
          </a:p>
        </p:txBody>
      </p:sp>
    </p:spTree>
    <p:extLst>
      <p:ext uri="{BB962C8B-B14F-4D97-AF65-F5344CB8AC3E}">
        <p14:creationId xmlns:p14="http://schemas.microsoft.com/office/powerpoint/2010/main" val="39927161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301" y="863597"/>
            <a:ext cx="8483097" cy="706170"/>
          </a:xfrm>
        </p:spPr>
        <p:txBody>
          <a:bodyPr>
            <a:normAutofit/>
          </a:bodyPr>
          <a:lstStyle/>
          <a:p>
            <a:r>
              <a:rPr lang="en-US" dirty="0" smtClean="0"/>
              <a:t>Bullets	</a:t>
            </a:r>
            <a:endParaRPr lang="en-US" dirty="0"/>
          </a:p>
        </p:txBody>
      </p:sp>
      <p:sp>
        <p:nvSpPr>
          <p:cNvPr id="3" name="Content Placeholder 2"/>
          <p:cNvSpPr>
            <a:spLocks noGrp="1"/>
          </p:cNvSpPr>
          <p:nvPr>
            <p:ph idx="1"/>
          </p:nvPr>
        </p:nvSpPr>
        <p:spPr>
          <a:xfrm>
            <a:off x="285945" y="1637436"/>
            <a:ext cx="8371671" cy="4651248"/>
          </a:xfrm>
        </p:spPr>
        <p:txBody>
          <a:bodyPr>
            <a:noAutofit/>
          </a:bodyPr>
          <a:lstStyle/>
          <a:p>
            <a:pPr>
              <a:lnSpc>
                <a:spcPts val="2800"/>
              </a:lnSpc>
            </a:pPr>
            <a:r>
              <a:rPr lang="en-US" dirty="0" smtClean="0"/>
              <a:t>Bullets </a:t>
            </a:r>
            <a:r>
              <a:rPr lang="en-US" dirty="0"/>
              <a:t>are </a:t>
            </a:r>
            <a:r>
              <a:rPr lang="en-US" dirty="0" smtClean="0"/>
              <a:t>the </a:t>
            </a:r>
            <a:r>
              <a:rPr lang="en-US" dirty="0"/>
              <a:t>best way to layout straight text on a poster. </a:t>
            </a:r>
            <a:endParaRPr lang="en-US" dirty="0" smtClean="0"/>
          </a:p>
          <a:p>
            <a:pPr>
              <a:lnSpc>
                <a:spcPts val="2800"/>
              </a:lnSpc>
            </a:pPr>
            <a:r>
              <a:rPr lang="en-US" dirty="0"/>
              <a:t>Please don’t use weird or cute bullets. </a:t>
            </a:r>
            <a:r>
              <a:rPr lang="en-US" dirty="0" smtClean="0"/>
              <a:t>Stick with </a:t>
            </a:r>
            <a:r>
              <a:rPr lang="en-US" dirty="0"/>
              <a:t>simple filled round or square </a:t>
            </a:r>
            <a:r>
              <a:rPr lang="en-US" dirty="0" smtClean="0"/>
              <a:t>bullets. Anything </a:t>
            </a:r>
            <a:r>
              <a:rPr lang="en-US" dirty="0"/>
              <a:t>else is distracting. </a:t>
            </a:r>
            <a:r>
              <a:rPr lang="en-US" dirty="0" smtClean="0"/>
              <a:t/>
            </a:r>
            <a:br>
              <a:rPr lang="en-US" dirty="0" smtClean="0"/>
            </a:br>
            <a:r>
              <a:rPr lang="en-US" dirty="0" smtClean="0"/>
              <a:t>(example: don’t use </a:t>
            </a:r>
            <a:r>
              <a:rPr lang="en-US" dirty="0"/>
              <a:t>tiny satellites) </a:t>
            </a:r>
          </a:p>
          <a:p>
            <a:pPr>
              <a:lnSpc>
                <a:spcPts val="2800"/>
              </a:lnSpc>
            </a:pPr>
            <a:r>
              <a:rPr lang="en-US" dirty="0" smtClean="0"/>
              <a:t>If </a:t>
            </a:r>
            <a:r>
              <a:rPr lang="en-US" dirty="0"/>
              <a:t>you find yourself writing entire paragraphs of text, </a:t>
            </a:r>
            <a:r>
              <a:rPr lang="en-US" dirty="0" smtClean="0"/>
              <a:t>consider:</a:t>
            </a:r>
          </a:p>
          <a:p>
            <a:pPr lvl="1">
              <a:lnSpc>
                <a:spcPts val="2800"/>
              </a:lnSpc>
            </a:pPr>
            <a:r>
              <a:rPr lang="en-US" dirty="0" smtClean="0"/>
              <a:t>Redrafting </a:t>
            </a:r>
            <a:r>
              <a:rPr lang="en-US" dirty="0"/>
              <a:t>the paragraph into </a:t>
            </a:r>
            <a:r>
              <a:rPr lang="en-US" dirty="0" smtClean="0"/>
              <a:t>bullets;</a:t>
            </a:r>
          </a:p>
          <a:p>
            <a:pPr lvl="1">
              <a:lnSpc>
                <a:spcPts val="2800"/>
              </a:lnSpc>
            </a:pPr>
            <a:r>
              <a:rPr lang="en-US" dirty="0" smtClean="0"/>
              <a:t>A table;</a:t>
            </a:r>
          </a:p>
          <a:p>
            <a:pPr lvl="1">
              <a:lnSpc>
                <a:spcPts val="2800"/>
              </a:lnSpc>
            </a:pPr>
            <a:r>
              <a:rPr lang="en-US" dirty="0" smtClean="0"/>
              <a:t>A chart or diagram? </a:t>
            </a:r>
            <a:endParaRPr lang="en-US" dirty="0"/>
          </a:p>
          <a:p>
            <a:pPr>
              <a:lnSpc>
                <a:spcPts val="2800"/>
              </a:lnSpc>
            </a:pPr>
            <a:r>
              <a:rPr lang="en-US" dirty="0" smtClean="0"/>
              <a:t>Remember:</a:t>
            </a:r>
          </a:p>
          <a:p>
            <a:pPr lvl="1">
              <a:lnSpc>
                <a:spcPts val="2800"/>
              </a:lnSpc>
            </a:pPr>
            <a:r>
              <a:rPr lang="en-US" dirty="0" smtClean="0"/>
              <a:t>Blocks </a:t>
            </a:r>
            <a:r>
              <a:rPr lang="en-US" dirty="0"/>
              <a:t>of text </a:t>
            </a:r>
            <a:r>
              <a:rPr lang="en-US" dirty="0" smtClean="0"/>
              <a:t>are </a:t>
            </a:r>
            <a:r>
              <a:rPr lang="en-US" dirty="0"/>
              <a:t>where the interestingness of your poster goes to DIE</a:t>
            </a:r>
            <a:r>
              <a:rPr lang="en-US" dirty="0" smtClean="0"/>
              <a:t>.</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33</a:t>
            </a:fld>
            <a:endParaRPr lang="en-US" dirty="0"/>
          </a:p>
        </p:txBody>
      </p:sp>
    </p:spTree>
    <p:extLst>
      <p:ext uri="{BB962C8B-B14F-4D97-AF65-F5344CB8AC3E}">
        <p14:creationId xmlns:p14="http://schemas.microsoft.com/office/powerpoint/2010/main" val="19347964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64" y="737981"/>
            <a:ext cx="8483097" cy="706170"/>
          </a:xfrm>
        </p:spPr>
        <p:txBody>
          <a:bodyPr>
            <a:normAutofit/>
          </a:bodyPr>
          <a:lstStyle/>
          <a:p>
            <a:r>
              <a:rPr lang="en-US" dirty="0" smtClean="0"/>
              <a:t>Line Height</a:t>
            </a:r>
            <a:endParaRPr lang="en-US" dirty="0"/>
          </a:p>
        </p:txBody>
      </p:sp>
      <p:sp>
        <p:nvSpPr>
          <p:cNvPr id="3" name="Content Placeholder 2"/>
          <p:cNvSpPr>
            <a:spLocks noGrp="1"/>
          </p:cNvSpPr>
          <p:nvPr>
            <p:ph idx="1"/>
          </p:nvPr>
        </p:nvSpPr>
        <p:spPr>
          <a:xfrm>
            <a:off x="254064" y="1475913"/>
            <a:ext cx="3757519" cy="4975688"/>
          </a:xfrm>
        </p:spPr>
        <p:txBody>
          <a:bodyPr>
            <a:noAutofit/>
          </a:bodyPr>
          <a:lstStyle/>
          <a:p>
            <a:pPr>
              <a:lnSpc>
                <a:spcPts val="2500"/>
              </a:lnSpc>
            </a:pPr>
            <a:r>
              <a:rPr lang="en-US" sz="2000" dirty="0"/>
              <a:t>Line height is the vertical space occupied by a line of type, plus the empty space above and below that line of type. </a:t>
            </a:r>
            <a:endParaRPr lang="en-US" sz="2000" dirty="0" smtClean="0"/>
          </a:p>
          <a:p>
            <a:pPr>
              <a:lnSpc>
                <a:spcPts val="2500"/>
              </a:lnSpc>
            </a:pPr>
            <a:r>
              <a:rPr lang="en-US" sz="2000" dirty="0" smtClean="0"/>
              <a:t>In </a:t>
            </a:r>
            <a:r>
              <a:rPr lang="en-US" sz="2000" dirty="0"/>
              <a:t>order not to torture your readers, don’t crowd your type vertically. </a:t>
            </a:r>
            <a:endParaRPr lang="en-US" sz="2000" dirty="0" smtClean="0"/>
          </a:p>
          <a:p>
            <a:pPr>
              <a:lnSpc>
                <a:spcPts val="2500"/>
              </a:lnSpc>
            </a:pPr>
            <a:r>
              <a:rPr lang="en-US" sz="2000" dirty="0" smtClean="0"/>
              <a:t>The </a:t>
            </a:r>
            <a:r>
              <a:rPr lang="en-US" sz="2000" dirty="0"/>
              <a:t>recommended line height </a:t>
            </a:r>
            <a:r>
              <a:rPr lang="en-US" sz="2000" dirty="0" smtClean="0"/>
              <a:t>is calculated as 120</a:t>
            </a:r>
            <a:r>
              <a:rPr lang="en-US" sz="2000" dirty="0"/>
              <a:t>% of the height of the type size you are using. </a:t>
            </a:r>
            <a:endParaRPr lang="en-US" sz="2000" dirty="0" smtClean="0"/>
          </a:p>
          <a:p>
            <a:pPr>
              <a:lnSpc>
                <a:spcPts val="2500"/>
              </a:lnSpc>
            </a:pPr>
            <a:r>
              <a:rPr lang="en-US" sz="2000" dirty="0"/>
              <a:t>Since the minimum type size on most posters should be about </a:t>
            </a:r>
            <a:r>
              <a:rPr lang="en-US" sz="2000" dirty="0" smtClean="0"/>
              <a:t>30 </a:t>
            </a:r>
            <a:r>
              <a:rPr lang="en-US" sz="2000" dirty="0" err="1"/>
              <a:t>pt</a:t>
            </a:r>
            <a:r>
              <a:rPr lang="en-US" sz="2000" dirty="0"/>
              <a:t>, the line height for that </a:t>
            </a:r>
            <a:r>
              <a:rPr lang="en-US" sz="2000" dirty="0" smtClean="0"/>
              <a:t>30 </a:t>
            </a:r>
            <a:r>
              <a:rPr lang="en-US" sz="2000" dirty="0" err="1"/>
              <a:t>pt</a:t>
            </a:r>
            <a:r>
              <a:rPr lang="en-US" sz="2000" dirty="0"/>
              <a:t> type </a:t>
            </a:r>
            <a:r>
              <a:rPr lang="en-US" sz="2000" dirty="0" smtClean="0"/>
              <a:t>should be 36 </a:t>
            </a:r>
            <a:r>
              <a:rPr lang="en-US" sz="2000" dirty="0"/>
              <a:t>pt. </a:t>
            </a:r>
          </a:p>
        </p:txBody>
      </p:sp>
      <p:sp>
        <p:nvSpPr>
          <p:cNvPr id="4" name="Slide Number Placeholder 3"/>
          <p:cNvSpPr>
            <a:spLocks noGrp="1"/>
          </p:cNvSpPr>
          <p:nvPr>
            <p:ph type="sldNum" sz="quarter" idx="12"/>
          </p:nvPr>
        </p:nvSpPr>
        <p:spPr/>
        <p:txBody>
          <a:bodyPr/>
          <a:lstStyle/>
          <a:p>
            <a:fld id="{6D22F896-40B5-4ADD-8801-0D06FADFA095}" type="slidenum">
              <a:rPr lang="en-US" smtClean="0"/>
              <a:t>34</a:t>
            </a:fld>
            <a:endParaRPr lang="en-US" dirty="0"/>
          </a:p>
        </p:txBody>
      </p:sp>
      <p:grpSp>
        <p:nvGrpSpPr>
          <p:cNvPr id="7" name="Group 6"/>
          <p:cNvGrpSpPr/>
          <p:nvPr/>
        </p:nvGrpSpPr>
        <p:grpSpPr>
          <a:xfrm>
            <a:off x="4203265" y="1086082"/>
            <a:ext cx="4494179" cy="3647572"/>
            <a:chOff x="4397825" y="763986"/>
            <a:chExt cx="4494179" cy="3647572"/>
          </a:xfrm>
        </p:grpSpPr>
        <p:sp>
          <p:nvSpPr>
            <p:cNvPr id="8" name="Rectangle 7"/>
            <p:cNvSpPr/>
            <p:nvPr/>
          </p:nvSpPr>
          <p:spPr>
            <a:xfrm>
              <a:off x="4397825" y="763986"/>
              <a:ext cx="4494179" cy="3647572"/>
            </a:xfrm>
            <a:prstGeom prst="rect">
              <a:avLst/>
            </a:prstGeom>
            <a:solidFill>
              <a:schemeClr val="tx1"/>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ine height definition"/>
            <p:cNvPicPr/>
            <p:nvPr/>
          </p:nvPicPr>
          <p:blipFill>
            <a:blip r:embed="rId2">
              <a:extLst>
                <a:ext uri="{28A0092B-C50C-407E-A947-70E740481C1C}">
                  <a14:useLocalDpi xmlns:a14="http://schemas.microsoft.com/office/drawing/2010/main" val="0"/>
                </a:ext>
              </a:extLst>
            </a:blip>
            <a:srcRect/>
            <a:stretch>
              <a:fillRect/>
            </a:stretch>
          </p:blipFill>
          <p:spPr bwMode="auto">
            <a:xfrm>
              <a:off x="4690173" y="1104154"/>
              <a:ext cx="3832586" cy="1432177"/>
            </a:xfrm>
            <a:prstGeom prst="rect">
              <a:avLst/>
            </a:prstGeom>
            <a:noFill/>
            <a:ln>
              <a:noFill/>
            </a:ln>
          </p:spPr>
        </p:pic>
        <p:pic>
          <p:nvPicPr>
            <p:cNvPr id="6" name="Picture 5" descr="line height comparisons"/>
            <p:cNvPicPr/>
            <p:nvPr/>
          </p:nvPicPr>
          <p:blipFill>
            <a:blip r:embed="rId3">
              <a:extLst>
                <a:ext uri="{28A0092B-C50C-407E-A947-70E740481C1C}">
                  <a14:useLocalDpi xmlns:a14="http://schemas.microsoft.com/office/drawing/2010/main" val="0"/>
                </a:ext>
              </a:extLst>
            </a:blip>
            <a:srcRect/>
            <a:stretch>
              <a:fillRect/>
            </a:stretch>
          </p:blipFill>
          <p:spPr bwMode="auto">
            <a:xfrm>
              <a:off x="4835164" y="2667590"/>
              <a:ext cx="3619500" cy="1400175"/>
            </a:xfrm>
            <a:prstGeom prst="rect">
              <a:avLst/>
            </a:prstGeom>
            <a:noFill/>
            <a:ln>
              <a:noFill/>
            </a:ln>
          </p:spPr>
        </p:pic>
      </p:grpSp>
      <p:sp>
        <p:nvSpPr>
          <p:cNvPr id="10" name="TextBox 9"/>
          <p:cNvSpPr txBox="1"/>
          <p:nvPr/>
        </p:nvSpPr>
        <p:spPr>
          <a:xfrm>
            <a:off x="4113580" y="4916655"/>
            <a:ext cx="4688739" cy="1438855"/>
          </a:xfrm>
          <a:prstGeom prst="rect">
            <a:avLst/>
          </a:prstGeom>
          <a:noFill/>
        </p:spPr>
        <p:txBody>
          <a:bodyPr wrap="square" rtlCol="0">
            <a:spAutoFit/>
          </a:bodyPr>
          <a:lstStyle/>
          <a:p>
            <a:pPr>
              <a:lnSpc>
                <a:spcPts val="2100"/>
              </a:lnSpc>
            </a:pPr>
            <a:r>
              <a:rPr lang="en-US" sz="1700" dirty="0" smtClean="0"/>
              <a:t>You </a:t>
            </a:r>
            <a:r>
              <a:rPr lang="en-US" sz="1700" dirty="0"/>
              <a:t>can squish a </a:t>
            </a:r>
            <a:r>
              <a:rPr lang="en-US" sz="1700" dirty="0" smtClean="0"/>
              <a:t>image caption </a:t>
            </a:r>
            <a:r>
              <a:rPr lang="en-US" sz="1700" dirty="0"/>
              <a:t>or other label text when </a:t>
            </a:r>
            <a:r>
              <a:rPr lang="en-US" sz="1700" dirty="0" smtClean="0"/>
              <a:t>needed, </a:t>
            </a:r>
            <a:r>
              <a:rPr lang="en-US" sz="1700" dirty="0"/>
              <a:t>but for text </a:t>
            </a:r>
            <a:r>
              <a:rPr lang="en-US" sz="1700" dirty="0" smtClean="0"/>
              <a:t>longer than a </a:t>
            </a:r>
            <a:r>
              <a:rPr lang="en-US" sz="1700" dirty="0"/>
              <a:t>line or two, </a:t>
            </a:r>
            <a:r>
              <a:rPr lang="en-US" sz="1700" dirty="0" smtClean="0"/>
              <a:t>use </a:t>
            </a:r>
            <a:r>
              <a:rPr lang="en-US" sz="1700" dirty="0"/>
              <a:t>a proper line height setting. Your readers will thank you, but more importantly, they will actually read your poster</a:t>
            </a:r>
            <a:r>
              <a:rPr lang="en-US" sz="1700" dirty="0" smtClean="0"/>
              <a:t>.</a:t>
            </a:r>
            <a:endParaRPr lang="en-US" sz="1700" dirty="0"/>
          </a:p>
        </p:txBody>
      </p:sp>
    </p:spTree>
    <p:extLst>
      <p:ext uri="{BB962C8B-B14F-4D97-AF65-F5344CB8AC3E}">
        <p14:creationId xmlns:p14="http://schemas.microsoft.com/office/powerpoint/2010/main" val="5412377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945" y="737138"/>
            <a:ext cx="8483097" cy="706170"/>
          </a:xfrm>
        </p:spPr>
        <p:txBody>
          <a:bodyPr>
            <a:normAutofit/>
          </a:bodyPr>
          <a:lstStyle/>
          <a:p>
            <a:r>
              <a:rPr lang="en-US" dirty="0"/>
              <a:t>Text </a:t>
            </a:r>
            <a:r>
              <a:rPr lang="en-US" dirty="0" smtClean="0"/>
              <a:t>justification</a:t>
            </a:r>
            <a:endParaRPr lang="en-US" dirty="0"/>
          </a:p>
        </p:txBody>
      </p:sp>
      <p:sp>
        <p:nvSpPr>
          <p:cNvPr id="3" name="Content Placeholder 2"/>
          <p:cNvSpPr>
            <a:spLocks noGrp="1"/>
          </p:cNvSpPr>
          <p:nvPr>
            <p:ph idx="1"/>
          </p:nvPr>
        </p:nvSpPr>
        <p:spPr>
          <a:xfrm>
            <a:off x="397371" y="1632488"/>
            <a:ext cx="8264029" cy="4723866"/>
          </a:xfrm>
        </p:spPr>
        <p:txBody>
          <a:bodyPr>
            <a:noAutofit/>
          </a:bodyPr>
          <a:lstStyle/>
          <a:p>
            <a:pPr>
              <a:lnSpc>
                <a:spcPts val="2900"/>
              </a:lnSpc>
            </a:pPr>
            <a:r>
              <a:rPr lang="en-US" dirty="0"/>
              <a:t>Some </a:t>
            </a:r>
            <a:r>
              <a:rPr lang="en-US" dirty="0" smtClean="0"/>
              <a:t>suggestions offered </a:t>
            </a:r>
            <a:r>
              <a:rPr lang="en-US" dirty="0"/>
              <a:t>in this talk are matters of </a:t>
            </a:r>
            <a:r>
              <a:rPr lang="en-US" dirty="0" smtClean="0"/>
              <a:t>opinion </a:t>
            </a:r>
            <a:r>
              <a:rPr lang="en-US" dirty="0"/>
              <a:t>and </a:t>
            </a:r>
            <a:r>
              <a:rPr lang="en-US" dirty="0" smtClean="0"/>
              <a:t>taste. Text </a:t>
            </a:r>
            <a:r>
              <a:rPr lang="en-US" dirty="0"/>
              <a:t>justification is not one of these </a:t>
            </a:r>
            <a:r>
              <a:rPr lang="en-US" dirty="0" smtClean="0"/>
              <a:t>things.</a:t>
            </a:r>
          </a:p>
          <a:p>
            <a:pPr>
              <a:lnSpc>
                <a:spcPts val="2900"/>
              </a:lnSpc>
            </a:pPr>
            <a:r>
              <a:rPr lang="en-US" dirty="0" smtClean="0"/>
              <a:t>Some users think fully </a:t>
            </a:r>
            <a:r>
              <a:rPr lang="en-US" dirty="0"/>
              <a:t>justified text (text that is flush aligned with </a:t>
            </a:r>
            <a:r>
              <a:rPr lang="en-US" dirty="0" smtClean="0"/>
              <a:t>both the </a:t>
            </a:r>
            <a:r>
              <a:rPr lang="en-US" dirty="0"/>
              <a:t>left and right margins) looks more </a:t>
            </a:r>
            <a:r>
              <a:rPr lang="en-US" dirty="0" smtClean="0"/>
              <a:t>polished and formal.</a:t>
            </a:r>
          </a:p>
          <a:p>
            <a:pPr>
              <a:lnSpc>
                <a:spcPts val="2900"/>
              </a:lnSpc>
            </a:pPr>
            <a:r>
              <a:rPr lang="en-US" dirty="0" smtClean="0"/>
              <a:t>However, when produced from </a:t>
            </a:r>
            <a:r>
              <a:rPr lang="en-US" dirty="0"/>
              <a:t>MS Word or </a:t>
            </a:r>
            <a:r>
              <a:rPr lang="en-US" dirty="0" smtClean="0"/>
              <a:t>PowerPoint</a:t>
            </a:r>
            <a:r>
              <a:rPr lang="en-US" dirty="0"/>
              <a:t>, </a:t>
            </a:r>
            <a:r>
              <a:rPr lang="en-US" dirty="0" smtClean="0"/>
              <a:t>fully justified text is frequently less </a:t>
            </a:r>
            <a:r>
              <a:rPr lang="en-US" dirty="0"/>
              <a:t>readable and professional </a:t>
            </a:r>
            <a:r>
              <a:rPr lang="en-US" dirty="0" smtClean="0"/>
              <a:t>looking.</a:t>
            </a:r>
            <a:endParaRPr lang="en-US" dirty="0"/>
          </a:p>
          <a:p>
            <a:pPr>
              <a:lnSpc>
                <a:spcPts val="2900"/>
              </a:lnSpc>
            </a:pPr>
            <a:r>
              <a:rPr lang="en-US" dirty="0" smtClean="0"/>
              <a:t>Headings </a:t>
            </a:r>
            <a:r>
              <a:rPr lang="en-US" dirty="0"/>
              <a:t>and titles can be centered, if you </a:t>
            </a:r>
            <a:r>
              <a:rPr lang="en-US" dirty="0" smtClean="0"/>
              <a:t>prefer.</a:t>
            </a:r>
            <a:endParaRPr lang="en-US" dirty="0"/>
          </a:p>
          <a:p>
            <a:pPr>
              <a:lnSpc>
                <a:spcPts val="2900"/>
              </a:lnSpc>
            </a:pPr>
            <a:r>
              <a:rPr lang="en-US" dirty="0" smtClean="0"/>
              <a:t>DO </a:t>
            </a:r>
            <a:r>
              <a:rPr lang="en-US" dirty="0"/>
              <a:t>NOT use full justification in your text formatting.</a:t>
            </a:r>
          </a:p>
          <a:p>
            <a:pPr>
              <a:lnSpc>
                <a:spcPts val="2900"/>
              </a:lnSpc>
            </a:pP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35</a:t>
            </a:fld>
            <a:endParaRPr lang="en-US" dirty="0"/>
          </a:p>
        </p:txBody>
      </p:sp>
    </p:spTree>
    <p:extLst>
      <p:ext uri="{BB962C8B-B14F-4D97-AF65-F5344CB8AC3E}">
        <p14:creationId xmlns:p14="http://schemas.microsoft.com/office/powerpoint/2010/main" val="17718616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945" y="737138"/>
            <a:ext cx="8483097" cy="706170"/>
          </a:xfrm>
        </p:spPr>
        <p:txBody>
          <a:bodyPr>
            <a:normAutofit/>
          </a:bodyPr>
          <a:lstStyle/>
          <a:p>
            <a:r>
              <a:rPr lang="en-US" dirty="0" smtClean="0"/>
              <a:t>Why you shouldn’t use full justification</a:t>
            </a:r>
            <a:endParaRPr lang="en-US" dirty="0"/>
          </a:p>
        </p:txBody>
      </p:sp>
      <p:sp>
        <p:nvSpPr>
          <p:cNvPr id="3" name="Content Placeholder 2"/>
          <p:cNvSpPr>
            <a:spLocks noGrp="1"/>
          </p:cNvSpPr>
          <p:nvPr>
            <p:ph idx="1"/>
          </p:nvPr>
        </p:nvSpPr>
        <p:spPr>
          <a:xfrm>
            <a:off x="273245" y="1837008"/>
            <a:ext cx="6343455" cy="3839892"/>
          </a:xfrm>
        </p:spPr>
        <p:txBody>
          <a:bodyPr>
            <a:noAutofit/>
          </a:bodyPr>
          <a:lstStyle/>
          <a:p>
            <a:pPr>
              <a:lnSpc>
                <a:spcPts val="2700"/>
              </a:lnSpc>
            </a:pPr>
            <a:r>
              <a:rPr lang="en-US" sz="2100" dirty="0" smtClean="0"/>
              <a:t>Typesetting </a:t>
            </a:r>
            <a:r>
              <a:rPr lang="en-US" sz="2100" dirty="0"/>
              <a:t>programs perform an operation called KERNING </a:t>
            </a:r>
            <a:r>
              <a:rPr lang="en-US" sz="2100" dirty="0" smtClean="0"/>
              <a:t>to make justified text. </a:t>
            </a:r>
            <a:r>
              <a:rPr lang="en-US" sz="2100" dirty="0"/>
              <a:t>Kerning is the </a:t>
            </a:r>
            <a:r>
              <a:rPr lang="en-US" sz="2100" dirty="0" smtClean="0"/>
              <a:t>process </a:t>
            </a:r>
            <a:r>
              <a:rPr lang="en-US" sz="2100" dirty="0"/>
              <a:t>of minutely adjusting the horizontal space inside of words and between words. When it is done </a:t>
            </a:r>
            <a:r>
              <a:rPr lang="en-US" sz="2100" dirty="0" smtClean="0"/>
              <a:t>well, </a:t>
            </a:r>
            <a:r>
              <a:rPr lang="en-US" sz="2100" dirty="0"/>
              <a:t>it minimizes perceptible variation among both spacing inside of words and spacing between words.</a:t>
            </a:r>
          </a:p>
          <a:p>
            <a:pPr>
              <a:lnSpc>
                <a:spcPts val="2700"/>
              </a:lnSpc>
            </a:pPr>
            <a:r>
              <a:rPr lang="en-US" sz="2100" dirty="0"/>
              <a:t>PowerPoint and MS Word are terrible at kerning, and lack the fine controls needed to </a:t>
            </a:r>
            <a:r>
              <a:rPr lang="en-US" sz="2100" dirty="0" smtClean="0"/>
              <a:t>address </a:t>
            </a:r>
            <a:r>
              <a:rPr lang="en-US" sz="2100" dirty="0"/>
              <a:t>this problem </a:t>
            </a:r>
            <a:r>
              <a:rPr lang="en-US" sz="2100" dirty="0" smtClean="0"/>
              <a:t>which are available in </a:t>
            </a:r>
            <a:r>
              <a:rPr lang="en-US" sz="2100" dirty="0"/>
              <a:t>more specialized tools like InDesign or Illustrator</a:t>
            </a:r>
            <a:r>
              <a:rPr lang="en-US" sz="2100" dirty="0" smtClean="0"/>
              <a:t>.</a:t>
            </a:r>
          </a:p>
        </p:txBody>
      </p:sp>
      <p:sp>
        <p:nvSpPr>
          <p:cNvPr id="4" name="Slide Number Placeholder 3"/>
          <p:cNvSpPr>
            <a:spLocks noGrp="1"/>
          </p:cNvSpPr>
          <p:nvPr>
            <p:ph type="sldNum" sz="quarter" idx="12"/>
          </p:nvPr>
        </p:nvSpPr>
        <p:spPr/>
        <p:txBody>
          <a:bodyPr/>
          <a:lstStyle/>
          <a:p>
            <a:fld id="{6D22F896-40B5-4ADD-8801-0D06FADFA095}" type="slidenum">
              <a:rPr lang="en-US" smtClean="0"/>
              <a:t>36</a:t>
            </a:fld>
            <a:endParaRPr lang="en-US" dirty="0"/>
          </a:p>
        </p:txBody>
      </p:sp>
      <p:pic>
        <p:nvPicPr>
          <p:cNvPr id="5" name="Picture 4" descr="Justified Type"/>
          <p:cNvPicPr/>
          <p:nvPr/>
        </p:nvPicPr>
        <p:blipFill>
          <a:blip r:embed="rId2">
            <a:extLst>
              <a:ext uri="{28A0092B-C50C-407E-A947-70E740481C1C}">
                <a14:useLocalDpi xmlns:a14="http://schemas.microsoft.com/office/drawing/2010/main" val="0"/>
              </a:ext>
            </a:extLst>
          </a:blip>
          <a:srcRect/>
          <a:stretch>
            <a:fillRect/>
          </a:stretch>
        </p:blipFill>
        <p:spPr bwMode="auto">
          <a:xfrm>
            <a:off x="6560496" y="1897369"/>
            <a:ext cx="2138697" cy="3888540"/>
          </a:xfrm>
          <a:prstGeom prst="rect">
            <a:avLst/>
          </a:prstGeom>
          <a:noFill/>
          <a:ln>
            <a:noFill/>
          </a:ln>
        </p:spPr>
      </p:pic>
      <p:sp>
        <p:nvSpPr>
          <p:cNvPr id="6" name="TextBox 5"/>
          <p:cNvSpPr txBox="1"/>
          <p:nvPr/>
        </p:nvSpPr>
        <p:spPr>
          <a:xfrm>
            <a:off x="474359" y="5788339"/>
            <a:ext cx="8040991" cy="738664"/>
          </a:xfrm>
          <a:prstGeom prst="rect">
            <a:avLst/>
          </a:prstGeom>
          <a:noFill/>
        </p:spPr>
        <p:txBody>
          <a:bodyPr wrap="square" rtlCol="0">
            <a:spAutoFit/>
          </a:bodyPr>
          <a:lstStyle/>
          <a:p>
            <a:r>
              <a:rPr lang="en-US" sz="1400" b="1" i="1" dirty="0" smtClean="0"/>
              <a:t>References:</a:t>
            </a:r>
            <a:r>
              <a:rPr lang="en-US" sz="1400" i="1" dirty="0" smtClean="0"/>
              <a:t> </a:t>
            </a:r>
            <a:br>
              <a:rPr lang="en-US" sz="1400" i="1" dirty="0" smtClean="0"/>
            </a:br>
            <a:r>
              <a:rPr lang="en-US" sz="1400" i="1" u="sng" dirty="0" smtClean="0"/>
              <a:t>https</a:t>
            </a:r>
            <a:r>
              <a:rPr lang="en-US" sz="1400" i="1" u="sng" dirty="0"/>
              <a:t>://</a:t>
            </a:r>
            <a:r>
              <a:rPr lang="en-US" sz="1400" i="1" u="sng" dirty="0" smtClean="0"/>
              <a:t>www.fonts.com/content/learning/fontology/level-2/text-typography/justified-type </a:t>
            </a:r>
            <a:r>
              <a:rPr lang="en-US" sz="1400" i="1" dirty="0"/>
              <a:t/>
            </a:r>
            <a:br>
              <a:rPr lang="en-US" sz="1400" i="1" dirty="0"/>
            </a:br>
            <a:r>
              <a:rPr lang="en-US" sz="1400" i="1" u="sng" dirty="0"/>
              <a:t>https://opusdesign.us/blog-post/graphic-design-tip-removing-rivers-and-working-with-justified-text</a:t>
            </a:r>
            <a:r>
              <a:rPr lang="en-US" sz="1400" i="1" u="sng" dirty="0" smtClean="0"/>
              <a:t>/</a:t>
            </a:r>
            <a:endParaRPr lang="en-US" sz="1400" i="1" u="sng" dirty="0"/>
          </a:p>
        </p:txBody>
      </p:sp>
      <p:sp>
        <p:nvSpPr>
          <p:cNvPr id="7" name="TextBox 6"/>
          <p:cNvSpPr txBox="1"/>
          <p:nvPr/>
        </p:nvSpPr>
        <p:spPr>
          <a:xfrm>
            <a:off x="6546851" y="1487507"/>
            <a:ext cx="2259348" cy="369332"/>
          </a:xfrm>
          <a:prstGeom prst="rect">
            <a:avLst/>
          </a:prstGeom>
          <a:noFill/>
        </p:spPr>
        <p:txBody>
          <a:bodyPr wrap="square" rtlCol="0">
            <a:spAutoFit/>
          </a:bodyPr>
          <a:lstStyle/>
          <a:p>
            <a:r>
              <a:rPr lang="en-US" dirty="0" smtClean="0"/>
              <a:t>Rivers of white space!</a:t>
            </a:r>
            <a:endParaRPr lang="en-US" dirty="0"/>
          </a:p>
        </p:txBody>
      </p:sp>
    </p:spTree>
    <p:extLst>
      <p:ext uri="{BB962C8B-B14F-4D97-AF65-F5344CB8AC3E}">
        <p14:creationId xmlns:p14="http://schemas.microsoft.com/office/powerpoint/2010/main" val="39079871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945" y="639862"/>
            <a:ext cx="8483097" cy="706170"/>
          </a:xfrm>
        </p:spPr>
        <p:txBody>
          <a:bodyPr>
            <a:normAutofit/>
          </a:bodyPr>
          <a:lstStyle/>
          <a:p>
            <a:r>
              <a:rPr lang="en-US" dirty="0" smtClean="0"/>
              <a:t>Line breaks</a:t>
            </a:r>
            <a:endParaRPr lang="en-US" dirty="0"/>
          </a:p>
        </p:txBody>
      </p:sp>
      <p:sp>
        <p:nvSpPr>
          <p:cNvPr id="3" name="Content Placeholder 2"/>
          <p:cNvSpPr>
            <a:spLocks noGrp="1"/>
          </p:cNvSpPr>
          <p:nvPr>
            <p:ph idx="1"/>
          </p:nvPr>
        </p:nvSpPr>
        <p:spPr>
          <a:xfrm>
            <a:off x="285945" y="1379947"/>
            <a:ext cx="8483097" cy="5122453"/>
          </a:xfrm>
        </p:spPr>
        <p:txBody>
          <a:bodyPr>
            <a:noAutofit/>
          </a:bodyPr>
          <a:lstStyle/>
          <a:p>
            <a:r>
              <a:rPr lang="en-US" sz="2200" dirty="0"/>
              <a:t>When producing </a:t>
            </a:r>
            <a:r>
              <a:rPr lang="en-US" sz="2200" dirty="0" smtClean="0"/>
              <a:t>for print, </a:t>
            </a:r>
            <a:r>
              <a:rPr lang="en-US" sz="2200" dirty="0"/>
              <a:t>unlike the </a:t>
            </a:r>
            <a:r>
              <a:rPr lang="en-US" sz="2200" dirty="0" smtClean="0"/>
              <a:t>web, </a:t>
            </a:r>
            <a:r>
              <a:rPr lang="en-US" sz="2200" dirty="0"/>
              <a:t>you have the ability to control line breaks, particularly in TITLES. </a:t>
            </a:r>
            <a:endParaRPr lang="en-US" sz="2200" dirty="0" smtClean="0"/>
          </a:p>
          <a:p>
            <a:r>
              <a:rPr lang="en-US" sz="2200" dirty="0" smtClean="0"/>
              <a:t>This </a:t>
            </a:r>
            <a:r>
              <a:rPr lang="en-US" sz="2200" dirty="0"/>
              <a:t>matters, and can significantly improve readability</a:t>
            </a:r>
          </a:p>
          <a:p>
            <a:r>
              <a:rPr lang="en-US" sz="2200" dirty="0"/>
              <a:t>Which looks better?</a:t>
            </a:r>
            <a:br>
              <a:rPr lang="en-US" sz="2200" dirty="0"/>
            </a:br>
            <a:r>
              <a:rPr lang="en-US" sz="2200" dirty="0"/>
              <a:t/>
            </a:r>
            <a:br>
              <a:rPr lang="en-US" sz="2200" dirty="0"/>
            </a:br>
            <a:r>
              <a:rPr lang="en-US" sz="2000" b="1" dirty="0"/>
              <a:t>Monitoring of multi-sensor and multiple ocean parameters: SST, </a:t>
            </a:r>
            <a:br>
              <a:rPr lang="en-US" sz="2000" b="1" dirty="0"/>
            </a:br>
            <a:r>
              <a:rPr lang="en-US" sz="2000" b="1" dirty="0"/>
              <a:t>Salinity, Height, Wind and Color</a:t>
            </a:r>
          </a:p>
          <a:p>
            <a:pPr marL="0" indent="0">
              <a:buNone/>
            </a:pPr>
            <a:r>
              <a:rPr lang="en-US" dirty="0" smtClean="0"/>
              <a:t>                                                              Or</a:t>
            </a:r>
            <a:endParaRPr lang="en-US" dirty="0"/>
          </a:p>
          <a:p>
            <a:pPr marL="0" indent="0">
              <a:buNone/>
            </a:pPr>
            <a:r>
              <a:rPr lang="en-US" b="1" dirty="0"/>
              <a:t>Monitoring of multi-sensor and multiple ocean parameters: </a:t>
            </a:r>
            <a:br>
              <a:rPr lang="en-US" b="1" dirty="0"/>
            </a:br>
            <a:r>
              <a:rPr lang="en-US" b="1" dirty="0"/>
              <a:t>SST, Salinity, Height, Wind and </a:t>
            </a:r>
            <a:r>
              <a:rPr lang="en-US" b="1" dirty="0" smtClean="0"/>
              <a:t>Color</a:t>
            </a:r>
            <a:br>
              <a:rPr lang="en-US" b="1" dirty="0" smtClean="0"/>
            </a:br>
            <a:endParaRPr lang="en-US" b="1" dirty="0"/>
          </a:p>
          <a:p>
            <a:r>
              <a:rPr lang="en-US" sz="2200" dirty="0"/>
              <a:t>Choose your line breaks in such a way as to group words </a:t>
            </a:r>
            <a:r>
              <a:rPr lang="en-US" sz="2200" dirty="0" smtClean="0"/>
              <a:t>logically </a:t>
            </a:r>
            <a:r>
              <a:rPr lang="en-US" sz="2200" dirty="0"/>
              <a:t>and grammatically. It will make your poster easier to read. </a:t>
            </a:r>
            <a:endParaRPr lang="en-US" sz="2200" dirty="0" smtClean="0"/>
          </a:p>
          <a:p>
            <a:r>
              <a:rPr lang="en-US" sz="2200" dirty="0" smtClean="0"/>
              <a:t>Line breaks vs. paragraph breaks: not the same thing!</a:t>
            </a:r>
            <a:endParaRPr lang="en-US" sz="2200" dirty="0"/>
          </a:p>
        </p:txBody>
      </p:sp>
      <p:sp>
        <p:nvSpPr>
          <p:cNvPr id="4" name="Slide Number Placeholder 3"/>
          <p:cNvSpPr>
            <a:spLocks noGrp="1"/>
          </p:cNvSpPr>
          <p:nvPr>
            <p:ph type="sldNum" sz="quarter" idx="12"/>
          </p:nvPr>
        </p:nvSpPr>
        <p:spPr/>
        <p:txBody>
          <a:bodyPr/>
          <a:lstStyle/>
          <a:p>
            <a:fld id="{6D22F896-40B5-4ADD-8801-0D06FADFA095}" type="slidenum">
              <a:rPr lang="en-US" smtClean="0"/>
              <a:t>37</a:t>
            </a:fld>
            <a:endParaRPr lang="en-US" dirty="0"/>
          </a:p>
        </p:txBody>
      </p:sp>
    </p:spTree>
    <p:extLst>
      <p:ext uri="{BB962C8B-B14F-4D97-AF65-F5344CB8AC3E}">
        <p14:creationId xmlns:p14="http://schemas.microsoft.com/office/powerpoint/2010/main" val="71682378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945" y="688502"/>
            <a:ext cx="8483097" cy="706170"/>
          </a:xfrm>
        </p:spPr>
        <p:txBody>
          <a:bodyPr>
            <a:normAutofit/>
          </a:bodyPr>
          <a:lstStyle/>
          <a:p>
            <a:r>
              <a:rPr lang="en-US" dirty="0" smtClean="0"/>
              <a:t>Problems with raster images</a:t>
            </a:r>
            <a:endParaRPr lang="en-US" dirty="0"/>
          </a:p>
        </p:txBody>
      </p:sp>
      <p:sp>
        <p:nvSpPr>
          <p:cNvPr id="3" name="Content Placeholder 2"/>
          <p:cNvSpPr>
            <a:spLocks noGrp="1"/>
          </p:cNvSpPr>
          <p:nvPr>
            <p:ph idx="1"/>
          </p:nvPr>
        </p:nvSpPr>
        <p:spPr>
          <a:xfrm>
            <a:off x="285945" y="1433582"/>
            <a:ext cx="8388156" cy="4913045"/>
          </a:xfrm>
        </p:spPr>
        <p:txBody>
          <a:bodyPr>
            <a:noAutofit/>
          </a:bodyPr>
          <a:lstStyle/>
          <a:p>
            <a:r>
              <a:rPr lang="en-US" dirty="0"/>
              <a:t>Your poster will likely incorporate photos or other raster images. </a:t>
            </a:r>
          </a:p>
          <a:p>
            <a:r>
              <a:rPr lang="en-US" dirty="0"/>
              <a:t>There are several </a:t>
            </a:r>
            <a:r>
              <a:rPr lang="en-US" dirty="0" smtClean="0"/>
              <a:t>common mistakes </a:t>
            </a:r>
            <a:r>
              <a:rPr lang="en-US" dirty="0"/>
              <a:t>in manipulating </a:t>
            </a:r>
            <a:r>
              <a:rPr lang="en-US" dirty="0" smtClean="0"/>
              <a:t>raster </a:t>
            </a:r>
            <a:r>
              <a:rPr lang="en-US" dirty="0"/>
              <a:t>images </a:t>
            </a:r>
            <a:r>
              <a:rPr lang="en-US" dirty="0" smtClean="0"/>
              <a:t>you should </a:t>
            </a:r>
            <a:r>
              <a:rPr lang="en-US" dirty="0"/>
              <a:t>understand how to avoid because they are both </a:t>
            </a:r>
            <a:r>
              <a:rPr lang="en-US" dirty="0" smtClean="0"/>
              <a:t>ugly </a:t>
            </a:r>
            <a:r>
              <a:rPr lang="en-US" dirty="0"/>
              <a:t>and avoidable.</a:t>
            </a:r>
          </a:p>
          <a:p>
            <a:r>
              <a:rPr lang="en-US" b="1" dirty="0"/>
              <a:t>Appropriate Resolution</a:t>
            </a:r>
          </a:p>
          <a:p>
            <a:pPr lvl="1">
              <a:lnSpc>
                <a:spcPts val="2800"/>
              </a:lnSpc>
            </a:pPr>
            <a:r>
              <a:rPr lang="en-US" sz="2200" dirty="0" smtClean="0"/>
              <a:t>Use at least </a:t>
            </a:r>
            <a:r>
              <a:rPr lang="en-US" sz="2200" dirty="0"/>
              <a:t>200 dpi, preferably 300 dpi or </a:t>
            </a:r>
            <a:r>
              <a:rPr lang="en-US" sz="2200" dirty="0" smtClean="0"/>
              <a:t>better.</a:t>
            </a:r>
          </a:p>
          <a:p>
            <a:pPr lvl="1">
              <a:lnSpc>
                <a:spcPts val="2800"/>
              </a:lnSpc>
            </a:pPr>
            <a:r>
              <a:rPr lang="en-US" sz="2200" dirty="0" smtClean="0"/>
              <a:t>This </a:t>
            </a:r>
            <a:r>
              <a:rPr lang="en-US" sz="2200" dirty="0"/>
              <a:t>is challenging when the images you want to use are sourced from </a:t>
            </a:r>
            <a:r>
              <a:rPr lang="en-US" sz="2200" dirty="0" smtClean="0"/>
              <a:t>the web, </a:t>
            </a:r>
            <a:r>
              <a:rPr lang="en-US" sz="2200" dirty="0"/>
              <a:t>where </a:t>
            </a:r>
            <a:r>
              <a:rPr lang="en-US" sz="2200" dirty="0" smtClean="0"/>
              <a:t>image </a:t>
            </a:r>
            <a:r>
              <a:rPr lang="en-US" sz="2200" dirty="0"/>
              <a:t>dimensions are on the small side and resolutions can be as low as 72 dpi. </a:t>
            </a:r>
            <a:endParaRPr lang="en-US" sz="2200" dirty="0" smtClean="0"/>
          </a:p>
          <a:p>
            <a:pPr lvl="1">
              <a:lnSpc>
                <a:spcPts val="2800"/>
              </a:lnSpc>
            </a:pPr>
            <a:r>
              <a:rPr lang="en-US" sz="2200" dirty="0" smtClean="0"/>
              <a:t>It </a:t>
            </a:r>
            <a:r>
              <a:rPr lang="en-US" sz="2200" dirty="0"/>
              <a:t>is possible to </a:t>
            </a:r>
            <a:r>
              <a:rPr lang="en-US" sz="2200" dirty="0" smtClean="0"/>
              <a:t>use </a:t>
            </a:r>
            <a:r>
              <a:rPr lang="en-US" sz="2200" dirty="0"/>
              <a:t>your computer monitor’s own enlargement capabilities to produce larger screen </a:t>
            </a:r>
            <a:r>
              <a:rPr lang="en-US" sz="2200" dirty="0" smtClean="0"/>
              <a:t>captures;</a:t>
            </a:r>
          </a:p>
          <a:p>
            <a:pPr lvl="1">
              <a:lnSpc>
                <a:spcPts val="2800"/>
              </a:lnSpc>
            </a:pPr>
            <a:r>
              <a:rPr lang="en-US" sz="2200" dirty="0" smtClean="0"/>
              <a:t>This </a:t>
            </a:r>
            <a:r>
              <a:rPr lang="en-US" sz="2200" dirty="0"/>
              <a:t>constraint can limit you from using some web-sourced graphics </a:t>
            </a:r>
            <a:r>
              <a:rPr lang="en-US" sz="2200" dirty="0" smtClean="0"/>
              <a:t>in </a:t>
            </a:r>
            <a:r>
              <a:rPr lang="en-US" sz="2200" dirty="0"/>
              <a:t>your poster. </a:t>
            </a:r>
          </a:p>
        </p:txBody>
      </p:sp>
      <p:sp>
        <p:nvSpPr>
          <p:cNvPr id="4" name="Slide Number Placeholder 3"/>
          <p:cNvSpPr>
            <a:spLocks noGrp="1"/>
          </p:cNvSpPr>
          <p:nvPr>
            <p:ph type="sldNum" sz="quarter" idx="12"/>
          </p:nvPr>
        </p:nvSpPr>
        <p:spPr/>
        <p:txBody>
          <a:bodyPr/>
          <a:lstStyle/>
          <a:p>
            <a:fld id="{6D22F896-40B5-4ADD-8801-0D06FADFA095}" type="slidenum">
              <a:rPr lang="en-US" smtClean="0"/>
              <a:t>38</a:t>
            </a:fld>
            <a:endParaRPr lang="en-US" dirty="0"/>
          </a:p>
        </p:txBody>
      </p:sp>
    </p:spTree>
    <p:extLst>
      <p:ext uri="{BB962C8B-B14F-4D97-AF65-F5344CB8AC3E}">
        <p14:creationId xmlns:p14="http://schemas.microsoft.com/office/powerpoint/2010/main" val="28059376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945" y="675632"/>
            <a:ext cx="8483097" cy="706170"/>
          </a:xfrm>
        </p:spPr>
        <p:txBody>
          <a:bodyPr>
            <a:normAutofit/>
          </a:bodyPr>
          <a:lstStyle/>
          <a:p>
            <a:r>
              <a:rPr lang="en-US" dirty="0" smtClean="0"/>
              <a:t>Aspect ratio</a:t>
            </a:r>
            <a:endParaRPr lang="en-US" dirty="0"/>
          </a:p>
        </p:txBody>
      </p:sp>
      <p:sp>
        <p:nvSpPr>
          <p:cNvPr id="3" name="Content Placeholder 2"/>
          <p:cNvSpPr>
            <a:spLocks noGrp="1"/>
          </p:cNvSpPr>
          <p:nvPr>
            <p:ph idx="1"/>
          </p:nvPr>
        </p:nvSpPr>
        <p:spPr>
          <a:xfrm>
            <a:off x="285944" y="1394670"/>
            <a:ext cx="8483097" cy="4913045"/>
          </a:xfrm>
        </p:spPr>
        <p:txBody>
          <a:bodyPr>
            <a:noAutofit/>
          </a:bodyPr>
          <a:lstStyle/>
          <a:p>
            <a:r>
              <a:rPr lang="en-US" dirty="0" smtClean="0"/>
              <a:t>When you re-size </a:t>
            </a:r>
            <a:r>
              <a:rPr lang="en-US" dirty="0"/>
              <a:t>photos, it is imperative to maintain </a:t>
            </a:r>
            <a:r>
              <a:rPr lang="en-US" dirty="0" smtClean="0"/>
              <a:t>their </a:t>
            </a:r>
            <a:r>
              <a:rPr lang="en-US" dirty="0"/>
              <a:t>original aspect </a:t>
            </a:r>
            <a:r>
              <a:rPr lang="en-US" dirty="0" smtClean="0"/>
              <a:t>ratio. </a:t>
            </a:r>
          </a:p>
          <a:p>
            <a:r>
              <a:rPr lang="en-US" dirty="0" smtClean="0"/>
              <a:t>There </a:t>
            </a:r>
            <a:r>
              <a:rPr lang="en-US" dirty="0"/>
              <a:t>is no more obvious indication of </a:t>
            </a:r>
            <a:r>
              <a:rPr lang="en-US" dirty="0" smtClean="0"/>
              <a:t>poor </a:t>
            </a:r>
            <a:r>
              <a:rPr lang="en-US" dirty="0"/>
              <a:t>graphic production skills than a photograph that has been skewed to be tall and skinny or shorter and wider than its source. </a:t>
            </a:r>
            <a:endParaRPr lang="en-US" dirty="0" smtClean="0"/>
          </a:p>
          <a:p>
            <a:r>
              <a:rPr lang="en-US" dirty="0" smtClean="0"/>
              <a:t>It is </a:t>
            </a:r>
            <a:r>
              <a:rPr lang="en-US" dirty="0"/>
              <a:t>everywhere, and it looks </a:t>
            </a:r>
            <a:r>
              <a:rPr lang="en-US" dirty="0" smtClean="0"/>
              <a:t>terrible.</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39</a:t>
            </a:fld>
            <a:endParaRPr lang="en-US" dirty="0"/>
          </a:p>
        </p:txBody>
      </p:sp>
      <p:pic>
        <p:nvPicPr>
          <p:cNvPr id="5" name="Picture 4" descr="C:\Users\lori.brown\AppData\Local\Microsoft\Windows\INetCache\Content.MSO\21C6EC36.tmp"/>
          <p:cNvPicPr/>
          <p:nvPr/>
        </p:nvPicPr>
        <p:blipFill>
          <a:blip r:embed="rId2">
            <a:extLst>
              <a:ext uri="{28A0092B-C50C-407E-A947-70E740481C1C}">
                <a14:useLocalDpi xmlns:a14="http://schemas.microsoft.com/office/drawing/2010/main" val="0"/>
              </a:ext>
            </a:extLst>
          </a:blip>
          <a:srcRect/>
          <a:stretch>
            <a:fillRect/>
          </a:stretch>
        </p:blipFill>
        <p:spPr bwMode="auto">
          <a:xfrm>
            <a:off x="1742029" y="3920517"/>
            <a:ext cx="1571943" cy="2423050"/>
          </a:xfrm>
          <a:prstGeom prst="rect">
            <a:avLst/>
          </a:prstGeom>
          <a:noFill/>
          <a:ln>
            <a:noFill/>
          </a:ln>
        </p:spPr>
      </p:pic>
      <p:pic>
        <p:nvPicPr>
          <p:cNvPr id="6" name="Picture 5" descr="C:\Users\lori.brown\AppData\Local\Microsoft\Windows\INetCache\Content.MSO\21C6EC36.tmp"/>
          <p:cNvPicPr/>
          <p:nvPr/>
        </p:nvPicPr>
        <p:blipFill>
          <a:blip r:embed="rId2">
            <a:extLst>
              <a:ext uri="{28A0092B-C50C-407E-A947-70E740481C1C}">
                <a14:useLocalDpi xmlns:a14="http://schemas.microsoft.com/office/drawing/2010/main" val="0"/>
              </a:ext>
            </a:extLst>
          </a:blip>
          <a:srcRect/>
          <a:stretch>
            <a:fillRect/>
          </a:stretch>
        </p:blipFill>
        <p:spPr bwMode="auto">
          <a:xfrm>
            <a:off x="4209105" y="3920517"/>
            <a:ext cx="967123" cy="2423050"/>
          </a:xfrm>
          <a:prstGeom prst="rect">
            <a:avLst/>
          </a:prstGeom>
          <a:noFill/>
          <a:ln>
            <a:noFill/>
          </a:ln>
        </p:spPr>
      </p:pic>
      <p:pic>
        <p:nvPicPr>
          <p:cNvPr id="7" name="Picture 6" descr="C:\Users\lori.brown\AppData\Local\Microsoft\Windows\INetCache\Content.MSO\21C6EC36.tmp"/>
          <p:cNvPicPr/>
          <p:nvPr/>
        </p:nvPicPr>
        <p:blipFill>
          <a:blip r:embed="rId2">
            <a:extLst>
              <a:ext uri="{28A0092B-C50C-407E-A947-70E740481C1C}">
                <a14:useLocalDpi xmlns:a14="http://schemas.microsoft.com/office/drawing/2010/main" val="0"/>
              </a:ext>
            </a:extLst>
          </a:blip>
          <a:srcRect/>
          <a:stretch>
            <a:fillRect/>
          </a:stretch>
        </p:blipFill>
        <p:spPr bwMode="auto">
          <a:xfrm>
            <a:off x="6071361" y="5233751"/>
            <a:ext cx="1434205" cy="1105384"/>
          </a:xfrm>
          <a:prstGeom prst="rect">
            <a:avLst/>
          </a:prstGeom>
          <a:noFill/>
          <a:ln>
            <a:noFill/>
          </a:ln>
        </p:spPr>
      </p:pic>
    </p:spTree>
    <p:extLst>
      <p:ext uri="{BB962C8B-B14F-4D97-AF65-F5344CB8AC3E}">
        <p14:creationId xmlns:p14="http://schemas.microsoft.com/office/powerpoint/2010/main" val="41244882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437" y="724486"/>
            <a:ext cx="8137281" cy="814812"/>
          </a:xfrm>
        </p:spPr>
        <p:txBody>
          <a:bodyPr>
            <a:normAutofit/>
          </a:bodyPr>
          <a:lstStyle/>
          <a:p>
            <a:r>
              <a:rPr lang="en-US" dirty="0"/>
              <a:t>Why me?</a:t>
            </a:r>
          </a:p>
        </p:txBody>
      </p:sp>
      <p:sp>
        <p:nvSpPr>
          <p:cNvPr id="3" name="Content Placeholder 2"/>
          <p:cNvSpPr>
            <a:spLocks noGrp="1"/>
          </p:cNvSpPr>
          <p:nvPr>
            <p:ph idx="1"/>
          </p:nvPr>
        </p:nvSpPr>
        <p:spPr>
          <a:xfrm>
            <a:off x="378070" y="1552683"/>
            <a:ext cx="5950812" cy="3224658"/>
          </a:xfrm>
        </p:spPr>
        <p:txBody>
          <a:bodyPr>
            <a:noAutofit/>
          </a:bodyPr>
          <a:lstStyle/>
          <a:p>
            <a:r>
              <a:rPr lang="en-US" sz="1800" dirty="0"/>
              <a:t>I’ve been communicating scientific and technical topics to more or less technical audiences professionally since 1992, when I started working as a senior typist producing flight simulator documentation for a defense contractor. </a:t>
            </a:r>
            <a:endParaRPr lang="en-US" sz="1800" dirty="0" smtClean="0"/>
          </a:p>
          <a:p>
            <a:r>
              <a:rPr lang="en-US" sz="1800" dirty="0" smtClean="0"/>
              <a:t>At </a:t>
            </a:r>
            <a:r>
              <a:rPr lang="en-US" sz="1800" dirty="0"/>
              <a:t>one point </a:t>
            </a:r>
            <a:r>
              <a:rPr lang="en-US" sz="1800" dirty="0" smtClean="0"/>
              <a:t>in </a:t>
            </a:r>
            <a:r>
              <a:rPr lang="en-US" sz="1800" dirty="0"/>
              <a:t>2000, I figured out that I’d made more than 25,000 PowerPoint slides. </a:t>
            </a:r>
            <a:endParaRPr lang="en-US" sz="1800" dirty="0" smtClean="0"/>
          </a:p>
          <a:p>
            <a:r>
              <a:rPr lang="en-US" sz="1800" dirty="0" smtClean="0"/>
              <a:t>Since </a:t>
            </a:r>
            <a:r>
              <a:rPr lang="en-US" sz="1800" dirty="0"/>
              <a:t>then, I have designed and produced charts, graphs, posters, signs, ads, logos, presentations, web sites, and web applications for law firms, defense contractors, BGE, biotech companies, and NOAA, where I’ve worked since 2006. </a:t>
            </a:r>
            <a:endParaRPr lang="en-US" sz="1800" dirty="0" smtClean="0"/>
          </a:p>
        </p:txBody>
      </p:sp>
      <p:sp>
        <p:nvSpPr>
          <p:cNvPr id="4" name="Slide Number Placeholder 3"/>
          <p:cNvSpPr>
            <a:spLocks noGrp="1"/>
          </p:cNvSpPr>
          <p:nvPr>
            <p:ph type="sldNum" sz="quarter" idx="12"/>
          </p:nvPr>
        </p:nvSpPr>
        <p:spPr/>
        <p:txBody>
          <a:bodyPr/>
          <a:lstStyle/>
          <a:p>
            <a:fld id="{6D22F896-40B5-4ADD-8801-0D06FADFA095}" type="slidenum">
              <a:rPr lang="en-US" smtClean="0"/>
              <a:t>4</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301132684"/>
              </p:ext>
            </p:extLst>
          </p:nvPr>
        </p:nvGraphicFramePr>
        <p:xfrm>
          <a:off x="6393416" y="1693425"/>
          <a:ext cx="2037768" cy="2381400"/>
        </p:xfrm>
        <a:graphic>
          <a:graphicData uri="http://schemas.openxmlformats.org/presentationml/2006/ole">
            <mc:AlternateContent xmlns:mc="http://schemas.openxmlformats.org/markup-compatibility/2006">
              <mc:Choice xmlns:v="urn:schemas-microsoft-com:vml" Requires="v">
                <p:oleObj spid="_x0000_s1055" r:id="rId3" imgW="4444200" imgH="5193360" progId="">
                  <p:embed/>
                </p:oleObj>
              </mc:Choice>
              <mc:Fallback>
                <p:oleObj r:id="rId3" imgW="4444200" imgH="5193360" progId="">
                  <p:embed/>
                  <p:pic>
                    <p:nvPicPr>
                      <p:cNvPr id="0" name=""/>
                      <p:cNvPicPr/>
                      <p:nvPr/>
                    </p:nvPicPr>
                    <p:blipFill>
                      <a:blip r:embed="rId4"/>
                      <a:stretch>
                        <a:fillRect/>
                      </a:stretch>
                    </p:blipFill>
                    <p:spPr>
                      <a:xfrm>
                        <a:off x="6393416" y="1693425"/>
                        <a:ext cx="2037768" cy="2381400"/>
                      </a:xfrm>
                      <a:prstGeom prst="rect">
                        <a:avLst/>
                      </a:prstGeom>
                      <a:ln>
                        <a:solidFill>
                          <a:schemeClr val="bg1">
                            <a:lumMod val="65000"/>
                            <a:lumOff val="35000"/>
                          </a:schemeClr>
                        </a:solidFill>
                      </a:ln>
                    </p:spPr>
                  </p:pic>
                </p:oleObj>
              </mc:Fallback>
            </mc:AlternateContent>
          </a:graphicData>
        </a:graphic>
      </p:graphicFrame>
      <p:sp>
        <p:nvSpPr>
          <p:cNvPr id="6" name="Content Placeholder 2"/>
          <p:cNvSpPr txBox="1">
            <a:spLocks/>
          </p:cNvSpPr>
          <p:nvPr/>
        </p:nvSpPr>
        <p:spPr>
          <a:xfrm>
            <a:off x="378070" y="4663041"/>
            <a:ext cx="7539205" cy="2062861"/>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800" dirty="0" smtClean="0"/>
              <a:t>At NOAA / NESDIS / STAR, I’m the webmaster, research bibliographer, and occasional photographer.</a:t>
            </a:r>
          </a:p>
          <a:p>
            <a:r>
              <a:rPr lang="en-US" sz="1800" dirty="0" smtClean="0"/>
              <a:t> I am proudest of my work with the GOES Imagery team. During Hurricane Dorian, the GOES Imagery site delivered over 350 million image downloads to the media, the storm-watching public, and our NOAA peer organizations. </a:t>
            </a:r>
            <a:endParaRPr lang="en-US" sz="1800" dirty="0"/>
          </a:p>
        </p:txBody>
      </p:sp>
    </p:spTree>
    <p:extLst>
      <p:ext uri="{BB962C8B-B14F-4D97-AF65-F5344CB8AC3E}">
        <p14:creationId xmlns:p14="http://schemas.microsoft.com/office/powerpoint/2010/main" val="14401639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945" y="703362"/>
            <a:ext cx="8483097" cy="706170"/>
          </a:xfrm>
        </p:spPr>
        <p:txBody>
          <a:bodyPr>
            <a:normAutofit/>
          </a:bodyPr>
          <a:lstStyle/>
          <a:p>
            <a:r>
              <a:rPr lang="en-US" dirty="0" smtClean="0"/>
              <a:t>Resizing images</a:t>
            </a:r>
            <a:endParaRPr lang="en-US" dirty="0"/>
          </a:p>
        </p:txBody>
      </p:sp>
      <p:sp>
        <p:nvSpPr>
          <p:cNvPr id="3" name="Content Placeholder 2"/>
          <p:cNvSpPr>
            <a:spLocks noGrp="1"/>
          </p:cNvSpPr>
          <p:nvPr>
            <p:ph idx="1"/>
          </p:nvPr>
        </p:nvSpPr>
        <p:spPr>
          <a:xfrm>
            <a:off x="374845" y="1417100"/>
            <a:ext cx="8337355" cy="5010321"/>
          </a:xfrm>
        </p:spPr>
        <p:txBody>
          <a:bodyPr>
            <a:noAutofit/>
          </a:bodyPr>
          <a:lstStyle/>
          <a:p>
            <a:r>
              <a:rPr lang="en-US" dirty="0"/>
              <a:t>Incorrect aspect ratio is typically caused by mistakes in image resizing.</a:t>
            </a:r>
          </a:p>
          <a:p>
            <a:r>
              <a:rPr lang="en-US" dirty="0"/>
              <a:t>In nearly </a:t>
            </a:r>
            <a:r>
              <a:rPr lang="en-US" dirty="0" smtClean="0"/>
              <a:t>all software tools, </a:t>
            </a:r>
            <a:r>
              <a:rPr lang="en-US" dirty="0"/>
              <a:t>there is a single correct technique for resizing images. Learn it today, use it everywhere!</a:t>
            </a:r>
          </a:p>
          <a:p>
            <a:r>
              <a:rPr lang="en-US" dirty="0" smtClean="0"/>
              <a:t>Steps:</a:t>
            </a:r>
            <a:endParaRPr lang="en-US" dirty="0"/>
          </a:p>
          <a:p>
            <a:pPr lvl="1">
              <a:lnSpc>
                <a:spcPts val="2600"/>
              </a:lnSpc>
            </a:pPr>
            <a:r>
              <a:rPr lang="en-US" dirty="0"/>
              <a:t>Click to select the image;</a:t>
            </a:r>
          </a:p>
          <a:p>
            <a:pPr lvl="1">
              <a:lnSpc>
                <a:spcPts val="2600"/>
              </a:lnSpc>
            </a:pPr>
            <a:r>
              <a:rPr lang="en-US" dirty="0"/>
              <a:t>When you see the bounding box appear, you have selected the image;</a:t>
            </a:r>
          </a:p>
          <a:p>
            <a:pPr lvl="1">
              <a:lnSpc>
                <a:spcPts val="2600"/>
              </a:lnSpc>
            </a:pPr>
            <a:r>
              <a:rPr lang="en-US" dirty="0"/>
              <a:t>Press and hold the shift key;</a:t>
            </a:r>
          </a:p>
          <a:p>
            <a:pPr lvl="1">
              <a:lnSpc>
                <a:spcPts val="2600"/>
              </a:lnSpc>
            </a:pPr>
            <a:r>
              <a:rPr lang="en-US" dirty="0"/>
              <a:t>Click and drag the CORNER of the image to enlarge or downsize the image as desired;</a:t>
            </a:r>
          </a:p>
          <a:p>
            <a:pPr lvl="1">
              <a:lnSpc>
                <a:spcPts val="2600"/>
              </a:lnSpc>
            </a:pPr>
            <a:r>
              <a:rPr lang="en-US" dirty="0"/>
              <a:t>Click somewhere else in the document to ‘let go’ of the image.</a:t>
            </a:r>
          </a:p>
          <a:p>
            <a:r>
              <a:rPr lang="en-US" dirty="0"/>
              <a:t>Pressing the shift key before you start dragging the resizing handle on the image preserves the image’s aspect ratio. </a:t>
            </a:r>
          </a:p>
        </p:txBody>
      </p:sp>
      <p:sp>
        <p:nvSpPr>
          <p:cNvPr id="4" name="Slide Number Placeholder 3"/>
          <p:cNvSpPr>
            <a:spLocks noGrp="1"/>
          </p:cNvSpPr>
          <p:nvPr>
            <p:ph type="sldNum" sz="quarter" idx="12"/>
          </p:nvPr>
        </p:nvSpPr>
        <p:spPr/>
        <p:txBody>
          <a:bodyPr/>
          <a:lstStyle/>
          <a:p>
            <a:fld id="{6D22F896-40B5-4ADD-8801-0D06FADFA095}" type="slidenum">
              <a:rPr lang="en-US" smtClean="0"/>
              <a:t>40</a:t>
            </a:fld>
            <a:endParaRPr lang="en-US" dirty="0"/>
          </a:p>
        </p:txBody>
      </p:sp>
    </p:spTree>
    <p:extLst>
      <p:ext uri="{BB962C8B-B14F-4D97-AF65-F5344CB8AC3E}">
        <p14:creationId xmlns:p14="http://schemas.microsoft.com/office/powerpoint/2010/main" val="393987578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945" y="639862"/>
            <a:ext cx="8483097" cy="706170"/>
          </a:xfrm>
        </p:spPr>
        <p:txBody>
          <a:bodyPr>
            <a:normAutofit/>
          </a:bodyPr>
          <a:lstStyle/>
          <a:p>
            <a:r>
              <a:rPr lang="en-US" dirty="0" smtClean="0"/>
              <a:t>Consistency</a:t>
            </a:r>
            <a:endParaRPr lang="en-US" dirty="0"/>
          </a:p>
        </p:txBody>
      </p:sp>
      <p:sp>
        <p:nvSpPr>
          <p:cNvPr id="3" name="Content Placeholder 2"/>
          <p:cNvSpPr>
            <a:spLocks noGrp="1"/>
          </p:cNvSpPr>
          <p:nvPr>
            <p:ph idx="1"/>
          </p:nvPr>
        </p:nvSpPr>
        <p:spPr>
          <a:xfrm>
            <a:off x="285945" y="1404400"/>
            <a:ext cx="8483097" cy="5010321"/>
          </a:xfrm>
        </p:spPr>
        <p:txBody>
          <a:bodyPr>
            <a:noAutofit/>
          </a:bodyPr>
          <a:lstStyle/>
          <a:p>
            <a:pPr>
              <a:lnSpc>
                <a:spcPts val="2880"/>
              </a:lnSpc>
            </a:pPr>
            <a:r>
              <a:rPr lang="en-US" dirty="0"/>
              <a:t>The last thing you will want to do with your poster after you </a:t>
            </a:r>
            <a:r>
              <a:rPr lang="en-US" dirty="0" smtClean="0"/>
              <a:t>have </a:t>
            </a:r>
            <a:r>
              <a:rPr lang="en-US" dirty="0"/>
              <a:t>placed and edited the text, </a:t>
            </a:r>
            <a:r>
              <a:rPr lang="en-US" dirty="0" smtClean="0"/>
              <a:t>incorporated </a:t>
            </a:r>
            <a:r>
              <a:rPr lang="en-US" dirty="0"/>
              <a:t>your graphics, applied your color scheme, sized the headings, etc. is to review the </a:t>
            </a:r>
            <a:r>
              <a:rPr lang="en-US" dirty="0" smtClean="0"/>
              <a:t>poster </a:t>
            </a:r>
            <a:r>
              <a:rPr lang="en-US" dirty="0"/>
              <a:t>for consistency. </a:t>
            </a:r>
          </a:p>
          <a:p>
            <a:pPr lvl="1">
              <a:lnSpc>
                <a:spcPts val="2880"/>
              </a:lnSpc>
            </a:pPr>
            <a:r>
              <a:rPr lang="en-US" dirty="0"/>
              <a:t>Are all my headings at the same level the same </a:t>
            </a:r>
            <a:r>
              <a:rPr lang="en-US" dirty="0" smtClean="0"/>
              <a:t>size, color, </a:t>
            </a:r>
            <a:r>
              <a:rPr lang="en-US" dirty="0"/>
              <a:t>and typeface?</a:t>
            </a:r>
          </a:p>
          <a:p>
            <a:pPr lvl="1">
              <a:lnSpc>
                <a:spcPts val="2880"/>
              </a:lnSpc>
            </a:pPr>
            <a:r>
              <a:rPr lang="en-US" dirty="0"/>
              <a:t>Is the spacing and line height and typeface of bullets and text the same?</a:t>
            </a:r>
          </a:p>
          <a:p>
            <a:pPr lvl="1">
              <a:lnSpc>
                <a:spcPts val="2880"/>
              </a:lnSpc>
            </a:pPr>
            <a:r>
              <a:rPr lang="en-US" dirty="0"/>
              <a:t>Is there a balanced distribution of white space throughout the poster? </a:t>
            </a:r>
          </a:p>
          <a:p>
            <a:pPr lvl="1">
              <a:lnSpc>
                <a:spcPts val="2880"/>
              </a:lnSpc>
            </a:pPr>
            <a:r>
              <a:rPr lang="en-US" dirty="0"/>
              <a:t>Is the poster capitalized consistently? </a:t>
            </a:r>
            <a:endParaRPr lang="en-US" dirty="0" smtClean="0"/>
          </a:p>
          <a:p>
            <a:pPr lvl="1">
              <a:lnSpc>
                <a:spcPts val="2880"/>
              </a:lnSpc>
            </a:pPr>
            <a:r>
              <a:rPr lang="en-US" dirty="0" smtClean="0"/>
              <a:t>Paragraph </a:t>
            </a:r>
            <a:r>
              <a:rPr lang="en-US" dirty="0"/>
              <a:t>/ bullet text should NOT have random capitalization. </a:t>
            </a:r>
          </a:p>
          <a:p>
            <a:pPr>
              <a:lnSpc>
                <a:spcPts val="2880"/>
              </a:lnSpc>
            </a:pPr>
            <a:r>
              <a:rPr lang="en-US" dirty="0"/>
              <a:t>Have I applied my color scheme to all the elements in the poster</a:t>
            </a:r>
            <a:r>
              <a:rPr lang="en-US" dirty="0" smtClean="0"/>
              <a:t>?</a:t>
            </a:r>
          </a:p>
          <a:p>
            <a:pPr>
              <a:lnSpc>
                <a:spcPts val="2880"/>
              </a:lnSpc>
            </a:pPr>
            <a:r>
              <a:rPr lang="en-US" dirty="0" smtClean="0"/>
              <a:t>Production consistency is the difference between a polished poster and one that falls short.</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41</a:t>
            </a:fld>
            <a:endParaRPr lang="en-US" dirty="0"/>
          </a:p>
        </p:txBody>
      </p:sp>
    </p:spTree>
    <p:extLst>
      <p:ext uri="{BB962C8B-B14F-4D97-AF65-F5344CB8AC3E}">
        <p14:creationId xmlns:p14="http://schemas.microsoft.com/office/powerpoint/2010/main" val="180415127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945" y="639862"/>
            <a:ext cx="8483097" cy="706170"/>
          </a:xfrm>
        </p:spPr>
        <p:txBody>
          <a:bodyPr>
            <a:normAutofit/>
          </a:bodyPr>
          <a:lstStyle/>
          <a:p>
            <a:r>
              <a:rPr lang="en-US" dirty="0" smtClean="0"/>
              <a:t>Conclusion</a:t>
            </a:r>
            <a:endParaRPr lang="en-US" dirty="0"/>
          </a:p>
        </p:txBody>
      </p:sp>
      <p:sp>
        <p:nvSpPr>
          <p:cNvPr id="3" name="Content Placeholder 2"/>
          <p:cNvSpPr>
            <a:spLocks noGrp="1"/>
          </p:cNvSpPr>
          <p:nvPr>
            <p:ph idx="1"/>
          </p:nvPr>
        </p:nvSpPr>
        <p:spPr>
          <a:xfrm>
            <a:off x="285945" y="1404400"/>
            <a:ext cx="8483097" cy="5010321"/>
          </a:xfrm>
        </p:spPr>
        <p:txBody>
          <a:bodyPr>
            <a:noAutofit/>
          </a:bodyPr>
          <a:lstStyle/>
          <a:p>
            <a:r>
              <a:rPr lang="en-US" dirty="0" smtClean="0"/>
              <a:t>I hope these approaches and techniques give you some tools for improving your posters.</a:t>
            </a:r>
          </a:p>
          <a:p>
            <a:r>
              <a:rPr lang="en-US" dirty="0" smtClean="0"/>
              <a:t>Please bring me your questions as you work on your next round of posters for meetings this fall, I’ll be very happy to assist!</a:t>
            </a:r>
          </a:p>
          <a:p>
            <a:r>
              <a:rPr lang="en-US" dirty="0" smtClean="0"/>
              <a:t>Let’s make STAR’s science work stand out in the world the way that it should.</a:t>
            </a:r>
          </a:p>
          <a:p>
            <a:endParaRPr lang="en-US" dirty="0"/>
          </a:p>
          <a:p>
            <a:r>
              <a:rPr lang="en-US" dirty="0" smtClean="0"/>
              <a:t>Special thanks to </a:t>
            </a:r>
            <a:r>
              <a:rPr lang="en-US" dirty="0" err="1" smtClean="0"/>
              <a:t>Prasanjit</a:t>
            </a:r>
            <a:r>
              <a:rPr lang="en-US" dirty="0" smtClean="0"/>
              <a:t> Dash for supplying my poster makeover subject and helping me prepare this talk, and the Leadership Support Team at STAR, who encouraged me to write this talk.</a:t>
            </a:r>
          </a:p>
          <a:p>
            <a:r>
              <a:rPr lang="en-US" dirty="0" smtClean="0"/>
              <a:t>You can find me at:</a:t>
            </a:r>
            <a:br>
              <a:rPr lang="en-US" dirty="0" smtClean="0"/>
            </a:br>
            <a:r>
              <a:rPr lang="en-US" dirty="0" smtClean="0">
                <a:hlinkClick r:id="rId2"/>
              </a:rPr>
              <a:t>Lori.Brown@NOAA.gov</a:t>
            </a:r>
            <a:r>
              <a:rPr lang="en-US" dirty="0" smtClean="0"/>
              <a:t>, 301-683-0499</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42</a:t>
            </a:fld>
            <a:endParaRPr lang="en-US" dirty="0"/>
          </a:p>
        </p:txBody>
      </p:sp>
    </p:spTree>
    <p:extLst>
      <p:ext uri="{BB962C8B-B14F-4D97-AF65-F5344CB8AC3E}">
        <p14:creationId xmlns:p14="http://schemas.microsoft.com/office/powerpoint/2010/main" val="22632095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301" y="877935"/>
            <a:ext cx="8483097" cy="706170"/>
          </a:xfrm>
        </p:spPr>
        <p:txBody>
          <a:bodyPr>
            <a:normAutofit/>
          </a:bodyPr>
          <a:lstStyle/>
          <a:p>
            <a:r>
              <a:rPr lang="en-US" sz="3200" dirty="0" smtClean="0"/>
              <a:t>Common poster problems</a:t>
            </a:r>
            <a:endParaRPr lang="en-US" sz="3200" dirty="0"/>
          </a:p>
        </p:txBody>
      </p:sp>
      <p:sp>
        <p:nvSpPr>
          <p:cNvPr id="3" name="Content Placeholder 2"/>
          <p:cNvSpPr>
            <a:spLocks noGrp="1"/>
          </p:cNvSpPr>
          <p:nvPr>
            <p:ph idx="1"/>
          </p:nvPr>
        </p:nvSpPr>
        <p:spPr>
          <a:xfrm>
            <a:off x="516049" y="1711107"/>
            <a:ext cx="7999301" cy="4645246"/>
          </a:xfrm>
        </p:spPr>
        <p:txBody>
          <a:bodyPr/>
          <a:lstStyle/>
          <a:p>
            <a:pPr>
              <a:lnSpc>
                <a:spcPts val="2700"/>
              </a:lnSpc>
              <a:spcBef>
                <a:spcPts val="0"/>
              </a:spcBef>
            </a:pPr>
            <a:r>
              <a:rPr lang="en-US" dirty="0"/>
              <a:t>Common and debilitating poster problems include:</a:t>
            </a:r>
          </a:p>
          <a:p>
            <a:pPr lvl="1">
              <a:lnSpc>
                <a:spcPts val="2700"/>
              </a:lnSpc>
              <a:spcBef>
                <a:spcPts val="0"/>
              </a:spcBef>
            </a:pPr>
            <a:r>
              <a:rPr lang="en-US" dirty="0"/>
              <a:t>Titles that are mostly a long string of acronyms;</a:t>
            </a:r>
          </a:p>
          <a:p>
            <a:pPr lvl="1">
              <a:lnSpc>
                <a:spcPts val="2700"/>
              </a:lnSpc>
              <a:spcBef>
                <a:spcPts val="0"/>
              </a:spcBef>
            </a:pPr>
            <a:r>
              <a:rPr lang="en-US" dirty="0"/>
              <a:t>Block after block of small type; </a:t>
            </a:r>
          </a:p>
          <a:p>
            <a:pPr lvl="1">
              <a:lnSpc>
                <a:spcPts val="2700"/>
              </a:lnSpc>
              <a:spcBef>
                <a:spcPts val="0"/>
              </a:spcBef>
            </a:pPr>
            <a:r>
              <a:rPr lang="en-US" dirty="0"/>
              <a:t>Crowded together illustrations;</a:t>
            </a:r>
          </a:p>
          <a:p>
            <a:pPr lvl="1">
              <a:lnSpc>
                <a:spcPts val="2700"/>
              </a:lnSpc>
              <a:spcBef>
                <a:spcPts val="0"/>
              </a:spcBef>
            </a:pPr>
            <a:r>
              <a:rPr lang="en-US" dirty="0" smtClean="0"/>
              <a:t>Poor </a:t>
            </a:r>
            <a:r>
              <a:rPr lang="en-US" dirty="0"/>
              <a:t>contrast, </a:t>
            </a:r>
            <a:r>
              <a:rPr lang="en-US" dirty="0" smtClean="0"/>
              <a:t>too many typefaces</a:t>
            </a:r>
            <a:r>
              <a:rPr lang="en-US" dirty="0"/>
              <a:t>, too many colors;</a:t>
            </a:r>
          </a:p>
          <a:p>
            <a:pPr lvl="1">
              <a:lnSpc>
                <a:spcPts val="2700"/>
              </a:lnSpc>
              <a:spcBef>
                <a:spcPts val="0"/>
              </a:spcBef>
            </a:pPr>
            <a:r>
              <a:rPr lang="en-US" dirty="0"/>
              <a:t>Images </a:t>
            </a:r>
            <a:r>
              <a:rPr lang="en-US" dirty="0" smtClean="0"/>
              <a:t>with </a:t>
            </a:r>
            <a:r>
              <a:rPr lang="en-US" dirty="0"/>
              <a:t>bad aspect ratios, with insufficient resolution for use in print </a:t>
            </a:r>
            <a:r>
              <a:rPr lang="en-US" dirty="0" smtClean="0"/>
              <a:t>media;</a:t>
            </a:r>
            <a:endParaRPr lang="en-US" dirty="0"/>
          </a:p>
          <a:p>
            <a:pPr lvl="1">
              <a:lnSpc>
                <a:spcPts val="2700"/>
              </a:lnSpc>
              <a:spcBef>
                <a:spcPts val="0"/>
              </a:spcBef>
            </a:pPr>
            <a:r>
              <a:rPr lang="en-US" dirty="0"/>
              <a:t>Unclear reading order for the elements on the poster;</a:t>
            </a:r>
          </a:p>
          <a:p>
            <a:pPr lvl="1">
              <a:lnSpc>
                <a:spcPts val="2700"/>
              </a:lnSpc>
              <a:spcBef>
                <a:spcPts val="0"/>
              </a:spcBef>
            </a:pPr>
            <a:r>
              <a:rPr lang="en-US" dirty="0"/>
              <a:t>Lack of a clear thesis or </a:t>
            </a:r>
            <a:r>
              <a:rPr lang="en-US" dirty="0" smtClean="0"/>
              <a:t>conclusion</a:t>
            </a:r>
          </a:p>
          <a:p>
            <a:pPr lvl="1">
              <a:lnSpc>
                <a:spcPts val="2700"/>
              </a:lnSpc>
              <a:spcBef>
                <a:spcPts val="0"/>
              </a:spcBef>
            </a:pPr>
            <a:endParaRPr lang="en-US" dirty="0"/>
          </a:p>
          <a:p>
            <a:pPr>
              <a:lnSpc>
                <a:spcPts val="2700"/>
              </a:lnSpc>
              <a:spcBef>
                <a:spcPts val="0"/>
              </a:spcBef>
            </a:pPr>
            <a:r>
              <a:rPr lang="en-US" dirty="0" smtClean="0"/>
              <a:t>This matters because if </a:t>
            </a:r>
            <a:r>
              <a:rPr lang="en-US" dirty="0"/>
              <a:t>people don’t want to look at your </a:t>
            </a:r>
            <a:r>
              <a:rPr lang="en-US" dirty="0" smtClean="0"/>
              <a:t>poster, your </a:t>
            </a:r>
            <a:r>
              <a:rPr lang="en-US" dirty="0"/>
              <a:t>work isn’t going to be </a:t>
            </a:r>
            <a:r>
              <a:rPr lang="en-US" dirty="0" smtClean="0"/>
              <a:t>disseminated or recognized.</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5</a:t>
            </a:fld>
            <a:endParaRPr lang="en-US" dirty="0"/>
          </a:p>
        </p:txBody>
      </p:sp>
    </p:spTree>
    <p:extLst>
      <p:ext uri="{BB962C8B-B14F-4D97-AF65-F5344CB8AC3E}">
        <p14:creationId xmlns:p14="http://schemas.microsoft.com/office/powerpoint/2010/main" val="25286137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301" y="1004935"/>
            <a:ext cx="8483097" cy="706170"/>
          </a:xfrm>
        </p:spPr>
        <p:txBody>
          <a:bodyPr>
            <a:normAutofit/>
          </a:bodyPr>
          <a:lstStyle/>
          <a:p>
            <a:r>
              <a:rPr lang="en-US" sz="3200" dirty="0" smtClean="0"/>
              <a:t>Topics</a:t>
            </a:r>
            <a:endParaRPr lang="en-US" sz="3200" dirty="0"/>
          </a:p>
        </p:txBody>
      </p:sp>
      <p:sp>
        <p:nvSpPr>
          <p:cNvPr id="3" name="Content Placeholder 2"/>
          <p:cNvSpPr>
            <a:spLocks noGrp="1"/>
          </p:cNvSpPr>
          <p:nvPr>
            <p:ph idx="1"/>
          </p:nvPr>
        </p:nvSpPr>
        <p:spPr>
          <a:xfrm>
            <a:off x="516049" y="1711107"/>
            <a:ext cx="7999301" cy="4504867"/>
          </a:xfrm>
        </p:spPr>
        <p:txBody>
          <a:bodyPr/>
          <a:lstStyle/>
          <a:p>
            <a:pPr>
              <a:lnSpc>
                <a:spcPts val="2800"/>
              </a:lnSpc>
              <a:spcBef>
                <a:spcPts val="0"/>
              </a:spcBef>
              <a:spcAft>
                <a:spcPts val="600"/>
              </a:spcAft>
            </a:pPr>
            <a:r>
              <a:rPr lang="en-US" sz="2000" dirty="0" smtClean="0"/>
              <a:t>Think </a:t>
            </a:r>
            <a:r>
              <a:rPr lang="en-US" sz="2000" dirty="0"/>
              <a:t>about your audience</a:t>
            </a:r>
          </a:p>
          <a:p>
            <a:pPr>
              <a:lnSpc>
                <a:spcPts val="2800"/>
              </a:lnSpc>
              <a:spcBef>
                <a:spcPts val="0"/>
              </a:spcBef>
              <a:spcAft>
                <a:spcPts val="600"/>
              </a:spcAft>
            </a:pPr>
            <a:r>
              <a:rPr lang="en-US" sz="2000" dirty="0"/>
              <a:t>Telling an interesting story – rhetoric of your poster</a:t>
            </a:r>
          </a:p>
          <a:p>
            <a:pPr>
              <a:lnSpc>
                <a:spcPts val="2800"/>
              </a:lnSpc>
              <a:spcBef>
                <a:spcPts val="0"/>
              </a:spcBef>
              <a:spcAft>
                <a:spcPts val="600"/>
              </a:spcAft>
            </a:pPr>
            <a:r>
              <a:rPr lang="en-US" sz="2000" dirty="0"/>
              <a:t>Structure / layout </a:t>
            </a:r>
          </a:p>
          <a:p>
            <a:pPr>
              <a:lnSpc>
                <a:spcPts val="2800"/>
              </a:lnSpc>
              <a:spcBef>
                <a:spcPts val="0"/>
              </a:spcBef>
              <a:spcAft>
                <a:spcPts val="600"/>
              </a:spcAft>
            </a:pPr>
            <a:r>
              <a:rPr lang="en-US" sz="2000" dirty="0"/>
              <a:t>Readability and typography</a:t>
            </a:r>
          </a:p>
          <a:p>
            <a:pPr>
              <a:lnSpc>
                <a:spcPts val="2800"/>
              </a:lnSpc>
              <a:spcBef>
                <a:spcPts val="0"/>
              </a:spcBef>
              <a:spcAft>
                <a:spcPts val="600"/>
              </a:spcAft>
            </a:pPr>
            <a:r>
              <a:rPr lang="en-US" sz="2000" dirty="0" smtClean="0"/>
              <a:t>Color</a:t>
            </a:r>
            <a:r>
              <a:rPr lang="en-US" sz="2000" dirty="0"/>
              <a:t>, contrast, and </a:t>
            </a:r>
            <a:r>
              <a:rPr lang="en-US" sz="2000" dirty="0" smtClean="0"/>
              <a:t>other </a:t>
            </a:r>
            <a:r>
              <a:rPr lang="en-US" sz="2000" dirty="0"/>
              <a:t>fussy details that you should pay attention </a:t>
            </a:r>
            <a:r>
              <a:rPr lang="en-US" sz="2000" dirty="0" smtClean="0"/>
              <a:t>to</a:t>
            </a:r>
          </a:p>
          <a:p>
            <a:pPr>
              <a:lnSpc>
                <a:spcPts val="2800"/>
              </a:lnSpc>
              <a:spcBef>
                <a:spcPts val="0"/>
              </a:spcBef>
              <a:spcAft>
                <a:spcPts val="600"/>
              </a:spcAft>
            </a:pPr>
            <a:r>
              <a:rPr lang="en-US" sz="2000" dirty="0"/>
              <a:t>Use of images</a:t>
            </a:r>
          </a:p>
          <a:p>
            <a:pPr>
              <a:lnSpc>
                <a:spcPts val="2800"/>
              </a:lnSpc>
              <a:spcBef>
                <a:spcPts val="0"/>
              </a:spcBef>
              <a:spcAft>
                <a:spcPts val="600"/>
              </a:spcAft>
            </a:pPr>
            <a:endParaRPr lang="en-US" sz="2000" dirty="0"/>
          </a:p>
        </p:txBody>
      </p:sp>
      <p:sp>
        <p:nvSpPr>
          <p:cNvPr id="4" name="Slide Number Placeholder 3"/>
          <p:cNvSpPr>
            <a:spLocks noGrp="1"/>
          </p:cNvSpPr>
          <p:nvPr>
            <p:ph type="sldNum" sz="quarter" idx="12"/>
          </p:nvPr>
        </p:nvSpPr>
        <p:spPr/>
        <p:txBody>
          <a:bodyPr/>
          <a:lstStyle/>
          <a:p>
            <a:fld id="{6D22F896-40B5-4ADD-8801-0D06FADFA095}" type="slidenum">
              <a:rPr lang="en-US" smtClean="0"/>
              <a:t>6</a:t>
            </a:fld>
            <a:endParaRPr lang="en-US" dirty="0"/>
          </a:p>
        </p:txBody>
      </p:sp>
    </p:spTree>
    <p:extLst>
      <p:ext uri="{BB962C8B-B14F-4D97-AF65-F5344CB8AC3E}">
        <p14:creationId xmlns:p14="http://schemas.microsoft.com/office/powerpoint/2010/main" val="1643058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301" y="834413"/>
            <a:ext cx="8483097" cy="706170"/>
          </a:xfrm>
        </p:spPr>
        <p:txBody>
          <a:bodyPr>
            <a:normAutofit/>
          </a:bodyPr>
          <a:lstStyle/>
          <a:p>
            <a:r>
              <a:rPr lang="en-US" sz="3200" dirty="0" smtClean="0"/>
              <a:t>Audience</a:t>
            </a:r>
            <a:endParaRPr lang="en-US" sz="3200" dirty="0"/>
          </a:p>
        </p:txBody>
      </p:sp>
      <p:sp>
        <p:nvSpPr>
          <p:cNvPr id="3" name="Content Placeholder 2"/>
          <p:cNvSpPr>
            <a:spLocks noGrp="1"/>
          </p:cNvSpPr>
          <p:nvPr>
            <p:ph idx="1"/>
          </p:nvPr>
        </p:nvSpPr>
        <p:spPr>
          <a:xfrm>
            <a:off x="496593" y="1464383"/>
            <a:ext cx="7999301" cy="4928310"/>
          </a:xfrm>
        </p:spPr>
        <p:txBody>
          <a:bodyPr>
            <a:noAutofit/>
          </a:bodyPr>
          <a:lstStyle/>
          <a:p>
            <a:pPr>
              <a:lnSpc>
                <a:spcPts val="2400"/>
              </a:lnSpc>
              <a:spcBef>
                <a:spcPts val="0"/>
              </a:spcBef>
              <a:spcAft>
                <a:spcPts val="600"/>
              </a:spcAft>
            </a:pPr>
            <a:r>
              <a:rPr lang="en-US" sz="2000" dirty="0"/>
              <a:t>Who is your poster’s audience?</a:t>
            </a:r>
          </a:p>
          <a:p>
            <a:pPr lvl="1">
              <a:lnSpc>
                <a:spcPts val="2400"/>
              </a:lnSpc>
              <a:spcBef>
                <a:spcPts val="0"/>
              </a:spcBef>
              <a:spcAft>
                <a:spcPts val="600"/>
              </a:spcAft>
            </a:pPr>
            <a:r>
              <a:rPr lang="en-US" sz="1800" dirty="0"/>
              <a:t>While some scientific meetings are very narrowly </a:t>
            </a:r>
            <a:r>
              <a:rPr lang="en-US" sz="1800" dirty="0" smtClean="0"/>
              <a:t>focused to specialists in a single topic, </a:t>
            </a:r>
            <a:r>
              <a:rPr lang="en-US" sz="1800" dirty="0"/>
              <a:t>it is far more </a:t>
            </a:r>
            <a:r>
              <a:rPr lang="en-US" sz="1800" dirty="0" smtClean="0"/>
              <a:t> common for your audience to be </a:t>
            </a:r>
            <a:r>
              <a:rPr lang="en-US" sz="1800" dirty="0"/>
              <a:t>comprised of people who are technically </a:t>
            </a:r>
            <a:r>
              <a:rPr lang="en-US" sz="1800" dirty="0" smtClean="0"/>
              <a:t>literate </a:t>
            </a:r>
            <a:r>
              <a:rPr lang="en-US" sz="1800" dirty="0"/>
              <a:t>in a more general sense, rather than being a specialist in your field.</a:t>
            </a:r>
          </a:p>
          <a:p>
            <a:pPr>
              <a:lnSpc>
                <a:spcPts val="2400"/>
              </a:lnSpc>
              <a:spcBef>
                <a:spcPts val="0"/>
              </a:spcBef>
              <a:spcAft>
                <a:spcPts val="600"/>
              </a:spcAft>
            </a:pPr>
            <a:r>
              <a:rPr lang="en-US" sz="2000" dirty="0" smtClean="0"/>
              <a:t>When </a:t>
            </a:r>
            <a:r>
              <a:rPr lang="en-US" sz="2000" dirty="0"/>
              <a:t>you start to draft your poster, you should start from an idea of who your audience is –</a:t>
            </a:r>
          </a:p>
          <a:p>
            <a:pPr lvl="1">
              <a:lnSpc>
                <a:spcPts val="2400"/>
              </a:lnSpc>
              <a:spcBef>
                <a:spcPts val="0"/>
              </a:spcBef>
              <a:spcAft>
                <a:spcPts val="600"/>
              </a:spcAft>
            </a:pPr>
            <a:r>
              <a:rPr lang="en-US" sz="1800" dirty="0"/>
              <a:t>What is it reasonable for you to expect them to know?</a:t>
            </a:r>
          </a:p>
          <a:p>
            <a:pPr lvl="1">
              <a:lnSpc>
                <a:spcPts val="2400"/>
              </a:lnSpc>
              <a:spcBef>
                <a:spcPts val="0"/>
              </a:spcBef>
              <a:spcAft>
                <a:spcPts val="600"/>
              </a:spcAft>
            </a:pPr>
            <a:r>
              <a:rPr lang="en-US" sz="1800" dirty="0"/>
              <a:t>What will be the shared knowledge and interests between you and that audience?</a:t>
            </a:r>
          </a:p>
          <a:p>
            <a:pPr lvl="1">
              <a:lnSpc>
                <a:spcPts val="2400"/>
              </a:lnSpc>
              <a:spcBef>
                <a:spcPts val="0"/>
              </a:spcBef>
              <a:spcAft>
                <a:spcPts val="600"/>
              </a:spcAft>
            </a:pPr>
            <a:r>
              <a:rPr lang="en-US" sz="1800" dirty="0"/>
              <a:t>Are they all meteorologists? Or all physicists? Or all engineers? </a:t>
            </a:r>
            <a:r>
              <a:rPr lang="en-US" sz="1800" dirty="0" smtClean="0"/>
              <a:t/>
            </a:r>
            <a:br>
              <a:rPr lang="en-US" sz="1800" dirty="0" smtClean="0"/>
            </a:br>
            <a:r>
              <a:rPr lang="en-US" sz="1800" dirty="0" smtClean="0"/>
              <a:t>Or </a:t>
            </a:r>
            <a:r>
              <a:rPr lang="en-US" sz="1800" dirty="0"/>
              <a:t>most likely, a mix of these?</a:t>
            </a:r>
          </a:p>
          <a:p>
            <a:pPr>
              <a:lnSpc>
                <a:spcPts val="2400"/>
              </a:lnSpc>
              <a:spcBef>
                <a:spcPts val="0"/>
              </a:spcBef>
              <a:spcAft>
                <a:spcPts val="600"/>
              </a:spcAft>
            </a:pPr>
            <a:r>
              <a:rPr lang="en-US" sz="2000" dirty="0"/>
              <a:t>And don’t forget …. Bosses.</a:t>
            </a:r>
          </a:p>
          <a:p>
            <a:pPr lvl="1">
              <a:lnSpc>
                <a:spcPts val="2400"/>
              </a:lnSpc>
              <a:spcBef>
                <a:spcPts val="0"/>
              </a:spcBef>
              <a:spcAft>
                <a:spcPts val="600"/>
              </a:spcAft>
            </a:pPr>
            <a:r>
              <a:rPr lang="en-US" sz="1800" dirty="0"/>
              <a:t>Your boss may be at the poster session. And your boss’s boss</a:t>
            </a:r>
            <a:r>
              <a:rPr lang="en-US" sz="1800" dirty="0" smtClean="0"/>
              <a:t>.</a:t>
            </a:r>
            <a:endParaRPr lang="en-US" sz="1800" dirty="0"/>
          </a:p>
        </p:txBody>
      </p:sp>
      <p:sp>
        <p:nvSpPr>
          <p:cNvPr id="4" name="Slide Number Placeholder 3"/>
          <p:cNvSpPr>
            <a:spLocks noGrp="1"/>
          </p:cNvSpPr>
          <p:nvPr>
            <p:ph type="sldNum" sz="quarter" idx="12"/>
          </p:nvPr>
        </p:nvSpPr>
        <p:spPr/>
        <p:txBody>
          <a:bodyPr/>
          <a:lstStyle/>
          <a:p>
            <a:fld id="{6D22F896-40B5-4ADD-8801-0D06FADFA095}" type="slidenum">
              <a:rPr lang="en-US" smtClean="0"/>
              <a:t>7</a:t>
            </a:fld>
            <a:endParaRPr lang="en-US" dirty="0"/>
          </a:p>
        </p:txBody>
      </p:sp>
    </p:spTree>
    <p:extLst>
      <p:ext uri="{BB962C8B-B14F-4D97-AF65-F5344CB8AC3E}">
        <p14:creationId xmlns:p14="http://schemas.microsoft.com/office/powerpoint/2010/main" val="16459430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301" y="863597"/>
            <a:ext cx="8483097" cy="706170"/>
          </a:xfrm>
        </p:spPr>
        <p:txBody>
          <a:bodyPr>
            <a:normAutofit/>
          </a:bodyPr>
          <a:lstStyle/>
          <a:p>
            <a:r>
              <a:rPr lang="en-US" dirty="0" smtClean="0"/>
              <a:t>Rhetoric</a:t>
            </a:r>
            <a:endParaRPr lang="en-US" sz="3200" dirty="0"/>
          </a:p>
        </p:txBody>
      </p:sp>
      <p:sp>
        <p:nvSpPr>
          <p:cNvPr id="3" name="Content Placeholder 2"/>
          <p:cNvSpPr>
            <a:spLocks noGrp="1"/>
          </p:cNvSpPr>
          <p:nvPr>
            <p:ph idx="1"/>
          </p:nvPr>
        </p:nvSpPr>
        <p:spPr>
          <a:xfrm>
            <a:off x="389301" y="1540583"/>
            <a:ext cx="8355864" cy="4432200"/>
          </a:xfrm>
        </p:spPr>
        <p:txBody>
          <a:bodyPr>
            <a:noAutofit/>
          </a:bodyPr>
          <a:lstStyle/>
          <a:p>
            <a:r>
              <a:rPr lang="en-US" dirty="0"/>
              <a:t>What is the definition of rhetoric?</a:t>
            </a:r>
            <a:br>
              <a:rPr lang="en-US" dirty="0"/>
            </a:br>
            <a:r>
              <a:rPr lang="en-US" dirty="0" smtClean="0"/>
              <a:t/>
            </a:r>
            <a:br>
              <a:rPr lang="en-US" dirty="0" smtClean="0"/>
            </a:br>
            <a:r>
              <a:rPr lang="en-US" b="1" i="1" dirty="0" smtClean="0"/>
              <a:t>The </a:t>
            </a:r>
            <a:r>
              <a:rPr lang="en-US" b="1" i="1" dirty="0"/>
              <a:t>art or study of using language effectively and persuasively</a:t>
            </a:r>
            <a:r>
              <a:rPr lang="en-US" b="1" i="1" dirty="0" smtClean="0"/>
              <a:t>.</a:t>
            </a:r>
            <a:br>
              <a:rPr lang="en-US" b="1" i="1" dirty="0" smtClean="0"/>
            </a:br>
            <a:endParaRPr lang="en-US" b="1" dirty="0"/>
          </a:p>
          <a:p>
            <a:r>
              <a:rPr lang="en-US" dirty="0"/>
              <a:t>What is your poster’s purpose? </a:t>
            </a:r>
          </a:p>
          <a:p>
            <a:pPr lvl="1"/>
            <a:r>
              <a:rPr lang="en-US" dirty="0"/>
              <a:t>To draw attendees to stop and learn about your work;</a:t>
            </a:r>
          </a:p>
          <a:p>
            <a:pPr lvl="1"/>
            <a:r>
              <a:rPr lang="en-US" dirty="0"/>
              <a:t>To highlight the value and meaning of your work</a:t>
            </a:r>
            <a:r>
              <a:rPr lang="en-US" dirty="0" smtClean="0"/>
              <a:t>.</a:t>
            </a:r>
            <a:br>
              <a:rPr lang="en-US" dirty="0" smtClean="0"/>
            </a:br>
            <a:endParaRPr lang="en-US" dirty="0"/>
          </a:p>
          <a:p>
            <a:r>
              <a:rPr lang="en-US" dirty="0"/>
              <a:t>To accomplish this, </a:t>
            </a:r>
            <a:r>
              <a:rPr lang="en-US" dirty="0" smtClean="0"/>
              <a:t>don’t just think </a:t>
            </a:r>
            <a:r>
              <a:rPr lang="en-US" dirty="0"/>
              <a:t>about </a:t>
            </a:r>
            <a:r>
              <a:rPr lang="en-US" dirty="0" smtClean="0"/>
              <a:t>charts</a:t>
            </a:r>
            <a:r>
              <a:rPr lang="en-US" dirty="0"/>
              <a:t>, graphs, and equations, but about how you explain and describe your work.</a:t>
            </a:r>
            <a:endParaRPr lang="en-US" sz="2000" dirty="0"/>
          </a:p>
        </p:txBody>
      </p:sp>
      <p:sp>
        <p:nvSpPr>
          <p:cNvPr id="4" name="Slide Number Placeholder 3"/>
          <p:cNvSpPr>
            <a:spLocks noGrp="1"/>
          </p:cNvSpPr>
          <p:nvPr>
            <p:ph type="sldNum" sz="quarter" idx="12"/>
          </p:nvPr>
        </p:nvSpPr>
        <p:spPr/>
        <p:txBody>
          <a:bodyPr/>
          <a:lstStyle/>
          <a:p>
            <a:fld id="{6D22F896-40B5-4ADD-8801-0D06FADFA095}" type="slidenum">
              <a:rPr lang="en-US" smtClean="0"/>
              <a:t>8</a:t>
            </a:fld>
            <a:endParaRPr lang="en-US" dirty="0"/>
          </a:p>
        </p:txBody>
      </p:sp>
    </p:spTree>
    <p:extLst>
      <p:ext uri="{BB962C8B-B14F-4D97-AF65-F5344CB8AC3E}">
        <p14:creationId xmlns:p14="http://schemas.microsoft.com/office/powerpoint/2010/main" val="5242199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301" y="863597"/>
            <a:ext cx="8483097" cy="706170"/>
          </a:xfrm>
        </p:spPr>
        <p:txBody>
          <a:bodyPr>
            <a:normAutofit/>
          </a:bodyPr>
          <a:lstStyle/>
          <a:p>
            <a:r>
              <a:rPr lang="en-US" dirty="0" smtClean="0"/>
              <a:t>Questions</a:t>
            </a:r>
            <a:endParaRPr lang="en-US" sz="3200" dirty="0"/>
          </a:p>
        </p:txBody>
      </p:sp>
      <p:sp>
        <p:nvSpPr>
          <p:cNvPr id="3" name="Content Placeholder 2"/>
          <p:cNvSpPr>
            <a:spLocks noGrp="1"/>
          </p:cNvSpPr>
          <p:nvPr>
            <p:ph idx="1"/>
          </p:nvPr>
        </p:nvSpPr>
        <p:spPr>
          <a:xfrm>
            <a:off x="389302" y="1538020"/>
            <a:ext cx="7256098" cy="4815770"/>
          </a:xfrm>
        </p:spPr>
        <p:txBody>
          <a:bodyPr>
            <a:noAutofit/>
          </a:bodyPr>
          <a:lstStyle/>
          <a:p>
            <a:pPr>
              <a:lnSpc>
                <a:spcPts val="2880"/>
              </a:lnSpc>
            </a:pPr>
            <a:r>
              <a:rPr lang="en-US" dirty="0"/>
              <a:t>One very effective way to </a:t>
            </a:r>
            <a:r>
              <a:rPr lang="en-US" dirty="0" smtClean="0"/>
              <a:t>tell </a:t>
            </a:r>
            <a:r>
              <a:rPr lang="en-US" dirty="0"/>
              <a:t>a compelling story </a:t>
            </a:r>
            <a:r>
              <a:rPr lang="en-US" dirty="0" smtClean="0"/>
              <a:t/>
            </a:r>
            <a:br>
              <a:rPr lang="en-US" dirty="0" smtClean="0"/>
            </a:br>
            <a:r>
              <a:rPr lang="en-US" dirty="0" smtClean="0"/>
              <a:t>is </a:t>
            </a:r>
            <a:r>
              <a:rPr lang="en-US" dirty="0"/>
              <a:t>to draft your poster around </a:t>
            </a:r>
            <a:r>
              <a:rPr lang="en-US" dirty="0" smtClean="0"/>
              <a:t>questions</a:t>
            </a:r>
            <a:r>
              <a:rPr lang="en-US" dirty="0"/>
              <a:t>. </a:t>
            </a:r>
            <a:endParaRPr lang="en-US" dirty="0" smtClean="0"/>
          </a:p>
          <a:p>
            <a:pPr lvl="1">
              <a:lnSpc>
                <a:spcPts val="2880"/>
              </a:lnSpc>
            </a:pPr>
            <a:r>
              <a:rPr lang="en-US" dirty="0" smtClean="0"/>
              <a:t>Questions </a:t>
            </a:r>
            <a:r>
              <a:rPr lang="en-US" dirty="0"/>
              <a:t>are dynamic. </a:t>
            </a:r>
            <a:endParaRPr lang="en-US" dirty="0" smtClean="0"/>
          </a:p>
          <a:p>
            <a:pPr lvl="1">
              <a:lnSpc>
                <a:spcPts val="2880"/>
              </a:lnSpc>
            </a:pPr>
            <a:r>
              <a:rPr lang="en-US" dirty="0" smtClean="0"/>
              <a:t>Statements </a:t>
            </a:r>
            <a:r>
              <a:rPr lang="en-US" dirty="0"/>
              <a:t>are static. </a:t>
            </a:r>
          </a:p>
          <a:p>
            <a:pPr>
              <a:lnSpc>
                <a:spcPts val="2880"/>
              </a:lnSpc>
            </a:pPr>
            <a:r>
              <a:rPr lang="en-US" dirty="0" smtClean="0"/>
              <a:t>Many </a:t>
            </a:r>
            <a:r>
              <a:rPr lang="en-US" dirty="0"/>
              <a:t>posters use passive statements to characterize what is being illustrated. “We did a thing</a:t>
            </a:r>
            <a:r>
              <a:rPr lang="en-US" dirty="0" smtClean="0"/>
              <a:t>”, </a:t>
            </a:r>
            <a:r>
              <a:rPr lang="en-US" dirty="0"/>
              <a:t>“This is our result”, “Error </a:t>
            </a:r>
            <a:r>
              <a:rPr lang="en-US" dirty="0" smtClean="0"/>
              <a:t>values </a:t>
            </a:r>
            <a:r>
              <a:rPr lang="en-US" dirty="0"/>
              <a:t>for this calculation are X”</a:t>
            </a:r>
          </a:p>
          <a:p>
            <a:pPr>
              <a:lnSpc>
                <a:spcPts val="2880"/>
              </a:lnSpc>
            </a:pPr>
            <a:r>
              <a:rPr lang="en-US" dirty="0"/>
              <a:t>A poster where all the headings are passive, </a:t>
            </a:r>
            <a:r>
              <a:rPr lang="en-US" dirty="0" err="1"/>
              <a:t>verbless</a:t>
            </a:r>
            <a:r>
              <a:rPr lang="en-US" dirty="0"/>
              <a:t> statements will struggle to capture a reader’s attention. </a:t>
            </a:r>
          </a:p>
          <a:p>
            <a:pPr>
              <a:lnSpc>
                <a:spcPts val="2880"/>
              </a:lnSpc>
            </a:pPr>
            <a:r>
              <a:rPr lang="en-US" dirty="0" smtClean="0"/>
              <a:t>So, try to </a:t>
            </a:r>
            <a:r>
              <a:rPr lang="en-US" dirty="0"/>
              <a:t>give your poster a title which is the thesis question for your poster.</a:t>
            </a:r>
          </a:p>
        </p:txBody>
      </p:sp>
      <p:sp>
        <p:nvSpPr>
          <p:cNvPr id="4" name="Slide Number Placeholder 3"/>
          <p:cNvSpPr>
            <a:spLocks noGrp="1"/>
          </p:cNvSpPr>
          <p:nvPr>
            <p:ph type="sldNum" sz="quarter" idx="12"/>
          </p:nvPr>
        </p:nvSpPr>
        <p:spPr/>
        <p:txBody>
          <a:bodyPr/>
          <a:lstStyle/>
          <a:p>
            <a:fld id="{6D22F896-40B5-4ADD-8801-0D06FADFA095}" type="slidenum">
              <a:rPr lang="en-US" smtClean="0"/>
              <a:t>9</a:t>
            </a:fld>
            <a:endParaRPr lang="en-US" dirty="0"/>
          </a:p>
        </p:txBody>
      </p:sp>
      <p:sp>
        <p:nvSpPr>
          <p:cNvPr id="5" name="TextBox 4"/>
          <p:cNvSpPr txBox="1"/>
          <p:nvPr/>
        </p:nvSpPr>
        <p:spPr>
          <a:xfrm flipH="1">
            <a:off x="6927738" y="261449"/>
            <a:ext cx="1783080" cy="3477875"/>
          </a:xfrm>
          <a:prstGeom prst="rect">
            <a:avLst/>
          </a:prstGeom>
          <a:noFill/>
        </p:spPr>
        <p:txBody>
          <a:bodyPr wrap="square" rtlCol="0">
            <a:spAutoFit/>
          </a:bodyPr>
          <a:lstStyle/>
          <a:p>
            <a:r>
              <a:rPr lang="en-US" sz="22000" dirty="0" smtClean="0">
                <a:solidFill>
                  <a:srgbClr val="FF0000"/>
                </a:solidFill>
                <a:latin typeface="Arial Rounded MT Bold" panose="020F0704030504030204" pitchFamily="34" charset="0"/>
              </a:rPr>
              <a:t>?</a:t>
            </a:r>
            <a:endParaRPr lang="en-US" sz="22000" dirty="0">
              <a:solidFill>
                <a:srgbClr val="FF0000"/>
              </a:solidFill>
              <a:latin typeface="Arial Rounded MT Bold" panose="020F0704030504030204" pitchFamily="34" charset="0"/>
            </a:endParaRPr>
          </a:p>
        </p:txBody>
      </p:sp>
    </p:spTree>
    <p:extLst>
      <p:ext uri="{BB962C8B-B14F-4D97-AF65-F5344CB8AC3E}">
        <p14:creationId xmlns:p14="http://schemas.microsoft.com/office/powerpoint/2010/main" val="3466764372"/>
      </p:ext>
    </p:extLst>
  </p:cSld>
  <p:clrMapOvr>
    <a:masterClrMapping/>
  </p:clrMapOvr>
  <p:timing>
    <p:tnLst>
      <p:par>
        <p:cTn id="1" dur="indefinite" restart="never" nodeType="tmRoot"/>
      </p:par>
    </p:tn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Depth</Template>
  <TotalTime>9350</TotalTime>
  <Words>3898</Words>
  <Application>Microsoft Office PowerPoint</Application>
  <PresentationFormat>On-screen Show (4:3)</PresentationFormat>
  <Paragraphs>345</Paragraphs>
  <Slides>42</Slides>
  <Notes>0</Notes>
  <HiddenSlides>0</HiddenSlides>
  <MMClips>0</MMClips>
  <ScaleCrop>false</ScaleCrop>
  <HeadingPairs>
    <vt:vector size="8" baseType="variant">
      <vt:variant>
        <vt:lpstr>Fonts Used</vt:lpstr>
      </vt:variant>
      <vt:variant>
        <vt:i4>36</vt:i4>
      </vt:variant>
      <vt:variant>
        <vt:lpstr>Theme</vt:lpstr>
      </vt:variant>
      <vt:variant>
        <vt:i4>1</vt:i4>
      </vt:variant>
      <vt:variant>
        <vt:lpstr>Embedded OLE Servers</vt:lpstr>
      </vt:variant>
      <vt:variant>
        <vt:i4>0</vt:i4>
      </vt:variant>
      <vt:variant>
        <vt:lpstr>Slide Titles</vt:lpstr>
      </vt:variant>
      <vt:variant>
        <vt:i4>42</vt:i4>
      </vt:variant>
    </vt:vector>
  </HeadingPairs>
  <TitlesOfParts>
    <vt:vector size="79" baseType="lpstr">
      <vt:lpstr>MingLiU_HKSCS-ExtB</vt:lpstr>
      <vt:lpstr>Algerian</vt:lpstr>
      <vt:lpstr>Arial</vt:lpstr>
      <vt:lpstr>Arial Rounded MT Bold</vt:lpstr>
      <vt:lpstr>Bahnschrift Light</vt:lpstr>
      <vt:lpstr>Bauhaus 93</vt:lpstr>
      <vt:lpstr>Bernard MT Condensed</vt:lpstr>
      <vt:lpstr>Broadway</vt:lpstr>
      <vt:lpstr>Calibri</vt:lpstr>
      <vt:lpstr>Comic Sans MS</vt:lpstr>
      <vt:lpstr>Constantia</vt:lpstr>
      <vt:lpstr>Cooper Black</vt:lpstr>
      <vt:lpstr>Corbel</vt:lpstr>
      <vt:lpstr>Curlz MT</vt:lpstr>
      <vt:lpstr>Elephant</vt:lpstr>
      <vt:lpstr>Eras Bold ITC</vt:lpstr>
      <vt:lpstr>Forte</vt:lpstr>
      <vt:lpstr>Franklin Gothic Heavy</vt:lpstr>
      <vt:lpstr>Freestyle Script</vt:lpstr>
      <vt:lpstr>Futura BdCn BT</vt:lpstr>
      <vt:lpstr>Futura XBlkCnIt BT</vt:lpstr>
      <vt:lpstr>Futura XBlkIt BT</vt:lpstr>
      <vt:lpstr>Garamond</vt:lpstr>
      <vt:lpstr>Goudy Stout</vt:lpstr>
      <vt:lpstr>Harlow Solid Italic</vt:lpstr>
      <vt:lpstr>Humanst521 UBd BT</vt:lpstr>
      <vt:lpstr>Imprint MT Shadow</vt:lpstr>
      <vt:lpstr>Informal Roman</vt:lpstr>
      <vt:lpstr>Jokerman</vt:lpstr>
      <vt:lpstr>Juice ITC</vt:lpstr>
      <vt:lpstr>Lucida Sans Typewriter</vt:lpstr>
      <vt:lpstr>Magneto</vt:lpstr>
      <vt:lpstr>Matura MT Script Capitals</vt:lpstr>
      <vt:lpstr>Perpetua Titling MT</vt:lpstr>
      <vt:lpstr>Showcard Gothic</vt:lpstr>
      <vt:lpstr>Swis721 BdCnOul BT</vt:lpstr>
      <vt:lpstr>Depth</vt:lpstr>
      <vt:lpstr>STOP Making Ugly Posters Lori K. Brown NOAA / NESDIS / STAR</vt:lpstr>
      <vt:lpstr>Purpose of posters?</vt:lpstr>
      <vt:lpstr>Why is this presentation needed? </vt:lpstr>
      <vt:lpstr>Why me?</vt:lpstr>
      <vt:lpstr>Common poster problems</vt:lpstr>
      <vt:lpstr>Topics</vt:lpstr>
      <vt:lpstr>Audience</vt:lpstr>
      <vt:lpstr>Rhetoric</vt:lpstr>
      <vt:lpstr>Questions</vt:lpstr>
      <vt:lpstr>Consider these questions</vt:lpstr>
      <vt:lpstr>Driving the narrative</vt:lpstr>
      <vt:lpstr>Clarity of expression</vt:lpstr>
      <vt:lpstr>DRAFT before you DESIGN</vt:lpstr>
      <vt:lpstr>Why draft before you start designing?</vt:lpstr>
      <vt:lpstr>Choosing a poster layout</vt:lpstr>
      <vt:lpstr>Reading order</vt:lpstr>
      <vt:lpstr>Layout options</vt:lpstr>
      <vt:lpstr>SO MANY WORDS</vt:lpstr>
      <vt:lpstr>Pitfalls of screen captures</vt:lpstr>
      <vt:lpstr>What to do instead?</vt:lpstr>
      <vt:lpstr>Contrast</vt:lpstr>
      <vt:lpstr>Color – use a color scheme</vt:lpstr>
      <vt:lpstr>Applying your color scheme</vt:lpstr>
      <vt:lpstr>Software defaults</vt:lpstr>
      <vt:lpstr>Typography</vt:lpstr>
      <vt:lpstr>Choosing typefaces</vt:lpstr>
      <vt:lpstr>More about typography</vt:lpstr>
      <vt:lpstr>More about typography</vt:lpstr>
      <vt:lpstr>Type sizes</vt:lpstr>
      <vt:lpstr>Creating emphasis </vt:lpstr>
      <vt:lpstr>Capitalization</vt:lpstr>
      <vt:lpstr>Underlining</vt:lpstr>
      <vt:lpstr>Bullets </vt:lpstr>
      <vt:lpstr>Line Height</vt:lpstr>
      <vt:lpstr>Text justification</vt:lpstr>
      <vt:lpstr>Why you shouldn’t use full justification</vt:lpstr>
      <vt:lpstr>Line breaks</vt:lpstr>
      <vt:lpstr>Problems with raster images</vt:lpstr>
      <vt:lpstr>Aspect ratio</vt:lpstr>
      <vt:lpstr>Resizing images</vt:lpstr>
      <vt:lpstr>Consistency</vt:lpstr>
      <vt:lpstr>Conclusion</vt:lpstr>
    </vt:vector>
  </TitlesOfParts>
  <Company>GOES-R/IAI</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GOES-R Program PDR Day 1 Agenda</dc:title>
  <dc:creator>Rich Rivera</dc:creator>
  <cp:lastModifiedBy>Lori Brown</cp:lastModifiedBy>
  <cp:revision>857</cp:revision>
  <cp:lastPrinted>2019-09-05T15:15:18Z</cp:lastPrinted>
  <dcterms:created xsi:type="dcterms:W3CDTF">2011-03-10T19:00:48Z</dcterms:created>
  <dcterms:modified xsi:type="dcterms:W3CDTF">2019-09-06T16:00:36Z</dcterms:modified>
</cp:coreProperties>
</file>