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98" r:id="rId2"/>
    <p:sldMasterId id="2147483812" r:id="rId3"/>
    <p:sldMasterId id="2147483952" r:id="rId4"/>
    <p:sldMasterId id="2147483964" r:id="rId5"/>
    <p:sldMasterId id="2147484000" r:id="rId6"/>
    <p:sldMasterId id="2147484024" r:id="rId7"/>
    <p:sldMasterId id="2147484036" r:id="rId8"/>
    <p:sldMasterId id="2147484074" r:id="rId9"/>
    <p:sldMasterId id="2147484087" r:id="rId10"/>
    <p:sldMasterId id="2147484099" r:id="rId11"/>
    <p:sldMasterId id="2147484160" r:id="rId12"/>
    <p:sldMasterId id="2147484173" r:id="rId13"/>
    <p:sldMasterId id="2147484185" r:id="rId14"/>
  </p:sldMasterIdLst>
  <p:notesMasterIdLst>
    <p:notesMasterId r:id="rId97"/>
  </p:notesMasterIdLst>
  <p:sldIdLst>
    <p:sldId id="258" r:id="rId15"/>
    <p:sldId id="265" r:id="rId16"/>
    <p:sldId id="338" r:id="rId17"/>
    <p:sldId id="275" r:id="rId18"/>
    <p:sldId id="276" r:id="rId19"/>
    <p:sldId id="277" r:id="rId20"/>
    <p:sldId id="266" r:id="rId21"/>
    <p:sldId id="267" r:id="rId22"/>
    <p:sldId id="268" r:id="rId23"/>
    <p:sldId id="342" r:id="rId24"/>
    <p:sldId id="286" r:id="rId25"/>
    <p:sldId id="287" r:id="rId26"/>
    <p:sldId id="289" r:id="rId27"/>
    <p:sldId id="341" r:id="rId28"/>
    <p:sldId id="343" r:id="rId29"/>
    <p:sldId id="346" r:id="rId30"/>
    <p:sldId id="344" r:id="rId31"/>
    <p:sldId id="345" r:id="rId32"/>
    <p:sldId id="347" r:id="rId33"/>
    <p:sldId id="349" r:id="rId34"/>
    <p:sldId id="350" r:id="rId35"/>
    <p:sldId id="303" r:id="rId36"/>
    <p:sldId id="352" r:id="rId37"/>
    <p:sldId id="356" r:id="rId38"/>
    <p:sldId id="372" r:id="rId39"/>
    <p:sldId id="359" r:id="rId40"/>
    <p:sldId id="358" r:id="rId41"/>
    <p:sldId id="360" r:id="rId42"/>
    <p:sldId id="370" r:id="rId43"/>
    <p:sldId id="369" r:id="rId44"/>
    <p:sldId id="361" r:id="rId45"/>
    <p:sldId id="364" r:id="rId46"/>
    <p:sldId id="363" r:id="rId47"/>
    <p:sldId id="366" r:id="rId48"/>
    <p:sldId id="367" r:id="rId49"/>
    <p:sldId id="353" r:id="rId50"/>
    <p:sldId id="368" r:id="rId51"/>
    <p:sldId id="365" r:id="rId52"/>
    <p:sldId id="357" r:id="rId53"/>
    <p:sldId id="362" r:id="rId54"/>
    <p:sldId id="371" r:id="rId55"/>
    <p:sldId id="351" r:id="rId56"/>
    <p:sldId id="273" r:id="rId57"/>
    <p:sldId id="354" r:id="rId58"/>
    <p:sldId id="337" r:id="rId59"/>
    <p:sldId id="278" r:id="rId60"/>
    <p:sldId id="315" r:id="rId61"/>
    <p:sldId id="291" r:id="rId62"/>
    <p:sldId id="292" r:id="rId63"/>
    <p:sldId id="293" r:id="rId64"/>
    <p:sldId id="305" r:id="rId65"/>
    <p:sldId id="299" r:id="rId66"/>
    <p:sldId id="300" r:id="rId67"/>
    <p:sldId id="301" r:id="rId68"/>
    <p:sldId id="308" r:id="rId69"/>
    <p:sldId id="302" r:id="rId70"/>
    <p:sldId id="282" r:id="rId71"/>
    <p:sldId id="280" r:id="rId72"/>
    <p:sldId id="281" r:id="rId73"/>
    <p:sldId id="297" r:id="rId74"/>
    <p:sldId id="298" r:id="rId75"/>
    <p:sldId id="307" r:id="rId76"/>
    <p:sldId id="316" r:id="rId77"/>
    <p:sldId id="288" r:id="rId78"/>
    <p:sldId id="290" r:id="rId79"/>
    <p:sldId id="309" r:id="rId80"/>
    <p:sldId id="310" r:id="rId81"/>
    <p:sldId id="311" r:id="rId82"/>
    <p:sldId id="312" r:id="rId83"/>
    <p:sldId id="313" r:id="rId84"/>
    <p:sldId id="314" r:id="rId85"/>
    <p:sldId id="332" r:id="rId86"/>
    <p:sldId id="323" r:id="rId87"/>
    <p:sldId id="325" r:id="rId88"/>
    <p:sldId id="326" r:id="rId89"/>
    <p:sldId id="327" r:id="rId90"/>
    <p:sldId id="335" r:id="rId91"/>
    <p:sldId id="355" r:id="rId92"/>
    <p:sldId id="274" r:id="rId93"/>
    <p:sldId id="294" r:id="rId94"/>
    <p:sldId id="296" r:id="rId95"/>
    <p:sldId id="336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F30"/>
    <a:srgbClr val="10365F"/>
    <a:srgbClr val="0C335D"/>
    <a:srgbClr val="647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90E7A-51F9-4A62-A5F1-A1709096B1C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519AD-A53F-4975-A059-8BA35251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68FA17-CD4D-4412-8A8B-31BDE366C2A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2824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2037 m = 79130.7 </a:t>
            </a:r>
            <a:r>
              <a:rPr lang="en-US" altLang="en-US" dirty="0" err="1" smtClean="0"/>
              <a:t>Pascals</a:t>
            </a:r>
            <a:r>
              <a:rPr lang="en-US" altLang="en-US" dirty="0" smtClean="0"/>
              <a:t> (U.S. Standard Atmosphere)</a:t>
            </a:r>
          </a:p>
          <a:p>
            <a:r>
              <a:rPr lang="en-US" altLang="en-US" dirty="0" smtClean="0"/>
              <a:t>Mount Craig is 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highest peak east of the Mississippi River</a:t>
            </a:r>
            <a:endParaRPr lang="en-US" altLang="en-US" dirty="0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9524406-2814-4151-B06D-F42B0A145177}" type="slidenum"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2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4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5BD726-F5D1-4011-892C-FADC246DD15B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2694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5BD726-F5D1-4011-892C-FADC246DD15B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1538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5BD726-F5D1-4011-892C-FADC246DD15B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4910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5BD726-F5D1-4011-892C-FADC246DD15B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0393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5AB14B-38C6-4E59-A632-52956E3092B6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2201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913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317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99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57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8F653F-A5EE-455F-8DC8-9EECB7AD0D1A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8553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035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171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snd_diag_look</a:t>
            </a:r>
            <a:endParaRPr lang="en-US" dirty="0" smtClean="0"/>
          </a:p>
          <a:p>
            <a:r>
              <a:rPr lang="en-US" dirty="0" smtClean="0"/>
              <a:t>/</a:t>
            </a:r>
            <a:r>
              <a:rPr lang="en-US" dirty="0" err="1" smtClean="0"/>
              <a:t>usr</a:t>
            </a:r>
            <a:r>
              <a:rPr lang="en-US" dirty="0" smtClean="0"/>
              <a:t>/local/www/html/</a:t>
            </a:r>
            <a:r>
              <a:rPr lang="en-US" dirty="0" err="1" smtClean="0"/>
              <a:t>arisa</a:t>
            </a:r>
            <a:r>
              <a:rPr lang="en-US" dirty="0" smtClean="0"/>
              <a:t>/data/soundings/analysis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17043-3670-464E-B869-42AABDDAA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60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1464/19 = </a:t>
            </a:r>
            <a:r>
              <a:rPr lang="en-US" dirty="0" err="1" smtClean="0"/>
              <a:t>tave</a:t>
            </a:r>
            <a:r>
              <a:rPr lang="en-US" dirty="0" smtClean="0"/>
              <a:t> (PRB) = 77.05 h, </a:t>
            </a:r>
          </a:p>
          <a:p>
            <a:r>
              <a:rPr lang="en-US" dirty="0" smtClean="0"/>
              <a:t>1260/18 = </a:t>
            </a:r>
            <a:r>
              <a:rPr lang="en-US" dirty="0" err="1" smtClean="0"/>
              <a:t>tave</a:t>
            </a:r>
            <a:r>
              <a:rPr lang="en-US" dirty="0" smtClean="0"/>
              <a:t> (CRB) = 70.00 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17043-3670-464E-B869-42AABDDAAF3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58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 = 4733 SRTC events since 4</a:t>
            </a:r>
            <a:r>
              <a:rPr lang="en-US" baseline="0" dirty="0" smtClean="0"/>
              <a:t> June 1936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C17043-3670-464E-B869-42AABDDAA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0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B50BBB-7C37-4872-A6EF-C5642A1649E3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178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6DD3BF-69CA-4334-8909-37AF7973EE73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114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24A59-EDCC-4886-A770-00299E2EEB5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TRMM stands for Tropical Rainfall Measurement Mission</a:t>
            </a:r>
          </a:p>
          <a:p>
            <a:r>
              <a:rPr lang="en-US" altLang="en-US"/>
              <a:t>TRMM revisits area on average once a day</a:t>
            </a:r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66D5AD5-DAF6-4CAD-8F06-598C51C95AD8}" type="slidenum">
              <a:rPr lang="en-US" altLang="en-US" sz="1200">
                <a:ea typeface="MS PGothic" panose="020B0600070205080204" pitchFamily="34" charset="-128"/>
              </a:rPr>
              <a:pPr algn="r"/>
              <a:t>8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60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D109E-FCF3-4944-B98F-C4BF5529CEAE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25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24406-2814-4151-B06D-F42B0A145177}" type="slidenum">
              <a:rPr lang="en-US" altLang="en-US" sz="1200">
                <a:ea typeface="MS PGothic" panose="020B0600070205080204" pitchFamily="34" charset="-128"/>
              </a:rPr>
              <a:pPr algn="r"/>
              <a:t>11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898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24406-2814-4151-B06D-F42B0A145177}" type="slidenum">
              <a:rPr lang="en-US" altLang="en-US" sz="1200">
                <a:ea typeface="MS PGothic" panose="020B0600070205080204" pitchFamily="34" charset="-128"/>
              </a:rPr>
              <a:pPr algn="r"/>
              <a:t>12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636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24406-2814-4151-B06D-F42B0A145177}" type="slidenum">
              <a:rPr lang="en-US" altLang="en-US" sz="1200">
                <a:ea typeface="MS PGothic" panose="020B0600070205080204" pitchFamily="34" charset="-128"/>
              </a:rPr>
              <a:pPr algn="r"/>
              <a:t>13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080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381E-C760-4A03-BFCA-E7E0ADA22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0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04F5-A405-41CA-9866-9038EB65EF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573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76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805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790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86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139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145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248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777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49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0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CA420-6195-4E16-9790-9C85889E3C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639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555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891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067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210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81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6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994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784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74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33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6AA3C-3772-4BD3-BD5E-19413A585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99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95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19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454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834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376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072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67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194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600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19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C4339-60D7-42D8-AE7E-46EB91152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95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116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896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019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853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492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092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047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643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435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1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381E-C760-4A03-BFCA-E7E0ADA22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14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412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793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744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762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610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0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096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695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020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44B6-80C2-4ED9-BF43-82479D933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927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65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259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939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97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3502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754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5206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3450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4285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066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7C7DE-43F6-48BF-9250-AE7B59F8B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240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7478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8476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9818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4070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4344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1786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429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904F7-5A59-4A9D-81A2-9B8F42919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98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806C0-F14B-420E-BB28-AC2D5184D6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51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6345A-74C9-42B3-86D3-54EF4F795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8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44B6-80C2-4ED9-BF43-82479D933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00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DEA04-451F-4B70-BABB-03C695B37A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57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62DC-909E-4138-A8ED-EC6FCBF72E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3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3A546-DBDE-4FD7-A728-FEB182609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53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04F5-A405-41CA-9866-9038EB65EF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09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CA420-6195-4E16-9790-9C85889E3C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17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6AA3C-3772-4BD3-BD5E-19413A585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0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C4339-60D7-42D8-AE7E-46EB91152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85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381E-C760-4A03-BFCA-E7E0ADA22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48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44B6-80C2-4ED9-BF43-82479D933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21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7C7DE-43F6-48BF-9250-AE7B59F8B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1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7C7DE-43F6-48BF-9250-AE7B59F8B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13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904F7-5A59-4A9D-81A2-9B8F42919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2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806C0-F14B-420E-BB28-AC2D5184D6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5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6345A-74C9-42B3-86D3-54EF4F795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7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DEA04-451F-4B70-BABB-03C695B37A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06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62DC-909E-4138-A8ED-EC6FCBF72E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74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3A546-DBDE-4FD7-A728-FEB182609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7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04F5-A405-41CA-9866-9038EB65EF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881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CA420-6195-4E16-9790-9C85889E3C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4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6AA3C-3772-4BD3-BD5E-19413A585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39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C4339-60D7-42D8-AE7E-46EB91152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1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904F7-5A59-4A9D-81A2-9B8F42919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76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44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90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18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85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39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5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44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74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4106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0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806C0-F14B-420E-BB28-AC2D5184D6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976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95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23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9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7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40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19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47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74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27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9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6345A-74C9-42B3-86D3-54EF4F795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78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86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204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0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22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33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65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525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3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63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DEA04-451F-4B70-BABB-03C695B37A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37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68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83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79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88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316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262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82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35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850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1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62DC-909E-4138-A8ED-EC6FCBF72E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0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888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38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332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441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394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6632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256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2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25F37-9339-4C15-98B4-4C7A7092D0D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710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81AA1-F670-48BC-AFE8-CC51B9F915C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8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3A546-DBDE-4FD7-A728-FEB182609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625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FF2D-EB32-470B-BA29-721AF0DC891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7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B141-FE29-4C93-AA76-6655FBBC845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203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1E961-CD3A-4C85-A60D-454FBFFDD52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25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2568-0FB9-48F0-A30E-BC1FD3D7728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558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665C-EE9B-4D25-A5E7-4787DDC813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023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279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D664-0B5F-4287-AF23-47462847CD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579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6555-B3DE-43B9-A67E-5DC388C55BD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350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5422D-5455-45AB-9212-EE7F4571027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612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D456D-92CD-4E27-92A6-D3B0750104B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6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B8751-A639-4038-9895-55DE5794D51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4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0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4F2D70-2BBE-4317-AB69-AFEB6CDD4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88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B8751-A639-4038-9895-55DE5794D51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0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B8751-A639-4038-9895-55DE5794D51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3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3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.png"/><Relationship Id="rId4" Type="http://schemas.openxmlformats.org/officeDocument/2006/relationships/hyperlink" Target="https://journals.ametsoc.org/doi/abs/10.1175/WAF-D-17-0060.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blizzard.atms.unca.edu/dmiller/MFDC0135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glossary.ametsoc.org/wiki/Troposphere" TargetMode="External"/><Relationship Id="rId3" Type="http://schemas.openxmlformats.org/officeDocument/2006/relationships/hyperlink" Target="http://glossary.ametsoc.org/wiki/Atmospheric_river" TargetMode="External"/><Relationship Id="rId7" Type="http://schemas.openxmlformats.org/officeDocument/2006/relationships/hyperlink" Target="http://glossary.ametsoc.org/wiki/Extratropical_cyclon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glossary.ametsoc.org/wiki/Cold_front" TargetMode="External"/><Relationship Id="rId5" Type="http://schemas.openxmlformats.org/officeDocument/2006/relationships/hyperlink" Target="http://glossary.ametsoc.org/wiki/Low-level_jet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://glossary.ametsoc.org/wiki/Water_vapor" TargetMode="External"/><Relationship Id="rId9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wmf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ncvitalityindex.org/topography/mountain-topography-and-geomorphology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2438400"/>
          </a:xfrm>
          <a:solidFill>
            <a:schemeClr val="bg1">
              <a:alpha val="49001"/>
            </a:schemeClr>
          </a:solidFill>
        </p:spPr>
        <p:txBody>
          <a:bodyPr anchor="ctr">
            <a:normAutofit/>
          </a:bodyPr>
          <a:lstStyle/>
          <a:p>
            <a:r>
              <a:rPr lang="en-US" altLang="en-US" sz="5400" dirty="0" smtClean="0">
                <a:solidFill>
                  <a:srgbClr val="10365F"/>
                </a:solidFill>
              </a:rPr>
              <a:t>Fellowship of the Rain</a:t>
            </a:r>
            <a:br>
              <a:rPr lang="en-US" altLang="en-US" sz="5400" dirty="0" smtClean="0">
                <a:solidFill>
                  <a:srgbClr val="10365F"/>
                </a:solidFill>
              </a:rPr>
            </a:br>
            <a:r>
              <a:rPr lang="en-US" altLang="en-US" sz="5400" dirty="0" smtClean="0">
                <a:solidFill>
                  <a:srgbClr val="10365F"/>
                </a:solidFill>
              </a:rPr>
              <a:t>(Gauge Network)</a:t>
            </a:r>
            <a:endParaRPr lang="en-US" altLang="en-US" sz="5400" dirty="0">
              <a:solidFill>
                <a:srgbClr val="10365F"/>
              </a:solidFill>
            </a:endParaRP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3581400" y="2590800"/>
            <a:ext cx="5334000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Douglas Miller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Atmospheric Sciences Department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UNC Asheville</a:t>
            </a:r>
          </a:p>
        </p:txBody>
      </p:sp>
      <p:sp>
        <p:nvSpPr>
          <p:cNvPr id="8" name="Subtitle 2"/>
          <p:cNvSpPr>
            <a:spLocks/>
          </p:cNvSpPr>
          <p:nvPr/>
        </p:nvSpPr>
        <p:spPr bwMode="auto">
          <a:xfrm>
            <a:off x="3581400" y="5391912"/>
            <a:ext cx="5313218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Ana Barros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Civil Engineering Department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Duke University</a:t>
            </a:r>
          </a:p>
        </p:txBody>
      </p:sp>
      <p:pic>
        <p:nvPicPr>
          <p:cNvPr id="512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057400" cy="1085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488" y="5391806"/>
            <a:ext cx="1012024" cy="1219306"/>
          </a:xfrm>
          <a:prstGeom prst="rect">
            <a:avLst/>
          </a:prstGeom>
        </p:spPr>
      </p:pic>
      <p:sp>
        <p:nvSpPr>
          <p:cNvPr id="7" name="Subtitle 2"/>
          <p:cNvSpPr>
            <a:spLocks/>
          </p:cNvSpPr>
          <p:nvPr/>
        </p:nvSpPr>
        <p:spPr bwMode="auto">
          <a:xfrm>
            <a:off x="1714500" y="4690872"/>
            <a:ext cx="5334000" cy="457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 smtClean="0">
                <a:solidFill>
                  <a:srgbClr val="FFFFFF"/>
                </a:solidFill>
              </a:rPr>
              <a:t>In collaboration with…</a:t>
            </a:r>
            <a:endParaRPr lang="en-US" alt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3" grpId="0" animBg="1"/>
      <p:bldP spid="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154558"/>
            <a:ext cx="70199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Installation and 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3455" y="6052551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20878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0365F"/>
                </a:solidFill>
              </a:rPr>
              <a:t>Duke University Great Smoky Mountain Rain Gauge Network (Duke GSMRGN)</a:t>
            </a:r>
            <a:endParaRPr lang="en-US" sz="3200" dirty="0">
              <a:solidFill>
                <a:srgbClr val="10365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803"/>
            <a:ext cx="9144000" cy="35625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9037" y="6477006"/>
            <a:ext cx="1144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4"/>
              </a:rPr>
              <a:t>Miller et al. (2018)</a:t>
            </a:r>
            <a:endParaRPr lang="en-US" sz="1000" dirty="0"/>
          </a:p>
        </p:txBody>
      </p:sp>
      <p:pic>
        <p:nvPicPr>
          <p:cNvPr id="12" name="Picture 2" descr="logo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9785" y="4392384"/>
            <a:ext cx="849086" cy="1012371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3017979">
            <a:off x="5675867" y="2801256"/>
            <a:ext cx="1501366" cy="2012468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3017979">
            <a:off x="5211174" y="2430815"/>
            <a:ext cx="738473" cy="1124382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27224" y="3560965"/>
            <a:ext cx="8066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2008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17485" y="5192725"/>
            <a:ext cx="8066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2007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45734" y="2298969"/>
            <a:ext cx="8066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6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7" y="0"/>
            <a:ext cx="5675586" cy="6858000"/>
          </a:xfrm>
          <a:prstGeom prst="rect">
            <a:avLst/>
          </a:prstGeom>
        </p:spPr>
      </p:pic>
      <p:pic>
        <p:nvPicPr>
          <p:cNvPr id="12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1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2133600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32 gauges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773" y="78423"/>
            <a:ext cx="5488627" cy="67011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4" name="Right Arrow 13"/>
          <p:cNvSpPr/>
          <p:nvPr/>
        </p:nvSpPr>
        <p:spPr>
          <a:xfrm>
            <a:off x="1143000" y="44958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6570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143000" y="63246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3398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287"/>
            <a:ext cx="9144000" cy="5662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048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10365F"/>
                </a:solidFill>
              </a:rPr>
              <a:t>Southern Appalachians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1084424" y="2286000"/>
            <a:ext cx="2344576" cy="612648"/>
          </a:xfrm>
          <a:prstGeom prst="wedgeRectCallout">
            <a:avLst>
              <a:gd name="adj1" fmla="val 79379"/>
              <a:gd name="adj2" fmla="val 71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Clingmans Dome [3]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2024 m (6643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3048000" y="3478841"/>
            <a:ext cx="2057400" cy="612648"/>
          </a:xfrm>
          <a:prstGeom prst="wedgeRectCallout">
            <a:avLst>
              <a:gd name="adj1" fmla="val 29431"/>
              <a:gd name="adj2" fmla="val -172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Mt. </a:t>
            </a:r>
            <a:r>
              <a:rPr lang="en-US" dirty="0" err="1">
                <a:solidFill>
                  <a:srgbClr val="000000"/>
                </a:solidFill>
              </a:rPr>
              <a:t>Guyot</a:t>
            </a:r>
            <a:r>
              <a:rPr lang="en-US" dirty="0">
                <a:solidFill>
                  <a:srgbClr val="000000"/>
                </a:solidFill>
              </a:rPr>
              <a:t> [4]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2018 m (6621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7053943" y="2592324"/>
            <a:ext cx="2057400" cy="612648"/>
          </a:xfrm>
          <a:prstGeom prst="wedgeRectCallout">
            <a:avLst>
              <a:gd name="adj1" fmla="val -62421"/>
              <a:gd name="adj2" fmla="val -56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Mt. Mitchell [1]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2037 m (6684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Oval 12"/>
          <p:cNvSpPr/>
          <p:nvPr/>
        </p:nvSpPr>
        <p:spPr>
          <a:xfrm rot="20044676">
            <a:off x="4504612" y="1993201"/>
            <a:ext cx="1295400" cy="190851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1998" y="5334002"/>
            <a:ext cx="28396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Pigeon River Basin (PRB)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1823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(704 </a:t>
            </a:r>
            <a:r>
              <a:rPr lang="en-US" dirty="0" err="1">
                <a:solidFill>
                  <a:srgbClr val="000000"/>
                </a:solidFill>
              </a:rPr>
              <a:t>sq</a:t>
            </a:r>
            <a:r>
              <a:rPr lang="en-US" dirty="0">
                <a:solidFill>
                  <a:srgbClr val="000000"/>
                </a:solidFill>
              </a:rPr>
              <a:t> mi)</a:t>
            </a:r>
          </a:p>
        </p:txBody>
      </p:sp>
    </p:spTree>
    <p:extLst>
      <p:ext uri="{BB962C8B-B14F-4D97-AF65-F5344CB8AC3E}">
        <p14:creationId xmlns:p14="http://schemas.microsoft.com/office/powerpoint/2010/main" val="38097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33400"/>
            <a:ext cx="75342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623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76200" y="6137275"/>
            <a:ext cx="389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Backcountry Horsemen of NC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4635500" y="6537325"/>
            <a:ext cx="4432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http://www.hikinginthesmokys.com/_wizardimages/at%20-%20elev%20profile.jpg</a:t>
            </a:r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7239000" y="1066800"/>
            <a:ext cx="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 flipH="1">
            <a:off x="8305800" y="28194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136525" y="255587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2354</a:t>
            </a:r>
          </a:p>
        </p:txBody>
      </p:sp>
      <p:sp>
        <p:nvSpPr>
          <p:cNvPr id="28681" name="Line 12"/>
          <p:cNvSpPr>
            <a:spLocks noChangeShapeType="1"/>
          </p:cNvSpPr>
          <p:nvPr/>
        </p:nvSpPr>
        <p:spPr bwMode="auto">
          <a:xfrm flipH="1">
            <a:off x="914400" y="28194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12065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4525</a:t>
            </a:r>
          </a:p>
        </p:txBody>
      </p:sp>
      <p:sp>
        <p:nvSpPr>
          <p:cNvPr id="28683" name="Line 15"/>
          <p:cNvSpPr>
            <a:spLocks noChangeShapeType="1"/>
          </p:cNvSpPr>
          <p:nvPr/>
        </p:nvSpPr>
        <p:spPr bwMode="auto">
          <a:xfrm flipH="1">
            <a:off x="914400" y="18288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Line 17"/>
          <p:cNvSpPr>
            <a:spLocks noChangeShapeType="1"/>
          </p:cNvSpPr>
          <p:nvPr/>
        </p:nvSpPr>
        <p:spPr bwMode="auto">
          <a:xfrm flipH="1">
            <a:off x="8305800" y="18288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78" y="3902636"/>
            <a:ext cx="3150783" cy="2562492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28650" y="365127"/>
            <a:ext cx="2671141" cy="7016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Installation</a:t>
            </a:r>
            <a:endParaRPr lang="en-US" altLang="en-US" dirty="0">
              <a:solidFill>
                <a:srgbClr val="1036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Day One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6" name="Picture 1" descr="hemphill_p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010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6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Day One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5" name="Picture 5" descr="site_clea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121915"/>
            <a:ext cx="70199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73455" y="6052551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Day Two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3" name="Picture 4" descr="gauges_on_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207183"/>
            <a:ext cx="61468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36892" y="5444776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Day Two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5" name="Picture 3" descr="mou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976998"/>
            <a:ext cx="43148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4588" y="6360766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C335D"/>
                </a:solidFill>
              </a:rPr>
              <a:t>Outline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42596" y="1600201"/>
            <a:ext cx="8563076" cy="5040296"/>
          </a:xfrm>
        </p:spPr>
        <p:txBody>
          <a:bodyPr/>
          <a:lstStyle/>
          <a:p>
            <a:r>
              <a:rPr lang="en-US" altLang="en-US" dirty="0"/>
              <a:t>High elevation rain gauge network in the Pigeon River Basin and Great Smoky </a:t>
            </a:r>
            <a:r>
              <a:rPr lang="en-US" altLang="en-US" dirty="0" smtClean="0"/>
              <a:t>Mountains </a:t>
            </a:r>
            <a:r>
              <a:rPr lang="en-US" altLang="en-US" dirty="0"/>
              <a:t>National </a:t>
            </a:r>
            <a:r>
              <a:rPr lang="en-US" altLang="en-US" dirty="0" smtClean="0"/>
              <a:t>Park (Duke GSMRGN)</a:t>
            </a:r>
            <a:endParaRPr lang="en-US" altLang="en-US" dirty="0"/>
          </a:p>
          <a:p>
            <a:pPr lvl="1"/>
            <a:r>
              <a:rPr lang="en-US" altLang="en-US" dirty="0" smtClean="0"/>
              <a:t>Founding</a:t>
            </a:r>
          </a:p>
          <a:p>
            <a:pPr lvl="2"/>
            <a:r>
              <a:rPr lang="en-US" altLang="en-US" dirty="0" smtClean="0"/>
              <a:t>Why the Pigeon River Basin?</a:t>
            </a:r>
          </a:p>
          <a:p>
            <a:pPr lvl="2"/>
            <a:r>
              <a:rPr lang="en-US" altLang="en-US" dirty="0" smtClean="0"/>
              <a:t>Purpose</a:t>
            </a:r>
          </a:p>
          <a:p>
            <a:pPr lvl="2"/>
            <a:r>
              <a:rPr lang="en-US" altLang="en-US" dirty="0" smtClean="0"/>
              <a:t>Installation and maintenance and challenges</a:t>
            </a:r>
          </a:p>
          <a:p>
            <a:pPr lvl="1"/>
            <a:r>
              <a:rPr lang="en-US" altLang="en-US" dirty="0" smtClean="0"/>
              <a:t>Findings</a:t>
            </a:r>
          </a:p>
          <a:p>
            <a:pPr lvl="2"/>
            <a:r>
              <a:rPr lang="en-US" altLang="en-US" dirty="0" smtClean="0"/>
              <a:t>Pigeon River Basin</a:t>
            </a:r>
          </a:p>
          <a:p>
            <a:pPr lvl="2"/>
            <a:r>
              <a:rPr lang="en-US" altLang="en-US" dirty="0" smtClean="0"/>
              <a:t>Pigeon v. </a:t>
            </a:r>
            <a:r>
              <a:rPr lang="en-US" altLang="en-US" dirty="0" err="1" smtClean="0"/>
              <a:t>Coweeta</a:t>
            </a:r>
            <a:r>
              <a:rPr lang="en-US" altLang="en-US" dirty="0" smtClean="0"/>
              <a:t> River Basin</a:t>
            </a:r>
            <a:endParaRPr lang="en-US" altLang="en-US" dirty="0"/>
          </a:p>
          <a:p>
            <a:pPr lvl="1"/>
            <a:r>
              <a:rPr lang="en-US" altLang="en-US" dirty="0" smtClean="0"/>
              <a:t>Future</a:t>
            </a:r>
          </a:p>
          <a:p>
            <a:pPr lvl="2"/>
            <a:r>
              <a:rPr lang="en-US" altLang="en-US" dirty="0" smtClean="0"/>
              <a:t>Climate-related questions</a:t>
            </a:r>
          </a:p>
          <a:p>
            <a:pPr lvl="1"/>
            <a:endParaRPr lang="en-US" altLang="en-US" dirty="0"/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4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9"/>
          <p:cNvSpPr txBox="1">
            <a:spLocks noChangeArrowheads="1"/>
          </p:cNvSpPr>
          <p:nvPr/>
        </p:nvSpPr>
        <p:spPr bwMode="auto">
          <a:xfrm>
            <a:off x="8274050" y="255587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2354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75342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4022725" y="6461125"/>
            <a:ext cx="4432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http://www.hikinginthesmokys.com/_wizardimages/at%20-%20elev%20profile.jpg</a:t>
            </a:r>
          </a:p>
        </p:txBody>
      </p:sp>
      <p:sp>
        <p:nvSpPr>
          <p:cNvPr id="38917" name="Line 6"/>
          <p:cNvSpPr>
            <a:spLocks noChangeShapeType="1"/>
          </p:cNvSpPr>
          <p:nvPr/>
        </p:nvSpPr>
        <p:spPr bwMode="auto">
          <a:xfrm>
            <a:off x="6019800" y="2286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7"/>
          <p:cNvSpPr>
            <a:spLocks noChangeShapeType="1"/>
          </p:cNvSpPr>
          <p:nvPr/>
        </p:nvSpPr>
        <p:spPr bwMode="auto">
          <a:xfrm>
            <a:off x="6629400" y="11430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8"/>
          <p:cNvSpPr>
            <a:spLocks noChangeShapeType="1"/>
          </p:cNvSpPr>
          <p:nvPr/>
        </p:nvSpPr>
        <p:spPr bwMode="auto">
          <a:xfrm flipH="1">
            <a:off x="7620000" y="28194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827405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4525</a:t>
            </a:r>
          </a:p>
        </p:txBody>
      </p:sp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8229600" y="609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6621</a:t>
            </a:r>
          </a:p>
        </p:txBody>
      </p:sp>
      <p:sp>
        <p:nvSpPr>
          <p:cNvPr id="38922" name="Line 14"/>
          <p:cNvSpPr>
            <a:spLocks noChangeShapeType="1"/>
          </p:cNvSpPr>
          <p:nvPr/>
        </p:nvSpPr>
        <p:spPr bwMode="auto">
          <a:xfrm flipH="1">
            <a:off x="7620000" y="8382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Line 15"/>
          <p:cNvSpPr>
            <a:spLocks noChangeShapeType="1"/>
          </p:cNvSpPr>
          <p:nvPr/>
        </p:nvSpPr>
        <p:spPr bwMode="auto">
          <a:xfrm flipH="1">
            <a:off x="7620000" y="1828800"/>
            <a:ext cx="533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8650" y="365127"/>
            <a:ext cx="2914650" cy="77787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Final Gauge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13" name="Picture 3" descr="windthr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67581"/>
            <a:ext cx="61468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67" y="3808144"/>
            <a:ext cx="3150783" cy="25624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6105174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4582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2362200" y="5607050"/>
            <a:ext cx="4660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</a:rPr>
              <a:t>Finished!! </a:t>
            </a:r>
            <a:r>
              <a:rPr lang="en-US" altLang="en-US" sz="3600" dirty="0">
                <a:solidFill>
                  <a:schemeClr val="bg1"/>
                </a:solidFill>
              </a:rPr>
              <a:t>12 June 2009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0692" y="6068715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45" y="100584"/>
            <a:ext cx="6179058" cy="665683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88084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01148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27656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Maintenance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27656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01151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4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epco gauge heigh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24200" y="1828800"/>
            <a:ext cx="1673225" cy="369888"/>
          </a:xfrm>
          <a:prstGeom prst="rect">
            <a:avLst/>
          </a:prstGeom>
          <a:solidFill>
            <a:srgbClr val="99CC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>
                <a:latin typeface="Arial" panose="020B0604020202020204" pitchFamily="34" charset="0"/>
              </a:rPr>
              <a:t>Hurricane Ivan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19461" name="Freeform 5"/>
          <p:cNvSpPr>
            <a:spLocks/>
          </p:cNvSpPr>
          <p:nvPr/>
        </p:nvSpPr>
        <p:spPr bwMode="auto">
          <a:xfrm>
            <a:off x="1981200" y="1981200"/>
            <a:ext cx="1143000" cy="1588"/>
          </a:xfrm>
          <a:custGeom>
            <a:avLst/>
            <a:gdLst>
              <a:gd name="T0" fmla="*/ 2147483647 w 720"/>
              <a:gd name="T1" fmla="*/ 0 h 1"/>
              <a:gd name="T2" fmla="*/ 0 w 720"/>
              <a:gd name="T3" fmla="*/ 2147483647 h 1"/>
              <a:gd name="T4" fmla="*/ 0 60000 65536"/>
              <a:gd name="T5" fmla="*/ 0 60000 65536"/>
              <a:gd name="T6" fmla="*/ 0 w 720"/>
              <a:gd name="T7" fmla="*/ 0 h 1"/>
              <a:gd name="T8" fmla="*/ 720 w 72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0" h="1">
                <a:moveTo>
                  <a:pt x="720" y="0"/>
                </a:moveTo>
                <a:lnTo>
                  <a:pt x="0" y="1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1676400" y="2133600"/>
            <a:ext cx="1441450" cy="436563"/>
          </a:xfrm>
          <a:custGeom>
            <a:avLst/>
            <a:gdLst>
              <a:gd name="T0" fmla="*/ 2147483647 w 908"/>
              <a:gd name="T1" fmla="*/ 2147483647 h 275"/>
              <a:gd name="T2" fmla="*/ 2147483647 w 908"/>
              <a:gd name="T3" fmla="*/ 2147483647 h 275"/>
              <a:gd name="T4" fmla="*/ 2147483647 w 908"/>
              <a:gd name="T5" fmla="*/ 2147483647 h 275"/>
              <a:gd name="T6" fmla="*/ 2147483647 w 908"/>
              <a:gd name="T7" fmla="*/ 0 h 275"/>
              <a:gd name="T8" fmla="*/ 0 w 908"/>
              <a:gd name="T9" fmla="*/ 0 h 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8"/>
              <a:gd name="T16" fmla="*/ 0 h 275"/>
              <a:gd name="T17" fmla="*/ 908 w 908"/>
              <a:gd name="T18" fmla="*/ 275 h 2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8" h="275">
                <a:moveTo>
                  <a:pt x="908" y="275"/>
                </a:moveTo>
                <a:lnTo>
                  <a:pt x="591" y="275"/>
                </a:lnTo>
                <a:lnTo>
                  <a:pt x="561" y="226"/>
                </a:lnTo>
                <a:lnTo>
                  <a:pt x="438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086100" y="2362200"/>
            <a:ext cx="2066925" cy="369888"/>
          </a:xfrm>
          <a:prstGeom prst="rect">
            <a:avLst/>
          </a:prstGeom>
          <a:solidFill>
            <a:srgbClr val="99CCF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>
                <a:latin typeface="Arial" panose="020B0604020202020204" pitchFamily="34" charset="0"/>
              </a:rPr>
              <a:t>Hurricane Frances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1814513" cy="514350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Flood Data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7391400" y="6461125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Courtesy: John Fargher, P.E.</a:t>
            </a:r>
          </a:p>
        </p:txBody>
      </p:sp>
    </p:spTree>
    <p:extLst>
      <p:ext uri="{BB962C8B-B14F-4D97-AF65-F5344CB8AC3E}">
        <p14:creationId xmlns:p14="http://schemas.microsoft.com/office/powerpoint/2010/main" val="25756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P806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6" y="2151822"/>
            <a:ext cx="3410364" cy="45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8" name="Picture 4" descr="P8010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30" y="1338472"/>
            <a:ext cx="5168937" cy="38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40" y="3805978"/>
            <a:ext cx="3750744" cy="28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4"/>
            <a:ext cx="7768867" cy="5825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9009" y="6370839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919368"/>
            <a:ext cx="58674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508" y="6540547"/>
            <a:ext cx="46249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https://www.hgtv.com/outdoors/gardens/animals-and-wildlife/the-gray-squirrel-411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39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87902"/>
            <a:ext cx="7761801" cy="5822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1943" y="6340804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01154"/>
            <a:ext cx="7761801" cy="5822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1943" y="6354056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1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6"/>
            <a:ext cx="7761801" cy="5822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1943" y="6367308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59" y="1242707"/>
            <a:ext cx="5601482" cy="4372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57" y="6082747"/>
            <a:ext cx="522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>
                <a:hlinkClick r:id="rId4"/>
              </a:rPr>
              <a:t>blizzard.atms.unca.edu/dmiller/MFDC0135.AVI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60" y="914400"/>
            <a:ext cx="4457700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2760" y="6488668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pc: Daniel Martin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4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4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2" b="653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8602" y="228602"/>
            <a:ext cx="3060453" cy="46166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September 18, 2004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2400" y="6172200"/>
            <a:ext cx="2057400" cy="369332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The Pigeon River</a:t>
            </a: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391400" y="6461127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</a:rPr>
              <a:t>Courtesy: John Fargher, P.E.</a:t>
            </a:r>
          </a:p>
        </p:txBody>
      </p:sp>
    </p:spTree>
    <p:extLst>
      <p:ext uri="{BB962C8B-B14F-4D97-AF65-F5344CB8AC3E}">
        <p14:creationId xmlns:p14="http://schemas.microsoft.com/office/powerpoint/2010/main" val="2295015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4404"/>
            <a:ext cx="7768867" cy="58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8650" y="365127"/>
            <a:ext cx="3148220" cy="7083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solidFill>
                  <a:srgbClr val="10365F"/>
                </a:solidFill>
              </a:rPr>
              <a:t>Challenges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985213"/>
            <a:ext cx="91344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 dirty="0" smtClean="0">
                <a:solidFill>
                  <a:srgbClr val="10365F"/>
                </a:solidFill>
              </a:rPr>
              <a:t>Local Research</a:t>
            </a:r>
            <a:r>
              <a:rPr lang="en-US" altLang="en-US" sz="4000" dirty="0">
                <a:solidFill>
                  <a:srgbClr val="10365F"/>
                </a:solidFill>
              </a:rPr>
              <a:t/>
            </a:r>
            <a:br>
              <a:rPr lang="en-US" altLang="en-US" sz="4000" dirty="0">
                <a:solidFill>
                  <a:srgbClr val="10365F"/>
                </a:solidFill>
              </a:rPr>
            </a:b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1"/>
            <a:r>
              <a:rPr lang="en-US" altLang="en-US" dirty="0" smtClean="0"/>
              <a:t>Findings…</a:t>
            </a:r>
            <a:endParaRPr lang="en-US" altLang="en-US" dirty="0"/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9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9" y="3505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28" y="1143000"/>
            <a:ext cx="50419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 dirty="0" smtClean="0">
                <a:solidFill>
                  <a:srgbClr val="10365F"/>
                </a:solidFill>
              </a:rPr>
              <a:t>Findings</a:t>
            </a: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IPHEx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7573965" y="6507165"/>
            <a:ext cx="1493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Wilson et al. (2014)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36527" y="2779715"/>
            <a:ext cx="291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/>
              <a:t>1 May – 15 June 2014</a:t>
            </a:r>
          </a:p>
        </p:txBody>
      </p:sp>
      <p:pic>
        <p:nvPicPr>
          <p:cNvPr id="12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" y="2779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017"/>
            <a:ext cx="9144000" cy="4630046"/>
          </a:xfrm>
          <a:prstGeom prst="rect">
            <a:avLst/>
          </a:prstGeom>
        </p:spPr>
      </p:pic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 dirty="0" smtClean="0">
                <a:solidFill>
                  <a:srgbClr val="10365F"/>
                </a:solidFill>
              </a:rPr>
              <a:t>Findings</a:t>
            </a:r>
            <a:endParaRPr lang="en-US" altLang="en-US" sz="4100" dirty="0">
              <a:solidFill>
                <a:srgbClr val="10365F"/>
              </a:solidFill>
            </a:endParaRPr>
          </a:p>
        </p:txBody>
      </p:sp>
      <p:pic>
        <p:nvPicPr>
          <p:cNvPr id="12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" y="2779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017" y="6123955"/>
            <a:ext cx="89617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Barros, Ana P, Douglas Miller, Anna M Wilson, Gregory </a:t>
            </a:r>
            <a:r>
              <a:rPr lang="en-US" sz="1100" dirty="0" err="1"/>
              <a:t>Cutrell</a:t>
            </a:r>
            <a:r>
              <a:rPr lang="en-US" sz="1100" dirty="0"/>
              <a:t>, </a:t>
            </a:r>
            <a:r>
              <a:rPr lang="en-US" sz="1100" dirty="0" err="1"/>
              <a:t>Malarvizhi</a:t>
            </a:r>
            <a:r>
              <a:rPr lang="en-US" sz="1100" dirty="0"/>
              <a:t> </a:t>
            </a:r>
            <a:r>
              <a:rPr lang="en-US" sz="1100" dirty="0" err="1"/>
              <a:t>Arulraj</a:t>
            </a:r>
            <a:r>
              <a:rPr lang="en-US" sz="1100" dirty="0"/>
              <a:t>, Paul E. Super and Walter A Petersen. 2017. GPM Ground Validation Southern Appalachian Rain Gauge </a:t>
            </a:r>
            <a:r>
              <a:rPr lang="en-US" sz="1100" dirty="0" err="1"/>
              <a:t>IPHEx</a:t>
            </a:r>
            <a:r>
              <a:rPr lang="en-US" sz="1100" dirty="0"/>
              <a:t> [</a:t>
            </a:r>
            <a:r>
              <a:rPr lang="en-US" sz="1100" i="1" dirty="0"/>
              <a:t>indicate subset used</a:t>
            </a:r>
            <a:r>
              <a:rPr lang="en-US" sz="1100" dirty="0"/>
              <a:t>]. Dataset available online from the NASA Global Hydrology Resource Center DAAC, Huntsville, Alabama, U.S.A. </a:t>
            </a:r>
            <a:r>
              <a:rPr lang="en-US" sz="1100" dirty="0" smtClean="0"/>
              <a:t>DOI</a:t>
            </a:r>
            <a:r>
              <a:rPr lang="en-US" sz="1100" dirty="0"/>
              <a:t>: http://dx.doi.org/10.5067/GPMGV/IPHEX/GAUGES/DATA301</a:t>
            </a:r>
          </a:p>
        </p:txBody>
      </p:sp>
    </p:spTree>
    <p:extLst>
      <p:ext uri="{BB962C8B-B14F-4D97-AF65-F5344CB8AC3E}">
        <p14:creationId xmlns:p14="http://schemas.microsoft.com/office/powerpoint/2010/main" val="30200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 dirty="0">
                <a:solidFill>
                  <a:srgbClr val="10365F"/>
                </a:solidFill>
              </a:rPr>
              <a:t>Background on Atmospheric </a:t>
            </a:r>
            <a:r>
              <a:rPr lang="en-US" altLang="en-US" sz="4000" dirty="0" smtClean="0">
                <a:solidFill>
                  <a:srgbClr val="10365F"/>
                </a:solidFill>
              </a:rPr>
              <a:t>Rivers</a:t>
            </a:r>
            <a:r>
              <a:rPr lang="en-US" altLang="en-US" sz="4000" dirty="0">
                <a:solidFill>
                  <a:srgbClr val="10365F"/>
                </a:solidFill>
              </a:rPr>
              <a:t/>
            </a:r>
            <a:br>
              <a:rPr lang="en-US" altLang="en-US" sz="4000" dirty="0">
                <a:solidFill>
                  <a:srgbClr val="10365F"/>
                </a:solidFill>
              </a:rPr>
            </a:b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1"/>
            <a:r>
              <a:rPr lang="en-US" altLang="en-US" dirty="0" smtClean="0"/>
              <a:t>In </a:t>
            </a:r>
            <a:r>
              <a:rPr lang="en-US" altLang="en-US" dirty="0"/>
              <a:t>the western United States…</a:t>
            </a:r>
          </a:p>
        </p:txBody>
      </p:sp>
    </p:spTree>
    <p:extLst>
      <p:ext uri="{BB962C8B-B14F-4D97-AF65-F5344CB8AC3E}">
        <p14:creationId xmlns:p14="http://schemas.microsoft.com/office/powerpoint/2010/main" val="18298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>
                <a:solidFill>
                  <a:srgbClr val="10365F"/>
                </a:solidFill>
              </a:rPr>
              <a:t>Atmospheric River</a:t>
            </a:r>
            <a:endParaRPr dirty="0">
              <a:solidFill>
                <a:srgbClr val="10365F"/>
              </a:solidFill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077898" y="6488668"/>
            <a:ext cx="506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hlinkClick r:id="rId3"/>
              </a:rPr>
              <a:t>http://glossary.ametsoc.org/wiki/Atmospheric_river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700" y="4823217"/>
            <a:ext cx="861311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A </a:t>
            </a:r>
            <a:r>
              <a:rPr lang="en-US" dirty="0"/>
              <a:t>long, narrow, and transient corridor of strong horizontal </a:t>
            </a:r>
            <a:r>
              <a:rPr lang="en-US" dirty="0">
                <a:hlinkClick r:id="rId4" tooltip="Water vapor"/>
              </a:rPr>
              <a:t>water vapor</a:t>
            </a:r>
            <a:r>
              <a:rPr lang="en-US" dirty="0"/>
              <a:t> transport that is typically associated with a </a:t>
            </a:r>
            <a:r>
              <a:rPr lang="en-US" dirty="0">
                <a:hlinkClick r:id="rId5" tooltip="Low-level jet"/>
              </a:rPr>
              <a:t>low-level jet</a:t>
            </a:r>
            <a:r>
              <a:rPr lang="en-US" dirty="0"/>
              <a:t> stream ahead of the </a:t>
            </a:r>
            <a:r>
              <a:rPr lang="en-US" dirty="0">
                <a:hlinkClick r:id="rId6" tooltip="Cold front"/>
              </a:rPr>
              <a:t>cold </a:t>
            </a:r>
            <a:r>
              <a:rPr lang="en-US" dirty="0" err="1">
                <a:hlinkClick r:id="rId6" tooltip="Cold front"/>
              </a:rPr>
              <a:t>front</a:t>
            </a:r>
            <a:r>
              <a:rPr lang="en-US" dirty="0" err="1"/>
              <a:t>of</a:t>
            </a:r>
            <a:r>
              <a:rPr lang="en-US" dirty="0"/>
              <a:t> an </a:t>
            </a:r>
            <a:r>
              <a:rPr lang="en-US" dirty="0">
                <a:hlinkClick r:id="rId7" tooltip="Extratropical cyclone"/>
              </a:rPr>
              <a:t>extratropical cyclone</a:t>
            </a:r>
            <a:r>
              <a:rPr lang="en-US" dirty="0"/>
              <a:t>. The water vapor in atmospheric rivers is supplied by tropical and/or extratropical moisture </a:t>
            </a:r>
            <a:r>
              <a:rPr lang="en-US" dirty="0" smtClean="0"/>
              <a:t>sources…Horizontal </a:t>
            </a:r>
            <a:r>
              <a:rPr lang="en-US" dirty="0"/>
              <a:t>water vapor transport in the </a:t>
            </a:r>
            <a:r>
              <a:rPr lang="en-US" dirty="0" err="1"/>
              <a:t>midlatitudes</a:t>
            </a:r>
            <a:r>
              <a:rPr lang="en-US" dirty="0"/>
              <a:t> occurs primarily in atmospheric rivers and is focused in the lower </a:t>
            </a:r>
            <a:r>
              <a:rPr lang="en-US" dirty="0">
                <a:hlinkClick r:id="rId8" tooltip="Troposphere"/>
              </a:rPr>
              <a:t>troposphere</a:t>
            </a:r>
            <a:r>
              <a:rPr lang="en-US" dirty="0"/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5493" y="381002"/>
            <a:ext cx="245509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IVT </a:t>
            </a:r>
            <a:r>
              <a:rPr lang="en-US" sz="2400" dirty="0">
                <a:solidFill>
                  <a:srgbClr val="000000"/>
                </a:solidFill>
              </a:rPr>
              <a:t>= Integrated </a:t>
            </a:r>
            <a:r>
              <a:rPr lang="en-US" sz="2400" dirty="0" smtClean="0">
                <a:solidFill>
                  <a:srgbClr val="000000"/>
                </a:solidFill>
              </a:rPr>
              <a:t>Vapor Transport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8" y="1536633"/>
            <a:ext cx="4448796" cy="3286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84" y="1536633"/>
            <a:ext cx="4439270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46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000" dirty="0">
                <a:solidFill>
                  <a:srgbClr val="10365F"/>
                </a:solidFill>
              </a:rPr>
              <a:t>Background on Atmospheric </a:t>
            </a:r>
            <a:r>
              <a:rPr lang="en-US" altLang="en-US" sz="4000" dirty="0" smtClean="0">
                <a:solidFill>
                  <a:srgbClr val="10365F"/>
                </a:solidFill>
              </a:rPr>
              <a:t>Rivers</a:t>
            </a:r>
            <a:r>
              <a:rPr lang="en-US" altLang="en-US" sz="4000" dirty="0">
                <a:solidFill>
                  <a:srgbClr val="10365F"/>
                </a:solidFill>
              </a:rPr>
              <a:t/>
            </a:r>
            <a:br>
              <a:rPr lang="en-US" altLang="en-US" sz="4000" dirty="0">
                <a:solidFill>
                  <a:srgbClr val="10365F"/>
                </a:solidFill>
              </a:rPr>
            </a:b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1"/>
            <a:r>
              <a:rPr lang="en-US" altLang="en-US" dirty="0" smtClean="0"/>
              <a:t>In </a:t>
            </a:r>
            <a:r>
              <a:rPr lang="en-US" altLang="en-US" dirty="0"/>
              <a:t>the </a:t>
            </a:r>
            <a:r>
              <a:rPr lang="en-US" altLang="en-US" dirty="0" smtClean="0"/>
              <a:t>southeastern </a:t>
            </a:r>
            <a:r>
              <a:rPr lang="en-US" altLang="en-US" dirty="0"/>
              <a:t>United States…</a:t>
            </a:r>
          </a:p>
        </p:txBody>
      </p:sp>
    </p:spTree>
    <p:extLst>
      <p:ext uri="{BB962C8B-B14F-4D97-AF65-F5344CB8AC3E}">
        <p14:creationId xmlns:p14="http://schemas.microsoft.com/office/powerpoint/2010/main" val="23850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7" y="652075"/>
            <a:ext cx="8526065" cy="5553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29400" y="63362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Moore et al. (2012)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6172200"/>
            <a:ext cx="300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 – 2 May 2010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886361"/>
            <a:ext cx="1981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slow-moving or static supply of moisture from the tropics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0781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10365F"/>
                </a:solidFill>
              </a:rPr>
              <a:t>Climatology in SE U.S</a:t>
            </a:r>
            <a:r>
              <a:rPr lang="en-US" dirty="0">
                <a:solidFill>
                  <a:srgbClr val="10365F"/>
                </a:solidFill>
              </a:rPr>
              <a:t>.</a:t>
            </a:r>
            <a:endParaRPr dirty="0">
              <a:solidFill>
                <a:srgbClr val="10365F"/>
              </a:solidFill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6336268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Lavers and </a:t>
            </a:r>
            <a:r>
              <a:rPr lang="en-US" dirty="0" err="1"/>
              <a:t>Villarini</a:t>
            </a:r>
            <a:r>
              <a:rPr lang="en-US" dirty="0"/>
              <a:t> (</a:t>
            </a:r>
            <a:r>
              <a:rPr lang="en-US" dirty="0" smtClean="0"/>
              <a:t>2015)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04938"/>
            <a:ext cx="6326154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418" y="2819400"/>
            <a:ext cx="417998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“The </a:t>
            </a:r>
            <a:r>
              <a:rPr lang="en-US" sz="2000" dirty="0"/>
              <a:t>Appalachian Mountains are clearly visible as a low AR </a:t>
            </a:r>
            <a:r>
              <a:rPr lang="en-US" sz="2000" dirty="0" smtClean="0"/>
              <a:t>fraction region </a:t>
            </a:r>
            <a:r>
              <a:rPr lang="en-US" sz="2000" dirty="0"/>
              <a:t>dividing relatively high </a:t>
            </a:r>
            <a:r>
              <a:rPr lang="en-US" sz="2000" dirty="0" smtClean="0"/>
              <a:t>percentages along </a:t>
            </a:r>
            <a:r>
              <a:rPr lang="en-US" sz="2000" dirty="0"/>
              <a:t>the U.S. </a:t>
            </a:r>
            <a:r>
              <a:rPr lang="en-US" sz="2000" dirty="0" smtClean="0"/>
              <a:t>East Coast </a:t>
            </a:r>
            <a:r>
              <a:rPr lang="en-US" sz="2000" dirty="0"/>
              <a:t>and the central United States</a:t>
            </a:r>
            <a:r>
              <a:rPr lang="en-US" sz="2000" dirty="0" smtClean="0"/>
              <a:t>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62263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2" y="152402"/>
            <a:ext cx="3021981" cy="46166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Aerial Photographs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390777"/>
            <a:ext cx="424656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7696200" y="5410202"/>
            <a:ext cx="1066800" cy="52065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1992</a:t>
            </a: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048000" y="4343402"/>
            <a:ext cx="1066800" cy="52065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2004</a:t>
            </a:r>
            <a:endParaRPr lang="en-US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51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7391400" y="6461127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</a:rPr>
              <a:t>Courtesy: John Fargher, P.E.</a:t>
            </a:r>
          </a:p>
        </p:txBody>
      </p:sp>
    </p:spTree>
    <p:extLst>
      <p:ext uri="{BB962C8B-B14F-4D97-AF65-F5344CB8AC3E}">
        <p14:creationId xmlns:p14="http://schemas.microsoft.com/office/powerpoint/2010/main" val="21347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00" y="1633293"/>
            <a:ext cx="7079700" cy="4310307"/>
          </a:xfrm>
          <a:prstGeom prst="rect">
            <a:avLst/>
          </a:prstGeom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altLang="en-US" dirty="0">
                <a:solidFill>
                  <a:srgbClr val="10365F"/>
                </a:solidFill>
              </a:rPr>
              <a:t>Background</a:t>
            </a:r>
            <a:endParaRPr dirty="0">
              <a:solidFill>
                <a:srgbClr val="10365F"/>
              </a:solidFill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0" y="1536633"/>
            <a:ext cx="4267200" cy="4635568"/>
          </a:xfrm>
          <a:prstGeom prst="rect">
            <a:avLst/>
          </a:prstGeom>
          <a:solidFill>
            <a:schemeClr val="bg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US" sz="2400" u="sng" dirty="0" smtClean="0"/>
              <a:t>S.E. U.S. (SEUS) findings…</a:t>
            </a:r>
          </a:p>
          <a:p>
            <a:pPr lvl="0">
              <a:buNone/>
            </a:pPr>
            <a:r>
              <a:rPr lang="en-US" sz="2400" dirty="0" smtClean="0"/>
              <a:t>IVT ~500 kg 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s</a:t>
            </a:r>
            <a:r>
              <a:rPr lang="en-US" sz="2400" baseline="30000" dirty="0"/>
              <a:t>-1</a:t>
            </a:r>
            <a:r>
              <a:rPr lang="en-US" sz="2400" dirty="0" smtClean="0"/>
              <a:t> reasonable threshold for defining ARs</a:t>
            </a:r>
          </a:p>
          <a:p>
            <a:pPr lvl="0">
              <a:buNone/>
            </a:pPr>
            <a:r>
              <a:rPr lang="en-US" sz="2400" dirty="0" smtClean="0"/>
              <a:t>clear connection between ARs and heavy precipitation events in non-summer months</a:t>
            </a:r>
          </a:p>
          <a:p>
            <a:pPr lvl="0">
              <a:buNone/>
            </a:pPr>
            <a:r>
              <a:rPr lang="en-US" sz="2400" dirty="0" smtClean="0"/>
              <a:t>AR conditions in SEUS have a less direct </a:t>
            </a:r>
            <a:r>
              <a:rPr lang="en-US" sz="2400" dirty="0"/>
              <a:t>influence on heavy precipitation relative </a:t>
            </a:r>
            <a:r>
              <a:rPr lang="en-US" sz="2400" dirty="0" smtClean="0"/>
              <a:t>to the U.S. west coast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629400" y="6336268"/>
            <a:ext cx="24288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Mahoney et al. (2016)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1252" y="1812567"/>
            <a:ext cx="24886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Jan. 2002 – Dec.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883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 dirty="0" smtClean="0">
                <a:solidFill>
                  <a:srgbClr val="10365F"/>
                </a:solidFill>
              </a:rPr>
              <a:t>Findings…</a:t>
            </a: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1"/>
            <a:r>
              <a:rPr lang="en-US" altLang="en-US" dirty="0" smtClean="0"/>
              <a:t>Pigeon River Basin</a:t>
            </a:r>
            <a:endParaRPr lang="en-US" altLang="en-US" dirty="0"/>
          </a:p>
        </p:txBody>
      </p:sp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4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65F"/>
                </a:solidFill>
              </a:rPr>
              <a:t>Methodology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r>
              <a:rPr lang="en-US" altLang="en-US" dirty="0"/>
              <a:t>R</a:t>
            </a:r>
            <a:r>
              <a:rPr lang="en-US" altLang="en-US" dirty="0" smtClean="0"/>
              <a:t>ainfall accumulation binned in 6-h periods</a:t>
            </a:r>
          </a:p>
          <a:p>
            <a:pPr lvl="1"/>
            <a:endParaRPr lang="en-US" alt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	</a:t>
            </a:r>
            <a:endParaRPr lang="en" baseline="-25000" dirty="0" smtClean="0"/>
          </a:p>
          <a:p>
            <a:pPr lvl="2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457200" y="5029200"/>
            <a:ext cx="8153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482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6106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7056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631466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0000 UTC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2682" y="631055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0600 UTC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0081" y="630850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1200 UTC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7479" y="632072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1800 UTC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2482" y="630850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0000 UTC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73" y="2526268"/>
            <a:ext cx="633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#1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73" y="4572000"/>
            <a:ext cx="761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#32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26786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04485" y="26786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696" y="2678668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8347" y="321927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346" y="3744836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906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764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712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362200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570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6238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004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716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1666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762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8288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9812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956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2860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15000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2146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9098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6050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4526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4526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8006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572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290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0480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1958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72814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8910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81958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477000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1290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4244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357685" y="26786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7818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65F"/>
                </a:solidFill>
              </a:rPr>
              <a:t>Methodology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4325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Rainfall </a:t>
            </a:r>
            <a:r>
              <a:rPr lang="en-US" altLang="en-US" dirty="0"/>
              <a:t>events (observed by </a:t>
            </a:r>
            <a:r>
              <a:rPr lang="en-US" altLang="en-US" dirty="0" smtClean="0"/>
              <a:t>the Duke </a:t>
            </a:r>
            <a:r>
              <a:rPr lang="en-US" altLang="en-US" dirty="0"/>
              <a:t>GSMRGN)</a:t>
            </a:r>
          </a:p>
          <a:p>
            <a:pPr lvl="1"/>
            <a:r>
              <a:rPr lang="en-US" altLang="en-US" dirty="0" smtClean="0"/>
              <a:t>Rank events by event total per gauge accumulation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Extreme</a:t>
            </a:r>
            <a:r>
              <a:rPr lang="en-US" altLang="en-US" dirty="0" smtClean="0"/>
              <a:t> (top 2.5%) rainfall events</a:t>
            </a:r>
          </a:p>
          <a:p>
            <a:pPr lvl="1"/>
            <a:r>
              <a:rPr lang="en-US" altLang="en-US" dirty="0" smtClean="0"/>
              <a:t>Normal (middle 33%) rainfall events</a:t>
            </a:r>
            <a:endParaRPr lang="en" dirty="0" smtClean="0"/>
          </a:p>
          <a:p>
            <a:pPr marL="914400" lvl="2" indent="0">
              <a:buNone/>
            </a:pPr>
            <a:endParaRPr lang="en-US" altLang="en-US" dirty="0" smtClean="0"/>
          </a:p>
        </p:txBody>
      </p:sp>
      <p:pic>
        <p:nvPicPr>
          <p:cNvPr id="7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4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65F"/>
                </a:solidFill>
              </a:rPr>
              <a:t>Methodology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4325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Investigate systematic differences between </a:t>
            </a:r>
            <a:r>
              <a:rPr lang="en-US" altLang="en-US" dirty="0" smtClean="0">
                <a:solidFill>
                  <a:srgbClr val="FF0000"/>
                </a:solidFill>
              </a:rPr>
              <a:t>Extreme</a:t>
            </a:r>
            <a:r>
              <a:rPr lang="en-US" altLang="en-US" dirty="0" smtClean="0"/>
              <a:t> and Normal rainfall events (“Connections”)</a:t>
            </a:r>
            <a:endParaRPr lang="en-US" altLang="en-US" dirty="0"/>
          </a:p>
          <a:p>
            <a:pPr lvl="1"/>
            <a:r>
              <a:rPr lang="en-US" altLang="en-US" dirty="0" smtClean="0"/>
              <a:t>Atmospheric Rivers (ARs)</a:t>
            </a:r>
          </a:p>
          <a:p>
            <a:pPr lvl="1"/>
            <a:r>
              <a:rPr lang="en-US" altLang="en-US" dirty="0" smtClean="0"/>
              <a:t>Observed flooding at Newport, TN river gauge</a:t>
            </a:r>
          </a:p>
          <a:p>
            <a:pPr lvl="1"/>
            <a:r>
              <a:rPr lang="en-US" altLang="en-US" dirty="0" smtClean="0"/>
              <a:t>Storm event reports in TN, NC along common state border</a:t>
            </a:r>
            <a:endParaRPr lang="en" dirty="0" smtClean="0"/>
          </a:p>
          <a:p>
            <a:pPr marL="914400" lvl="2" indent="0">
              <a:buNone/>
            </a:pPr>
            <a:endParaRPr lang="en-US" altLang="en-US" dirty="0" smtClean="0"/>
          </a:p>
        </p:txBody>
      </p:sp>
      <p:pic>
        <p:nvPicPr>
          <p:cNvPr id="7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7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1498718"/>
            <a:ext cx="7915275" cy="4581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5616" y="3722577"/>
            <a:ext cx="6355080" cy="147732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6-h GFS analysis (0.5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0.5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grids and IVT study domain…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highest IVT contour meeting Mahoney et al. (2016) shape criteria (at least 1500 km long, no wider than 1500 km)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maximum IVT value for three consecutive GFS analyses (12+ h) at least 500 kg 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2539" y="2703443"/>
            <a:ext cx="3080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IVT** study domain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365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Methodology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10365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4414" y="6194087"/>
            <a:ext cx="881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IVT** = Integrated Vapor Transport (vapor movement in lowest layer)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5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65F"/>
                </a:solidFill>
              </a:rPr>
              <a:t>Results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5312" y="1881395"/>
            <a:ext cx="5513375" cy="4135866"/>
          </a:xfrm>
          <a:prstGeom prst="rect">
            <a:avLst/>
          </a:prstGeom>
        </p:spPr>
      </p:pic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4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304802"/>
            <a:ext cx="6364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10365F"/>
                </a:solidFill>
              </a:rPr>
              <a:t>Integrated Vapor Transport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641246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GFS gridded analyses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8086" y="6399591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NOAA - NOMADS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3564" y="6322369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(moderate flooding)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3132" y="5847174"/>
            <a:ext cx="6477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0000 UTC 21- 0600 UTC 24 December </a:t>
            </a:r>
            <a:r>
              <a:rPr lang="en-US" sz="2800" dirty="0" smtClean="0">
                <a:solidFill>
                  <a:srgbClr val="000000"/>
                </a:solidFill>
              </a:rPr>
              <a:t>2013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1526" y="518203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[kg m</a:t>
            </a:r>
            <a:r>
              <a:rPr lang="en-US" baseline="30000" dirty="0" smtClean="0"/>
              <a:t>-1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686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564" y="6322369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(moderate flooding)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395" y="304802"/>
            <a:ext cx="790357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10365F"/>
                </a:solidFill>
              </a:rPr>
              <a:t>500 </a:t>
            </a:r>
            <a:r>
              <a:rPr lang="en-US" sz="4400" dirty="0" err="1">
                <a:solidFill>
                  <a:srgbClr val="10365F"/>
                </a:solidFill>
              </a:rPr>
              <a:t>hPa</a:t>
            </a:r>
            <a:r>
              <a:rPr lang="en-US" sz="4400" dirty="0">
                <a:solidFill>
                  <a:srgbClr val="10365F"/>
                </a:solidFill>
              </a:rPr>
              <a:t> level Geo </a:t>
            </a:r>
            <a:r>
              <a:rPr lang="en-US" sz="4400" dirty="0" err="1">
                <a:solidFill>
                  <a:srgbClr val="10365F"/>
                </a:solidFill>
              </a:rPr>
              <a:t>Ht</a:t>
            </a:r>
            <a:r>
              <a:rPr lang="en-US" sz="4400" dirty="0">
                <a:solidFill>
                  <a:srgbClr val="10365F"/>
                </a:solidFill>
              </a:rPr>
              <a:t> / Temp / 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26697" y="640856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NOAA - SPC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7242" y="5799149"/>
            <a:ext cx="359265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21- 24 December </a:t>
            </a:r>
            <a:r>
              <a:rPr lang="en-US" sz="2800" dirty="0" smtClean="0">
                <a:solidFill>
                  <a:srgbClr val="000000"/>
                </a:solidFill>
              </a:rPr>
              <a:t>2013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227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08" y="0"/>
            <a:ext cx="5514584" cy="6858000"/>
          </a:xfrm>
          <a:prstGeom prst="rect">
            <a:avLst/>
          </a:prstGeom>
        </p:spPr>
      </p:pic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2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40_wash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391400" y="6461127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Courtesy: John Fargher, P.E.</a:t>
            </a:r>
          </a:p>
        </p:txBody>
      </p:sp>
      <p:pic>
        <p:nvPicPr>
          <p:cNvPr id="4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20" y="170156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65F"/>
                </a:solidFill>
              </a:rPr>
              <a:t>Findings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5257800"/>
          </a:xfrm>
        </p:spPr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/>
              <a:t>Half of </a:t>
            </a:r>
            <a:r>
              <a:rPr lang="en-US" altLang="en-US" dirty="0">
                <a:solidFill>
                  <a:srgbClr val="FF0000"/>
                </a:solidFill>
              </a:rPr>
              <a:t>Extreme</a:t>
            </a:r>
            <a:r>
              <a:rPr lang="en-US" altLang="en-US" dirty="0"/>
              <a:t> events are AR-influenced</a:t>
            </a:r>
          </a:p>
          <a:p>
            <a:pPr lvl="2"/>
            <a:r>
              <a:rPr lang="en-US" altLang="en-US" dirty="0"/>
              <a:t>Most likely in cool season environments</a:t>
            </a:r>
          </a:p>
          <a:p>
            <a:pPr lvl="3"/>
            <a:r>
              <a:rPr lang="en-US" altLang="en-US" dirty="0"/>
              <a:t>Slow-moving high amplitude atmospheric wave</a:t>
            </a:r>
          </a:p>
          <a:p>
            <a:pPr lvl="4"/>
            <a:r>
              <a:rPr lang="en-US" altLang="en-US" dirty="0"/>
              <a:t>Rapidly moving humid air at low-levels (from the Gulf of Mexico)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Extreme</a:t>
            </a:r>
            <a:r>
              <a:rPr lang="en-US" altLang="en-US" dirty="0"/>
              <a:t> events having </a:t>
            </a:r>
            <a:r>
              <a:rPr lang="en-US" altLang="en-US" u="sng" dirty="0">
                <a:solidFill>
                  <a:srgbClr val="FF0000"/>
                </a:solidFill>
              </a:rPr>
              <a:t>no</a:t>
            </a:r>
            <a:r>
              <a:rPr lang="en-US" altLang="en-US" dirty="0"/>
              <a:t> </a:t>
            </a:r>
            <a:r>
              <a:rPr lang="en-US" altLang="en-US" dirty="0" smtClean="0"/>
              <a:t>AR-influence</a:t>
            </a:r>
            <a:endParaRPr lang="en-US" altLang="en-US" dirty="0"/>
          </a:p>
          <a:p>
            <a:pPr lvl="2"/>
            <a:r>
              <a:rPr lang="en-US" altLang="en-US" dirty="0"/>
              <a:t>Most likely in warm season environments</a:t>
            </a:r>
          </a:p>
          <a:p>
            <a:pPr lvl="3"/>
            <a:r>
              <a:rPr lang="en-US" altLang="en-US" dirty="0"/>
              <a:t>Cut-off low level cyclone southwest of southern Appalachians</a:t>
            </a:r>
          </a:p>
          <a:p>
            <a:pPr lvl="4"/>
            <a:r>
              <a:rPr lang="en-US" altLang="en-US" dirty="0"/>
              <a:t>Low-level winds blow normal to mountains – </a:t>
            </a:r>
            <a:r>
              <a:rPr lang="en-US" altLang="en-US" dirty="0" err="1"/>
              <a:t>orographically</a:t>
            </a:r>
            <a:r>
              <a:rPr lang="en-US" altLang="en-US" dirty="0"/>
              <a:t>-enhanced </a:t>
            </a:r>
            <a:r>
              <a:rPr lang="en-US" altLang="en-US" dirty="0" smtClean="0"/>
              <a:t>precipitation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0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10365F"/>
                </a:solidFill>
              </a:rPr>
              <a:t>Findings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5257800"/>
          </a:xfrm>
        </p:spPr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 smtClean="0"/>
              <a:t>12-25% ARs are associated with a societal hazard (flooding, flash flooding, heavy rainfall reports)</a:t>
            </a:r>
          </a:p>
          <a:p>
            <a:pPr lvl="1"/>
            <a:r>
              <a:rPr lang="en-US" altLang="en-US" dirty="0" smtClean="0"/>
              <a:t>Normal rainfall events with an AR, </a:t>
            </a:r>
            <a:r>
              <a:rPr lang="en-US" altLang="en-US" u="sng" dirty="0" smtClean="0"/>
              <a:t>not</a:t>
            </a:r>
            <a:r>
              <a:rPr lang="en-US" altLang="en-US" dirty="0" smtClean="0"/>
              <a:t> associated with a societal hazard? [“non-threatening” ARs]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2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u="sng" dirty="0" smtClean="0"/>
              <a:t>Seasonal</a:t>
            </a:r>
            <a:r>
              <a:rPr lang="en-US" dirty="0" smtClean="0"/>
              <a:t> </a:t>
            </a:r>
            <a:r>
              <a:rPr lang="en-US" dirty="0"/>
              <a:t>count of number of ARs impacting the </a:t>
            </a:r>
            <a:r>
              <a:rPr lang="en-US" dirty="0" smtClean="0"/>
              <a:t>IVT study </a:t>
            </a:r>
            <a:r>
              <a:rPr lang="en-US" dirty="0"/>
              <a:t>domain </a:t>
            </a:r>
            <a:r>
              <a:rPr lang="en-US" dirty="0" smtClean="0"/>
              <a:t>using </a:t>
            </a:r>
            <a:r>
              <a:rPr lang="en-US" dirty="0"/>
              <a:t>available </a:t>
            </a:r>
            <a:r>
              <a:rPr lang="en-US" dirty="0" smtClean="0"/>
              <a:t>11463 </a:t>
            </a:r>
            <a:r>
              <a:rPr lang="en-US" dirty="0"/>
              <a:t>GFS </a:t>
            </a:r>
            <a:r>
              <a:rPr lang="en-US" dirty="0" smtClean="0"/>
              <a:t>6-h analysis periods of </a:t>
            </a:r>
            <a:r>
              <a:rPr lang="en-US" dirty="0"/>
              <a:t>the </a:t>
            </a:r>
            <a:r>
              <a:rPr lang="en-US" dirty="0" smtClean="0"/>
              <a:t>8-yr study</a:t>
            </a:r>
            <a:r>
              <a:rPr lang="en-US" dirty="0"/>
              <a:t> (of </a:t>
            </a:r>
            <a:r>
              <a:rPr lang="en-US" dirty="0" smtClean="0"/>
              <a:t>11688 </a:t>
            </a:r>
            <a:r>
              <a:rPr lang="en-US" dirty="0"/>
              <a:t>maximum 6-h periods; </a:t>
            </a:r>
            <a:r>
              <a:rPr lang="en-US" dirty="0" smtClean="0"/>
              <a:t>98.1% </a:t>
            </a:r>
            <a:r>
              <a:rPr lang="en-US" dirty="0"/>
              <a:t>of a complete </a:t>
            </a:r>
            <a:r>
              <a:rPr lang="en-US" dirty="0" smtClean="0"/>
              <a:t>archive</a:t>
            </a:r>
            <a:r>
              <a:rPr lang="en-US" dirty="0"/>
              <a:t>) [1 July 2009 – 30 June 2017].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Climatology [8-yr]</a:t>
            </a:r>
            <a:endParaRPr lang="en-US" sz="3600" dirty="0">
              <a:solidFill>
                <a:srgbClr val="10365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52693"/>
              </p:ext>
            </p:extLst>
          </p:nvPr>
        </p:nvGraphicFramePr>
        <p:xfrm>
          <a:off x="1334326" y="3802259"/>
          <a:ext cx="647534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161">
                  <a:extLst>
                    <a:ext uri="{9D8B030D-6E8A-4147-A177-3AD203B41FA5}">
                      <a16:colId xmlns:a16="http://schemas.microsoft.com/office/drawing/2014/main" val="4012552020"/>
                    </a:ext>
                  </a:extLst>
                </a:gridCol>
                <a:gridCol w="1172817">
                  <a:extLst>
                    <a:ext uri="{9D8B030D-6E8A-4147-A177-3AD203B41FA5}">
                      <a16:colId xmlns:a16="http://schemas.microsoft.com/office/drawing/2014/main" val="2597535762"/>
                    </a:ext>
                  </a:extLst>
                </a:gridCol>
                <a:gridCol w="1421296">
                  <a:extLst>
                    <a:ext uri="{9D8B030D-6E8A-4147-A177-3AD203B41FA5}">
                      <a16:colId xmlns:a16="http://schemas.microsoft.com/office/drawing/2014/main" val="2857342979"/>
                    </a:ext>
                  </a:extLst>
                </a:gridCol>
                <a:gridCol w="1866070">
                  <a:extLst>
                    <a:ext uri="{9D8B030D-6E8A-4147-A177-3AD203B41FA5}">
                      <a16:colId xmlns:a16="http://schemas.microsoft.com/office/drawing/2014/main" val="2706421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Meteorologi</a:t>
                      </a:r>
                      <a:r>
                        <a:rPr lang="en-US" baseline="0" dirty="0" smtClean="0"/>
                        <a:t>cal Season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 Events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6-h Periods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 Duration (h)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3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Winter (DJF)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34.25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785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Spring (MAM)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31.59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7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Summer (JJA)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696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Autumn (SON)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37.05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200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Total/</a:t>
                      </a:r>
                      <a:r>
                        <a:rPr lang="en-US" dirty="0" err="1" smtClean="0"/>
                        <a:t>avg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35.34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10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8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 dirty="0" smtClean="0">
                <a:solidFill>
                  <a:srgbClr val="10365F"/>
                </a:solidFill>
              </a:rPr>
              <a:t>Findings…</a:t>
            </a: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1"/>
            <a:r>
              <a:rPr lang="en-US" altLang="en-US" dirty="0" smtClean="0"/>
              <a:t>Comparison between the Pigeon River Basin (PRB) and the </a:t>
            </a:r>
            <a:r>
              <a:rPr lang="en-US" altLang="en-US" dirty="0" err="1" smtClean="0"/>
              <a:t>Coweeta</a:t>
            </a:r>
            <a:r>
              <a:rPr lang="en-US" altLang="en-US" dirty="0" smtClean="0"/>
              <a:t> River Basin (CRB)…</a:t>
            </a:r>
            <a:endParaRPr lang="en-US" altLang="en-US" dirty="0"/>
          </a:p>
        </p:txBody>
      </p:sp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view – </a:t>
            </a:r>
            <a:r>
              <a:rPr lang="en-US" sz="3600" dirty="0" smtClean="0"/>
              <a:t>two river basins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Map of pigeon and </a:t>
            </a:r>
            <a:r>
              <a:rPr lang="en-US" dirty="0" err="1" smtClean="0"/>
              <a:t>coweeta</a:t>
            </a:r>
            <a:r>
              <a:rPr lang="en-US" dirty="0" smtClean="0"/>
              <a:t> river basin boundaries embedded in elevation map of western NC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341"/>
            <a:ext cx="9144000" cy="5479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8144" y="768096"/>
            <a:ext cx="209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Pigeon River Basin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4440" y="2005192"/>
            <a:ext cx="317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Upper Little Tennessee Basin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004816" y="5205984"/>
            <a:ext cx="2299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Coweeta</a:t>
            </a:r>
            <a:r>
              <a:rPr lang="en-US" sz="2000" dirty="0" smtClean="0"/>
              <a:t> River Basin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390007" y="1137428"/>
            <a:ext cx="511177" cy="632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2"/>
          </p:cNvCxnSpPr>
          <p:nvPr/>
        </p:nvCxnSpPr>
        <p:spPr>
          <a:xfrm>
            <a:off x="2133593" y="2405302"/>
            <a:ext cx="1191816" cy="6574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7" idx="0"/>
          </p:cNvCxnSpPr>
          <p:nvPr/>
        </p:nvCxnSpPr>
        <p:spPr>
          <a:xfrm>
            <a:off x="4572000" y="4671391"/>
            <a:ext cx="1582811" cy="5345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8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</a:p>
          <a:p>
            <a:pPr lvl="1"/>
            <a:r>
              <a:rPr lang="en-US" u="sng" dirty="0"/>
              <a:t>P</a:t>
            </a:r>
            <a:r>
              <a:rPr lang="en-US" u="sng" dirty="0" smtClean="0"/>
              <a:t>igeon </a:t>
            </a:r>
            <a:r>
              <a:rPr lang="en-US" u="sng" dirty="0"/>
              <a:t>R</a:t>
            </a:r>
            <a:r>
              <a:rPr lang="en-US" u="sng" dirty="0" smtClean="0"/>
              <a:t>iver Basin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displaced north and west</a:t>
            </a:r>
            <a:r>
              <a:rPr lang="en-US" dirty="0" smtClean="0"/>
              <a:t> of the </a:t>
            </a:r>
            <a:r>
              <a:rPr lang="en-US" dirty="0" smtClean="0">
                <a:solidFill>
                  <a:srgbClr val="FF0000"/>
                </a:solidFill>
              </a:rPr>
              <a:t>Blue Ridge escarpment</a:t>
            </a:r>
          </a:p>
          <a:p>
            <a:pPr lvl="1"/>
            <a:r>
              <a:rPr lang="en-US" u="sng" dirty="0"/>
              <a:t>C</a:t>
            </a:r>
            <a:r>
              <a:rPr lang="en-US" u="sng" dirty="0" smtClean="0"/>
              <a:t>oweeta River Basin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adjacent</a:t>
            </a:r>
            <a:r>
              <a:rPr lang="en-US" dirty="0" smtClean="0"/>
              <a:t> to the </a:t>
            </a:r>
            <a:r>
              <a:rPr lang="en-US" dirty="0" smtClean="0">
                <a:solidFill>
                  <a:srgbClr val="FF0000"/>
                </a:solidFill>
              </a:rPr>
              <a:t>Blue Ridge escarpment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8-yr comparison; PRB v. CRB</a:t>
            </a:r>
            <a:endParaRPr lang="en-US" sz="3600" dirty="0">
              <a:solidFill>
                <a:srgbClr val="10365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  <a:p>
            <a:pPr marL="457200" lvl="1" indent="0">
              <a:buNone/>
            </a:pPr>
            <a:r>
              <a:rPr lang="en-US" dirty="0" smtClean="0"/>
              <a:t>Number of </a:t>
            </a:r>
            <a:r>
              <a:rPr lang="en-US" u="sng" dirty="0" smtClean="0">
                <a:solidFill>
                  <a:srgbClr val="FF0000"/>
                </a:solidFill>
              </a:rPr>
              <a:t>extreme</a:t>
            </a:r>
            <a:r>
              <a:rPr lang="en-US" dirty="0" smtClean="0"/>
              <a:t> (top 2.5%) </a:t>
            </a:r>
            <a:r>
              <a:rPr lang="en-US" u="sng" dirty="0" smtClean="0"/>
              <a:t>rain events</a:t>
            </a:r>
            <a:r>
              <a:rPr lang="en-US" dirty="0" smtClean="0"/>
              <a:t> of the 8-yr study [1 July 2009 – 30 June 2017].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01426"/>
              </p:ext>
            </p:extLst>
          </p:nvPr>
        </p:nvGraphicFramePr>
        <p:xfrm>
          <a:off x="628650" y="3016250"/>
          <a:ext cx="7886700" cy="324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1158686206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113277678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267816397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31454921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526819519"/>
                    </a:ext>
                  </a:extLst>
                </a:gridCol>
              </a:tblGrid>
              <a:tr h="8646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River Basin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AR-influenced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TC-influenced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NOT</a:t>
                      </a:r>
                      <a:r>
                        <a:rPr lang="en-US" sz="2400" baseline="0" dirty="0" smtClean="0"/>
                        <a:t> AR- or TC-influenced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46008"/>
                  </a:ext>
                </a:extLst>
              </a:tr>
              <a:tr h="8646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Pigeon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23 (53.5%)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 (7.0%) {Ida, Lee, Andrea}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 (39.5%)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894299"/>
                  </a:ext>
                </a:extLst>
              </a:tr>
              <a:tr h="86465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Coweeta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 (83.3%)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 (8.3%) </a:t>
                      </a:r>
                    </a:p>
                    <a:p>
                      <a:r>
                        <a:rPr lang="en-US" sz="2400" dirty="0" smtClean="0"/>
                        <a:t>{Ida, Lee}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 (8.3%)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88629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1304" y="6258348"/>
            <a:ext cx="2741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TC = tropical cyclone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0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30039"/>
          </a:xfrm>
        </p:spPr>
        <p:txBody>
          <a:bodyPr/>
          <a:lstStyle/>
          <a:p>
            <a:r>
              <a:rPr lang="en-US" dirty="0" smtClean="0"/>
              <a:t>Results</a:t>
            </a:r>
          </a:p>
          <a:p>
            <a:pPr marL="457200" lvl="1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Seven</a:t>
            </a:r>
            <a:r>
              <a:rPr lang="en-US" dirty="0" smtClean="0"/>
              <a:t> rainfall events qualify as </a:t>
            </a:r>
            <a:r>
              <a:rPr lang="en-US" u="sng" dirty="0" smtClean="0">
                <a:solidFill>
                  <a:srgbClr val="FF0000"/>
                </a:solidFill>
              </a:rPr>
              <a:t>extreme</a:t>
            </a:r>
            <a:r>
              <a:rPr lang="en-US" dirty="0" smtClean="0"/>
              <a:t> in the </a:t>
            </a:r>
            <a:r>
              <a:rPr lang="en-US" dirty="0" err="1" smtClean="0"/>
              <a:t>Coweeta</a:t>
            </a:r>
            <a:r>
              <a:rPr lang="en-US" dirty="0" smtClean="0"/>
              <a:t> River Basin and less-than-extreme in the Pigeon R.B.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Six</a:t>
            </a:r>
            <a:r>
              <a:rPr lang="en-US" dirty="0" smtClean="0"/>
              <a:t> events = AR influenced (5 Feb 2012, </a:t>
            </a:r>
            <a:r>
              <a:rPr lang="en-US" dirty="0"/>
              <a:t>16 Apr </a:t>
            </a:r>
            <a:r>
              <a:rPr lang="en-US" dirty="0" smtClean="0"/>
              <a:t>2011, 28 Nov 2011, 14 Oct 2014, 18 Nov 2015, and 3 Feb 2016)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One</a:t>
            </a:r>
            <a:r>
              <a:rPr lang="en-US" dirty="0" smtClean="0"/>
              <a:t> event = squall line and severe weather (26 Oct 2010)</a:t>
            </a:r>
          </a:p>
          <a:p>
            <a:pPr marL="457200" lvl="1" indent="0">
              <a:buNone/>
            </a:pPr>
            <a:r>
              <a:rPr lang="en-US" dirty="0" smtClean="0"/>
              <a:t>Examination of geopotential height and </a:t>
            </a:r>
            <a:r>
              <a:rPr lang="en-US" dirty="0" err="1" smtClean="0"/>
              <a:t>precipitable</a:t>
            </a:r>
            <a:r>
              <a:rPr lang="en-US" dirty="0" smtClean="0"/>
              <a:t> water composite means and anomalies of </a:t>
            </a:r>
          </a:p>
          <a:p>
            <a:pPr lvl="2"/>
            <a:r>
              <a:rPr lang="en-US" dirty="0" smtClean="0"/>
              <a:t>six AR-influenced extreme rainfall events (CRB)</a:t>
            </a:r>
          </a:p>
          <a:p>
            <a:pPr lvl="2"/>
            <a:r>
              <a:rPr lang="en-US" dirty="0" smtClean="0"/>
              <a:t>16 AR-influenced extreme rainfall events (PRB, Miller et al. 2018)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8-yr comparison; PRB v. CRB</a:t>
            </a:r>
            <a:endParaRPr lang="en-US" sz="3600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7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view – </a:t>
            </a:r>
            <a:r>
              <a:rPr lang="en-US" sz="3600" dirty="0" smtClean="0"/>
              <a:t>two river basins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Four panel 850 </a:t>
            </a:r>
            <a:r>
              <a:rPr lang="en-US" dirty="0"/>
              <a:t>(a) cow AR, (c) duke AR and </a:t>
            </a:r>
            <a:r>
              <a:rPr lang="en-US" dirty="0" smtClean="0"/>
              <a:t>PW (b) </a:t>
            </a:r>
            <a:r>
              <a:rPr lang="en-US" dirty="0"/>
              <a:t>cow AR, (d) duke AR geopotential composite </a:t>
            </a:r>
            <a:r>
              <a:rPr lang="en-US" dirty="0" smtClean="0"/>
              <a:t>mean</a:t>
            </a:r>
            <a:endParaRPr lang="en-US" dirty="0"/>
          </a:p>
          <a:p>
            <a:pPr lvl="1"/>
            <a:r>
              <a:rPr lang="en-US" dirty="0"/>
              <a:t>Four panel 850 (a) cow AR, (c) duke AR and PW (b) cow AR, (d) duke AR geopotential composite </a:t>
            </a:r>
            <a:r>
              <a:rPr lang="en-US" dirty="0" err="1" smtClean="0"/>
              <a:t>anom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39"/>
            <a:ext cx="9144000" cy="5922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00" y="5154827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3133" y="5154827"/>
            <a:ext cx="73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Wat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4341" y="52110"/>
            <a:ext cx="27953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36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Composite means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036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133" y="2199967"/>
            <a:ext cx="73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Wat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299" y="2199967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99" y="619704"/>
            <a:ext cx="1159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PRB, N=16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8479" y="619704"/>
            <a:ext cx="5533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299" y="3569318"/>
            <a:ext cx="1047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CRB, N=6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8797" y="3569318"/>
            <a:ext cx="558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view – </a:t>
            </a:r>
            <a:r>
              <a:rPr lang="en-US" sz="3600" dirty="0" smtClean="0"/>
              <a:t>two river basins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Four panel 850 </a:t>
            </a:r>
            <a:r>
              <a:rPr lang="en-US" dirty="0"/>
              <a:t>(a) cow AR, (c) duke AR and </a:t>
            </a:r>
            <a:r>
              <a:rPr lang="en-US" dirty="0" smtClean="0"/>
              <a:t>PW (b) </a:t>
            </a:r>
            <a:r>
              <a:rPr lang="en-US" dirty="0"/>
              <a:t>cow AR, (d) duke AR geopotential composite </a:t>
            </a:r>
            <a:r>
              <a:rPr lang="en-US" dirty="0" smtClean="0"/>
              <a:t>mean</a:t>
            </a:r>
            <a:endParaRPr lang="en-US" dirty="0"/>
          </a:p>
          <a:p>
            <a:pPr lvl="1"/>
            <a:r>
              <a:rPr lang="en-US" dirty="0"/>
              <a:t>Four panel 850 (a) cow AR, (c) duke AR and PW (b) cow AR, (d) duke AR geopotential composite </a:t>
            </a:r>
            <a:r>
              <a:rPr lang="en-US" dirty="0" err="1" smtClean="0"/>
              <a:t>anom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39"/>
            <a:ext cx="9144000" cy="5922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300" y="5154827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63133" y="5154827"/>
            <a:ext cx="73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Wat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71374" y="52110"/>
            <a:ext cx="34012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0365F"/>
                </a:solidFill>
              </a:rPr>
              <a:t>Composite anomalies</a:t>
            </a:r>
            <a:endParaRPr lang="en-US" sz="2800" dirty="0">
              <a:solidFill>
                <a:srgbClr val="10365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299" y="2199967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63133" y="2199967"/>
            <a:ext cx="73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Wat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8479" y="619704"/>
            <a:ext cx="5533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8299" y="619704"/>
            <a:ext cx="11593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PRB, N=16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8299" y="3569318"/>
            <a:ext cx="1047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CRB, N=6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58797" y="3569318"/>
            <a:ext cx="558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4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0365F"/>
                </a:solidFill>
              </a:rPr>
              <a:t>Original </a:t>
            </a:r>
            <a:r>
              <a:rPr lang="en-US" altLang="en-US" dirty="0" smtClean="0">
                <a:solidFill>
                  <a:srgbClr val="10365F"/>
                </a:solidFill>
              </a:rPr>
              <a:t>purpose - funding</a:t>
            </a:r>
            <a:endParaRPr lang="en-US" altLang="en-US" dirty="0">
              <a:solidFill>
                <a:srgbClr val="10365F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NASA</a:t>
            </a:r>
            <a:endParaRPr lang="en-US" altLang="en-US" dirty="0"/>
          </a:p>
          <a:p>
            <a:pPr lvl="1"/>
            <a:r>
              <a:rPr lang="en-US" altLang="en-US" dirty="0"/>
              <a:t>Provide ground validation (GV) at high elevation locations in the mid-latitudes for NASA’s Global Precipitation Mission (GPM)</a:t>
            </a:r>
          </a:p>
        </p:txBody>
      </p:sp>
      <p:pic>
        <p:nvPicPr>
          <p:cNvPr id="7175" name="Picture 2" descr="C:\Users\violaduan\Dropbox\paper\result\583770main_GPM_Banner_1_946-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3565527"/>
            <a:ext cx="42767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Disagreement between two river basins on ‘extreme’ events</a:t>
            </a:r>
          </a:p>
          <a:p>
            <a:pPr lvl="2"/>
            <a:r>
              <a:rPr lang="en-US" dirty="0" smtClean="0"/>
              <a:t>Much smaller record (8-yr [v. 82-yr]) in the Pigeon River Basin</a:t>
            </a:r>
          </a:p>
          <a:p>
            <a:pPr lvl="2"/>
            <a:r>
              <a:rPr lang="en-US" dirty="0" smtClean="0"/>
              <a:t>Difference in position relative to the </a:t>
            </a:r>
            <a:r>
              <a:rPr lang="en-US" dirty="0" smtClean="0">
                <a:solidFill>
                  <a:srgbClr val="FF0000"/>
                </a:solidFill>
              </a:rPr>
              <a:t>Blue Ridge escarpment</a:t>
            </a:r>
          </a:p>
          <a:p>
            <a:pPr lvl="2"/>
            <a:r>
              <a:rPr lang="en-US" dirty="0" smtClean="0"/>
              <a:t>Relative landform homogeneity of the Coweeta River Basin; 8-9 [</a:t>
            </a:r>
            <a:r>
              <a:rPr lang="en-US" dirty="0" smtClean="0">
                <a:solidFill>
                  <a:srgbClr val="0070C0"/>
                </a:solidFill>
              </a:rPr>
              <a:t>32</a:t>
            </a:r>
            <a:r>
              <a:rPr lang="en-US" dirty="0" smtClean="0"/>
              <a:t>] gauges spread over </a:t>
            </a:r>
            <a:r>
              <a:rPr lang="en-US" dirty="0" smtClean="0">
                <a:solidFill>
                  <a:prstClr val="black"/>
                </a:solidFill>
              </a:rPr>
              <a:t>16.26 </a:t>
            </a:r>
            <a:r>
              <a:rPr lang="en-US" dirty="0">
                <a:solidFill>
                  <a:prstClr val="black"/>
                </a:solidFill>
              </a:rPr>
              <a:t>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/>
              <a:t> </a:t>
            </a:r>
            <a:r>
              <a:rPr lang="en-US" dirty="0" smtClean="0">
                <a:solidFill>
                  <a:prstClr val="black"/>
                </a:solidFill>
              </a:rPr>
              <a:t>[</a:t>
            </a:r>
            <a:r>
              <a:rPr lang="en-US" dirty="0" smtClean="0">
                <a:solidFill>
                  <a:srgbClr val="0070C0"/>
                </a:solidFill>
              </a:rPr>
              <a:t>1823 km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  <a:r>
              <a:rPr lang="en-US" dirty="0" smtClean="0">
                <a:solidFill>
                  <a:srgbClr val="0070C0"/>
                </a:solidFill>
              </a:rPr>
              <a:t>, PRB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Composite weather AR pattern differences</a:t>
            </a:r>
          </a:p>
          <a:p>
            <a:pPr lvl="2"/>
            <a:r>
              <a:rPr lang="en-US" u="sng" dirty="0" smtClean="0"/>
              <a:t>Southwesterly</a:t>
            </a:r>
            <a:r>
              <a:rPr lang="en-US" dirty="0" smtClean="0"/>
              <a:t> flow </a:t>
            </a:r>
            <a:r>
              <a:rPr lang="en-US" u="sng" dirty="0" smtClean="0"/>
              <a:t>favors</a:t>
            </a:r>
            <a:r>
              <a:rPr lang="en-US" dirty="0" smtClean="0"/>
              <a:t> extreme events in the PRB</a:t>
            </a:r>
          </a:p>
          <a:p>
            <a:pPr lvl="2"/>
            <a:r>
              <a:rPr lang="en-US" u="sng" dirty="0" smtClean="0"/>
              <a:t>Southerly</a:t>
            </a:r>
            <a:r>
              <a:rPr lang="en-US" dirty="0" smtClean="0"/>
              <a:t> flow </a:t>
            </a:r>
            <a:r>
              <a:rPr lang="en-US" u="sng" dirty="0" smtClean="0"/>
              <a:t>inhibits</a:t>
            </a:r>
            <a:r>
              <a:rPr lang="en-US" dirty="0" smtClean="0"/>
              <a:t> extreme events in the PRB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8-yr comparison; PRB v. CRB</a:t>
            </a:r>
            <a:endParaRPr lang="en-US" sz="3600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33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Map of pigeon and </a:t>
            </a:r>
            <a:r>
              <a:rPr lang="en-US" dirty="0" err="1" smtClean="0"/>
              <a:t>coweeta</a:t>
            </a:r>
            <a:r>
              <a:rPr lang="en-US" dirty="0" smtClean="0"/>
              <a:t> river basin boundaries embedded in elevation map of western NC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view – </a:t>
            </a:r>
            <a:r>
              <a:rPr lang="en-US" sz="3600" dirty="0" smtClean="0"/>
              <a:t>two river basins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" y="0"/>
            <a:ext cx="88725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6338" y="6477006"/>
            <a:ext cx="4844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http://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www.wncvitalityindex.org/topography/mountain-topography-and-geomorphology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73552" y="4352544"/>
            <a:ext cx="128016" cy="13716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2848356" y="5091017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 rot="19426613">
            <a:off x="2000045" y="4458225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5" idx="0"/>
          </p:cNvCxnSpPr>
          <p:nvPr/>
        </p:nvCxnSpPr>
        <p:spPr>
          <a:xfrm flipV="1">
            <a:off x="3337560" y="2176671"/>
            <a:ext cx="1323892" cy="217587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22841" y="1806066"/>
            <a:ext cx="3749744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Richland Balsam, 1845 m (6053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 dirty="0" smtClean="0">
                <a:solidFill>
                  <a:srgbClr val="10365F"/>
                </a:solidFill>
              </a:rPr>
              <a:t>Future…</a:t>
            </a:r>
            <a:endParaRPr lang="en-US" altLang="en-US" sz="4100" dirty="0">
              <a:solidFill>
                <a:srgbClr val="10365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1"/>
            <a:r>
              <a:rPr lang="en-US" altLang="en-US" u="sng" dirty="0" smtClean="0"/>
              <a:t>Hypothesis</a:t>
            </a:r>
            <a:r>
              <a:rPr lang="en-US" altLang="en-US" dirty="0" smtClean="0"/>
              <a:t>; </a:t>
            </a:r>
            <a:r>
              <a:rPr lang="en-US" altLang="en-US" dirty="0" smtClean="0">
                <a:solidFill>
                  <a:srgbClr val="FF0000"/>
                </a:solidFill>
              </a:rPr>
              <a:t>another way</a:t>
            </a:r>
            <a:r>
              <a:rPr lang="en-US" altLang="en-US" dirty="0" smtClean="0"/>
              <a:t> Atmospheric Rivers can cause a disruption in the southern Appalachian Mountains…</a:t>
            </a:r>
            <a:endParaRPr lang="en-US" altLang="en-US" dirty="0"/>
          </a:p>
        </p:txBody>
      </p:sp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5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</a:p>
          <a:p>
            <a:pPr lvl="1"/>
            <a:r>
              <a:rPr lang="en-US" dirty="0" smtClean="0"/>
              <a:t>Longer time-scale precipitation events; </a:t>
            </a:r>
            <a:r>
              <a:rPr lang="en-US" dirty="0" smtClean="0">
                <a:solidFill>
                  <a:srgbClr val="FF0000"/>
                </a:solidFill>
              </a:rPr>
              <a:t>Elevated Rain Time Clusters</a:t>
            </a:r>
            <a:r>
              <a:rPr lang="en-US" dirty="0" smtClean="0"/>
              <a:t> [</a:t>
            </a:r>
            <a:r>
              <a:rPr lang="en-US" u="sng" dirty="0" smtClean="0"/>
              <a:t>ERTCs</a:t>
            </a:r>
            <a:r>
              <a:rPr lang="en-US" dirty="0" smtClean="0"/>
              <a:t>]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Future</a:t>
            </a:r>
            <a:endParaRPr lang="en-US" sz="3600" dirty="0">
              <a:solidFill>
                <a:srgbClr val="10365F"/>
              </a:solidFill>
            </a:endParaRPr>
          </a:p>
        </p:txBody>
      </p:sp>
      <p:cxnSp>
        <p:nvCxnSpPr>
          <p:cNvPr id="5" name="Straight Arrow Connector 4"/>
          <p:cNvCxnSpPr>
            <a:stCxn id="3" idx="1"/>
            <a:endCxn id="3" idx="3"/>
          </p:cNvCxnSpPr>
          <p:nvPr/>
        </p:nvCxnSpPr>
        <p:spPr>
          <a:xfrm>
            <a:off x="628650" y="4001294"/>
            <a:ext cx="788670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48050" y="3638550"/>
            <a:ext cx="9525" cy="7334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91175" y="3638550"/>
            <a:ext cx="9525" cy="7334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34300" y="3629024"/>
            <a:ext cx="9525" cy="7334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04925" y="3629023"/>
            <a:ext cx="9525" cy="7334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Callout 19"/>
          <p:cNvSpPr/>
          <p:nvPr/>
        </p:nvSpPr>
        <p:spPr>
          <a:xfrm rot="10800000">
            <a:off x="3124199" y="3862385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 rot="10800000">
            <a:off x="3276598" y="3871912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 rot="10800000">
            <a:off x="2800347" y="3862385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Callout 25"/>
          <p:cNvSpPr/>
          <p:nvPr/>
        </p:nvSpPr>
        <p:spPr>
          <a:xfrm rot="10800000">
            <a:off x="2190748" y="3871912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Callout 26"/>
          <p:cNvSpPr/>
          <p:nvPr/>
        </p:nvSpPr>
        <p:spPr>
          <a:xfrm rot="10800000">
            <a:off x="1904995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Callout 27"/>
          <p:cNvSpPr/>
          <p:nvPr/>
        </p:nvSpPr>
        <p:spPr>
          <a:xfrm rot="10800000">
            <a:off x="1504947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Callout 28"/>
          <p:cNvSpPr/>
          <p:nvPr/>
        </p:nvSpPr>
        <p:spPr>
          <a:xfrm rot="10800000">
            <a:off x="1209673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Callout 29"/>
          <p:cNvSpPr/>
          <p:nvPr/>
        </p:nvSpPr>
        <p:spPr>
          <a:xfrm rot="10800000">
            <a:off x="714380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Callout 30"/>
          <p:cNvSpPr/>
          <p:nvPr/>
        </p:nvSpPr>
        <p:spPr>
          <a:xfrm rot="10800000">
            <a:off x="5600700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Callout 31"/>
          <p:cNvSpPr/>
          <p:nvPr/>
        </p:nvSpPr>
        <p:spPr>
          <a:xfrm rot="10800000">
            <a:off x="5934070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Callout 32"/>
          <p:cNvSpPr/>
          <p:nvPr/>
        </p:nvSpPr>
        <p:spPr>
          <a:xfrm rot="10800000">
            <a:off x="6172200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Callout 33"/>
          <p:cNvSpPr/>
          <p:nvPr/>
        </p:nvSpPr>
        <p:spPr>
          <a:xfrm rot="10800000">
            <a:off x="6615112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Callout 34"/>
          <p:cNvSpPr/>
          <p:nvPr/>
        </p:nvSpPr>
        <p:spPr>
          <a:xfrm rot="10800000">
            <a:off x="7000868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Callout 35"/>
          <p:cNvSpPr/>
          <p:nvPr/>
        </p:nvSpPr>
        <p:spPr>
          <a:xfrm rot="10800000">
            <a:off x="7400932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Callout 36"/>
          <p:cNvSpPr/>
          <p:nvPr/>
        </p:nvSpPr>
        <p:spPr>
          <a:xfrm rot="10800000">
            <a:off x="7639052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Callout 37"/>
          <p:cNvSpPr/>
          <p:nvPr/>
        </p:nvSpPr>
        <p:spPr>
          <a:xfrm rot="10800000">
            <a:off x="7962895" y="3871913"/>
            <a:ext cx="104775" cy="266700"/>
          </a:xfrm>
          <a:prstGeom prst="wedgeEllipseCallout">
            <a:avLst>
              <a:gd name="adj1" fmla="val -1225"/>
              <a:gd name="adj2" fmla="val 10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/>
          <p:cNvCxnSpPr>
            <a:stCxn id="31" idx="6"/>
          </p:cNvCxnSpPr>
          <p:nvPr/>
        </p:nvCxnSpPr>
        <p:spPr>
          <a:xfrm flipV="1">
            <a:off x="5600700" y="4005262"/>
            <a:ext cx="2800350" cy="1"/>
          </a:xfrm>
          <a:prstGeom prst="line">
            <a:avLst/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309931" y="3862385"/>
            <a:ext cx="280988" cy="270670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453056" y="3871912"/>
            <a:ext cx="280988" cy="270670"/>
          </a:xfrm>
          <a:prstGeom prst="ellipse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523875" y="4005262"/>
            <a:ext cx="2800350" cy="1"/>
          </a:xfrm>
          <a:prstGeom prst="line">
            <a:avLst/>
          </a:prstGeom>
          <a:ln w="1047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457575" y="4362448"/>
            <a:ext cx="2143124" cy="9527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19843" y="4982081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30-h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1792"/>
          </a:xfrm>
        </p:spPr>
        <p:txBody>
          <a:bodyPr>
            <a:normAutofit/>
          </a:bodyPr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NCEP/NCAR reanalysis composite means and anomalies of </a:t>
            </a:r>
            <a:r>
              <a:rPr lang="en-US" dirty="0" err="1" smtClean="0"/>
              <a:t>july</a:t>
            </a:r>
            <a:r>
              <a:rPr lang="en-US" dirty="0" smtClean="0"/>
              <a:t> 2013…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view – </a:t>
            </a:r>
            <a:r>
              <a:rPr lang="en-US" sz="2800" dirty="0" smtClean="0"/>
              <a:t>mud slides, debris flows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39"/>
            <a:ext cx="9144000" cy="5922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00" y="2208080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63133" y="2208080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23147" y="52110"/>
            <a:ext cx="4497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0365F"/>
                </a:solidFill>
              </a:rPr>
              <a:t>Composite means – July 2013</a:t>
            </a:r>
            <a:endParaRPr lang="en-US" sz="2800" dirty="0">
              <a:solidFill>
                <a:srgbClr val="10365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300" y="5154827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63133" y="5154827"/>
            <a:ext cx="73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Wat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Expanded view – </a:t>
            </a:r>
            <a:r>
              <a:rPr lang="en-US" sz="2800" dirty="0" smtClean="0"/>
              <a:t>mud slides, debris flows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1792"/>
          </a:xfrm>
        </p:spPr>
        <p:txBody>
          <a:bodyPr>
            <a:normAutofit/>
          </a:bodyPr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NCEP/NCAR reanalysis composite means and anomalies of </a:t>
            </a:r>
            <a:r>
              <a:rPr lang="en-US" dirty="0" err="1" smtClean="0"/>
              <a:t>july</a:t>
            </a:r>
            <a:r>
              <a:rPr lang="en-US" dirty="0" smtClean="0"/>
              <a:t> 2013…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39"/>
            <a:ext cx="9144000" cy="5922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300" y="2208080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63133" y="2208080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8300" y="5154827"/>
            <a:ext cx="934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63133" y="5154827"/>
            <a:ext cx="7387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 Wat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61056" y="52110"/>
            <a:ext cx="50218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0365F"/>
                </a:solidFill>
              </a:rPr>
              <a:t>Composite anomalies – July 2013</a:t>
            </a:r>
            <a:endParaRPr lang="en-US" sz="2800" dirty="0">
              <a:solidFill>
                <a:srgbClr val="1036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1792"/>
          </a:xfrm>
        </p:spPr>
        <p:txBody>
          <a:bodyPr>
            <a:normAutofit/>
          </a:bodyPr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Animation of July 2013 AR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Future – </a:t>
            </a:r>
            <a:r>
              <a:rPr lang="en-US" sz="2800" dirty="0" smtClean="0">
                <a:solidFill>
                  <a:srgbClr val="10365F"/>
                </a:solidFill>
              </a:rPr>
              <a:t>mud slides, debris flows</a:t>
            </a:r>
            <a:endParaRPr lang="en-US" sz="2800" dirty="0">
              <a:solidFill>
                <a:srgbClr val="10365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44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639" y="1825624"/>
            <a:ext cx="34255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IVT – </a:t>
            </a:r>
            <a:r>
              <a:rPr lang="en-US" sz="2800" smtClean="0"/>
              <a:t>GFS 6-h analyses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82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‘Maya </a:t>
            </a:r>
            <a:r>
              <a:rPr lang="en-US" dirty="0" smtClean="0"/>
              <a:t>Corridor’ </a:t>
            </a:r>
            <a:r>
              <a:rPr lang="en-US" dirty="0" smtClean="0">
                <a:solidFill>
                  <a:srgbClr val="FF0000"/>
                </a:solidFill>
              </a:rPr>
              <a:t>hypothesis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ridge-building </a:t>
            </a:r>
            <a:r>
              <a:rPr lang="en-US" dirty="0"/>
              <a:t>provided via the </a:t>
            </a:r>
            <a:r>
              <a:rPr lang="en-US" dirty="0" err="1"/>
              <a:t>diabatic</a:t>
            </a:r>
            <a:r>
              <a:rPr lang="en-US" dirty="0"/>
              <a:t> process of latent </a:t>
            </a:r>
            <a:r>
              <a:rPr lang="en-US" dirty="0" smtClean="0"/>
              <a:t>heat release </a:t>
            </a:r>
            <a:r>
              <a:rPr lang="en-US" dirty="0"/>
              <a:t>as the sub-tropical moisture of the ARs was converted to cloud water and </a:t>
            </a:r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as the ridge </a:t>
            </a:r>
            <a:r>
              <a:rPr lang="en-US" dirty="0"/>
              <a:t>continued to build, the large-scale weather pattern became increasingly </a:t>
            </a:r>
            <a:r>
              <a:rPr lang="en-US" dirty="0" smtClean="0"/>
              <a:t>stagnant</a:t>
            </a:r>
          </a:p>
          <a:p>
            <a:pPr lvl="1"/>
            <a:r>
              <a:rPr lang="en-US" dirty="0" smtClean="0"/>
              <a:t>repeated </a:t>
            </a:r>
            <a:r>
              <a:rPr lang="en-US" dirty="0"/>
              <a:t>propagation of successive ARs over the same pathway and increased </a:t>
            </a:r>
            <a:r>
              <a:rPr lang="en-US" dirty="0" smtClean="0"/>
              <a:t>ridge-building through </a:t>
            </a:r>
            <a:r>
              <a:rPr lang="en-US" dirty="0"/>
              <a:t>continued latent </a:t>
            </a:r>
            <a:r>
              <a:rPr lang="en-US" dirty="0" smtClean="0"/>
              <a:t>heating</a:t>
            </a:r>
          </a:p>
          <a:p>
            <a:pPr lvl="1"/>
            <a:r>
              <a:rPr lang="en-US" dirty="0" smtClean="0"/>
              <a:t>provided </a:t>
            </a:r>
            <a:r>
              <a:rPr lang="en-US" dirty="0"/>
              <a:t>a mechanism for ‘training’ rainfall </a:t>
            </a:r>
            <a:r>
              <a:rPr lang="en-US" dirty="0" smtClean="0"/>
              <a:t>events over </a:t>
            </a:r>
            <a:r>
              <a:rPr lang="en-US" dirty="0"/>
              <a:t>the southern Appalachian Mountains that pre-conditioned the soil and/or triggered </a:t>
            </a:r>
            <a:r>
              <a:rPr lang="en-US" dirty="0" smtClean="0"/>
              <a:t>landslides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Future…</a:t>
            </a:r>
            <a:endParaRPr lang="en-US" sz="3600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5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Warm season</a:t>
            </a:r>
            <a:r>
              <a:rPr lang="en-US" dirty="0" smtClean="0"/>
              <a:t> studies (Duke GSMRGN is now past 10 year mark)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Regional WRF simulation of July 2013 – impact of </a:t>
            </a:r>
            <a:r>
              <a:rPr lang="en-US" dirty="0" err="1" smtClean="0"/>
              <a:t>diabatic</a:t>
            </a:r>
            <a:r>
              <a:rPr lang="en-US" dirty="0" smtClean="0"/>
              <a:t> heating – confirm/refute Maya Corridor hypothesis</a:t>
            </a:r>
          </a:p>
          <a:p>
            <a:pPr lvl="1"/>
            <a:r>
              <a:rPr lang="en-US" dirty="0" smtClean="0"/>
              <a:t>Identify convection “hot spots” in the PRB with events stratified by the 850 – 700 </a:t>
            </a:r>
            <a:r>
              <a:rPr lang="en-US" dirty="0" err="1" smtClean="0"/>
              <a:t>hPa</a:t>
            </a:r>
            <a:r>
              <a:rPr lang="en-US" dirty="0" smtClean="0"/>
              <a:t> layer winds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ystematic change of the </a:t>
            </a:r>
            <a:r>
              <a:rPr lang="en-US" dirty="0"/>
              <a:t>initiation </a:t>
            </a:r>
            <a:r>
              <a:rPr lang="en-US" dirty="0" smtClean="0"/>
              <a:t>time of convection in the PRB?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10365F"/>
                </a:solidFill>
              </a:rPr>
              <a:t>Future…</a:t>
            </a:r>
            <a:endParaRPr lang="en-US" sz="3600" dirty="0">
              <a:solidFill>
                <a:srgbClr val="10365F"/>
              </a:solidFill>
            </a:endParaRPr>
          </a:p>
        </p:txBody>
      </p:sp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http://sphotos-b.xx.fbcdn.net/hphotos-snc6/248508_167085403362795_56209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2"/>
            <a:ext cx="8839200" cy="66294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9275" y="6336268"/>
            <a:ext cx="5144727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Near Purchase Knob, credit: Michael </a:t>
            </a:r>
            <a:r>
              <a:rPr lang="en-US" dirty="0" err="1">
                <a:solidFill>
                  <a:srgbClr val="000000"/>
                </a:solidFill>
              </a:rPr>
              <a:t>Goldsbury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39200" cy="2438400"/>
          </a:xfrm>
          <a:prstGeom prst="rect">
            <a:avLst/>
          </a:prstGeom>
          <a:solidFill>
            <a:schemeClr val="bg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00"/>
                </a:solidFill>
              </a:rPr>
              <a:t>Acknowledgements</a:t>
            </a:r>
          </a:p>
          <a:p>
            <a:r>
              <a:rPr lang="en-US" altLang="en-US" sz="2400" dirty="0">
                <a:solidFill>
                  <a:srgbClr val="000000"/>
                </a:solidFill>
              </a:rPr>
              <a:t>Special thanks to Paul Super, Jim </a:t>
            </a:r>
            <a:r>
              <a:rPr lang="en-US" altLang="en-US" sz="2400" dirty="0" err="1">
                <a:solidFill>
                  <a:srgbClr val="000000"/>
                </a:solidFill>
              </a:rPr>
              <a:t>Renfo</a:t>
            </a:r>
            <a:r>
              <a:rPr lang="en-US" altLang="en-US" sz="2400" dirty="0">
                <a:solidFill>
                  <a:srgbClr val="000000"/>
                </a:solidFill>
              </a:rPr>
              <a:t>, and everyone in the Great Smoky Mountains NP for your invaluable help and cooperation!</a:t>
            </a:r>
          </a:p>
        </p:txBody>
      </p:sp>
    </p:spTree>
    <p:extLst>
      <p:ext uri="{BB962C8B-B14F-4D97-AF65-F5344CB8AC3E}">
        <p14:creationId xmlns:p14="http://schemas.microsoft.com/office/powerpoint/2010/main" val="12237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447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-76200" y="120652"/>
            <a:ext cx="9086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ea typeface="MS PGothic" panose="020B0600070205080204" pitchFamily="34" charset="-128"/>
              </a:rPr>
              <a:t>GPM LAUNCH: 27 FEBRUARY 2014, 1:37 PM EST, TANEGASHIMA SPACE CENTER, JAPAN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5181600" y="1317627"/>
            <a:ext cx="3429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600">
                <a:ea typeface="MS PGothic" panose="020B0600070205080204" pitchFamily="34" charset="-128"/>
              </a:rPr>
              <a:t>Improves upon the capabilities of the Tropical Rainfall Measurement Mission (TRMM), a joint NASA-JAXA mission launched in 1997 and still in operation. </a:t>
            </a:r>
          </a:p>
          <a:p>
            <a:pPr>
              <a:buFontTx/>
              <a:buChar char="•"/>
            </a:pPr>
            <a:r>
              <a:rPr lang="en-US" altLang="en-US" sz="2000" b="1">
                <a:ea typeface="MS PGothic" panose="020B0600070205080204" pitchFamily="34" charset="-128"/>
              </a:rPr>
              <a:t>Expands coverage area </a:t>
            </a:r>
            <a:r>
              <a:rPr lang="en-US" altLang="en-US" sz="1600">
                <a:ea typeface="MS PGothic" panose="020B0600070205080204" pitchFamily="34" charset="-128"/>
              </a:rPr>
              <a:t>from 40°N to 40°S (TRMM) to from the Arctic Circle to the Antarctic Circle. </a:t>
            </a:r>
          </a:p>
          <a:p>
            <a:pPr>
              <a:buFontTx/>
              <a:buChar char="•"/>
            </a:pPr>
            <a:r>
              <a:rPr lang="en-US" altLang="en-US" sz="2000" b="1">
                <a:ea typeface="MS PGothic" panose="020B0600070205080204" pitchFamily="34" charset="-128"/>
              </a:rPr>
              <a:t>Detect light rain and snowfall</a:t>
            </a:r>
            <a:r>
              <a:rPr lang="en-US" altLang="en-US" sz="1600">
                <a:ea typeface="MS PGothic" panose="020B0600070205080204" pitchFamily="34" charset="-128"/>
              </a:rPr>
              <a:t>, a major source of available fresh water in some regions.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1600">
                <a:ea typeface="MS PGothic" panose="020B0600070205080204" pitchFamily="34" charset="-128"/>
              </a:rPr>
              <a:t>Collect information that unifies and improves data from an international constellation of existing and future satellites by mapping global precipitation </a:t>
            </a:r>
            <a:r>
              <a:rPr lang="en-US" altLang="en-US" sz="2000" b="1">
                <a:ea typeface="MS PGothic" panose="020B0600070205080204" pitchFamily="34" charset="-128"/>
              </a:rPr>
              <a:t>every three hours</a:t>
            </a:r>
            <a:r>
              <a:rPr lang="en-US" altLang="en-US" sz="1600">
                <a:ea typeface="MS PGothic" panose="020B0600070205080204" pitchFamily="34" charset="-128"/>
              </a:rPr>
              <a:t>.</a:t>
            </a:r>
          </a:p>
          <a:p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19050" y="6365877"/>
            <a:ext cx="3860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ea typeface="MS PGothic" panose="020B0600070205080204" pitchFamily="34" charset="-128"/>
              </a:rPr>
              <a:t>http://www.nasa.gov/mission_pages/GPM/main/#.Ux9ynM65Hws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962400" y="6507165"/>
            <a:ext cx="1493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Wilson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8794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300" dirty="0" smtClean="0"/>
              <a:t>Lavers, D. A., and G. </a:t>
            </a:r>
            <a:r>
              <a:rPr lang="en-US" altLang="en-US" sz="1300" dirty="0" err="1" smtClean="0"/>
              <a:t>Villarini</a:t>
            </a:r>
            <a:r>
              <a:rPr lang="en-US" altLang="en-US" sz="1300" dirty="0" smtClean="0"/>
              <a:t>, 2015: The contribution of atmospheric rivers to precipitation in Europe and the United States. J. Hydrology, 522, 382-390.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 smtClean="0"/>
          </a:p>
          <a:p>
            <a:pPr>
              <a:lnSpc>
                <a:spcPct val="80000"/>
              </a:lnSpc>
            </a:pPr>
            <a:r>
              <a:rPr lang="en-US" altLang="en-US" sz="1300" dirty="0" smtClean="0"/>
              <a:t>Miller</a:t>
            </a:r>
            <a:r>
              <a:rPr lang="en-US" altLang="en-US" sz="1300" dirty="0"/>
              <a:t>, D.K., C.F. </a:t>
            </a:r>
            <a:r>
              <a:rPr lang="en-US" altLang="en-US" sz="1300" dirty="0" err="1"/>
              <a:t>Miniat</a:t>
            </a:r>
            <a:r>
              <a:rPr lang="en-US" altLang="en-US" sz="1300" dirty="0"/>
              <a:t>, R.M. Wooten, and A.P. Barros, 2019: An expanded investigation of atmospheric rivers in the southern Appalachian Mountains and their connection to landslides. Atmosphere, 10, 71 (DOI:10.3390/atmos10020071</a:t>
            </a:r>
            <a:r>
              <a:rPr lang="en-US" altLang="en-US" sz="1300" dirty="0" smtClean="0"/>
              <a:t>).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 smtClean="0"/>
              <a:t>Miller</a:t>
            </a:r>
            <a:r>
              <a:rPr lang="en-US" altLang="en-US" sz="1300" dirty="0"/>
              <a:t>, D.K., D. </a:t>
            </a:r>
            <a:r>
              <a:rPr lang="en-US" altLang="en-US" sz="1300" dirty="0" err="1"/>
              <a:t>Hotz</a:t>
            </a:r>
            <a:r>
              <a:rPr lang="en-US" altLang="en-US" sz="1300" dirty="0"/>
              <a:t>, J. Winton, and L. Stewart, 2018: Investigation of atmospheric rivers impacting the Pigeon River Basin of the southern Appalachian Mountains.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Forecasting, 33, 283-299 (DOI:10.1175/WAF-D-17-0060.1</a:t>
            </a:r>
            <a:r>
              <a:rPr lang="en-US" altLang="en-US" sz="1300" dirty="0" smtClean="0"/>
              <a:t>).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Moore, B. J., P. J. Neiman, F. M. Ralph, and F. E. </a:t>
            </a:r>
            <a:r>
              <a:rPr lang="en-US" altLang="en-US" sz="1300" dirty="0" err="1"/>
              <a:t>Barthold</a:t>
            </a:r>
            <a:r>
              <a:rPr lang="en-US" altLang="en-US" sz="1300" dirty="0"/>
              <a:t>, 2012: Physical processes associated with heavy flooding rainfall in Nashville, Tennessee, and vicinity during 1–2 May 2010: The role of an atmospheric river and mesoscale convective systems. Mon.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Rev., 140, 358-378.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Neiman, P. J., F. M. Ralph, G. A. Wick, J. D. Lundquist, and M. D. </a:t>
            </a:r>
            <a:r>
              <a:rPr lang="en-US" altLang="en-US" sz="1300" dirty="0" err="1"/>
              <a:t>Dettinger</a:t>
            </a:r>
            <a:r>
              <a:rPr lang="en-US" altLang="en-US" sz="1300" dirty="0"/>
              <a:t>, 2008: Meteorological characteristics and overland precipitation impacts of atmospheric rivers affecting the west coast of North America based on eight years of SSM/I satellite observations. J. of Hydrometeorology, 9, 22-47.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Mahoney, K.M., D. L. Jackson, P. Neiman, M. Hughes, L. Darby, G. Wick, A. White, E. </a:t>
            </a:r>
            <a:r>
              <a:rPr lang="en-US" altLang="en-US" sz="1300" dirty="0" err="1"/>
              <a:t>Sukovich</a:t>
            </a:r>
            <a:r>
              <a:rPr lang="en-US" altLang="en-US" sz="1300" dirty="0"/>
              <a:t>, R.  </a:t>
            </a:r>
            <a:r>
              <a:rPr lang="en-US" altLang="en-US" sz="1300" dirty="0" err="1"/>
              <a:t>Cifelli</a:t>
            </a:r>
            <a:r>
              <a:rPr lang="en-US" altLang="en-US" sz="1300" dirty="0"/>
              <a:t>, 2016: Understanding the role of atmospheric rivers in heavy precipitation in the southeast United States. Mon.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Rev., 144, 1617-1632</a:t>
            </a:r>
            <a:r>
              <a:rPr lang="en-US" altLang="en-US" sz="1300" dirty="0" smtClean="0"/>
              <a:t>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 smtClean="0"/>
              <a:t>Wilson</a:t>
            </a:r>
            <a:r>
              <a:rPr lang="en-US" altLang="en-US" sz="1300" dirty="0"/>
              <a:t>, A. M., and A. P. Barros, 2014: An investigation of </a:t>
            </a:r>
            <a:r>
              <a:rPr lang="en-US" altLang="en-US" sz="1300" dirty="0" smtClean="0"/>
              <a:t>warm rainfall </a:t>
            </a:r>
            <a:r>
              <a:rPr lang="en-US" altLang="en-US" sz="1300" dirty="0"/>
              <a:t>microphysics in the southern Appalachians: </a:t>
            </a:r>
            <a:r>
              <a:rPr lang="en-US" altLang="en-US" sz="1300" dirty="0" smtClean="0"/>
              <a:t>Orographic enhancement </a:t>
            </a:r>
            <a:r>
              <a:rPr lang="en-US" altLang="en-US" sz="1300" dirty="0"/>
              <a:t>via low-level seeder–feeder </a:t>
            </a:r>
            <a:r>
              <a:rPr lang="en-US" altLang="en-US" sz="1300" dirty="0" smtClean="0"/>
              <a:t>interactions. J</a:t>
            </a:r>
            <a:r>
              <a:rPr lang="en-US" altLang="en-US" sz="1300" dirty="0"/>
              <a:t>. Atmos. Sci., 71, 1783–1805, https://</a:t>
            </a:r>
            <a:r>
              <a:rPr lang="en-US" altLang="en-US" sz="1300" dirty="0" smtClean="0"/>
              <a:t>doi.org/10.1175/JAS-D-13-0228.1</a:t>
            </a:r>
            <a:r>
              <a:rPr lang="en-US" altLang="en-US" sz="1300" dirty="0"/>
              <a:t>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</a:pPr>
            <a:endParaRPr lang="en-US" altLang="en-US" sz="1300" dirty="0"/>
          </a:p>
        </p:txBody>
      </p:sp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0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 smtClean="0"/>
              <a:t>extra</a:t>
            </a:r>
            <a:r>
              <a:rPr lang="en-US" altLang="en-US" dirty="0" smtClean="0"/>
              <a:t> References</a:t>
            </a:r>
            <a:endParaRPr lang="en-US" alt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sz="1400" dirty="0" err="1"/>
              <a:t>Cordeira</a:t>
            </a:r>
            <a:r>
              <a:rPr lang="en-US" sz="1400" dirty="0"/>
              <a:t>, J. M., F. M. Ralph, and B. J. Moore, 2013: The development and evolution of two atmospheric rivers in proximity to western North Pacific tropical cyclones in October 2010. 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Rev.</a:t>
            </a:r>
            <a:r>
              <a:rPr lang="en-US" sz="1400" dirty="0"/>
              <a:t>, </a:t>
            </a:r>
            <a:r>
              <a:rPr lang="en-US" sz="1400" b="1" dirty="0"/>
              <a:t>141</a:t>
            </a:r>
            <a:r>
              <a:rPr lang="en-US" sz="1400" dirty="0"/>
              <a:t>, 4234–4255, </a:t>
            </a:r>
            <a:r>
              <a:rPr lang="en-US" sz="1400" dirty="0" smtClean="0"/>
              <a:t>doi:10.1175/MWR-D-13-00019.1.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Guan</a:t>
            </a:r>
            <a:r>
              <a:rPr lang="en-US" sz="1400" dirty="0"/>
              <a:t>, B., D. E. </a:t>
            </a:r>
            <a:r>
              <a:rPr lang="en-US" sz="1400" dirty="0" err="1"/>
              <a:t>Waliser</a:t>
            </a:r>
            <a:r>
              <a:rPr lang="en-US" sz="1400" dirty="0"/>
              <a:t>, and F. M. Ralph, 2018: An </a:t>
            </a:r>
            <a:r>
              <a:rPr lang="en-US" sz="1400" dirty="0" err="1"/>
              <a:t>intercomparison</a:t>
            </a:r>
            <a:r>
              <a:rPr lang="en-US" sz="1400" dirty="0"/>
              <a:t> between </a:t>
            </a:r>
            <a:r>
              <a:rPr lang="en-US" sz="1400" dirty="0" err="1"/>
              <a:t>renalysis</a:t>
            </a:r>
            <a:r>
              <a:rPr lang="en-US" sz="1400" dirty="0"/>
              <a:t> and </a:t>
            </a:r>
            <a:r>
              <a:rPr lang="en-US" sz="1400" dirty="0" err="1"/>
              <a:t>dropsonde</a:t>
            </a:r>
            <a:r>
              <a:rPr lang="en-US" sz="1400" dirty="0"/>
              <a:t> observations of the total water vapor transport in individual atmospheric rivers. </a:t>
            </a:r>
            <a:r>
              <a:rPr lang="en-US" sz="1400" i="1" dirty="0"/>
              <a:t>J. Hydrometeor.</a:t>
            </a:r>
            <a:r>
              <a:rPr lang="en-US" sz="1400" dirty="0"/>
              <a:t>, </a:t>
            </a:r>
            <a:r>
              <a:rPr lang="en-US" sz="1400" b="1" dirty="0"/>
              <a:t>19</a:t>
            </a:r>
            <a:r>
              <a:rPr lang="en-US" sz="1400" dirty="0"/>
              <a:t>, 321–337, doi:10.1175/JHM-D-17-0114.1</a:t>
            </a:r>
            <a:r>
              <a:rPr lang="en-US" sz="14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 smtClean="0"/>
              <a:t>—, </a:t>
            </a:r>
            <a:r>
              <a:rPr lang="en-US" sz="1400" dirty="0"/>
              <a:t>and —, 2015: Detection of atmospheric rivers: Evaluation and application of an algorithm for global studies. </a:t>
            </a:r>
            <a:r>
              <a:rPr lang="en-US" sz="1400" i="1" dirty="0"/>
              <a:t>J. </a:t>
            </a:r>
            <a:r>
              <a:rPr lang="en-US" sz="1400" i="1" dirty="0" err="1"/>
              <a:t>Geophys</a:t>
            </a:r>
            <a:r>
              <a:rPr lang="en-US" sz="1400" i="1" dirty="0"/>
              <a:t>. Res. Atmos.</a:t>
            </a:r>
            <a:r>
              <a:rPr lang="en-US" sz="1400" dirty="0"/>
              <a:t>, </a:t>
            </a:r>
            <a:r>
              <a:rPr lang="en-US" sz="1400" b="1" dirty="0"/>
              <a:t>120</a:t>
            </a:r>
            <a:r>
              <a:rPr lang="en-US" sz="1400" dirty="0"/>
              <a:t>, 12 514–12 535, </a:t>
            </a:r>
            <a:r>
              <a:rPr lang="en-US" sz="1400" dirty="0" smtClean="0"/>
              <a:t>doi:10.1002/2015JD024257.</a:t>
            </a:r>
          </a:p>
          <a:p>
            <a:pPr marL="0" indent="0">
              <a:lnSpc>
                <a:spcPct val="80000"/>
              </a:lnSpc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Ralph, F. M., P. J. Neiman, and G. A. Wick, 2004: Satellite and CALJET aircraft observations of atmospheric rivers over the eastern North Pacific Ocean during the winter of 1997/98. Mon. </a:t>
            </a:r>
            <a:r>
              <a:rPr lang="en-US" sz="1400" dirty="0" err="1"/>
              <a:t>Wea</a:t>
            </a:r>
            <a:r>
              <a:rPr lang="en-US" sz="1400" dirty="0"/>
              <a:t>. Rev., 132, 1721–1745, doi:10.1175/1520-0493(2004)132&lt;1721:SACAOO&gt;2.0.CO;2.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—, and Coauthors, 2017: </a:t>
            </a:r>
            <a:r>
              <a:rPr lang="en-US" sz="1400" dirty="0" err="1"/>
              <a:t>Dropsonde</a:t>
            </a:r>
            <a:r>
              <a:rPr lang="en-US" sz="1400" dirty="0"/>
              <a:t> observations of total water vapor transport within North Pacific atmospheric rivers. J. Hydrometeor., 18, 2577–2596, doi:10.1175/JHM-D-17-0036.</a:t>
            </a:r>
          </a:p>
          <a:p>
            <a:pPr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400" dirty="0"/>
              <a:t>Zhu, Y., and R. E. Newell, 1998: A proposed algorithm for moisture fluxes from atmospheric rivers. Mon. </a:t>
            </a:r>
            <a:r>
              <a:rPr lang="en-US" sz="1400" dirty="0" err="1"/>
              <a:t>Wea</a:t>
            </a:r>
            <a:r>
              <a:rPr lang="en-US" sz="1400" dirty="0"/>
              <a:t>. Rev., 126, 725–735, doi:10.1175/1520-0493(1998)126&lt;0725:APAFMF&gt;2.0.CO;2.</a:t>
            </a:r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endParaRPr lang="en-US" sz="1400" dirty="0"/>
          </a:p>
        </p:txBody>
      </p:sp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7127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5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338328"/>
            <a:ext cx="3774799" cy="4525963"/>
          </a:xfrm>
        </p:spPr>
        <p:txBody>
          <a:bodyPr/>
          <a:lstStyle/>
          <a:p>
            <a:r>
              <a:rPr lang="en-US" dirty="0" smtClean="0"/>
              <a:t>Details of slides #10 – 41 are described in </a:t>
            </a:r>
            <a:r>
              <a:rPr lang="en-US" dirty="0"/>
              <a:t>C</a:t>
            </a:r>
            <a:r>
              <a:rPr lang="en-US" dirty="0" smtClean="0"/>
              <a:t>hapter 11 of the book to be published in 2020…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83" y="213864"/>
            <a:ext cx="4867954" cy="6430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6887" y="419034"/>
            <a:ext cx="26821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22F30"/>
                </a:solidFill>
              </a:rPr>
              <a:t>University of California Press</a:t>
            </a:r>
            <a:endParaRPr lang="en-US" sz="1400" b="1" dirty="0">
              <a:solidFill>
                <a:srgbClr val="922F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4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286001" y="150815"/>
            <a:ext cx="4361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Calibri" panose="020F0502020204030204" pitchFamily="34" charset="0"/>
                <a:ea typeface="MS PGothic" panose="020B0600070205080204" pitchFamily="34" charset="-128"/>
              </a:rPr>
              <a:t>GPM Ground Validation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900" y="1273177"/>
            <a:ext cx="8978900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Provide ground and airborne precipitation datasets supporting </a:t>
            </a:r>
            <a:r>
              <a:rPr lang="en-US" b="1" dirty="0">
                <a:ea typeface="ＭＳ Ｐゴシック" charset="-128"/>
              </a:rPr>
              <a:t>physical validation</a:t>
            </a:r>
            <a:r>
              <a:rPr lang="en-US" dirty="0">
                <a:ea typeface="ＭＳ Ｐゴシック" charset="-128"/>
              </a:rPr>
              <a:t> of satellite-based precipitation retrieval algorithms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ea typeface="ＭＳ Ｐゴシック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Determine the </a:t>
            </a:r>
            <a:r>
              <a:rPr lang="en-US" b="1" dirty="0">
                <a:ea typeface="ＭＳ Ｐゴシック" charset="-128"/>
              </a:rPr>
              <a:t>measurement uncertainty </a:t>
            </a:r>
            <a:r>
              <a:rPr lang="en-US" dirty="0">
                <a:ea typeface="ＭＳ Ｐゴシック" charset="-128"/>
              </a:rPr>
              <a:t>for GPM measurements to allow users of GPM data to interpret observations</a:t>
            </a: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Improve the </a:t>
            </a:r>
            <a:r>
              <a:rPr lang="en-US" b="1" dirty="0">
                <a:ea typeface="ＭＳ Ｐゴシック" charset="-128"/>
              </a:rPr>
              <a:t>retrieval algorithms </a:t>
            </a:r>
            <a:r>
              <a:rPr lang="en-US" dirty="0">
                <a:ea typeface="ＭＳ Ｐゴシック" charset="-128"/>
              </a:rPr>
              <a:t>used by GPM and future space-based precipitation measurement missions</a:t>
            </a: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Improve understanding of precipitation processes and the </a:t>
            </a:r>
            <a:r>
              <a:rPr lang="en-US" dirty="0">
                <a:solidFill>
                  <a:srgbClr val="FF0000"/>
                </a:solidFill>
                <a:ea typeface="ＭＳ Ｐゴシック" charset="-128"/>
              </a:rPr>
              <a:t>ground-based GV measurements themselves</a:t>
            </a:r>
            <a:r>
              <a:rPr lang="en-US" dirty="0">
                <a:ea typeface="ＭＳ Ｐゴシック" charset="-128"/>
              </a:rPr>
              <a:t>, which have historically been beset with difficulties 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81000" y="654052"/>
            <a:ext cx="12314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Purpose</a:t>
            </a:r>
            <a:endParaRPr lang="en-US" altLang="en-US" sz="2400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457200" y="5029202"/>
            <a:ext cx="8458200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i="1">
                <a:ea typeface="MS PGothic" panose="020B0600070205080204" pitchFamily="34" charset="-128"/>
              </a:rPr>
              <a:t>seek to advance our physical understanding of precipitation processes and assure consistency between this understanding and the representation of those physical processes in NASA GPM retrieval algorithms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962400" y="6507165"/>
            <a:ext cx="1493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Wilson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9243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5283</TotalTime>
  <Words>2615</Words>
  <Application>Microsoft Office PowerPoint</Application>
  <PresentationFormat>On-screen Show (4:3)</PresentationFormat>
  <Paragraphs>422</Paragraphs>
  <Slides>82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82</vt:i4>
      </vt:variant>
    </vt:vector>
  </HeadingPairs>
  <TitlesOfParts>
    <vt:vector size="103" baseType="lpstr">
      <vt:lpstr>MS PGothic</vt:lpstr>
      <vt:lpstr>MS PGothic</vt:lpstr>
      <vt:lpstr>Arial</vt:lpstr>
      <vt:lpstr>Calibri</vt:lpstr>
      <vt:lpstr>Calibri Light</vt:lpstr>
      <vt:lpstr>Times New Roman</vt:lpstr>
      <vt:lpstr>Wingdings</vt:lpstr>
      <vt:lpstr>9_Default Design</vt:lpstr>
      <vt:lpstr>10_Default Design</vt:lpstr>
      <vt:lpstr>11_Default Design</vt:lpstr>
      <vt:lpstr>Default Design</vt:lpstr>
      <vt:lpstr>7_Default Design</vt:lpstr>
      <vt:lpstr>3_Default Design</vt:lpstr>
      <vt:lpstr>6_Default Design</vt:lpstr>
      <vt:lpstr>12_Default Design</vt:lpstr>
      <vt:lpstr>14_Default Design</vt:lpstr>
      <vt:lpstr>15_Default Design</vt:lpstr>
      <vt:lpstr>16_Default Design</vt:lpstr>
      <vt:lpstr>8_Default Design</vt:lpstr>
      <vt:lpstr>Office Theme</vt:lpstr>
      <vt:lpstr>1_Default Design</vt:lpstr>
      <vt:lpstr>Fellowship of the Rain (Gauge Network)</vt:lpstr>
      <vt:lpstr>Outline</vt:lpstr>
      <vt:lpstr>PowerPoint Presentation</vt:lpstr>
      <vt:lpstr>PowerPoint Presentation</vt:lpstr>
      <vt:lpstr>PowerPoint Presentation</vt:lpstr>
      <vt:lpstr>PowerPoint Presentation</vt:lpstr>
      <vt:lpstr>Original purpose -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Research </vt:lpstr>
      <vt:lpstr>Findings</vt:lpstr>
      <vt:lpstr>Findings</vt:lpstr>
      <vt:lpstr>Background on Atmospheric Rivers </vt:lpstr>
      <vt:lpstr>Atmospheric River</vt:lpstr>
      <vt:lpstr>Background on Atmospheric Rivers </vt:lpstr>
      <vt:lpstr>PowerPoint Presentation</vt:lpstr>
      <vt:lpstr>Climatology in SE U.S.</vt:lpstr>
      <vt:lpstr>Background</vt:lpstr>
      <vt:lpstr>Findings…</vt:lpstr>
      <vt:lpstr>Methodology</vt:lpstr>
      <vt:lpstr>Methodology</vt:lpstr>
      <vt:lpstr>Methodology</vt:lpstr>
      <vt:lpstr>PowerPoint Presentation</vt:lpstr>
      <vt:lpstr>Results</vt:lpstr>
      <vt:lpstr>PowerPoint Presentation</vt:lpstr>
      <vt:lpstr>PowerPoint Presentation</vt:lpstr>
      <vt:lpstr>PowerPoint Presentation</vt:lpstr>
      <vt:lpstr>Findings</vt:lpstr>
      <vt:lpstr>Findings</vt:lpstr>
      <vt:lpstr>Climatology [8-yr]</vt:lpstr>
      <vt:lpstr>Findings…</vt:lpstr>
      <vt:lpstr>Expanded view – two river basins</vt:lpstr>
      <vt:lpstr>PowerPoint Presentation</vt:lpstr>
      <vt:lpstr>8-yr comparison; PRB v. CRB</vt:lpstr>
      <vt:lpstr>8-yr comparison; PRB v. CRB</vt:lpstr>
      <vt:lpstr>Expanded view – two river basins</vt:lpstr>
      <vt:lpstr>Expanded view – two river basins</vt:lpstr>
      <vt:lpstr>8-yr comparison; PRB v. CRB</vt:lpstr>
      <vt:lpstr>Expanded view – two river basins</vt:lpstr>
      <vt:lpstr>Future…</vt:lpstr>
      <vt:lpstr>Future</vt:lpstr>
      <vt:lpstr>Expanded view – mud slides, debris flows</vt:lpstr>
      <vt:lpstr>Expanded view – mud slides, debris flows</vt:lpstr>
      <vt:lpstr>Future – mud slides, debris flows</vt:lpstr>
      <vt:lpstr>Future…</vt:lpstr>
      <vt:lpstr>Future…</vt:lpstr>
      <vt:lpstr>PowerPoint Presentation</vt:lpstr>
      <vt:lpstr>References</vt:lpstr>
      <vt:lpstr>extra References</vt:lpstr>
      <vt:lpstr>PowerPoint Presentation</vt:lpstr>
    </vt:vector>
  </TitlesOfParts>
  <Company>UNC Asheville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Atmospheric Rivers Impacting the Pigeon River Basin of the Southern Appalachian Mountains</dc:title>
  <dc:creator>Doug Miller</dc:creator>
  <cp:lastModifiedBy>Stacy Bunin</cp:lastModifiedBy>
  <cp:revision>195</cp:revision>
  <dcterms:created xsi:type="dcterms:W3CDTF">2016-09-07T16:45:35Z</dcterms:created>
  <dcterms:modified xsi:type="dcterms:W3CDTF">2019-09-10T15:25:22Z</dcterms:modified>
</cp:coreProperties>
</file>