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41.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1"/>
    <p:sldMasterId id="2147483662" r:id="rId2"/>
  </p:sldMasterIdLst>
  <p:notesMasterIdLst>
    <p:notesMasterId r:id="rId42"/>
  </p:notesMasterIdLst>
  <p:handoutMasterIdLst>
    <p:handoutMasterId r:id="rId43"/>
  </p:handoutMasterIdLst>
  <p:sldIdLst>
    <p:sldId id="470" r:id="rId3"/>
    <p:sldId id="475" r:id="rId4"/>
    <p:sldId id="506" r:id="rId5"/>
    <p:sldId id="524" r:id="rId6"/>
    <p:sldId id="478" r:id="rId7"/>
    <p:sldId id="513" r:id="rId8"/>
    <p:sldId id="479" r:id="rId9"/>
    <p:sldId id="492" r:id="rId10"/>
    <p:sldId id="502" r:id="rId11"/>
    <p:sldId id="527" r:id="rId12"/>
    <p:sldId id="525" r:id="rId13"/>
    <p:sldId id="523" r:id="rId14"/>
    <p:sldId id="528" r:id="rId15"/>
    <p:sldId id="490" r:id="rId16"/>
    <p:sldId id="530" r:id="rId17"/>
    <p:sldId id="529" r:id="rId18"/>
    <p:sldId id="526" r:id="rId19"/>
    <p:sldId id="493" r:id="rId20"/>
    <p:sldId id="494" r:id="rId21"/>
    <p:sldId id="495" r:id="rId22"/>
    <p:sldId id="512" r:id="rId23"/>
    <p:sldId id="496" r:id="rId24"/>
    <p:sldId id="508" r:id="rId25"/>
    <p:sldId id="498" r:id="rId26"/>
    <p:sldId id="497" r:id="rId27"/>
    <p:sldId id="511" r:id="rId28"/>
    <p:sldId id="482" r:id="rId29"/>
    <p:sldId id="503" r:id="rId30"/>
    <p:sldId id="518" r:id="rId31"/>
    <p:sldId id="519" r:id="rId32"/>
    <p:sldId id="520" r:id="rId33"/>
    <p:sldId id="516" r:id="rId34"/>
    <p:sldId id="505" r:id="rId35"/>
    <p:sldId id="486" r:id="rId36"/>
    <p:sldId id="522" r:id="rId37"/>
    <p:sldId id="517" r:id="rId38"/>
    <p:sldId id="484" r:id="rId39"/>
    <p:sldId id="491" r:id="rId40"/>
    <p:sldId id="485" r:id="rId41"/>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0" userDrawn="1">
          <p15:clr>
            <a:srgbClr val="A4A3A4"/>
          </p15:clr>
        </p15:guide>
        <p15:guide id="2" orient="horz" pos="696" userDrawn="1">
          <p15:clr>
            <a:srgbClr val="A4A3A4"/>
          </p15:clr>
        </p15:guide>
        <p15:guide id="3" pos="384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B2DF"/>
    <a:srgbClr val="4CDFB0"/>
    <a:srgbClr val="4CB7E2"/>
    <a:srgbClr val="75EBE8"/>
    <a:srgbClr val="80E0D9"/>
    <a:srgbClr val="1E5C90"/>
    <a:srgbClr val="B830FF"/>
    <a:srgbClr val="1F4E79"/>
    <a:srgbClr val="2C6EAA"/>
    <a:srgbClr val="D7E7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09" autoAdjust="0"/>
    <p:restoredTop sz="82278" autoAdjust="0"/>
  </p:normalViewPr>
  <p:slideViewPr>
    <p:cSldViewPr snapToGrid="0" snapToObjects="1">
      <p:cViewPr varScale="1">
        <p:scale>
          <a:sx n="76" d="100"/>
          <a:sy n="76" d="100"/>
        </p:scale>
        <p:origin x="54" y="96"/>
      </p:cViewPr>
      <p:guideLst>
        <p:guide orient="horz" pos="1920"/>
        <p:guide orient="horz" pos="696"/>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63" d="100"/>
          <a:sy n="63" d="100"/>
        </p:scale>
        <p:origin x="-3066" y="-10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C27E92-ECEB-4B53-8129-887A3DE4AB50}"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27CAF3FD-4F6E-45AC-AC6D-C6EB54FE8388}">
      <dgm:prSet phldrT="[Text]"/>
      <dgm:spPr/>
      <dgm:t>
        <a:bodyPr/>
        <a:lstStyle/>
        <a:p>
          <a:r>
            <a:rPr lang="en-US" dirty="0" smtClean="0"/>
            <a:t>User needs</a:t>
          </a:r>
          <a:endParaRPr lang="en-US" dirty="0"/>
        </a:p>
      </dgm:t>
    </dgm:pt>
    <dgm:pt modelId="{8416CC1C-D24E-49AA-8368-C1657BFC97DB}" type="parTrans" cxnId="{6AABE59E-AC23-4D12-9735-FE38E1208EBB}">
      <dgm:prSet/>
      <dgm:spPr/>
      <dgm:t>
        <a:bodyPr/>
        <a:lstStyle/>
        <a:p>
          <a:endParaRPr lang="en-US"/>
        </a:p>
      </dgm:t>
    </dgm:pt>
    <dgm:pt modelId="{850AFF51-6D32-44B9-855B-58D5F2B5F8B4}" type="sibTrans" cxnId="{6AABE59E-AC23-4D12-9735-FE38E1208EBB}">
      <dgm:prSet/>
      <dgm:spPr/>
      <dgm:t>
        <a:bodyPr/>
        <a:lstStyle/>
        <a:p>
          <a:endParaRPr lang="en-US"/>
        </a:p>
      </dgm:t>
    </dgm:pt>
    <dgm:pt modelId="{11AD54A9-4198-4BD2-A7FB-48299E4FAC8D}">
      <dgm:prSet phldrT="[Text]"/>
      <dgm:spPr/>
      <dgm:t>
        <a:bodyPr/>
        <a:lstStyle/>
        <a:p>
          <a:r>
            <a:rPr lang="en-US" dirty="0" smtClean="0"/>
            <a:t>Observations</a:t>
          </a:r>
          <a:endParaRPr lang="en-US" dirty="0"/>
        </a:p>
      </dgm:t>
    </dgm:pt>
    <dgm:pt modelId="{6C4ABAA1-F75F-4F1F-8CCF-8B149E85ED8D}" type="parTrans" cxnId="{A70B03E7-6F64-482B-A1BE-C15078706059}">
      <dgm:prSet/>
      <dgm:spPr/>
      <dgm:t>
        <a:bodyPr/>
        <a:lstStyle/>
        <a:p>
          <a:endParaRPr lang="en-US"/>
        </a:p>
      </dgm:t>
    </dgm:pt>
    <dgm:pt modelId="{E42423D4-B658-4C79-8B66-0A03F557BBD5}" type="sibTrans" cxnId="{A70B03E7-6F64-482B-A1BE-C15078706059}">
      <dgm:prSet/>
      <dgm:spPr/>
      <dgm:t>
        <a:bodyPr/>
        <a:lstStyle/>
        <a:p>
          <a:endParaRPr lang="en-US"/>
        </a:p>
      </dgm:t>
    </dgm:pt>
    <dgm:pt modelId="{9BCCBE5C-AE3B-4C81-966A-47121B287A3E}">
      <dgm:prSet phldrT="[Text]"/>
      <dgm:spPr/>
      <dgm:t>
        <a:bodyPr/>
        <a:lstStyle/>
        <a:p>
          <a:r>
            <a:rPr lang="en-US" dirty="0" smtClean="0"/>
            <a:t>Data</a:t>
          </a:r>
          <a:endParaRPr lang="en-US" dirty="0"/>
        </a:p>
      </dgm:t>
    </dgm:pt>
    <dgm:pt modelId="{6A104579-C268-4AFC-B1BC-C3148C311484}" type="parTrans" cxnId="{3C547059-5949-4625-9762-C244A70C417C}">
      <dgm:prSet/>
      <dgm:spPr/>
      <dgm:t>
        <a:bodyPr/>
        <a:lstStyle/>
        <a:p>
          <a:endParaRPr lang="en-US"/>
        </a:p>
      </dgm:t>
    </dgm:pt>
    <dgm:pt modelId="{7874EF89-4B1B-4E79-9373-387C9D46D9DB}" type="sibTrans" cxnId="{3C547059-5949-4625-9762-C244A70C417C}">
      <dgm:prSet/>
      <dgm:spPr/>
      <dgm:t>
        <a:bodyPr/>
        <a:lstStyle/>
        <a:p>
          <a:endParaRPr lang="en-US"/>
        </a:p>
      </dgm:t>
    </dgm:pt>
    <dgm:pt modelId="{015A9D38-0720-4F4B-8311-E86B5F0A5605}">
      <dgm:prSet phldrT="[Text]"/>
      <dgm:spPr/>
      <dgm:t>
        <a:bodyPr/>
        <a:lstStyle/>
        <a:p>
          <a:r>
            <a:rPr lang="en-US" dirty="0" smtClean="0"/>
            <a:t>Information</a:t>
          </a:r>
          <a:endParaRPr lang="en-US" dirty="0"/>
        </a:p>
      </dgm:t>
    </dgm:pt>
    <dgm:pt modelId="{115D52CD-3CFD-4457-A0F5-04EB9B9638FA}" type="parTrans" cxnId="{017A164A-0B40-4EF7-A195-8CBB0E18C973}">
      <dgm:prSet/>
      <dgm:spPr/>
      <dgm:t>
        <a:bodyPr/>
        <a:lstStyle/>
        <a:p>
          <a:endParaRPr lang="en-US"/>
        </a:p>
      </dgm:t>
    </dgm:pt>
    <dgm:pt modelId="{C8C980DD-CCD6-4598-8C58-059AA74D0793}" type="sibTrans" cxnId="{017A164A-0B40-4EF7-A195-8CBB0E18C973}">
      <dgm:prSet/>
      <dgm:spPr/>
      <dgm:t>
        <a:bodyPr/>
        <a:lstStyle/>
        <a:p>
          <a:endParaRPr lang="en-US"/>
        </a:p>
      </dgm:t>
    </dgm:pt>
    <dgm:pt modelId="{EBA6F62A-9BA7-4E0D-8F79-01A537BA65E8}">
      <dgm:prSet phldrT="[Text]"/>
      <dgm:spPr/>
      <dgm:t>
        <a:bodyPr/>
        <a:lstStyle/>
        <a:p>
          <a:r>
            <a:rPr lang="en-US" dirty="0" smtClean="0"/>
            <a:t>Knowledge</a:t>
          </a:r>
          <a:endParaRPr lang="en-US" dirty="0"/>
        </a:p>
      </dgm:t>
    </dgm:pt>
    <dgm:pt modelId="{E27513F5-2707-435D-BEDE-86263E8CB2BB}" type="parTrans" cxnId="{E9BDF262-7609-47C1-B776-E83DBAC7E05B}">
      <dgm:prSet/>
      <dgm:spPr/>
      <dgm:t>
        <a:bodyPr/>
        <a:lstStyle/>
        <a:p>
          <a:endParaRPr lang="en-US"/>
        </a:p>
      </dgm:t>
    </dgm:pt>
    <dgm:pt modelId="{9080A917-3AC4-4FC1-B9A1-98148A52FC94}" type="sibTrans" cxnId="{E9BDF262-7609-47C1-B776-E83DBAC7E05B}">
      <dgm:prSet/>
      <dgm:spPr/>
      <dgm:t>
        <a:bodyPr/>
        <a:lstStyle/>
        <a:p>
          <a:endParaRPr lang="en-US"/>
        </a:p>
      </dgm:t>
    </dgm:pt>
    <dgm:pt modelId="{8A2068BF-86DE-426E-AB8B-7E1C8178C250}">
      <dgm:prSet phldrT="[Text]"/>
      <dgm:spPr/>
      <dgm:t>
        <a:bodyPr/>
        <a:lstStyle/>
        <a:p>
          <a:r>
            <a:rPr lang="en-US" dirty="0" smtClean="0"/>
            <a:t>Products</a:t>
          </a:r>
          <a:endParaRPr lang="en-US" dirty="0"/>
        </a:p>
      </dgm:t>
    </dgm:pt>
    <dgm:pt modelId="{3C20D0B2-A341-4B56-AD69-97D1BF6A8706}" type="parTrans" cxnId="{4D15B1B5-A8B2-47C3-86FE-F5DE9AC1984D}">
      <dgm:prSet/>
      <dgm:spPr/>
      <dgm:t>
        <a:bodyPr/>
        <a:lstStyle/>
        <a:p>
          <a:endParaRPr lang="en-US"/>
        </a:p>
      </dgm:t>
    </dgm:pt>
    <dgm:pt modelId="{85D987C7-94C8-42E2-B495-2FCAF6EC117C}" type="sibTrans" cxnId="{4D15B1B5-A8B2-47C3-86FE-F5DE9AC1984D}">
      <dgm:prSet/>
      <dgm:spPr/>
      <dgm:t>
        <a:bodyPr/>
        <a:lstStyle/>
        <a:p>
          <a:endParaRPr lang="en-US"/>
        </a:p>
      </dgm:t>
    </dgm:pt>
    <dgm:pt modelId="{4C268B52-01F8-44BB-8A64-CD860D77AC39}" type="pres">
      <dgm:prSet presAssocID="{84C27E92-ECEB-4B53-8129-887A3DE4AB50}" presName="Name0" presStyleCnt="0">
        <dgm:presLayoutVars>
          <dgm:dir/>
          <dgm:resizeHandles val="exact"/>
        </dgm:presLayoutVars>
      </dgm:prSet>
      <dgm:spPr/>
      <dgm:t>
        <a:bodyPr/>
        <a:lstStyle/>
        <a:p>
          <a:endParaRPr lang="en-US"/>
        </a:p>
      </dgm:t>
    </dgm:pt>
    <dgm:pt modelId="{A650B591-9812-473A-8F16-FA072B408539}" type="pres">
      <dgm:prSet presAssocID="{84C27E92-ECEB-4B53-8129-887A3DE4AB50}" presName="cycle" presStyleCnt="0"/>
      <dgm:spPr/>
      <dgm:t>
        <a:bodyPr/>
        <a:lstStyle/>
        <a:p>
          <a:endParaRPr lang="en-US"/>
        </a:p>
      </dgm:t>
    </dgm:pt>
    <dgm:pt modelId="{43F0B5C4-D94E-45C0-B07E-55E2F43C7B3B}" type="pres">
      <dgm:prSet presAssocID="{27CAF3FD-4F6E-45AC-AC6D-C6EB54FE8388}" presName="nodeFirstNode" presStyleLbl="node1" presStyleIdx="0" presStyleCnt="6">
        <dgm:presLayoutVars>
          <dgm:bulletEnabled val="1"/>
        </dgm:presLayoutVars>
      </dgm:prSet>
      <dgm:spPr/>
      <dgm:t>
        <a:bodyPr/>
        <a:lstStyle/>
        <a:p>
          <a:endParaRPr lang="en-US"/>
        </a:p>
      </dgm:t>
    </dgm:pt>
    <dgm:pt modelId="{DDB12701-07BB-4F40-B43E-881CD4B11CD7}" type="pres">
      <dgm:prSet presAssocID="{850AFF51-6D32-44B9-855B-58D5F2B5F8B4}" presName="sibTransFirstNode" presStyleLbl="bgShp" presStyleIdx="0" presStyleCnt="1"/>
      <dgm:spPr/>
      <dgm:t>
        <a:bodyPr/>
        <a:lstStyle/>
        <a:p>
          <a:endParaRPr lang="en-US"/>
        </a:p>
      </dgm:t>
    </dgm:pt>
    <dgm:pt modelId="{6E130691-D612-4036-87DE-00EA59CB07D7}" type="pres">
      <dgm:prSet presAssocID="{11AD54A9-4198-4BD2-A7FB-48299E4FAC8D}" presName="nodeFollowingNodes" presStyleLbl="node1" presStyleIdx="1" presStyleCnt="6" custRadScaleRad="102288" custRadScaleInc="10993">
        <dgm:presLayoutVars>
          <dgm:bulletEnabled val="1"/>
        </dgm:presLayoutVars>
      </dgm:prSet>
      <dgm:spPr/>
      <dgm:t>
        <a:bodyPr/>
        <a:lstStyle/>
        <a:p>
          <a:endParaRPr lang="en-US"/>
        </a:p>
      </dgm:t>
    </dgm:pt>
    <dgm:pt modelId="{627EAE53-22CC-4E3A-81F3-8F76D805A3BA}" type="pres">
      <dgm:prSet presAssocID="{9BCCBE5C-AE3B-4C81-966A-47121B287A3E}" presName="nodeFollowingNodes" presStyleLbl="node1" presStyleIdx="2" presStyleCnt="6" custRadScaleRad="97639" custRadScaleInc="-19027">
        <dgm:presLayoutVars>
          <dgm:bulletEnabled val="1"/>
        </dgm:presLayoutVars>
      </dgm:prSet>
      <dgm:spPr/>
      <dgm:t>
        <a:bodyPr/>
        <a:lstStyle/>
        <a:p>
          <a:endParaRPr lang="en-US"/>
        </a:p>
      </dgm:t>
    </dgm:pt>
    <dgm:pt modelId="{9210E33E-802F-40D8-BC58-27A9D7D2C113}" type="pres">
      <dgm:prSet presAssocID="{8A2068BF-86DE-426E-AB8B-7E1C8178C250}" presName="nodeFollowingNodes" presStyleLbl="node1" presStyleIdx="3" presStyleCnt="6" custRadScaleRad="100044" custRadScaleInc="1277">
        <dgm:presLayoutVars>
          <dgm:bulletEnabled val="1"/>
        </dgm:presLayoutVars>
      </dgm:prSet>
      <dgm:spPr/>
      <dgm:t>
        <a:bodyPr/>
        <a:lstStyle/>
        <a:p>
          <a:endParaRPr lang="en-US"/>
        </a:p>
      </dgm:t>
    </dgm:pt>
    <dgm:pt modelId="{7DEDC4D2-65CA-4BA6-A25C-594C95CBBD8E}" type="pres">
      <dgm:prSet presAssocID="{015A9D38-0720-4F4B-8311-E86B5F0A5605}" presName="nodeFollowingNodes" presStyleLbl="node1" presStyleIdx="4" presStyleCnt="6" custRadScaleRad="94647" custRadScaleInc="17725">
        <dgm:presLayoutVars>
          <dgm:bulletEnabled val="1"/>
        </dgm:presLayoutVars>
      </dgm:prSet>
      <dgm:spPr/>
      <dgm:t>
        <a:bodyPr/>
        <a:lstStyle/>
        <a:p>
          <a:endParaRPr lang="en-US"/>
        </a:p>
      </dgm:t>
    </dgm:pt>
    <dgm:pt modelId="{7F6C4C10-7448-4836-8EE6-D612C8E78000}" type="pres">
      <dgm:prSet presAssocID="{EBA6F62A-9BA7-4E0D-8F79-01A537BA65E8}" presName="nodeFollowingNodes" presStyleLbl="node1" presStyleIdx="5" presStyleCnt="6">
        <dgm:presLayoutVars>
          <dgm:bulletEnabled val="1"/>
        </dgm:presLayoutVars>
      </dgm:prSet>
      <dgm:spPr/>
      <dgm:t>
        <a:bodyPr/>
        <a:lstStyle/>
        <a:p>
          <a:endParaRPr lang="en-US"/>
        </a:p>
      </dgm:t>
    </dgm:pt>
  </dgm:ptLst>
  <dgm:cxnLst>
    <dgm:cxn modelId="{EEC75D28-81AA-4883-8678-A2E8A81AA066}" type="presOf" srcId="{8A2068BF-86DE-426E-AB8B-7E1C8178C250}" destId="{9210E33E-802F-40D8-BC58-27A9D7D2C113}" srcOrd="0" destOrd="0" presId="urn:microsoft.com/office/officeart/2005/8/layout/cycle3"/>
    <dgm:cxn modelId="{1FCBD7E2-1584-44EE-98D1-3975E309E7B9}" type="presOf" srcId="{850AFF51-6D32-44B9-855B-58D5F2B5F8B4}" destId="{DDB12701-07BB-4F40-B43E-881CD4B11CD7}" srcOrd="0" destOrd="0" presId="urn:microsoft.com/office/officeart/2005/8/layout/cycle3"/>
    <dgm:cxn modelId="{A70B03E7-6F64-482B-A1BE-C15078706059}" srcId="{84C27E92-ECEB-4B53-8129-887A3DE4AB50}" destId="{11AD54A9-4198-4BD2-A7FB-48299E4FAC8D}" srcOrd="1" destOrd="0" parTransId="{6C4ABAA1-F75F-4F1F-8CCF-8B149E85ED8D}" sibTransId="{E42423D4-B658-4C79-8B66-0A03F557BBD5}"/>
    <dgm:cxn modelId="{6F4E65E3-55C5-42E6-87F5-74005FEC95A6}" type="presOf" srcId="{015A9D38-0720-4F4B-8311-E86B5F0A5605}" destId="{7DEDC4D2-65CA-4BA6-A25C-594C95CBBD8E}" srcOrd="0" destOrd="0" presId="urn:microsoft.com/office/officeart/2005/8/layout/cycle3"/>
    <dgm:cxn modelId="{E9BDF262-7609-47C1-B776-E83DBAC7E05B}" srcId="{84C27E92-ECEB-4B53-8129-887A3DE4AB50}" destId="{EBA6F62A-9BA7-4E0D-8F79-01A537BA65E8}" srcOrd="5" destOrd="0" parTransId="{E27513F5-2707-435D-BEDE-86263E8CB2BB}" sibTransId="{9080A917-3AC4-4FC1-B9A1-98148A52FC94}"/>
    <dgm:cxn modelId="{CB114DCE-2432-4CAE-8D46-320AE89CC9B4}" type="presOf" srcId="{9BCCBE5C-AE3B-4C81-966A-47121B287A3E}" destId="{627EAE53-22CC-4E3A-81F3-8F76D805A3BA}" srcOrd="0" destOrd="0" presId="urn:microsoft.com/office/officeart/2005/8/layout/cycle3"/>
    <dgm:cxn modelId="{0F17E517-D5DA-43DD-A92F-C1A9773729DE}" type="presOf" srcId="{EBA6F62A-9BA7-4E0D-8F79-01A537BA65E8}" destId="{7F6C4C10-7448-4836-8EE6-D612C8E78000}" srcOrd="0" destOrd="0" presId="urn:microsoft.com/office/officeart/2005/8/layout/cycle3"/>
    <dgm:cxn modelId="{CEFDC2E1-4BD9-433E-80C7-B47834830CA3}" type="presOf" srcId="{11AD54A9-4198-4BD2-A7FB-48299E4FAC8D}" destId="{6E130691-D612-4036-87DE-00EA59CB07D7}" srcOrd="0" destOrd="0" presId="urn:microsoft.com/office/officeart/2005/8/layout/cycle3"/>
    <dgm:cxn modelId="{6AABE59E-AC23-4D12-9735-FE38E1208EBB}" srcId="{84C27E92-ECEB-4B53-8129-887A3DE4AB50}" destId="{27CAF3FD-4F6E-45AC-AC6D-C6EB54FE8388}" srcOrd="0" destOrd="0" parTransId="{8416CC1C-D24E-49AA-8368-C1657BFC97DB}" sibTransId="{850AFF51-6D32-44B9-855B-58D5F2B5F8B4}"/>
    <dgm:cxn modelId="{3C547059-5949-4625-9762-C244A70C417C}" srcId="{84C27E92-ECEB-4B53-8129-887A3DE4AB50}" destId="{9BCCBE5C-AE3B-4C81-966A-47121B287A3E}" srcOrd="2" destOrd="0" parTransId="{6A104579-C268-4AFC-B1BC-C3148C311484}" sibTransId="{7874EF89-4B1B-4E79-9373-387C9D46D9DB}"/>
    <dgm:cxn modelId="{017A164A-0B40-4EF7-A195-8CBB0E18C973}" srcId="{84C27E92-ECEB-4B53-8129-887A3DE4AB50}" destId="{015A9D38-0720-4F4B-8311-E86B5F0A5605}" srcOrd="4" destOrd="0" parTransId="{115D52CD-3CFD-4457-A0F5-04EB9B9638FA}" sibTransId="{C8C980DD-CCD6-4598-8C58-059AA74D0793}"/>
    <dgm:cxn modelId="{EFDFAD47-43B3-4C7D-A280-3DADCAFF413C}" type="presOf" srcId="{84C27E92-ECEB-4B53-8129-887A3DE4AB50}" destId="{4C268B52-01F8-44BB-8A64-CD860D77AC39}" srcOrd="0" destOrd="0" presId="urn:microsoft.com/office/officeart/2005/8/layout/cycle3"/>
    <dgm:cxn modelId="{4D15B1B5-A8B2-47C3-86FE-F5DE9AC1984D}" srcId="{84C27E92-ECEB-4B53-8129-887A3DE4AB50}" destId="{8A2068BF-86DE-426E-AB8B-7E1C8178C250}" srcOrd="3" destOrd="0" parTransId="{3C20D0B2-A341-4B56-AD69-97D1BF6A8706}" sibTransId="{85D987C7-94C8-42E2-B495-2FCAF6EC117C}"/>
    <dgm:cxn modelId="{AE7EF2CC-FF94-4D9E-A0CB-572232E66208}" type="presOf" srcId="{27CAF3FD-4F6E-45AC-AC6D-C6EB54FE8388}" destId="{43F0B5C4-D94E-45C0-B07E-55E2F43C7B3B}" srcOrd="0" destOrd="0" presId="urn:microsoft.com/office/officeart/2005/8/layout/cycle3"/>
    <dgm:cxn modelId="{7CF3303F-07E8-49FB-9C76-CFA0755D457F}" type="presParOf" srcId="{4C268B52-01F8-44BB-8A64-CD860D77AC39}" destId="{A650B591-9812-473A-8F16-FA072B408539}" srcOrd="0" destOrd="0" presId="urn:microsoft.com/office/officeart/2005/8/layout/cycle3"/>
    <dgm:cxn modelId="{5A41E937-A8F1-4FFA-B254-E2B837F27F28}" type="presParOf" srcId="{A650B591-9812-473A-8F16-FA072B408539}" destId="{43F0B5C4-D94E-45C0-B07E-55E2F43C7B3B}" srcOrd="0" destOrd="0" presId="urn:microsoft.com/office/officeart/2005/8/layout/cycle3"/>
    <dgm:cxn modelId="{0772DB10-A27E-469B-A80D-4E0CC0B93E7B}" type="presParOf" srcId="{A650B591-9812-473A-8F16-FA072B408539}" destId="{DDB12701-07BB-4F40-B43E-881CD4B11CD7}" srcOrd="1" destOrd="0" presId="urn:microsoft.com/office/officeart/2005/8/layout/cycle3"/>
    <dgm:cxn modelId="{00B3182D-39ED-4000-8BA3-EEF56DEF7801}" type="presParOf" srcId="{A650B591-9812-473A-8F16-FA072B408539}" destId="{6E130691-D612-4036-87DE-00EA59CB07D7}" srcOrd="2" destOrd="0" presId="urn:microsoft.com/office/officeart/2005/8/layout/cycle3"/>
    <dgm:cxn modelId="{0AC2D15D-6685-4970-9F01-C9CC158E9746}" type="presParOf" srcId="{A650B591-9812-473A-8F16-FA072B408539}" destId="{627EAE53-22CC-4E3A-81F3-8F76D805A3BA}" srcOrd="3" destOrd="0" presId="urn:microsoft.com/office/officeart/2005/8/layout/cycle3"/>
    <dgm:cxn modelId="{D57C5B46-A62D-4EBD-91C6-F31F8B9948A4}" type="presParOf" srcId="{A650B591-9812-473A-8F16-FA072B408539}" destId="{9210E33E-802F-40D8-BC58-27A9D7D2C113}" srcOrd="4" destOrd="0" presId="urn:microsoft.com/office/officeart/2005/8/layout/cycle3"/>
    <dgm:cxn modelId="{68E58673-3602-4549-B110-932AACC765FD}" type="presParOf" srcId="{A650B591-9812-473A-8F16-FA072B408539}" destId="{7DEDC4D2-65CA-4BA6-A25C-594C95CBBD8E}" srcOrd="5" destOrd="0" presId="urn:microsoft.com/office/officeart/2005/8/layout/cycle3"/>
    <dgm:cxn modelId="{79415D5E-A538-4581-AA0B-E11CBEB3207A}" type="presParOf" srcId="{A650B591-9812-473A-8F16-FA072B408539}" destId="{7F6C4C10-7448-4836-8EE6-D612C8E78000}" srcOrd="6" destOrd="0" presId="urn:microsoft.com/office/officeart/2005/8/layout/cycle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B12701-07BB-4F40-B43E-881CD4B11CD7}">
      <dsp:nvSpPr>
        <dsp:cNvPr id="0" name=""/>
        <dsp:cNvSpPr/>
      </dsp:nvSpPr>
      <dsp:spPr>
        <a:xfrm>
          <a:off x="240245" y="-5586"/>
          <a:ext cx="3272475" cy="3272475"/>
        </a:xfrm>
        <a:prstGeom prst="circularArrow">
          <a:avLst>
            <a:gd name="adj1" fmla="val 5274"/>
            <a:gd name="adj2" fmla="val 312630"/>
            <a:gd name="adj3" fmla="val 14349354"/>
            <a:gd name="adj4" fmla="val 17056426"/>
            <a:gd name="adj5" fmla="val 547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F0B5C4-D94E-45C0-B07E-55E2F43C7B3B}">
      <dsp:nvSpPr>
        <dsp:cNvPr id="0" name=""/>
        <dsp:cNvSpPr/>
      </dsp:nvSpPr>
      <dsp:spPr>
        <a:xfrm>
          <a:off x="1297412" y="499"/>
          <a:ext cx="1158141" cy="5790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User needs</a:t>
          </a:r>
          <a:endParaRPr lang="en-US" sz="1400" kern="1200" dirty="0"/>
        </a:p>
      </dsp:txBody>
      <dsp:txXfrm>
        <a:off x="1325680" y="28767"/>
        <a:ext cx="1101605" cy="522534"/>
      </dsp:txXfrm>
    </dsp:sp>
    <dsp:sp modelId="{6E130691-D612-4036-87DE-00EA59CB07D7}">
      <dsp:nvSpPr>
        <dsp:cNvPr id="0" name=""/>
        <dsp:cNvSpPr/>
      </dsp:nvSpPr>
      <dsp:spPr>
        <a:xfrm>
          <a:off x="2534599" y="768255"/>
          <a:ext cx="1158141" cy="5790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Observations</a:t>
          </a:r>
          <a:endParaRPr lang="en-US" sz="1400" kern="1200" dirty="0"/>
        </a:p>
      </dsp:txBody>
      <dsp:txXfrm>
        <a:off x="2562867" y="796523"/>
        <a:ext cx="1101605" cy="522534"/>
      </dsp:txXfrm>
    </dsp:sp>
    <dsp:sp modelId="{627EAE53-22CC-4E3A-81F3-8F76D805A3BA}">
      <dsp:nvSpPr>
        <dsp:cNvPr id="0" name=""/>
        <dsp:cNvSpPr/>
      </dsp:nvSpPr>
      <dsp:spPr>
        <a:xfrm>
          <a:off x="2513802" y="1775973"/>
          <a:ext cx="1158141" cy="5790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Data</a:t>
          </a:r>
          <a:endParaRPr lang="en-US" sz="1400" kern="1200" dirty="0"/>
        </a:p>
      </dsp:txBody>
      <dsp:txXfrm>
        <a:off x="2542070" y="1804241"/>
        <a:ext cx="1101605" cy="522534"/>
      </dsp:txXfrm>
    </dsp:sp>
    <dsp:sp modelId="{9210E33E-802F-40D8-BC58-27A9D7D2C113}">
      <dsp:nvSpPr>
        <dsp:cNvPr id="0" name=""/>
        <dsp:cNvSpPr/>
      </dsp:nvSpPr>
      <dsp:spPr>
        <a:xfrm>
          <a:off x="1282188" y="2656148"/>
          <a:ext cx="1158141" cy="5790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Products</a:t>
          </a:r>
          <a:endParaRPr lang="en-US" sz="1400" kern="1200" dirty="0"/>
        </a:p>
      </dsp:txBody>
      <dsp:txXfrm>
        <a:off x="1310456" y="2684416"/>
        <a:ext cx="1101605" cy="522534"/>
      </dsp:txXfrm>
    </dsp:sp>
    <dsp:sp modelId="{7DEDC4D2-65CA-4BA6-A25C-594C95CBBD8E}">
      <dsp:nvSpPr>
        <dsp:cNvPr id="0" name=""/>
        <dsp:cNvSpPr/>
      </dsp:nvSpPr>
      <dsp:spPr>
        <a:xfrm>
          <a:off x="123450" y="1775998"/>
          <a:ext cx="1158141" cy="5790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Information</a:t>
          </a:r>
          <a:endParaRPr lang="en-US" sz="1400" kern="1200" dirty="0"/>
        </a:p>
      </dsp:txBody>
      <dsp:txXfrm>
        <a:off x="151718" y="1804266"/>
        <a:ext cx="1101605" cy="522534"/>
      </dsp:txXfrm>
    </dsp:sp>
    <dsp:sp modelId="{7F6C4C10-7448-4836-8EE6-D612C8E78000}">
      <dsp:nvSpPr>
        <dsp:cNvPr id="0" name=""/>
        <dsp:cNvSpPr/>
      </dsp:nvSpPr>
      <dsp:spPr>
        <a:xfrm>
          <a:off x="147697" y="664287"/>
          <a:ext cx="1158141" cy="5790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Knowledge</a:t>
          </a:r>
          <a:endParaRPr lang="en-US" sz="1400" kern="1200" dirty="0"/>
        </a:p>
      </dsp:txBody>
      <dsp:txXfrm>
        <a:off x="175965" y="692555"/>
        <a:ext cx="1101605" cy="52253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0775BF4A-9CB1-5747-B319-707DA98CEC20}" type="datetime1">
              <a:rPr lang="en-US" smtClean="0"/>
              <a:pPr/>
              <a:t>11/27/2019</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E0A22459-1A81-CA4B-89BB-FCE38A3AE18F}" type="slidenum">
              <a:rPr lang="en-US" smtClean="0"/>
              <a:pPr/>
              <a:t>‹#›</a:t>
            </a:fld>
            <a:endParaRPr lang="en-US"/>
          </a:p>
        </p:txBody>
      </p:sp>
    </p:spTree>
    <p:extLst>
      <p:ext uri="{BB962C8B-B14F-4D97-AF65-F5344CB8AC3E}">
        <p14:creationId xmlns:p14="http://schemas.microsoft.com/office/powerpoint/2010/main" val="26920304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62BC7567-D5EA-874F-8815-73DC5E77631E}" type="datetime1">
              <a:rPr lang="en-US" smtClean="0"/>
              <a:pPr/>
              <a:t>11/27/2019</a:t>
            </a:fld>
            <a:endParaRPr 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BB8DCC0E-7DBF-7C4A-B104-25FE08E3BB8F}" type="slidenum">
              <a:rPr lang="en-US" smtClean="0"/>
              <a:pPr/>
              <a:t>‹#›</a:t>
            </a:fld>
            <a:endParaRPr lang="en-US"/>
          </a:p>
        </p:txBody>
      </p:sp>
    </p:spTree>
    <p:extLst>
      <p:ext uri="{BB962C8B-B14F-4D97-AF65-F5344CB8AC3E}">
        <p14:creationId xmlns:p14="http://schemas.microsoft.com/office/powerpoint/2010/main" val="42603234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5</a:t>
            </a:fld>
            <a:endParaRPr lang="en-US"/>
          </a:p>
        </p:txBody>
      </p:sp>
    </p:spTree>
    <p:extLst>
      <p:ext uri="{BB962C8B-B14F-4D97-AF65-F5344CB8AC3E}">
        <p14:creationId xmlns:p14="http://schemas.microsoft.com/office/powerpoint/2010/main" val="3411179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8C170-39A9-4DB8-941B-FD5087CDD698}" type="slidenum">
              <a:rPr lang="en-US" smtClean="0"/>
              <a:pPr/>
              <a:t>20</a:t>
            </a:fld>
            <a:endParaRPr lang="en-US"/>
          </a:p>
        </p:txBody>
      </p:sp>
    </p:spTree>
    <p:extLst>
      <p:ext uri="{BB962C8B-B14F-4D97-AF65-F5344CB8AC3E}">
        <p14:creationId xmlns:p14="http://schemas.microsoft.com/office/powerpoint/2010/main" val="2030855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22</a:t>
            </a:fld>
            <a:endParaRPr lang="en-US"/>
          </a:p>
        </p:txBody>
      </p:sp>
    </p:spTree>
    <p:extLst>
      <p:ext uri="{BB962C8B-B14F-4D97-AF65-F5344CB8AC3E}">
        <p14:creationId xmlns:p14="http://schemas.microsoft.com/office/powerpoint/2010/main" val="3655412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23</a:t>
            </a:fld>
            <a:endParaRPr lang="en-US"/>
          </a:p>
        </p:txBody>
      </p:sp>
    </p:spTree>
    <p:extLst>
      <p:ext uri="{BB962C8B-B14F-4D97-AF65-F5344CB8AC3E}">
        <p14:creationId xmlns:p14="http://schemas.microsoft.com/office/powerpoint/2010/main" val="1409365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8C170-39A9-4DB8-941B-FD5087CDD698}" type="slidenum">
              <a:rPr lang="en-US" smtClean="0"/>
              <a:pPr/>
              <a:t>24</a:t>
            </a:fld>
            <a:endParaRPr lang="en-US"/>
          </a:p>
        </p:txBody>
      </p:sp>
    </p:spTree>
    <p:extLst>
      <p:ext uri="{BB962C8B-B14F-4D97-AF65-F5344CB8AC3E}">
        <p14:creationId xmlns:p14="http://schemas.microsoft.com/office/powerpoint/2010/main" val="4039083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8C170-39A9-4DB8-941B-FD5087CDD698}" type="slidenum">
              <a:rPr lang="en-US" smtClean="0"/>
              <a:pPr/>
              <a:t>25</a:t>
            </a:fld>
            <a:endParaRPr lang="en-US"/>
          </a:p>
        </p:txBody>
      </p:sp>
    </p:spTree>
    <p:extLst>
      <p:ext uri="{BB962C8B-B14F-4D97-AF65-F5344CB8AC3E}">
        <p14:creationId xmlns:p14="http://schemas.microsoft.com/office/powerpoint/2010/main" val="3231725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30</a:t>
            </a:fld>
            <a:endParaRPr lang="en-US"/>
          </a:p>
        </p:txBody>
      </p:sp>
    </p:spTree>
    <p:extLst>
      <p:ext uri="{BB962C8B-B14F-4D97-AF65-F5344CB8AC3E}">
        <p14:creationId xmlns:p14="http://schemas.microsoft.com/office/powerpoint/2010/main" val="3309167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31</a:t>
            </a:fld>
            <a:endParaRPr lang="en-US"/>
          </a:p>
        </p:txBody>
      </p:sp>
    </p:spTree>
    <p:extLst>
      <p:ext uri="{BB962C8B-B14F-4D97-AF65-F5344CB8AC3E}">
        <p14:creationId xmlns:p14="http://schemas.microsoft.com/office/powerpoint/2010/main" val="1202182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A more recent example of rainfall and sediment plumes from the Chesapeake Bay.  Timeseries of Susquehanna River gauge discharge at Conowingo MD along on the top, key false color Total Suspended Matter along the bottom.  HOT COLORS at the top of the bay and lighter colors </a:t>
            </a:r>
            <a:r>
              <a:rPr lang="en-US" dirty="0" err="1"/>
              <a:t>downbay</a:t>
            </a:r>
            <a:r>
              <a:rPr lang="en-US" dirty="0"/>
              <a:t> coincide with peak sediment from rainfall-related discharge (exceeds 50 </a:t>
            </a:r>
            <a:r>
              <a:rPr lang="en-US" dirty="0" err="1"/>
              <a:t>yr</a:t>
            </a:r>
            <a:r>
              <a:rPr lang="en-US" dirty="0"/>
              <a:t> median).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Unprecedented rains of July – November 2018 in the Northeast U.S. caused flooding, erosion and sediment plumes in coastal waters.  NOAA/NESDIS CoastWatch monitored the plumes via satellite in conjunction with USGS and EPA to understand the effect of the sediment on the Chesapeake Bay ecosystem.  Sediment chokes off light to seagrasses clogs </a:t>
            </a:r>
            <a:r>
              <a:rPr lang="en-US" dirty="0" err="1"/>
              <a:t>filterfeeders</a:t>
            </a:r>
            <a:r>
              <a:rPr lang="en-US" dirty="0"/>
              <a:t> like oysters – hindering efforts to improve the bay. </a:t>
            </a:r>
            <a:endParaRPr dirty="0"/>
          </a:p>
        </p:txBody>
      </p:sp>
      <p:sp>
        <p:nvSpPr>
          <p:cNvPr id="175" name="Google Shape;175;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81373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6</a:t>
            </a:fld>
            <a:endParaRPr lang="en-US"/>
          </a:p>
        </p:txBody>
      </p:sp>
    </p:spTree>
    <p:extLst>
      <p:ext uri="{BB962C8B-B14F-4D97-AF65-F5344CB8AC3E}">
        <p14:creationId xmlns:p14="http://schemas.microsoft.com/office/powerpoint/2010/main" val="3191608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7</a:t>
            </a:fld>
            <a:endParaRPr lang="en-US"/>
          </a:p>
        </p:txBody>
      </p:sp>
    </p:spTree>
    <p:extLst>
      <p:ext uri="{BB962C8B-B14F-4D97-AF65-F5344CB8AC3E}">
        <p14:creationId xmlns:p14="http://schemas.microsoft.com/office/powerpoint/2010/main" val="1994548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History of two POES satellites and SST / band products growing to include GOES, OrbView-2, Terra, Aqua,</a:t>
            </a:r>
            <a:r>
              <a:rPr lang="en-US" baseline="0" dirty="0"/>
              <a:t> DMSP, </a:t>
            </a:r>
            <a:r>
              <a:rPr lang="en-US" baseline="0" dirty="0" err="1"/>
              <a:t>SeaWinds</a:t>
            </a:r>
            <a:r>
              <a:rPr lang="en-US" baseline="0" dirty="0"/>
              <a:t>, SMAP, Jason-2/3, </a:t>
            </a:r>
            <a:r>
              <a:rPr lang="en-US" baseline="0" dirty="0" err="1"/>
              <a:t>Cryosat</a:t>
            </a:r>
            <a:r>
              <a:rPr lang="en-US" baseline="0" dirty="0"/>
              <a:t>, S-1,S-2,S-3, etc</a:t>
            </a:r>
            <a:r>
              <a:rPr lang="en-US" baseline="0" dirty="0" smtClean="0"/>
              <a:t>.</a:t>
            </a:r>
          </a:p>
          <a:p>
            <a:endParaRPr lang="en-US" baseline="0" dirty="0" smtClean="0"/>
          </a:p>
          <a:p>
            <a:r>
              <a:rPr lang="en-US" baseline="0" dirty="0" smtClean="0"/>
              <a:t>Much appreciation for the JPSS Program that contributed </a:t>
            </a:r>
            <a:r>
              <a:rPr lang="en-US" baseline="0" dirty="0" err="1" smtClean="0"/>
              <a:t>satellites,sensors,data</a:t>
            </a:r>
            <a:r>
              <a:rPr lang="en-US" baseline="0" dirty="0" smtClean="0"/>
              <a:t>, and support for </a:t>
            </a:r>
            <a:r>
              <a:rPr lang="en-US" baseline="0" smtClean="0"/>
              <a:t>this activity.</a:t>
            </a:r>
            <a:endParaRPr lang="en-US" dirty="0"/>
          </a:p>
        </p:txBody>
      </p:sp>
      <p:sp>
        <p:nvSpPr>
          <p:cNvPr id="4" name="Slide Number Placeholder 3"/>
          <p:cNvSpPr>
            <a:spLocks noGrp="1"/>
          </p:cNvSpPr>
          <p:nvPr>
            <p:ph type="sldNum" sz="quarter" idx="10"/>
          </p:nvPr>
        </p:nvSpPr>
        <p:spPr/>
        <p:txBody>
          <a:bodyPr/>
          <a:lstStyle/>
          <a:p>
            <a:fld id="{34A8C170-39A9-4DB8-941B-FD5087CDD698}" type="slidenum">
              <a:rPr lang="en-US" smtClean="0"/>
              <a:pPr/>
              <a:t>11</a:t>
            </a:fld>
            <a:endParaRPr lang="en-US"/>
          </a:p>
        </p:txBody>
      </p:sp>
    </p:spTree>
    <p:extLst>
      <p:ext uri="{BB962C8B-B14F-4D97-AF65-F5344CB8AC3E}">
        <p14:creationId xmlns:p14="http://schemas.microsoft.com/office/powerpoint/2010/main" val="567074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12</a:t>
            </a:fld>
            <a:endParaRPr lang="en-US"/>
          </a:p>
        </p:txBody>
      </p:sp>
    </p:spTree>
    <p:extLst>
      <p:ext uri="{BB962C8B-B14F-4D97-AF65-F5344CB8AC3E}">
        <p14:creationId xmlns:p14="http://schemas.microsoft.com/office/powerpoint/2010/main" val="520582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14</a:t>
            </a:fld>
            <a:endParaRPr lang="en-US"/>
          </a:p>
        </p:txBody>
      </p:sp>
    </p:spTree>
    <p:extLst>
      <p:ext uri="{BB962C8B-B14F-4D97-AF65-F5344CB8AC3E}">
        <p14:creationId xmlns:p14="http://schemas.microsoft.com/office/powerpoint/2010/main" val="3646999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A8C170-39A9-4DB8-941B-FD5087CDD6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531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A8C170-39A9-4DB8-941B-FD5087CDD698}" type="slidenum">
              <a:rPr lang="en-US" smtClean="0"/>
              <a:pPr/>
              <a:t>17</a:t>
            </a:fld>
            <a:endParaRPr lang="en-US"/>
          </a:p>
        </p:txBody>
      </p:sp>
    </p:spTree>
    <p:extLst>
      <p:ext uri="{BB962C8B-B14F-4D97-AF65-F5344CB8AC3E}">
        <p14:creationId xmlns:p14="http://schemas.microsoft.com/office/powerpoint/2010/main" val="3552873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 Lance table;  modified by </a:t>
            </a:r>
            <a:r>
              <a:rPr lang="en-US" dirty="0" err="1" smtClean="0"/>
              <a:t>M.Soracco</a:t>
            </a:r>
            <a:endParaRPr lang="en-US" dirty="0"/>
          </a:p>
        </p:txBody>
      </p:sp>
      <p:sp>
        <p:nvSpPr>
          <p:cNvPr id="4" name="Slide Number Placeholder 3"/>
          <p:cNvSpPr>
            <a:spLocks noGrp="1"/>
          </p:cNvSpPr>
          <p:nvPr>
            <p:ph type="sldNum" sz="quarter" idx="10"/>
          </p:nvPr>
        </p:nvSpPr>
        <p:spPr/>
        <p:txBody>
          <a:bodyPr/>
          <a:lstStyle/>
          <a:p>
            <a:fld id="{34A8C170-39A9-4DB8-941B-FD5087CDD698}" type="slidenum">
              <a:rPr lang="en-US" smtClean="0"/>
              <a:pPr/>
              <a:t>18</a:t>
            </a:fld>
            <a:endParaRPr lang="en-US"/>
          </a:p>
        </p:txBody>
      </p:sp>
    </p:spTree>
    <p:extLst>
      <p:ext uri="{BB962C8B-B14F-4D97-AF65-F5344CB8AC3E}">
        <p14:creationId xmlns:p14="http://schemas.microsoft.com/office/powerpoint/2010/main" val="720408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BF16-CB2D-0948-A94B-E8BCCF0DB9D1}"/>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11932CA-76FF-2A48-8A85-97E2AEF69508}"/>
              </a:ext>
            </a:extLst>
          </p:cNvPr>
          <p:cNvSpPr>
            <a:spLocks noGrp="1"/>
          </p:cNvSpPr>
          <p:nvPr>
            <p:ph idx="1"/>
          </p:nvPr>
        </p:nvSpPr>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DF2E45C-7A44-3B4B-872C-D91EF6F8E0B2}"/>
              </a:ext>
            </a:extLst>
          </p:cNvPr>
          <p:cNvSpPr>
            <a:spLocks noGrp="1"/>
          </p:cNvSpPr>
          <p:nvPr>
            <p:ph type="sldNum" sz="quarter" idx="12"/>
          </p:nvPr>
        </p:nvSpPr>
        <p:spPr>
          <a:xfrm>
            <a:off x="11214980"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9"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438975"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STAR Seminar, 20 November 2019, NCWCP, College Park, MD</a:t>
            </a:r>
            <a:endParaRPr lang="en-US" dirty="0"/>
          </a:p>
        </p:txBody>
      </p:sp>
    </p:spTree>
    <p:extLst>
      <p:ext uri="{BB962C8B-B14F-4D97-AF65-F5344CB8AC3E}">
        <p14:creationId xmlns:p14="http://schemas.microsoft.com/office/powerpoint/2010/main" val="4233825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8A9E-8BB8-524A-9092-3A4A9D03186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838FF96F-37A4-B94E-BD39-42354518B18D}"/>
              </a:ext>
            </a:extLst>
          </p:cNvPr>
          <p:cNvSpPr>
            <a:spLocks noGrp="1"/>
          </p:cNvSpPr>
          <p:nvPr>
            <p:ph type="sldNum" sz="quarter" idx="10"/>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6"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STAR Seminar, 20 November 2019, NCWCP, College Park, MD</a:t>
            </a:r>
            <a:endParaRPr lang="en-US" dirty="0"/>
          </a:p>
        </p:txBody>
      </p:sp>
    </p:spTree>
    <p:extLst>
      <p:ext uri="{BB962C8B-B14F-4D97-AF65-F5344CB8AC3E}">
        <p14:creationId xmlns:p14="http://schemas.microsoft.com/office/powerpoint/2010/main" val="367517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Rectangle 9"/>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userDrawn="1"/>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Slide Number Placeholder 5"/>
          <p:cNvSpPr>
            <a:spLocks noGrp="1"/>
          </p:cNvSpPr>
          <p:nvPr>
            <p:ph type="sldNum" sz="quarter" idx="12"/>
          </p:nvPr>
        </p:nvSpPr>
        <p:spPr>
          <a:xfrm>
            <a:off x="9900458" y="6459785"/>
            <a:ext cx="1312025" cy="365125"/>
          </a:xfrm>
          <a:prstGeom prst="rect">
            <a:avLst/>
          </a:prstGeom>
        </p:spPr>
        <p:txBody>
          <a:bodyPr/>
          <a:lstStyle/>
          <a:p>
            <a:fld id="{84AEE99C-346A-4ECF-8262-176F227277B7}" type="slidenum">
              <a:rPr lang="en-US" smtClean="0"/>
              <a:pPr/>
              <a:t>‹#›</a:t>
            </a:fld>
            <a:endParaRPr lang="en-US" dirty="0"/>
          </a:p>
        </p:txBody>
      </p:sp>
      <p:sp>
        <p:nvSpPr>
          <p:cNvPr id="13"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endParaRPr lang="en-US" dirty="0"/>
          </a:p>
        </p:txBody>
      </p:sp>
      <p:sp>
        <p:nvSpPr>
          <p:cNvPr id="14"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STAR Seminar, 20 November 2019, NCWCP, College Park, MD</a:t>
            </a:r>
            <a:endParaRPr lang="en-US" dirty="0"/>
          </a:p>
        </p:txBody>
      </p:sp>
    </p:spTree>
    <p:extLst>
      <p:ext uri="{BB962C8B-B14F-4D97-AF65-F5344CB8AC3E}">
        <p14:creationId xmlns:p14="http://schemas.microsoft.com/office/powerpoint/2010/main" val="2797136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a:xfrm>
            <a:off x="3168251" y="1327929"/>
            <a:ext cx="7313491" cy="788734"/>
          </a:xfrm>
          <a:prstGeom prst="rect">
            <a:avLst/>
          </a:prstGeom>
        </p:spPr>
        <p:txBody>
          <a:bodyPr/>
          <a:lstStyle>
            <a:lvl1pPr algn="l">
              <a:defRPr sz="3200" b="1">
                <a:solidFill>
                  <a:srgbClr val="1F4E79"/>
                </a:solidFill>
                <a:latin typeface="+mj-lt"/>
              </a:defRPr>
            </a:lvl1pPr>
          </a:lstStyle>
          <a:p>
            <a:r>
              <a:rPr lang="en-US" dirty="0"/>
              <a:t>Click to edit Master title style</a:t>
            </a:r>
          </a:p>
        </p:txBody>
      </p:sp>
      <p:sp>
        <p:nvSpPr>
          <p:cNvPr id="4" name="Text Placeholder 3"/>
          <p:cNvSpPr>
            <a:spLocks noGrp="1"/>
          </p:cNvSpPr>
          <p:nvPr>
            <p:ph type="body" sz="quarter" idx="10"/>
          </p:nvPr>
        </p:nvSpPr>
        <p:spPr>
          <a:xfrm>
            <a:off x="4269317" y="2707458"/>
            <a:ext cx="7313083" cy="1224439"/>
          </a:xfrm>
          <a:prstGeom prst="rect">
            <a:avLst/>
          </a:prstGeom>
        </p:spPr>
        <p:txBody>
          <a:bodyPr/>
          <a:lstStyle>
            <a:lvl1pPr algn="l">
              <a:defRPr>
                <a:solidFill>
                  <a:schemeClr val="tx1">
                    <a:lumMod val="85000"/>
                    <a:lumOff val="15000"/>
                  </a:schemeClr>
                </a:solidFill>
                <a:latin typeface="+mj-lt"/>
              </a:defRPr>
            </a:lvl1pPr>
          </a:lstStyle>
          <a:p>
            <a:pPr lvl="0"/>
            <a:r>
              <a:rPr lang="en-US" dirty="0"/>
              <a:t>Click to edit Master text styles</a:t>
            </a:r>
          </a:p>
        </p:txBody>
      </p:sp>
      <p:sp>
        <p:nvSpPr>
          <p:cNvPr id="8" name="Text Placeholder 7"/>
          <p:cNvSpPr>
            <a:spLocks noGrp="1"/>
          </p:cNvSpPr>
          <p:nvPr>
            <p:ph type="body" sz="quarter" idx="12" hasCustomPrompt="1"/>
          </p:nvPr>
        </p:nvSpPr>
        <p:spPr>
          <a:xfrm>
            <a:off x="154517" y="4807237"/>
            <a:ext cx="7313083" cy="577850"/>
          </a:xfrm>
          <a:prstGeom prst="rect">
            <a:avLst/>
          </a:prstGeom>
        </p:spPr>
        <p:txBody>
          <a:bodyPr>
            <a:normAutofit/>
          </a:bodyPr>
          <a:lstStyle>
            <a:lvl1pPr algn="l">
              <a:defRPr sz="1600">
                <a:solidFill>
                  <a:schemeClr val="tx1">
                    <a:lumMod val="85000"/>
                    <a:lumOff val="15000"/>
                  </a:schemeClr>
                </a:solidFill>
              </a:defRPr>
            </a:lvl1pPr>
          </a:lstStyle>
          <a:p>
            <a:pPr lvl="0"/>
            <a:r>
              <a:rPr lang="en-US" dirty="0"/>
              <a:t>Versioning</a:t>
            </a:r>
          </a:p>
        </p:txBody>
      </p:sp>
      <p:sp>
        <p:nvSpPr>
          <p:cNvPr id="3" name="Rectangle 2">
            <a:extLst>
              <a:ext uri="{FF2B5EF4-FFF2-40B4-BE49-F238E27FC236}">
                <a16:creationId xmlns:a16="http://schemas.microsoft.com/office/drawing/2014/main" id="{FD18F566-1EF1-8A41-9467-BDE1A35137B5}"/>
              </a:ext>
            </a:extLst>
          </p:cNvPr>
          <p:cNvSpPr/>
          <p:nvPr userDrawn="1"/>
        </p:nvSpPr>
        <p:spPr>
          <a:xfrm>
            <a:off x="372533" y="2201333"/>
            <a:ext cx="1557867" cy="897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107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59900-D398-DA41-9CE3-E6288B74D538}"/>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A8386CA-3965-D140-BD89-F5D24D93D4A4}"/>
              </a:ext>
            </a:extLst>
          </p:cNvPr>
          <p:cNvSpPr>
            <a:spLocks noGrp="1"/>
          </p:cNvSpPr>
          <p:nvPr>
            <p:ph sz="half" idx="1"/>
          </p:nvPr>
        </p:nvSpPr>
        <p:spPr>
          <a:xfrm>
            <a:off x="838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8457AD-47F6-9C42-857E-90A679AECFC5}"/>
              </a:ext>
            </a:extLst>
          </p:cNvPr>
          <p:cNvSpPr>
            <a:spLocks noGrp="1"/>
          </p:cNvSpPr>
          <p:nvPr>
            <p:ph sz="half" idx="2"/>
          </p:nvPr>
        </p:nvSpPr>
        <p:spPr>
          <a:xfrm>
            <a:off x="6172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A188E38-2F3A-7B4B-BAC3-25C36CDA2CE3}"/>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r>
              <a:rPr lang="en-US"/>
              <a:t> </a:t>
            </a:r>
            <a:endParaRPr lang="en-US" dirty="0"/>
          </a:p>
        </p:txBody>
      </p:sp>
      <p:sp>
        <p:nvSpPr>
          <p:cNvPr id="9"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STAR Seminar, 20 November 2019, NCWCP, College Park, MD</a:t>
            </a:r>
            <a:endParaRPr lang="en-US" dirty="0"/>
          </a:p>
        </p:txBody>
      </p:sp>
    </p:spTree>
    <p:extLst>
      <p:ext uri="{BB962C8B-B14F-4D97-AF65-F5344CB8AC3E}">
        <p14:creationId xmlns:p14="http://schemas.microsoft.com/office/powerpoint/2010/main" val="2260845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D416-7FF8-1246-8221-B998664D6EFD}"/>
              </a:ext>
            </a:extLst>
          </p:cNvPr>
          <p:cNvSpPr>
            <a:spLocks noGrp="1"/>
          </p:cNvSpPr>
          <p:nvPr>
            <p:ph type="title"/>
          </p:nvPr>
        </p:nvSpPr>
        <p:spPr>
          <a:xfrm>
            <a:off x="511740" y="11557"/>
            <a:ext cx="10515600" cy="1325563"/>
          </a:xfrm>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4529DA-6FB8-904C-8F0D-4593B452F3CB}"/>
              </a:ext>
            </a:extLst>
          </p:cNvPr>
          <p:cNvSpPr>
            <a:spLocks noGrp="1"/>
          </p:cNvSpPr>
          <p:nvPr>
            <p:ph type="body" idx="1"/>
          </p:nvPr>
        </p:nvSpPr>
        <p:spPr>
          <a:xfrm>
            <a:off x="839788" y="1681163"/>
            <a:ext cx="5157787"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FB851ACB-A63D-D348-8309-3396A742EAA3}"/>
              </a:ext>
            </a:extLst>
          </p:cNvPr>
          <p:cNvSpPr>
            <a:spLocks noGrp="1"/>
          </p:cNvSpPr>
          <p:nvPr>
            <p:ph sz="half" idx="2"/>
          </p:nvPr>
        </p:nvSpPr>
        <p:spPr>
          <a:xfrm>
            <a:off x="839788" y="2505075"/>
            <a:ext cx="5157787"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CF0E3AEB-8FC2-CF4A-A367-0BB936A0763A}"/>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150434-D083-FD45-B92C-D46D11FF075E}"/>
              </a:ext>
            </a:extLst>
          </p:cNvPr>
          <p:cNvSpPr>
            <a:spLocks noGrp="1"/>
          </p:cNvSpPr>
          <p:nvPr>
            <p:ph sz="quarter" idx="4"/>
          </p:nvPr>
        </p:nvSpPr>
        <p:spPr>
          <a:xfrm>
            <a:off x="6172200" y="2505075"/>
            <a:ext cx="5183188"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sz="1600">
                <a:solidFill>
                  <a:schemeClr val="tx1">
                    <a:lumMod val="85000"/>
                    <a:lumOff val="15000"/>
                  </a:schemeClr>
                </a:solidFill>
                <a:latin typeface="Helvetica" pitchFamily="2" charset="0"/>
              </a:defRPr>
            </a:lvl4pPr>
            <a:lvl5pPr>
              <a:defRPr sz="1600">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10622E1B-C47B-554A-B9C3-490F9DF87BFB}"/>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10" name="Footer Placeholder 4">
            <a:extLst>
              <a:ext uri="{FF2B5EF4-FFF2-40B4-BE49-F238E27FC236}">
                <a16:creationId xmlns:a16="http://schemas.microsoft.com/office/drawing/2014/main" id="{3DCD4849-407B-2446-AF2C-4A2D9447CB16}"/>
              </a:ext>
            </a:extLst>
          </p:cNvPr>
          <p:cNvSpPr>
            <a:spLocks noGrp="1"/>
          </p:cNvSpPr>
          <p:nvPr>
            <p:ph type="ftr" sz="quarter" idx="1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STAR Seminar, 20 November 2019, NCWCP, College Park, MD</a:t>
            </a:r>
            <a:endParaRPr lang="en-US" dirty="0"/>
          </a:p>
        </p:txBody>
      </p:sp>
    </p:spTree>
    <p:extLst>
      <p:ext uri="{BB962C8B-B14F-4D97-AF65-F5344CB8AC3E}">
        <p14:creationId xmlns:p14="http://schemas.microsoft.com/office/powerpoint/2010/main" val="3581505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057C-1A9B-C643-BB87-965CA3F4750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28E5AA10-2A17-A14B-BB7A-6E397B2936C4}"/>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6"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STAR Seminar, 20 November 2019, NCWCP, College Park, MD</a:t>
            </a:r>
            <a:endParaRPr lang="en-US" dirty="0"/>
          </a:p>
        </p:txBody>
      </p:sp>
    </p:spTree>
    <p:extLst>
      <p:ext uri="{BB962C8B-B14F-4D97-AF65-F5344CB8AC3E}">
        <p14:creationId xmlns:p14="http://schemas.microsoft.com/office/powerpoint/2010/main" val="3535923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4E424E-C4AC-DB42-9C81-F5CE7748134E}"/>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5"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STAR Seminar, 20 November 2019, NCWCP, College Park, MD</a:t>
            </a:r>
            <a:endParaRPr lang="en-US" dirty="0"/>
          </a:p>
        </p:txBody>
      </p:sp>
    </p:spTree>
    <p:extLst>
      <p:ext uri="{BB962C8B-B14F-4D97-AF65-F5344CB8AC3E}">
        <p14:creationId xmlns:p14="http://schemas.microsoft.com/office/powerpoint/2010/main" val="1229705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320B-34AE-B14B-AE77-70B64C1E2685}"/>
              </a:ext>
            </a:extLst>
          </p:cNvPr>
          <p:cNvSpPr>
            <a:spLocks noGrp="1"/>
          </p:cNvSpPr>
          <p:nvPr>
            <p:ph type="title"/>
          </p:nvPr>
        </p:nvSpPr>
        <p:spPr>
          <a:xfrm>
            <a:off x="839788" y="457200"/>
            <a:ext cx="3932237" cy="1600200"/>
          </a:xfrm>
        </p:spPr>
        <p:txBody>
          <a:bodyPr anchor="b"/>
          <a:lstStyle>
            <a:lvl1pPr>
              <a:defRPr sz="3200"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855B104-2B42-F140-BB9D-B81633259CA8}"/>
              </a:ext>
            </a:extLst>
          </p:cNvPr>
          <p:cNvSpPr>
            <a:spLocks noGrp="1"/>
          </p:cNvSpPr>
          <p:nvPr>
            <p:ph idx="1"/>
          </p:nvPr>
        </p:nvSpPr>
        <p:spPr>
          <a:xfrm>
            <a:off x="5183188" y="987425"/>
            <a:ext cx="6172200" cy="4873625"/>
          </a:xfrm>
        </p:spPr>
        <p:txBody>
          <a:bodyPr/>
          <a:lstStyle>
            <a:lvl1pPr>
              <a:defRPr sz="3200">
                <a:solidFill>
                  <a:schemeClr val="tx1">
                    <a:lumMod val="85000"/>
                    <a:lumOff val="15000"/>
                  </a:schemeClr>
                </a:solidFill>
                <a:latin typeface="Arial" panose="020B0604020202020204" pitchFamily="34" charset="0"/>
                <a:cs typeface="Arial" panose="020B0604020202020204" pitchFamily="34" charset="0"/>
              </a:defRPr>
            </a:lvl1pPr>
            <a:lvl2pPr>
              <a:defRPr sz="2800">
                <a:solidFill>
                  <a:schemeClr val="tx1">
                    <a:lumMod val="85000"/>
                    <a:lumOff val="15000"/>
                  </a:schemeClr>
                </a:solidFill>
                <a:latin typeface="Helvetica" pitchFamily="2" charset="0"/>
              </a:defRPr>
            </a:lvl2pPr>
            <a:lvl3pPr>
              <a:defRPr sz="2400">
                <a:solidFill>
                  <a:schemeClr val="tx1">
                    <a:lumMod val="85000"/>
                    <a:lumOff val="15000"/>
                  </a:schemeClr>
                </a:solidFill>
                <a:latin typeface="Helvetica" pitchFamily="2" charset="0"/>
              </a:defRPr>
            </a:lvl3pPr>
            <a:lvl4pPr>
              <a:defRPr sz="2000">
                <a:solidFill>
                  <a:schemeClr val="tx1">
                    <a:lumMod val="85000"/>
                    <a:lumOff val="15000"/>
                  </a:schemeClr>
                </a:solidFill>
                <a:latin typeface="Helvetica" pitchFamily="2" charset="0"/>
              </a:defRPr>
            </a:lvl4pPr>
            <a:lvl5pPr>
              <a:defRPr sz="2000">
                <a:solidFill>
                  <a:schemeClr val="tx1">
                    <a:lumMod val="85000"/>
                    <a:lumOff val="15000"/>
                  </a:schemeClr>
                </a:solidFill>
                <a:latin typeface="Helvetica" pitchFamily="2"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F05154C-BB89-794A-AF62-2F04A48EC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a:extLst>
              <a:ext uri="{FF2B5EF4-FFF2-40B4-BE49-F238E27FC236}">
                <a16:creationId xmlns:a16="http://schemas.microsoft.com/office/drawing/2014/main" id="{9292343A-FB11-4D40-A880-225D6755284D}"/>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8"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STAR Seminar, 20 November 2019, NCWCP, College Park, MD</a:t>
            </a:r>
            <a:endParaRPr lang="en-US" dirty="0"/>
          </a:p>
        </p:txBody>
      </p:sp>
    </p:spTree>
    <p:extLst>
      <p:ext uri="{BB962C8B-B14F-4D97-AF65-F5344CB8AC3E}">
        <p14:creationId xmlns:p14="http://schemas.microsoft.com/office/powerpoint/2010/main" val="128615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4C3E2-0D05-AF44-BA5B-0334A3FF638E}"/>
              </a:ext>
            </a:extLst>
          </p:cNvPr>
          <p:cNvSpPr>
            <a:spLocks noGrp="1"/>
          </p:cNvSpPr>
          <p:nvPr>
            <p:ph type="title"/>
          </p:nvPr>
        </p:nvSpPr>
        <p:spPr>
          <a:xfrm>
            <a:off x="839788" y="457200"/>
            <a:ext cx="3932237" cy="1600200"/>
          </a:xfrm>
        </p:spPr>
        <p:txBody>
          <a:bodyPr anchor="b"/>
          <a:lstStyle>
            <a:lvl1pPr>
              <a:defRPr sz="3200"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2ED1C8DF-59E8-0945-BADB-892C79E8E3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BC236F-9CFE-8446-8630-D2E1DF059F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a:extLst>
              <a:ext uri="{FF2B5EF4-FFF2-40B4-BE49-F238E27FC236}">
                <a16:creationId xmlns:a16="http://schemas.microsoft.com/office/drawing/2014/main" id="{6B362B77-6D4E-2547-A4F9-91558181E92D}"/>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8"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STAR Seminar, 20 November 2019, NCWCP, College Park, MD</a:t>
            </a:r>
            <a:endParaRPr lang="en-US" dirty="0"/>
          </a:p>
        </p:txBody>
      </p:sp>
    </p:spTree>
    <p:extLst>
      <p:ext uri="{BB962C8B-B14F-4D97-AF65-F5344CB8AC3E}">
        <p14:creationId xmlns:p14="http://schemas.microsoft.com/office/powerpoint/2010/main" val="212903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29B2-962D-DF4E-9467-B8B6D90F30D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0FB119A4-B3CF-DD43-928C-44D125EDDBA2}"/>
              </a:ext>
            </a:extLst>
          </p:cNvPr>
          <p:cNvSpPr>
            <a:spLocks noGrp="1"/>
          </p:cNvSpPr>
          <p:nvPr>
            <p:ph type="body" orient="vert" idx="1"/>
          </p:nvPr>
        </p:nvSpPr>
        <p:spPr>
          <a:xfrm>
            <a:off x="838200" y="1635125"/>
            <a:ext cx="10515600" cy="43513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E05618C-E02B-9541-94F2-A33350BA5BA3}"/>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7"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STAR Seminar, 20 November 2019, NCWCP, College Park, MD</a:t>
            </a:r>
            <a:endParaRPr lang="en-US" dirty="0"/>
          </a:p>
        </p:txBody>
      </p:sp>
    </p:spTree>
    <p:extLst>
      <p:ext uri="{BB962C8B-B14F-4D97-AF65-F5344CB8AC3E}">
        <p14:creationId xmlns:p14="http://schemas.microsoft.com/office/powerpoint/2010/main" val="303179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4178A2-9729-9A41-ADA1-AD53DFF21CB9}"/>
              </a:ext>
            </a:extLst>
          </p:cNvPr>
          <p:cNvSpPr>
            <a:spLocks noGrp="1"/>
          </p:cNvSpPr>
          <p:nvPr>
            <p:ph type="title" orient="vert"/>
          </p:nvPr>
        </p:nvSpPr>
        <p:spPr>
          <a:xfrm>
            <a:off x="8724900" y="365125"/>
            <a:ext cx="2628900" cy="5811838"/>
          </a:xfrm>
        </p:spPr>
        <p:txBody>
          <a:bodyPr vert="eaVert"/>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26494C40-8E1E-C441-85A3-ABACD818B6F3}"/>
              </a:ext>
            </a:extLst>
          </p:cNvPr>
          <p:cNvSpPr>
            <a:spLocks noGrp="1"/>
          </p:cNvSpPr>
          <p:nvPr>
            <p:ph type="body" orient="vert" idx="1"/>
          </p:nvPr>
        </p:nvSpPr>
        <p:spPr>
          <a:xfrm>
            <a:off x="838200" y="365125"/>
            <a:ext cx="7734300" cy="58118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465F803-5294-5F44-924A-DF43D0D24970}"/>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7"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STAR Seminar, 20 November 2019, NCWCP, College Park, MD</a:t>
            </a:r>
            <a:endParaRPr lang="en-US" dirty="0"/>
          </a:p>
        </p:txBody>
      </p:sp>
    </p:spTree>
    <p:extLst>
      <p:ext uri="{BB962C8B-B14F-4D97-AF65-F5344CB8AC3E}">
        <p14:creationId xmlns:p14="http://schemas.microsoft.com/office/powerpoint/2010/main" val="4160750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EE55A1-21A6-8745-87BE-5048B86435FC}"/>
              </a:ext>
            </a:extLst>
          </p:cNvPr>
          <p:cNvSpPr/>
          <p:nvPr userDrawn="1"/>
        </p:nvSpPr>
        <p:spPr bwMode="auto">
          <a:xfrm>
            <a:off x="0" y="6398651"/>
            <a:ext cx="12192000" cy="457200"/>
          </a:xfrm>
          <a:prstGeom prst="rect">
            <a:avLst/>
          </a:prstGeom>
          <a:solidFill>
            <a:srgbClr val="5B9BD5">
              <a:lumMod val="5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0">
              <a:lnSpc>
                <a:spcPct val="93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Helvetica" pitchFamily="2" charset="0"/>
            </a:endParaRPr>
          </a:p>
        </p:txBody>
      </p:sp>
      <p:sp>
        <p:nvSpPr>
          <p:cNvPr id="2" name="Title Placeholder 1">
            <a:extLst>
              <a:ext uri="{FF2B5EF4-FFF2-40B4-BE49-F238E27FC236}">
                <a16:creationId xmlns:a16="http://schemas.microsoft.com/office/drawing/2014/main" id="{02464191-0C6D-9C48-BACD-641397A6E2F2}"/>
              </a:ext>
            </a:extLst>
          </p:cNvPr>
          <p:cNvSpPr>
            <a:spLocks noGrp="1"/>
          </p:cNvSpPr>
          <p:nvPr>
            <p:ph type="title"/>
          </p:nvPr>
        </p:nvSpPr>
        <p:spPr>
          <a:xfrm>
            <a:off x="528298" y="115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4A8761-AB78-C24F-B03C-69741C728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F7AB226-BFEC-F448-A3A3-C87336ECC7FE}"/>
              </a:ext>
            </a:extLst>
          </p:cNvPr>
          <p:cNvSpPr/>
          <p:nvPr userDrawn="1"/>
        </p:nvSpPr>
        <p:spPr>
          <a:xfrm>
            <a:off x="0" y="0"/>
            <a:ext cx="12192000" cy="91440"/>
          </a:xfrm>
          <a:prstGeom prst="rect">
            <a:avLst/>
          </a:prstGeom>
          <a:solidFill>
            <a:srgbClr val="1F4E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6B4DDC21-659A-7D4B-B7BE-E60EB83E8D1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44806" y="6418969"/>
            <a:ext cx="411480" cy="411480"/>
          </a:xfrm>
          <a:prstGeom prst="rect">
            <a:avLst/>
          </a:prstGeom>
        </p:spPr>
      </p:pic>
    </p:spTree>
    <p:extLst>
      <p:ext uri="{BB962C8B-B14F-4D97-AF65-F5344CB8AC3E}">
        <p14:creationId xmlns:p14="http://schemas.microsoft.com/office/powerpoint/2010/main" val="4207367166"/>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hdr="0"/>
  <p:txStyles>
    <p:title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Freeform 6"/>
          <p:cNvSpPr/>
          <p:nvPr userDrawn="1"/>
        </p:nvSpPr>
        <p:spPr>
          <a:xfrm>
            <a:off x="-12253" y="4417161"/>
            <a:ext cx="12227564"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AC2B2890-2D22-AC46-A350-EFB5AC983E67}"/>
              </a:ext>
            </a:extLst>
          </p:cNvPr>
          <p:cNvSpPr/>
          <p:nvPr userDrawn="1"/>
        </p:nvSpPr>
        <p:spPr>
          <a:xfrm>
            <a:off x="-12253" y="0"/>
            <a:ext cx="12227564" cy="3708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0612DAB-F549-C644-9EBC-190A720B67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8000" y="5405168"/>
            <a:ext cx="1243781" cy="1243781"/>
          </a:xfrm>
          <a:prstGeom prst="rect">
            <a:avLst/>
          </a:prstGeom>
        </p:spPr>
      </p:pic>
      <p:pic>
        <p:nvPicPr>
          <p:cNvPr id="6" name="Picture 5">
            <a:extLst>
              <a:ext uri="{FF2B5EF4-FFF2-40B4-BE49-F238E27FC236}">
                <a16:creationId xmlns:a16="http://schemas.microsoft.com/office/drawing/2014/main" id="{C56FA27C-78E9-784D-82E5-9872FFE94C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78" y="-97099"/>
            <a:ext cx="9144000" cy="4161577"/>
          </a:xfrm>
          <a:prstGeom prst="rect">
            <a:avLst/>
          </a:prstGeom>
        </p:spPr>
      </p:pic>
    </p:spTree>
    <p:extLst>
      <p:ext uri="{BB962C8B-B14F-4D97-AF65-F5344CB8AC3E}">
        <p14:creationId xmlns:p14="http://schemas.microsoft.com/office/powerpoint/2010/main" val="3110462366"/>
      </p:ext>
    </p:extLst>
  </p:cSld>
  <p:clrMap bg1="lt1" tx1="dk1" bg2="lt2" tx2="dk2" accent1="accent1" accent2="accent2" accent3="accent3" accent4="accent4" accent5="accent5" accent6="accent6" hlink="hlink" folHlink="folHlink"/>
  <p:sldLayoutIdLst>
    <p:sldLayoutId id="2147483672" r:id="rId1"/>
  </p:sldLayoutIdLst>
  <p:hf hdr="0"/>
  <p:txStyles>
    <p:titleStyle>
      <a:lvl1pPr algn="r" defTabSz="457200" rtl="0" eaLnBrk="1" latinLnBrk="0" hangingPunct="1">
        <a:lnSpc>
          <a:spcPct val="80000"/>
        </a:lnSpc>
        <a:spcBef>
          <a:spcPct val="0"/>
        </a:spcBef>
        <a:buNone/>
        <a:defRPr sz="4400" b="1" i="0" kern="1200">
          <a:solidFill>
            <a:schemeClr val="accent1"/>
          </a:solidFill>
          <a:latin typeface="+mj-lt"/>
          <a:ea typeface="+mj-ea"/>
          <a:cs typeface="Arial Narrow Bold"/>
        </a:defRPr>
      </a:lvl1pPr>
    </p:titleStyle>
    <p:bodyStyle>
      <a:lvl1pPr marL="0" indent="0" algn="r" defTabSz="457200" rtl="0" eaLnBrk="1" latinLnBrk="0" hangingPunct="1">
        <a:spcBef>
          <a:spcPct val="20000"/>
        </a:spcBef>
        <a:buFont typeface="Arial"/>
        <a:buNone/>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gif"/><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coastwatch.noaa.gov/"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hyperlink" Target="https://polarwatch.noaa.gov/" TargetMode="External"/><Relationship Id="rId3" Type="http://schemas.openxmlformats.org/officeDocument/2006/relationships/hyperlink" Target="https://coastwatch.glerl.noaa.gov/" TargetMode="External"/><Relationship Id="rId7" Type="http://schemas.openxmlformats.org/officeDocument/2006/relationships/hyperlink" Target="https://coastwatch.noaa.gov/" TargetMode="External"/><Relationship Id="rId2" Type="http://schemas.openxmlformats.org/officeDocument/2006/relationships/hyperlink" Target="https://oceanwatch.pifsc.noaa.gov/" TargetMode="External"/><Relationship Id="rId1" Type="http://schemas.openxmlformats.org/officeDocument/2006/relationships/slideLayout" Target="../slideLayouts/slideLayout4.xml"/><Relationship Id="rId6" Type="http://schemas.openxmlformats.org/officeDocument/2006/relationships/hyperlink" Target="https://eastcoast.coastwatch.noaa.gov/" TargetMode="External"/><Relationship Id="rId5" Type="http://schemas.openxmlformats.org/officeDocument/2006/relationships/hyperlink" Target="https://coastwatch.pfeg.noaa.gov/" TargetMode="External"/><Relationship Id="rId4" Type="http://schemas.openxmlformats.org/officeDocument/2006/relationships/hyperlink" Target="https://cwcaribbean.aoml.noaa.gov/" TargetMode="External"/><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coastwatch.noaa.gov/cw_html/cwViewer.html"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hyperlink" Target="https://coastwatch.noaa.gov/cw_html/cwViewer.html" TargetMode="External"/><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https://www.star.nesdis.noaa.gov/socd/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hyperlink" Target="https://www.star.nesdis.noaa.gov/sod/mecb/coastwatch/NRT-QA/QM_Reports.html" TargetMode="Externa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hyperlink" Target="https://coastwatch.noaa.gov/cw/user-resources/coastwatch-utilities.html" TargetMode="External"/><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coastwatch.noaa.gov/cw/user-resources/satellite-data-training-courses.html" TargetMode="External"/><Relationship Id="rId1" Type="http://schemas.openxmlformats.org/officeDocument/2006/relationships/slideLayout" Target="../slideLayouts/slideLayout1.xml"/><Relationship Id="rId5" Type="http://schemas.openxmlformats.org/officeDocument/2006/relationships/image" Target="../media/image41.jpg"/><Relationship Id="rId4" Type="http://schemas.openxmlformats.org/officeDocument/2006/relationships/hyperlink" Target="mailto:Coastwatch.info@noaaa.gov"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star.nesdis.noaa.gov/star/documents/seminardocs/2019/20190822_Wilson.pdf" TargetMode="External"/><Relationship Id="rId2" Type="http://schemas.openxmlformats.org/officeDocument/2006/relationships/hyperlink" Target="https://www.star.nesdis.noaa.gov/star/documents/seminardocs/2019/20190829_Sevadjian.pdf"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coastwatch.pfeg.noaa.gov/ecocast/map_product.html"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52.gif"/><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hyperlink" Target="https://agu.confex.com/agu/fm19/gateway.cgi" TargetMode="External"/><Relationship Id="rId2" Type="http://schemas.openxmlformats.org/officeDocument/2006/relationships/image" Target="../media/image53.png"/><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visitor.r20.constantcontact.com/manage/optin?v=001pnH6gB4vXTdYdTEFV1XgDAoNjBydmgUTdt25oQFW_zVlb8J5fANDSIwLdw6LNRA4ytIpKhMBqyeTG-EUenEZiZ6PncwIBB7pu6o06V7drME%3D" TargetMode="External"/><Relationship Id="rId1" Type="http://schemas.openxmlformats.org/officeDocument/2006/relationships/slideLayout" Target="../slideLayouts/slideLayout4.xml"/><Relationship Id="rId5" Type="http://schemas.openxmlformats.org/officeDocument/2006/relationships/hyperlink" Target="mailto:CoastWatch.Info@NOAA.gov" TargetMode="External"/><Relationship Id="rId4" Type="http://schemas.openxmlformats.org/officeDocument/2006/relationships/hyperlink" Target="http://coastwatch.noaa.gov/cw_html/index.html" TargetMode="Externa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e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hyperlink" Target="https://coastwatch.noaa.gov/cw/satellite-data-products/multi-parameter-models/seascape-pelagic-habitat-classification.html" TargetMode="External"/><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hyperlink" Target="https://coastwatch.noaa.gov/cw/satellite-data-products/multi-parameter-models/seascape-pelagic-habitat-classification.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C0A1A-11CA-0A4D-A984-6A94EB455DE9}"/>
              </a:ext>
            </a:extLst>
          </p:cNvPr>
          <p:cNvSpPr>
            <a:spLocks noGrp="1"/>
          </p:cNvSpPr>
          <p:nvPr>
            <p:ph type="title"/>
          </p:nvPr>
        </p:nvSpPr>
        <p:spPr>
          <a:xfrm>
            <a:off x="3168251" y="714375"/>
            <a:ext cx="8372960" cy="1497538"/>
          </a:xfrm>
        </p:spPr>
        <p:txBody>
          <a:bodyPr/>
          <a:lstStyle/>
          <a:p>
            <a:r>
              <a:rPr lang="en-US" sz="3600" b="0" dirty="0" smtClean="0">
                <a:solidFill>
                  <a:srgbClr val="5B9BD5">
                    <a:lumMod val="50000"/>
                  </a:srgbClr>
                </a:solidFill>
                <a:latin typeface="Arial Narrow" panose="020B0606020202030204" pitchFamily="34" charset="0"/>
                <a:ea typeface="Helvetica" charset="0"/>
                <a:cs typeface="Arial" panose="020B0604020202020204" pitchFamily="34" charset="0"/>
              </a:rPr>
              <a:t>NOAA CoastWatch/OceanWatch/PolarWatch: Aiding Value-</a:t>
            </a:r>
            <a:r>
              <a:rPr lang="en-US" sz="3600" b="0" dirty="0" err="1" smtClean="0">
                <a:solidFill>
                  <a:srgbClr val="5B9BD5">
                    <a:lumMod val="50000"/>
                  </a:srgbClr>
                </a:solidFill>
                <a:latin typeface="Arial Narrow" panose="020B0606020202030204" pitchFamily="34" charset="0"/>
                <a:ea typeface="Helvetica" charset="0"/>
                <a:cs typeface="Arial" panose="020B0604020202020204" pitchFamily="34" charset="0"/>
              </a:rPr>
              <a:t>ChainTransitions</a:t>
            </a:r>
            <a:r>
              <a:rPr lang="en-US" sz="3600" b="0" dirty="0" smtClean="0">
                <a:solidFill>
                  <a:srgbClr val="5B9BD5">
                    <a:lumMod val="50000"/>
                  </a:srgbClr>
                </a:solidFill>
                <a:latin typeface="Arial Narrow" panose="020B0606020202030204" pitchFamily="34" charset="0"/>
                <a:ea typeface="Helvetica" charset="0"/>
                <a:cs typeface="Arial" panose="020B0604020202020204" pitchFamily="34" charset="0"/>
              </a:rPr>
              <a:t> from Data to Applications</a:t>
            </a:r>
            <a:endParaRPr lang="en-US" dirty="0"/>
          </a:p>
        </p:txBody>
      </p:sp>
      <p:sp>
        <p:nvSpPr>
          <p:cNvPr id="3" name="Text Placeholder 2">
            <a:extLst>
              <a:ext uri="{FF2B5EF4-FFF2-40B4-BE49-F238E27FC236}">
                <a16:creationId xmlns:a16="http://schemas.microsoft.com/office/drawing/2014/main" id="{BE790D19-38E4-8C40-AD89-604307CE9C21}"/>
              </a:ext>
            </a:extLst>
          </p:cNvPr>
          <p:cNvSpPr>
            <a:spLocks noGrp="1"/>
          </p:cNvSpPr>
          <p:nvPr>
            <p:ph type="body" sz="quarter" idx="10"/>
          </p:nvPr>
        </p:nvSpPr>
        <p:spPr>
          <a:xfrm>
            <a:off x="4974167" y="2261315"/>
            <a:ext cx="6141508" cy="1424860"/>
          </a:xfrm>
        </p:spPr>
        <p:txBody>
          <a:bodyPr/>
          <a:lstStyle/>
          <a:p>
            <a:pPr>
              <a:spcBef>
                <a:spcPts val="800"/>
              </a:spcBef>
            </a:pPr>
            <a:r>
              <a:rPr lang="en-US" dirty="0"/>
              <a:t>Veronica </a:t>
            </a:r>
            <a:r>
              <a:rPr lang="en-US" dirty="0" smtClean="0"/>
              <a:t>P. Lance,</a:t>
            </a:r>
            <a:r>
              <a:rPr lang="en-US" baseline="30000" dirty="0" smtClean="0"/>
              <a:t>1,2</a:t>
            </a:r>
            <a:r>
              <a:rPr lang="en-US" dirty="0" smtClean="0"/>
              <a:t> </a:t>
            </a:r>
            <a:r>
              <a:rPr lang="en-US" dirty="0"/>
              <a:t>Paul </a:t>
            </a:r>
            <a:r>
              <a:rPr lang="en-US" dirty="0" smtClean="0"/>
              <a:t>M. DiGiacomo,</a:t>
            </a:r>
            <a:r>
              <a:rPr lang="en-US" baseline="30000" dirty="0" smtClean="0"/>
              <a:t>2</a:t>
            </a:r>
            <a:endParaRPr lang="en-US" baseline="30000" dirty="0"/>
          </a:p>
          <a:p>
            <a:pPr>
              <a:spcBef>
                <a:spcPts val="800"/>
              </a:spcBef>
            </a:pPr>
            <a:r>
              <a:rPr lang="en-US" dirty="0"/>
              <a:t>And the</a:t>
            </a:r>
          </a:p>
          <a:p>
            <a:pPr>
              <a:spcBef>
                <a:spcPts val="800"/>
              </a:spcBef>
            </a:pPr>
            <a:r>
              <a:rPr lang="en-US" dirty="0"/>
              <a:t>NOAA CoastWatch/OceanWatch/PolarWatch </a:t>
            </a:r>
            <a:r>
              <a:rPr lang="en-US" dirty="0" smtClean="0"/>
              <a:t>Team</a:t>
            </a:r>
            <a:endParaRPr lang="en-US" dirty="0"/>
          </a:p>
        </p:txBody>
      </p:sp>
      <p:pic>
        <p:nvPicPr>
          <p:cNvPr id="9" name="Picture 8">
            <a:extLst>
              <a:ext uri="{FF2B5EF4-FFF2-40B4-BE49-F238E27FC236}">
                <a16:creationId xmlns:a16="http://schemas.microsoft.com/office/drawing/2014/main" id="{60367F3C-C0C8-BE43-B102-1BB240AF1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0" y="5405168"/>
            <a:ext cx="1243781" cy="1243781"/>
          </a:xfrm>
          <a:prstGeom prst="rect">
            <a:avLst/>
          </a:prstGeom>
        </p:spPr>
      </p:pic>
      <p:sp>
        <p:nvSpPr>
          <p:cNvPr id="6" name="Rectangle 5"/>
          <p:cNvSpPr/>
          <p:nvPr/>
        </p:nvSpPr>
        <p:spPr>
          <a:xfrm>
            <a:off x="4974167" y="4068618"/>
            <a:ext cx="4678680" cy="1169551"/>
          </a:xfrm>
          <a:prstGeom prst="rect">
            <a:avLst/>
          </a:prstGeom>
        </p:spPr>
        <p:txBody>
          <a:bodyPr wrap="square">
            <a:spAutoFit/>
          </a:bodyPr>
          <a:lstStyle/>
          <a:p>
            <a:r>
              <a:rPr lang="en-US" sz="1400" i="1" baseline="30000" dirty="0" smtClean="0"/>
              <a:t>1</a:t>
            </a:r>
            <a:r>
              <a:rPr lang="en-US" sz="1400" i="1" dirty="0" smtClean="0"/>
              <a:t>Cooperative Institute for Climate and Satellites, Earth System Science Interdisciplinary Center, University of Maryland</a:t>
            </a:r>
          </a:p>
          <a:p>
            <a:r>
              <a:rPr lang="en-US" sz="1400" i="1" baseline="30000" dirty="0" smtClean="0"/>
              <a:t>2</a:t>
            </a:r>
            <a:r>
              <a:rPr lang="en-US" sz="1400" i="1" dirty="0" smtClean="0"/>
              <a:t>NOAA/NESDIS/STAR/SOCD </a:t>
            </a:r>
            <a:r>
              <a:rPr lang="en-US" sz="1400" i="1" dirty="0"/>
              <a:t>and </a:t>
            </a:r>
          </a:p>
          <a:p>
            <a:r>
              <a:rPr lang="en-US" sz="1400" i="1" dirty="0"/>
              <a:t>NOAA CoastWatch/OceanWatch/PolarWatch  Program</a:t>
            </a:r>
          </a:p>
          <a:p>
            <a:endParaRPr lang="en-US" sz="1400" i="1" dirty="0"/>
          </a:p>
        </p:txBody>
      </p:sp>
      <p:sp>
        <p:nvSpPr>
          <p:cNvPr id="10" name="Text Placeholder 2">
            <a:extLst>
              <a:ext uri="{FF2B5EF4-FFF2-40B4-BE49-F238E27FC236}">
                <a16:creationId xmlns:a16="http://schemas.microsoft.com/office/drawing/2014/main" id="{BE790D19-38E4-8C40-AD89-604307CE9C21}"/>
              </a:ext>
            </a:extLst>
          </p:cNvPr>
          <p:cNvSpPr>
            <a:spLocks noGrp="1"/>
          </p:cNvSpPr>
          <p:nvPr>
            <p:ph type="body" sz="quarter" idx="10"/>
          </p:nvPr>
        </p:nvSpPr>
        <p:spPr>
          <a:xfrm>
            <a:off x="640423" y="3741021"/>
            <a:ext cx="6141508" cy="2037668"/>
          </a:xfrm>
        </p:spPr>
        <p:txBody>
          <a:bodyPr/>
          <a:lstStyle/>
          <a:p>
            <a:pPr>
              <a:spcBef>
                <a:spcPts val="800"/>
              </a:spcBef>
            </a:pPr>
            <a:r>
              <a:rPr lang="en-US" dirty="0" smtClean="0"/>
              <a:t>NOAA/NESDIS/STAR</a:t>
            </a:r>
          </a:p>
          <a:p>
            <a:pPr>
              <a:spcBef>
                <a:spcPts val="800"/>
              </a:spcBef>
            </a:pPr>
            <a:r>
              <a:rPr lang="en-US" dirty="0" smtClean="0"/>
              <a:t>Seminar Series</a:t>
            </a:r>
          </a:p>
          <a:p>
            <a:pPr>
              <a:spcBef>
                <a:spcPts val="800"/>
              </a:spcBef>
            </a:pPr>
            <a:r>
              <a:rPr lang="en-US" dirty="0" smtClean="0"/>
              <a:t>20 November 2019</a:t>
            </a:r>
          </a:p>
        </p:txBody>
      </p:sp>
    </p:spTree>
    <p:extLst>
      <p:ext uri="{BB962C8B-B14F-4D97-AF65-F5344CB8AC3E}">
        <p14:creationId xmlns:p14="http://schemas.microsoft.com/office/powerpoint/2010/main" val="25326576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298" y="-45706"/>
            <a:ext cx="10515600" cy="1325563"/>
          </a:xfrm>
        </p:spPr>
        <p:txBody>
          <a:bodyPr/>
          <a:lstStyle/>
          <a:p>
            <a:r>
              <a:rPr lang="en-US" dirty="0" smtClean="0"/>
              <a:t>History of CoastWatch</a:t>
            </a:r>
            <a:endParaRPr lang="en-US" dirty="0"/>
          </a:p>
        </p:txBody>
      </p:sp>
      <p:sp>
        <p:nvSpPr>
          <p:cNvPr id="3" name="Slide Number Placeholder 2"/>
          <p:cNvSpPr>
            <a:spLocks noGrp="1"/>
          </p:cNvSpPr>
          <p:nvPr>
            <p:ph type="sldNum" sz="quarter" idx="12"/>
          </p:nvPr>
        </p:nvSpPr>
        <p:spPr/>
        <p:txBody>
          <a:bodyPr/>
          <a:lstStyle/>
          <a:p>
            <a:fld id="{4F6F23CF-7BCB-1C46-9584-7002207BC3BE}" type="slidenum">
              <a:rPr lang="en-US" smtClean="0"/>
              <a:pPr/>
              <a:t>10</a:t>
            </a:fld>
            <a:endParaRPr lang="en-US"/>
          </a:p>
        </p:txBody>
      </p:sp>
      <p:sp>
        <p:nvSpPr>
          <p:cNvPr id="4" name="Footer Placeholder 3"/>
          <p:cNvSpPr>
            <a:spLocks noGrp="1"/>
          </p:cNvSpPr>
          <p:nvPr>
            <p:ph type="ftr" sz="quarter" idx="3"/>
          </p:nvPr>
        </p:nvSpPr>
        <p:spPr/>
        <p:txBody>
          <a:bodyPr/>
          <a:lstStyle/>
          <a:p>
            <a:r>
              <a:rPr lang="en-US" smtClean="0"/>
              <a:t>STAR Seminar, 20 November 2019, NCWCP, College Park, MD</a:t>
            </a:r>
            <a:endParaRPr lang="en-US" dirty="0"/>
          </a:p>
        </p:txBody>
      </p:sp>
      <p:pic>
        <p:nvPicPr>
          <p:cNvPr id="6" name="Picture 5"/>
          <p:cNvPicPr>
            <a:picLocks noChangeAspect="1"/>
          </p:cNvPicPr>
          <p:nvPr/>
        </p:nvPicPr>
        <p:blipFill>
          <a:blip r:embed="rId2"/>
          <a:stretch>
            <a:fillRect/>
          </a:stretch>
        </p:blipFill>
        <p:spPr>
          <a:xfrm>
            <a:off x="4499715" y="2882792"/>
            <a:ext cx="6544183" cy="3305999"/>
          </a:xfrm>
          <a:prstGeom prst="rect">
            <a:avLst/>
          </a:prstGeom>
        </p:spPr>
      </p:pic>
      <p:pic>
        <p:nvPicPr>
          <p:cNvPr id="7" name="Picture 6"/>
          <p:cNvPicPr>
            <a:picLocks noChangeAspect="1"/>
          </p:cNvPicPr>
          <p:nvPr/>
        </p:nvPicPr>
        <p:blipFill>
          <a:blip r:embed="rId3"/>
          <a:stretch>
            <a:fillRect/>
          </a:stretch>
        </p:blipFill>
        <p:spPr>
          <a:xfrm>
            <a:off x="528298" y="851722"/>
            <a:ext cx="3840418" cy="5564070"/>
          </a:xfrm>
          <a:prstGeom prst="rect">
            <a:avLst/>
          </a:prstGeom>
        </p:spPr>
      </p:pic>
      <p:pic>
        <p:nvPicPr>
          <p:cNvPr id="8" name="Picture 7"/>
          <p:cNvPicPr>
            <a:picLocks noChangeAspect="1"/>
          </p:cNvPicPr>
          <p:nvPr/>
        </p:nvPicPr>
        <p:blipFill>
          <a:blip r:embed="rId4"/>
          <a:stretch>
            <a:fillRect/>
          </a:stretch>
        </p:blipFill>
        <p:spPr>
          <a:xfrm>
            <a:off x="4554067" y="1791728"/>
            <a:ext cx="4905375" cy="742950"/>
          </a:xfrm>
          <a:prstGeom prst="rect">
            <a:avLst/>
          </a:prstGeom>
        </p:spPr>
      </p:pic>
      <p:pic>
        <p:nvPicPr>
          <p:cNvPr id="9" name="Picture 8"/>
          <p:cNvPicPr>
            <a:picLocks noChangeAspect="1"/>
          </p:cNvPicPr>
          <p:nvPr/>
        </p:nvPicPr>
        <p:blipFill>
          <a:blip r:embed="rId5"/>
          <a:stretch>
            <a:fillRect/>
          </a:stretch>
        </p:blipFill>
        <p:spPr>
          <a:xfrm>
            <a:off x="9675341" y="262768"/>
            <a:ext cx="2243650" cy="3730918"/>
          </a:xfrm>
          <a:prstGeom prst="rect">
            <a:avLst/>
          </a:prstGeom>
        </p:spPr>
      </p:pic>
      <p:sp>
        <p:nvSpPr>
          <p:cNvPr id="10" name="Title 1"/>
          <p:cNvSpPr txBox="1">
            <a:spLocks/>
          </p:cNvSpPr>
          <p:nvPr/>
        </p:nvSpPr>
        <p:spPr>
          <a:xfrm>
            <a:off x="4233087" y="651335"/>
            <a:ext cx="5226355"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pPr algn="ctr"/>
            <a:r>
              <a:rPr lang="en-US" dirty="0" smtClean="0"/>
              <a:t>1987, Unprecedented HAB in NC.</a:t>
            </a:r>
          </a:p>
          <a:p>
            <a:pPr algn="ctr"/>
            <a:r>
              <a:rPr lang="en-US" dirty="0" smtClean="0"/>
              <a:t>Satellite SST points to likely source.</a:t>
            </a:r>
            <a:endParaRPr lang="en-US" dirty="0"/>
          </a:p>
        </p:txBody>
      </p:sp>
      <p:sp>
        <p:nvSpPr>
          <p:cNvPr id="11" name="Oval 10"/>
          <p:cNvSpPr/>
          <p:nvPr/>
        </p:nvSpPr>
        <p:spPr>
          <a:xfrm>
            <a:off x="7945395" y="3734190"/>
            <a:ext cx="2990335" cy="99844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2221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CoastWatch</a:t>
            </a:r>
            <a:r>
              <a:rPr lang="en-US" dirty="0"/>
              <a:t>/</a:t>
            </a:r>
            <a:r>
              <a:rPr lang="en-US" dirty="0" err="1"/>
              <a:t>OceanWatch</a:t>
            </a:r>
            <a:r>
              <a:rPr lang="en-US" dirty="0"/>
              <a:t>  Data</a:t>
            </a:r>
          </a:p>
        </p:txBody>
      </p:sp>
      <p:sp>
        <p:nvSpPr>
          <p:cNvPr id="3" name="Content Placeholder 2"/>
          <p:cNvSpPr>
            <a:spLocks noGrp="1"/>
          </p:cNvSpPr>
          <p:nvPr>
            <p:ph idx="1"/>
          </p:nvPr>
        </p:nvSpPr>
        <p:spPr>
          <a:xfrm>
            <a:off x="3429000" y="1295400"/>
            <a:ext cx="4770120" cy="364066"/>
          </a:xfrm>
        </p:spPr>
        <p:txBody>
          <a:bodyPr>
            <a:normAutofit fontScale="55000" lnSpcReduction="20000"/>
          </a:bodyPr>
          <a:lstStyle/>
          <a:p>
            <a:r>
              <a:rPr lang="en-US" dirty="0"/>
              <a:t>Timeline of Satellite Oceanographic Data Products</a:t>
            </a:r>
          </a:p>
          <a:p>
            <a:endParaRPr lang="en-US" dirty="0"/>
          </a:p>
        </p:txBody>
      </p:sp>
      <p:sp>
        <p:nvSpPr>
          <p:cNvPr id="6" name="Slide Number Placeholder 5"/>
          <p:cNvSpPr>
            <a:spLocks noGrp="1"/>
          </p:cNvSpPr>
          <p:nvPr>
            <p:ph type="sldNum" sz="quarter" idx="12"/>
          </p:nvPr>
        </p:nvSpPr>
        <p:spPr/>
        <p:txBody>
          <a:bodyPr/>
          <a:lstStyle/>
          <a:p>
            <a:fld id="{84AEE99C-346A-4ECF-8262-176F227277B7}" type="slidenum">
              <a:rPr lang="en-US" smtClean="0"/>
              <a:pPr/>
              <a:t>11</a:t>
            </a:fld>
            <a:endParaRPr lang="en-US" dirty="0"/>
          </a:p>
        </p:txBody>
      </p:sp>
      <p:pic>
        <p:nvPicPr>
          <p:cNvPr id="1026" name="Picture 2" descr="used for spacing"/>
          <p:cNvPicPr>
            <a:picLocks noChangeAspect="1" noChangeArrowheads="1"/>
          </p:cNvPicPr>
          <p:nvPr/>
        </p:nvPicPr>
        <p:blipFill>
          <a:blip r:embed="rId3"/>
          <a:srcRect/>
          <a:stretch>
            <a:fillRect/>
          </a:stretch>
        </p:blipFill>
        <p:spPr bwMode="auto">
          <a:xfrm>
            <a:off x="155575" y="-136525"/>
            <a:ext cx="9525" cy="9525"/>
          </a:xfrm>
          <a:prstGeom prst="rect">
            <a:avLst/>
          </a:prstGeom>
          <a:noFill/>
        </p:spPr>
      </p:pic>
      <p:pic>
        <p:nvPicPr>
          <p:cNvPr id="1028" name="Picture 4" descr="used for spacing"/>
          <p:cNvPicPr>
            <a:picLocks noChangeAspect="1" noChangeArrowheads="1"/>
          </p:cNvPicPr>
          <p:nvPr/>
        </p:nvPicPr>
        <p:blipFill>
          <a:blip r:embed="rId3"/>
          <a:srcRect/>
          <a:stretch>
            <a:fillRect/>
          </a:stretch>
        </p:blipFill>
        <p:spPr bwMode="auto">
          <a:xfrm>
            <a:off x="155575" y="-136525"/>
            <a:ext cx="9525" cy="9525"/>
          </a:xfrm>
          <a:prstGeom prst="rect">
            <a:avLst/>
          </a:prstGeom>
          <a:noFill/>
        </p:spPr>
      </p:pic>
      <p:pic>
        <p:nvPicPr>
          <p:cNvPr id="1029" name="Picture 5"/>
          <p:cNvPicPr>
            <a:picLocks noChangeAspect="1" noChangeArrowheads="1"/>
          </p:cNvPicPr>
          <p:nvPr/>
        </p:nvPicPr>
        <p:blipFill>
          <a:blip r:embed="rId4" cstate="print"/>
          <a:srcRect/>
          <a:stretch>
            <a:fillRect/>
          </a:stretch>
        </p:blipFill>
        <p:spPr bwMode="auto">
          <a:xfrm>
            <a:off x="914400" y="3810000"/>
            <a:ext cx="609600" cy="517071"/>
          </a:xfrm>
          <a:prstGeom prst="rect">
            <a:avLst/>
          </a:prstGeom>
          <a:noFill/>
          <a:ln w="9525">
            <a:noFill/>
            <a:miter lim="800000"/>
            <a:headEnd/>
            <a:tailEnd/>
          </a:ln>
        </p:spPr>
      </p:pic>
      <p:sp>
        <p:nvSpPr>
          <p:cNvPr id="10" name="TextBox 9"/>
          <p:cNvSpPr txBox="1"/>
          <p:nvPr/>
        </p:nvSpPr>
        <p:spPr>
          <a:xfrm>
            <a:off x="947457" y="3440668"/>
            <a:ext cx="652743" cy="369332"/>
          </a:xfrm>
          <a:prstGeom prst="rect">
            <a:avLst/>
          </a:prstGeom>
          <a:noFill/>
        </p:spPr>
        <p:txBody>
          <a:bodyPr wrap="none" rtlCol="0">
            <a:spAutoFit/>
          </a:bodyPr>
          <a:lstStyle/>
          <a:p>
            <a:r>
              <a:rPr lang="en-US" dirty="0"/>
              <a:t>1987</a:t>
            </a:r>
          </a:p>
        </p:txBody>
      </p:sp>
      <p:sp>
        <p:nvSpPr>
          <p:cNvPr id="11" name="TextBox 10"/>
          <p:cNvSpPr txBox="1"/>
          <p:nvPr/>
        </p:nvSpPr>
        <p:spPr>
          <a:xfrm>
            <a:off x="2014257" y="3429000"/>
            <a:ext cx="652743" cy="369332"/>
          </a:xfrm>
          <a:prstGeom prst="rect">
            <a:avLst/>
          </a:prstGeom>
          <a:noFill/>
        </p:spPr>
        <p:txBody>
          <a:bodyPr wrap="none" rtlCol="0">
            <a:spAutoFit/>
          </a:bodyPr>
          <a:lstStyle/>
          <a:p>
            <a:r>
              <a:rPr lang="en-US" dirty="0"/>
              <a:t>1998</a:t>
            </a:r>
          </a:p>
        </p:txBody>
      </p:sp>
      <p:sp>
        <p:nvSpPr>
          <p:cNvPr id="12" name="TextBox 11"/>
          <p:cNvSpPr txBox="1"/>
          <p:nvPr/>
        </p:nvSpPr>
        <p:spPr>
          <a:xfrm>
            <a:off x="3081057" y="3429000"/>
            <a:ext cx="652743" cy="369332"/>
          </a:xfrm>
          <a:prstGeom prst="rect">
            <a:avLst/>
          </a:prstGeom>
          <a:noFill/>
        </p:spPr>
        <p:txBody>
          <a:bodyPr wrap="none" rtlCol="0">
            <a:spAutoFit/>
          </a:bodyPr>
          <a:lstStyle/>
          <a:p>
            <a:r>
              <a:rPr lang="en-US" dirty="0"/>
              <a:t>2001</a:t>
            </a:r>
          </a:p>
        </p:txBody>
      </p:sp>
      <p:sp>
        <p:nvSpPr>
          <p:cNvPr id="13" name="TextBox 12"/>
          <p:cNvSpPr txBox="1"/>
          <p:nvPr/>
        </p:nvSpPr>
        <p:spPr>
          <a:xfrm>
            <a:off x="4528857" y="3429000"/>
            <a:ext cx="652743" cy="369332"/>
          </a:xfrm>
          <a:prstGeom prst="rect">
            <a:avLst/>
          </a:prstGeom>
          <a:noFill/>
        </p:spPr>
        <p:txBody>
          <a:bodyPr wrap="none" rtlCol="0">
            <a:spAutoFit/>
          </a:bodyPr>
          <a:lstStyle/>
          <a:p>
            <a:r>
              <a:rPr lang="en-US" dirty="0"/>
              <a:t>2005</a:t>
            </a:r>
          </a:p>
        </p:txBody>
      </p:sp>
      <p:sp>
        <p:nvSpPr>
          <p:cNvPr id="14" name="TextBox 13"/>
          <p:cNvSpPr txBox="1"/>
          <p:nvPr/>
        </p:nvSpPr>
        <p:spPr>
          <a:xfrm>
            <a:off x="6400800" y="3429000"/>
            <a:ext cx="652743" cy="369332"/>
          </a:xfrm>
          <a:prstGeom prst="rect">
            <a:avLst/>
          </a:prstGeom>
          <a:noFill/>
        </p:spPr>
        <p:txBody>
          <a:bodyPr wrap="none" rtlCol="0">
            <a:spAutoFit/>
          </a:bodyPr>
          <a:lstStyle/>
          <a:p>
            <a:r>
              <a:rPr lang="en-US" dirty="0"/>
              <a:t>2012</a:t>
            </a:r>
          </a:p>
        </p:txBody>
      </p:sp>
      <p:sp>
        <p:nvSpPr>
          <p:cNvPr id="15" name="TextBox 14"/>
          <p:cNvSpPr txBox="1"/>
          <p:nvPr/>
        </p:nvSpPr>
        <p:spPr>
          <a:xfrm>
            <a:off x="8415057" y="3429000"/>
            <a:ext cx="652743" cy="369332"/>
          </a:xfrm>
          <a:prstGeom prst="rect">
            <a:avLst/>
          </a:prstGeom>
          <a:noFill/>
        </p:spPr>
        <p:txBody>
          <a:bodyPr wrap="none" rtlCol="0">
            <a:spAutoFit/>
          </a:bodyPr>
          <a:lstStyle/>
          <a:p>
            <a:r>
              <a:rPr lang="en-US" dirty="0"/>
              <a:t>2016</a:t>
            </a:r>
          </a:p>
        </p:txBody>
      </p:sp>
      <p:pic>
        <p:nvPicPr>
          <p:cNvPr id="16" name="Picture 5"/>
          <p:cNvPicPr>
            <a:picLocks noChangeAspect="1" noChangeArrowheads="1"/>
          </p:cNvPicPr>
          <p:nvPr/>
        </p:nvPicPr>
        <p:blipFill>
          <a:blip r:embed="rId4" cstate="print"/>
          <a:srcRect/>
          <a:stretch>
            <a:fillRect/>
          </a:stretch>
        </p:blipFill>
        <p:spPr bwMode="auto">
          <a:xfrm>
            <a:off x="1981200" y="3810000"/>
            <a:ext cx="609600" cy="517071"/>
          </a:xfrm>
          <a:prstGeom prst="rect">
            <a:avLst/>
          </a:prstGeom>
          <a:noFill/>
          <a:ln w="9525">
            <a:noFill/>
            <a:miter lim="800000"/>
            <a:headEnd/>
            <a:tailEnd/>
          </a:ln>
        </p:spPr>
      </p:pic>
      <p:pic>
        <p:nvPicPr>
          <p:cNvPr id="17" name="Picture 5"/>
          <p:cNvPicPr>
            <a:picLocks noChangeAspect="1" noChangeArrowheads="1"/>
          </p:cNvPicPr>
          <p:nvPr/>
        </p:nvPicPr>
        <p:blipFill>
          <a:blip r:embed="rId4" cstate="print"/>
          <a:srcRect/>
          <a:stretch>
            <a:fillRect/>
          </a:stretch>
        </p:blipFill>
        <p:spPr bwMode="auto">
          <a:xfrm>
            <a:off x="3096626" y="3810000"/>
            <a:ext cx="609600" cy="517071"/>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1981200" y="4357687"/>
            <a:ext cx="625169" cy="519113"/>
          </a:xfrm>
          <a:prstGeom prst="rect">
            <a:avLst/>
          </a:prstGeom>
          <a:noFill/>
          <a:ln w="9525">
            <a:noFill/>
            <a:miter lim="800000"/>
            <a:headEnd/>
            <a:tailEnd/>
          </a:ln>
        </p:spPr>
      </p:pic>
      <p:pic>
        <p:nvPicPr>
          <p:cNvPr id="20" name="Picture 6"/>
          <p:cNvPicPr>
            <a:picLocks noChangeAspect="1" noChangeArrowheads="1"/>
          </p:cNvPicPr>
          <p:nvPr/>
        </p:nvPicPr>
        <p:blipFill>
          <a:blip r:embed="rId5" cstate="print"/>
          <a:srcRect/>
          <a:stretch>
            <a:fillRect/>
          </a:stretch>
        </p:blipFill>
        <p:spPr bwMode="auto">
          <a:xfrm>
            <a:off x="3081057" y="4343400"/>
            <a:ext cx="625169" cy="519113"/>
          </a:xfrm>
          <a:prstGeom prst="rect">
            <a:avLst/>
          </a:prstGeom>
          <a:noFill/>
          <a:ln w="9525">
            <a:noFill/>
            <a:miter lim="800000"/>
            <a:headEnd/>
            <a:tailEnd/>
          </a:ln>
        </p:spPr>
      </p:pic>
      <p:pic>
        <p:nvPicPr>
          <p:cNvPr id="1031"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66800" y="3124200"/>
            <a:ext cx="304800" cy="304800"/>
          </a:xfrm>
          <a:prstGeom prst="rect">
            <a:avLst/>
          </a:prstGeom>
          <a:noFill/>
        </p:spPr>
      </p:pic>
      <p:pic>
        <p:nvPicPr>
          <p:cNvPr id="22"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66800" y="2819400"/>
            <a:ext cx="304800" cy="304800"/>
          </a:xfrm>
          <a:prstGeom prst="rect">
            <a:avLst/>
          </a:prstGeom>
          <a:noFill/>
        </p:spPr>
      </p:pic>
      <p:pic>
        <p:nvPicPr>
          <p:cNvPr id="23"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2133600" y="3124200"/>
            <a:ext cx="304800" cy="304800"/>
          </a:xfrm>
          <a:prstGeom prst="rect">
            <a:avLst/>
          </a:prstGeom>
          <a:noFill/>
        </p:spPr>
      </p:pic>
      <p:pic>
        <p:nvPicPr>
          <p:cNvPr id="24"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2133600" y="2819400"/>
            <a:ext cx="304800" cy="304800"/>
          </a:xfrm>
          <a:prstGeom prst="rect">
            <a:avLst/>
          </a:prstGeom>
          <a:noFill/>
        </p:spPr>
      </p:pic>
      <p:pic>
        <p:nvPicPr>
          <p:cNvPr id="25"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3309657" y="3124200"/>
            <a:ext cx="304800" cy="304800"/>
          </a:xfrm>
          <a:prstGeom prst="rect">
            <a:avLst/>
          </a:prstGeom>
          <a:noFill/>
        </p:spPr>
      </p:pic>
      <p:pic>
        <p:nvPicPr>
          <p:cNvPr id="26"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3309657" y="2819400"/>
            <a:ext cx="304800" cy="304800"/>
          </a:xfrm>
          <a:prstGeom prst="rect">
            <a:avLst/>
          </a:prstGeom>
          <a:noFill/>
        </p:spPr>
      </p:pic>
      <p:pic>
        <p:nvPicPr>
          <p:cNvPr id="27"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4495800" y="3124200"/>
            <a:ext cx="304800" cy="304800"/>
          </a:xfrm>
          <a:prstGeom prst="rect">
            <a:avLst/>
          </a:prstGeom>
          <a:noFill/>
        </p:spPr>
      </p:pic>
      <p:pic>
        <p:nvPicPr>
          <p:cNvPr id="28"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4495800" y="2819400"/>
            <a:ext cx="304800" cy="304800"/>
          </a:xfrm>
          <a:prstGeom prst="rect">
            <a:avLst/>
          </a:prstGeom>
          <a:noFill/>
        </p:spPr>
      </p:pic>
      <p:pic>
        <p:nvPicPr>
          <p:cNvPr id="29"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6781800" y="1905000"/>
            <a:ext cx="304800" cy="304800"/>
          </a:xfrm>
          <a:prstGeom prst="rect">
            <a:avLst/>
          </a:prstGeom>
          <a:noFill/>
        </p:spPr>
      </p:pic>
      <p:pic>
        <p:nvPicPr>
          <p:cNvPr id="33"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3309657" y="2514600"/>
            <a:ext cx="304800" cy="304800"/>
          </a:xfrm>
          <a:prstGeom prst="rect">
            <a:avLst/>
          </a:prstGeom>
          <a:noFill/>
        </p:spPr>
      </p:pic>
      <p:pic>
        <p:nvPicPr>
          <p:cNvPr id="34"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3309657" y="2209800"/>
            <a:ext cx="304800" cy="304800"/>
          </a:xfrm>
          <a:prstGeom prst="rect">
            <a:avLst/>
          </a:prstGeom>
          <a:noFill/>
        </p:spPr>
      </p:pic>
      <p:pic>
        <p:nvPicPr>
          <p:cNvPr id="35"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4495800" y="2514600"/>
            <a:ext cx="304800" cy="304800"/>
          </a:xfrm>
          <a:prstGeom prst="rect">
            <a:avLst/>
          </a:prstGeom>
          <a:noFill/>
        </p:spPr>
      </p:pic>
      <p:pic>
        <p:nvPicPr>
          <p:cNvPr id="36"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4495800" y="2209800"/>
            <a:ext cx="304800" cy="304800"/>
          </a:xfrm>
          <a:prstGeom prst="rect">
            <a:avLst/>
          </a:prstGeom>
          <a:noFill/>
        </p:spPr>
      </p:pic>
      <p:pic>
        <p:nvPicPr>
          <p:cNvPr id="37" name="Picture 5"/>
          <p:cNvPicPr>
            <a:picLocks noChangeAspect="1" noChangeArrowheads="1"/>
          </p:cNvPicPr>
          <p:nvPr/>
        </p:nvPicPr>
        <p:blipFill>
          <a:blip r:embed="rId4" cstate="print"/>
          <a:srcRect/>
          <a:stretch>
            <a:fillRect/>
          </a:stretch>
        </p:blipFill>
        <p:spPr bwMode="auto">
          <a:xfrm>
            <a:off x="4206569" y="3810000"/>
            <a:ext cx="609600" cy="517071"/>
          </a:xfrm>
          <a:prstGeom prst="rect">
            <a:avLst/>
          </a:prstGeom>
          <a:noFill/>
          <a:ln w="9525">
            <a:noFill/>
            <a:miter lim="800000"/>
            <a:headEnd/>
            <a:tailEnd/>
          </a:ln>
        </p:spPr>
      </p:pic>
      <p:pic>
        <p:nvPicPr>
          <p:cNvPr id="38" name="Picture 6"/>
          <p:cNvPicPr>
            <a:picLocks noChangeAspect="1" noChangeArrowheads="1"/>
          </p:cNvPicPr>
          <p:nvPr/>
        </p:nvPicPr>
        <p:blipFill>
          <a:blip r:embed="rId5" cstate="print"/>
          <a:srcRect/>
          <a:stretch>
            <a:fillRect/>
          </a:stretch>
        </p:blipFill>
        <p:spPr bwMode="auto">
          <a:xfrm>
            <a:off x="4191000" y="4343400"/>
            <a:ext cx="625169" cy="519113"/>
          </a:xfrm>
          <a:prstGeom prst="rect">
            <a:avLst/>
          </a:prstGeom>
          <a:noFill/>
          <a:ln w="9525">
            <a:noFill/>
            <a:miter lim="800000"/>
            <a:headEnd/>
            <a:tailEnd/>
          </a:ln>
        </p:spPr>
      </p:pic>
      <p:pic>
        <p:nvPicPr>
          <p:cNvPr id="39" name="Picture 5"/>
          <p:cNvPicPr>
            <a:picLocks noChangeAspect="1" noChangeArrowheads="1"/>
          </p:cNvPicPr>
          <p:nvPr/>
        </p:nvPicPr>
        <p:blipFill>
          <a:blip r:embed="rId4" cstate="print"/>
          <a:srcRect/>
          <a:stretch>
            <a:fillRect/>
          </a:stretch>
        </p:blipFill>
        <p:spPr bwMode="auto">
          <a:xfrm>
            <a:off x="6139143" y="3810000"/>
            <a:ext cx="609600" cy="517071"/>
          </a:xfrm>
          <a:prstGeom prst="rect">
            <a:avLst/>
          </a:prstGeom>
          <a:noFill/>
          <a:ln w="9525">
            <a:noFill/>
            <a:miter lim="800000"/>
            <a:headEnd/>
            <a:tailEnd/>
          </a:ln>
        </p:spPr>
      </p:pic>
      <p:pic>
        <p:nvPicPr>
          <p:cNvPr id="40" name="Picture 6"/>
          <p:cNvPicPr>
            <a:picLocks noChangeAspect="1" noChangeArrowheads="1"/>
          </p:cNvPicPr>
          <p:nvPr/>
        </p:nvPicPr>
        <p:blipFill>
          <a:blip r:embed="rId5" cstate="print"/>
          <a:srcRect/>
          <a:stretch>
            <a:fillRect/>
          </a:stretch>
        </p:blipFill>
        <p:spPr bwMode="auto">
          <a:xfrm>
            <a:off x="6123574" y="4343400"/>
            <a:ext cx="625169" cy="519113"/>
          </a:xfrm>
          <a:prstGeom prst="rect">
            <a:avLst/>
          </a:prstGeom>
          <a:noFill/>
          <a:ln w="9525">
            <a:noFill/>
            <a:miter lim="800000"/>
            <a:headEnd/>
            <a:tailEnd/>
          </a:ln>
        </p:spPr>
      </p:pic>
      <p:sp>
        <p:nvSpPr>
          <p:cNvPr id="45" name="TextBox 44"/>
          <p:cNvSpPr txBox="1"/>
          <p:nvPr/>
        </p:nvSpPr>
        <p:spPr>
          <a:xfrm>
            <a:off x="10320057" y="3429000"/>
            <a:ext cx="652743" cy="369332"/>
          </a:xfrm>
          <a:prstGeom prst="rect">
            <a:avLst/>
          </a:prstGeom>
          <a:noFill/>
        </p:spPr>
        <p:txBody>
          <a:bodyPr wrap="none" rtlCol="0">
            <a:spAutoFit/>
          </a:bodyPr>
          <a:lstStyle/>
          <a:p>
            <a:r>
              <a:rPr lang="en-US" dirty="0"/>
              <a:t>2020</a:t>
            </a:r>
          </a:p>
        </p:txBody>
      </p:sp>
      <p:pic>
        <p:nvPicPr>
          <p:cNvPr id="1032" name="Picture 8"/>
          <p:cNvPicPr>
            <a:picLocks noChangeAspect="1" noChangeArrowheads="1"/>
          </p:cNvPicPr>
          <p:nvPr/>
        </p:nvPicPr>
        <p:blipFill>
          <a:blip r:embed="rId7" cstate="print"/>
          <a:srcRect/>
          <a:stretch>
            <a:fillRect/>
          </a:stretch>
        </p:blipFill>
        <p:spPr bwMode="auto">
          <a:xfrm>
            <a:off x="4876800" y="3810000"/>
            <a:ext cx="609600" cy="536896"/>
          </a:xfrm>
          <a:prstGeom prst="rect">
            <a:avLst/>
          </a:prstGeom>
          <a:noFill/>
          <a:ln w="9525">
            <a:noFill/>
            <a:miter lim="800000"/>
            <a:headEnd/>
            <a:tailEnd/>
          </a:ln>
        </p:spPr>
      </p:pic>
      <p:pic>
        <p:nvPicPr>
          <p:cNvPr id="1033" name="Picture 9"/>
          <p:cNvPicPr>
            <a:picLocks noChangeAspect="1" noChangeArrowheads="1"/>
          </p:cNvPicPr>
          <p:nvPr/>
        </p:nvPicPr>
        <p:blipFill>
          <a:blip r:embed="rId8" cstate="print"/>
          <a:srcRect/>
          <a:stretch>
            <a:fillRect/>
          </a:stretch>
        </p:blipFill>
        <p:spPr bwMode="auto">
          <a:xfrm>
            <a:off x="4876800" y="4416105"/>
            <a:ext cx="609599" cy="536895"/>
          </a:xfrm>
          <a:prstGeom prst="rect">
            <a:avLst/>
          </a:prstGeom>
          <a:noFill/>
          <a:ln w="9525">
            <a:noFill/>
            <a:miter lim="800000"/>
            <a:headEnd/>
            <a:tailEnd/>
          </a:ln>
        </p:spPr>
      </p:pic>
      <p:pic>
        <p:nvPicPr>
          <p:cNvPr id="1034" name="Picture 10"/>
          <p:cNvPicPr>
            <a:picLocks noChangeAspect="1" noChangeArrowheads="1"/>
          </p:cNvPicPr>
          <p:nvPr/>
        </p:nvPicPr>
        <p:blipFill>
          <a:blip r:embed="rId9" cstate="print"/>
          <a:srcRect/>
          <a:stretch>
            <a:fillRect/>
          </a:stretch>
        </p:blipFill>
        <p:spPr bwMode="auto">
          <a:xfrm>
            <a:off x="8077200" y="4876800"/>
            <a:ext cx="638908" cy="533400"/>
          </a:xfrm>
          <a:prstGeom prst="rect">
            <a:avLst/>
          </a:prstGeom>
          <a:noFill/>
          <a:ln w="9525">
            <a:noFill/>
            <a:miter lim="800000"/>
            <a:headEnd/>
            <a:tailEnd/>
          </a:ln>
        </p:spPr>
      </p:pic>
      <p:pic>
        <p:nvPicPr>
          <p:cNvPr id="55"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4876800" y="3124200"/>
            <a:ext cx="304800" cy="304800"/>
          </a:xfrm>
          <a:prstGeom prst="rect">
            <a:avLst/>
          </a:prstGeom>
          <a:noFill/>
        </p:spPr>
      </p:pic>
      <p:pic>
        <p:nvPicPr>
          <p:cNvPr id="56"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4876800" y="2819400"/>
            <a:ext cx="304800" cy="304800"/>
          </a:xfrm>
          <a:prstGeom prst="rect">
            <a:avLst/>
          </a:prstGeom>
          <a:noFill/>
        </p:spPr>
      </p:pic>
      <p:pic>
        <p:nvPicPr>
          <p:cNvPr id="57"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4876800" y="2514600"/>
            <a:ext cx="304800" cy="304800"/>
          </a:xfrm>
          <a:prstGeom prst="rect">
            <a:avLst/>
          </a:prstGeom>
          <a:noFill/>
        </p:spPr>
      </p:pic>
      <p:pic>
        <p:nvPicPr>
          <p:cNvPr id="58"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4876800" y="2209800"/>
            <a:ext cx="304800" cy="304800"/>
          </a:xfrm>
          <a:prstGeom prst="rect">
            <a:avLst/>
          </a:prstGeom>
          <a:noFill/>
        </p:spPr>
      </p:pic>
      <p:pic>
        <p:nvPicPr>
          <p:cNvPr id="59"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6400800" y="3124200"/>
            <a:ext cx="304800" cy="304800"/>
          </a:xfrm>
          <a:prstGeom prst="rect">
            <a:avLst/>
          </a:prstGeom>
          <a:noFill/>
        </p:spPr>
      </p:pic>
      <p:pic>
        <p:nvPicPr>
          <p:cNvPr id="60"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6400800" y="2819400"/>
            <a:ext cx="304800" cy="304800"/>
          </a:xfrm>
          <a:prstGeom prst="rect">
            <a:avLst/>
          </a:prstGeom>
          <a:noFill/>
        </p:spPr>
      </p:pic>
      <p:pic>
        <p:nvPicPr>
          <p:cNvPr id="61"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6400800" y="2514600"/>
            <a:ext cx="304800" cy="304800"/>
          </a:xfrm>
          <a:prstGeom prst="rect">
            <a:avLst/>
          </a:prstGeom>
          <a:noFill/>
        </p:spPr>
      </p:pic>
      <p:pic>
        <p:nvPicPr>
          <p:cNvPr id="62"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6400800" y="2209800"/>
            <a:ext cx="304800" cy="304800"/>
          </a:xfrm>
          <a:prstGeom prst="rect">
            <a:avLst/>
          </a:prstGeom>
          <a:noFill/>
        </p:spPr>
      </p:pic>
      <p:pic>
        <p:nvPicPr>
          <p:cNvPr id="63"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6781800" y="3124200"/>
            <a:ext cx="304800" cy="304800"/>
          </a:xfrm>
          <a:prstGeom prst="rect">
            <a:avLst/>
          </a:prstGeom>
          <a:noFill/>
        </p:spPr>
      </p:pic>
      <p:pic>
        <p:nvPicPr>
          <p:cNvPr id="64"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6781800" y="2819400"/>
            <a:ext cx="304800" cy="304800"/>
          </a:xfrm>
          <a:prstGeom prst="rect">
            <a:avLst/>
          </a:prstGeom>
          <a:noFill/>
        </p:spPr>
      </p:pic>
      <p:pic>
        <p:nvPicPr>
          <p:cNvPr id="65"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6781800" y="2514600"/>
            <a:ext cx="304800" cy="304800"/>
          </a:xfrm>
          <a:prstGeom prst="rect">
            <a:avLst/>
          </a:prstGeom>
          <a:noFill/>
        </p:spPr>
      </p:pic>
      <p:pic>
        <p:nvPicPr>
          <p:cNvPr id="66"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6781800" y="2209800"/>
            <a:ext cx="304800" cy="304800"/>
          </a:xfrm>
          <a:prstGeom prst="rect">
            <a:avLst/>
          </a:prstGeom>
          <a:noFill/>
        </p:spPr>
      </p:pic>
      <p:pic>
        <p:nvPicPr>
          <p:cNvPr id="67" name="Picture 8"/>
          <p:cNvPicPr>
            <a:picLocks noChangeAspect="1" noChangeArrowheads="1"/>
          </p:cNvPicPr>
          <p:nvPr/>
        </p:nvPicPr>
        <p:blipFill>
          <a:blip r:embed="rId7" cstate="print"/>
          <a:srcRect/>
          <a:stretch>
            <a:fillRect/>
          </a:stretch>
        </p:blipFill>
        <p:spPr bwMode="auto">
          <a:xfrm>
            <a:off x="6781800" y="3810000"/>
            <a:ext cx="609600" cy="536896"/>
          </a:xfrm>
          <a:prstGeom prst="rect">
            <a:avLst/>
          </a:prstGeom>
          <a:noFill/>
          <a:ln w="9525">
            <a:noFill/>
            <a:miter lim="800000"/>
            <a:headEnd/>
            <a:tailEnd/>
          </a:ln>
        </p:spPr>
      </p:pic>
      <p:pic>
        <p:nvPicPr>
          <p:cNvPr id="68" name="Picture 9"/>
          <p:cNvPicPr>
            <a:picLocks noChangeAspect="1" noChangeArrowheads="1"/>
          </p:cNvPicPr>
          <p:nvPr/>
        </p:nvPicPr>
        <p:blipFill>
          <a:blip r:embed="rId8" cstate="print"/>
          <a:srcRect/>
          <a:stretch>
            <a:fillRect/>
          </a:stretch>
        </p:blipFill>
        <p:spPr bwMode="auto">
          <a:xfrm>
            <a:off x="6781800" y="4343400"/>
            <a:ext cx="609599" cy="536895"/>
          </a:xfrm>
          <a:prstGeom prst="rect">
            <a:avLst/>
          </a:prstGeom>
          <a:noFill/>
          <a:ln w="9525">
            <a:noFill/>
            <a:miter lim="800000"/>
            <a:headEnd/>
            <a:tailEnd/>
          </a:ln>
        </p:spPr>
      </p:pic>
      <p:pic>
        <p:nvPicPr>
          <p:cNvPr id="73" name="Picture 3"/>
          <p:cNvPicPr>
            <a:picLocks noChangeAspect="1" noChangeArrowheads="1"/>
          </p:cNvPicPr>
          <p:nvPr/>
        </p:nvPicPr>
        <p:blipFill>
          <a:blip r:embed="rId10" cstate="print"/>
          <a:srcRect/>
          <a:stretch>
            <a:fillRect/>
          </a:stretch>
        </p:blipFill>
        <p:spPr bwMode="auto">
          <a:xfrm>
            <a:off x="6781800" y="4953000"/>
            <a:ext cx="619432" cy="533400"/>
          </a:xfrm>
          <a:prstGeom prst="rect">
            <a:avLst/>
          </a:prstGeom>
          <a:noFill/>
          <a:ln w="9525">
            <a:noFill/>
            <a:miter lim="800000"/>
            <a:headEnd/>
            <a:tailEnd/>
          </a:ln>
        </p:spPr>
      </p:pic>
      <p:pic>
        <p:nvPicPr>
          <p:cNvPr id="74"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6400800" y="1905000"/>
            <a:ext cx="304800" cy="304800"/>
          </a:xfrm>
          <a:prstGeom prst="rect">
            <a:avLst/>
          </a:prstGeom>
          <a:noFill/>
        </p:spPr>
      </p:pic>
      <p:pic>
        <p:nvPicPr>
          <p:cNvPr id="75"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610600" y="1905000"/>
            <a:ext cx="304800" cy="304800"/>
          </a:xfrm>
          <a:prstGeom prst="rect">
            <a:avLst/>
          </a:prstGeom>
          <a:noFill/>
        </p:spPr>
      </p:pic>
      <p:pic>
        <p:nvPicPr>
          <p:cNvPr id="76"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229600" y="3124200"/>
            <a:ext cx="304800" cy="304800"/>
          </a:xfrm>
          <a:prstGeom prst="rect">
            <a:avLst/>
          </a:prstGeom>
          <a:noFill/>
        </p:spPr>
      </p:pic>
      <p:pic>
        <p:nvPicPr>
          <p:cNvPr id="77"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229600" y="2819400"/>
            <a:ext cx="304800" cy="304800"/>
          </a:xfrm>
          <a:prstGeom prst="rect">
            <a:avLst/>
          </a:prstGeom>
          <a:noFill/>
        </p:spPr>
      </p:pic>
      <p:pic>
        <p:nvPicPr>
          <p:cNvPr id="78"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229600" y="2514600"/>
            <a:ext cx="304800" cy="304800"/>
          </a:xfrm>
          <a:prstGeom prst="rect">
            <a:avLst/>
          </a:prstGeom>
          <a:noFill/>
        </p:spPr>
      </p:pic>
      <p:pic>
        <p:nvPicPr>
          <p:cNvPr id="79"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229600" y="2209800"/>
            <a:ext cx="304800" cy="304800"/>
          </a:xfrm>
          <a:prstGeom prst="rect">
            <a:avLst/>
          </a:prstGeom>
          <a:noFill/>
        </p:spPr>
      </p:pic>
      <p:pic>
        <p:nvPicPr>
          <p:cNvPr id="80"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610600" y="3124200"/>
            <a:ext cx="304800" cy="304800"/>
          </a:xfrm>
          <a:prstGeom prst="rect">
            <a:avLst/>
          </a:prstGeom>
          <a:noFill/>
        </p:spPr>
      </p:pic>
      <p:pic>
        <p:nvPicPr>
          <p:cNvPr id="81"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610600" y="2819400"/>
            <a:ext cx="304800" cy="304800"/>
          </a:xfrm>
          <a:prstGeom prst="rect">
            <a:avLst/>
          </a:prstGeom>
          <a:noFill/>
        </p:spPr>
      </p:pic>
      <p:pic>
        <p:nvPicPr>
          <p:cNvPr id="82"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610600" y="2514600"/>
            <a:ext cx="304800" cy="304800"/>
          </a:xfrm>
          <a:prstGeom prst="rect">
            <a:avLst/>
          </a:prstGeom>
          <a:noFill/>
        </p:spPr>
      </p:pic>
      <p:pic>
        <p:nvPicPr>
          <p:cNvPr id="83"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610600" y="2209800"/>
            <a:ext cx="304800" cy="304800"/>
          </a:xfrm>
          <a:prstGeom prst="rect">
            <a:avLst/>
          </a:prstGeom>
          <a:noFill/>
        </p:spPr>
      </p:pic>
      <p:pic>
        <p:nvPicPr>
          <p:cNvPr id="84"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229600" y="1905000"/>
            <a:ext cx="304800" cy="304800"/>
          </a:xfrm>
          <a:prstGeom prst="rect">
            <a:avLst/>
          </a:prstGeom>
          <a:noFill/>
        </p:spPr>
      </p:pic>
      <p:pic>
        <p:nvPicPr>
          <p:cNvPr id="86"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991600" y="3124200"/>
            <a:ext cx="304800" cy="304800"/>
          </a:xfrm>
          <a:prstGeom prst="rect">
            <a:avLst/>
          </a:prstGeom>
          <a:noFill/>
        </p:spPr>
      </p:pic>
      <p:pic>
        <p:nvPicPr>
          <p:cNvPr id="87"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991600" y="2819400"/>
            <a:ext cx="304800" cy="304800"/>
          </a:xfrm>
          <a:prstGeom prst="rect">
            <a:avLst/>
          </a:prstGeom>
          <a:noFill/>
        </p:spPr>
      </p:pic>
      <p:pic>
        <p:nvPicPr>
          <p:cNvPr id="88"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991600" y="2514600"/>
            <a:ext cx="304800" cy="304800"/>
          </a:xfrm>
          <a:prstGeom prst="rect">
            <a:avLst/>
          </a:prstGeom>
          <a:noFill/>
        </p:spPr>
      </p:pic>
      <p:pic>
        <p:nvPicPr>
          <p:cNvPr id="90" name="Picture 2"/>
          <p:cNvPicPr>
            <a:picLocks noChangeAspect="1" noChangeArrowheads="1"/>
          </p:cNvPicPr>
          <p:nvPr/>
        </p:nvPicPr>
        <p:blipFill>
          <a:blip r:embed="rId11" cstate="print"/>
          <a:srcRect/>
          <a:stretch>
            <a:fillRect/>
          </a:stretch>
        </p:blipFill>
        <p:spPr bwMode="auto">
          <a:xfrm>
            <a:off x="8077200" y="5410200"/>
            <a:ext cx="609600" cy="527222"/>
          </a:xfrm>
          <a:prstGeom prst="rect">
            <a:avLst/>
          </a:prstGeom>
          <a:noFill/>
          <a:ln w="9525">
            <a:noFill/>
            <a:miter lim="800000"/>
            <a:headEnd/>
            <a:tailEnd/>
          </a:ln>
        </p:spPr>
      </p:pic>
      <p:pic>
        <p:nvPicPr>
          <p:cNvPr id="91"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991600" y="2209800"/>
            <a:ext cx="304800" cy="304800"/>
          </a:xfrm>
          <a:prstGeom prst="rect">
            <a:avLst/>
          </a:prstGeom>
          <a:noFill/>
        </p:spPr>
      </p:pic>
      <p:pic>
        <p:nvPicPr>
          <p:cNvPr id="92"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610600" y="1371600"/>
            <a:ext cx="304800" cy="304800"/>
          </a:xfrm>
          <a:prstGeom prst="rect">
            <a:avLst/>
          </a:prstGeom>
          <a:noFill/>
        </p:spPr>
      </p:pic>
      <p:pic>
        <p:nvPicPr>
          <p:cNvPr id="93"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229600" y="1676400"/>
            <a:ext cx="304800" cy="304800"/>
          </a:xfrm>
          <a:prstGeom prst="rect">
            <a:avLst/>
          </a:prstGeom>
          <a:noFill/>
        </p:spPr>
      </p:pic>
      <p:pic>
        <p:nvPicPr>
          <p:cNvPr id="94"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610600" y="1676400"/>
            <a:ext cx="304800" cy="304800"/>
          </a:xfrm>
          <a:prstGeom prst="rect">
            <a:avLst/>
          </a:prstGeom>
          <a:noFill/>
        </p:spPr>
      </p:pic>
      <p:pic>
        <p:nvPicPr>
          <p:cNvPr id="95"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8229600" y="1371600"/>
            <a:ext cx="304800" cy="304800"/>
          </a:xfrm>
          <a:prstGeom prst="rect">
            <a:avLst/>
          </a:prstGeom>
          <a:noFill/>
        </p:spPr>
      </p:pic>
      <p:pic>
        <p:nvPicPr>
          <p:cNvPr id="96"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515600" y="1905000"/>
            <a:ext cx="304800" cy="304800"/>
          </a:xfrm>
          <a:prstGeom prst="rect">
            <a:avLst/>
          </a:prstGeom>
          <a:noFill/>
        </p:spPr>
      </p:pic>
      <p:pic>
        <p:nvPicPr>
          <p:cNvPr id="97"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134600" y="3124200"/>
            <a:ext cx="304800" cy="304800"/>
          </a:xfrm>
          <a:prstGeom prst="rect">
            <a:avLst/>
          </a:prstGeom>
          <a:noFill/>
        </p:spPr>
      </p:pic>
      <p:pic>
        <p:nvPicPr>
          <p:cNvPr id="98"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134600" y="2819400"/>
            <a:ext cx="304800" cy="304800"/>
          </a:xfrm>
          <a:prstGeom prst="rect">
            <a:avLst/>
          </a:prstGeom>
          <a:noFill/>
        </p:spPr>
      </p:pic>
      <p:pic>
        <p:nvPicPr>
          <p:cNvPr id="99"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134600" y="2514600"/>
            <a:ext cx="304800" cy="304800"/>
          </a:xfrm>
          <a:prstGeom prst="rect">
            <a:avLst/>
          </a:prstGeom>
          <a:noFill/>
        </p:spPr>
      </p:pic>
      <p:pic>
        <p:nvPicPr>
          <p:cNvPr id="100"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134600" y="2209800"/>
            <a:ext cx="304800" cy="304800"/>
          </a:xfrm>
          <a:prstGeom prst="rect">
            <a:avLst/>
          </a:prstGeom>
          <a:noFill/>
        </p:spPr>
      </p:pic>
      <p:pic>
        <p:nvPicPr>
          <p:cNvPr id="101"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515600" y="3124200"/>
            <a:ext cx="304800" cy="304800"/>
          </a:xfrm>
          <a:prstGeom prst="rect">
            <a:avLst/>
          </a:prstGeom>
          <a:noFill/>
        </p:spPr>
      </p:pic>
      <p:pic>
        <p:nvPicPr>
          <p:cNvPr id="102"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515600" y="2819400"/>
            <a:ext cx="304800" cy="304800"/>
          </a:xfrm>
          <a:prstGeom prst="rect">
            <a:avLst/>
          </a:prstGeom>
          <a:noFill/>
        </p:spPr>
      </p:pic>
      <p:pic>
        <p:nvPicPr>
          <p:cNvPr id="103"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515600" y="2514600"/>
            <a:ext cx="304800" cy="304800"/>
          </a:xfrm>
          <a:prstGeom prst="rect">
            <a:avLst/>
          </a:prstGeom>
          <a:noFill/>
        </p:spPr>
      </p:pic>
      <p:pic>
        <p:nvPicPr>
          <p:cNvPr id="104"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515600" y="2209800"/>
            <a:ext cx="304800" cy="304800"/>
          </a:xfrm>
          <a:prstGeom prst="rect">
            <a:avLst/>
          </a:prstGeom>
          <a:noFill/>
        </p:spPr>
      </p:pic>
      <p:pic>
        <p:nvPicPr>
          <p:cNvPr id="105"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134600" y="1905000"/>
            <a:ext cx="304800" cy="304800"/>
          </a:xfrm>
          <a:prstGeom prst="rect">
            <a:avLst/>
          </a:prstGeom>
          <a:noFill/>
        </p:spPr>
      </p:pic>
      <p:pic>
        <p:nvPicPr>
          <p:cNvPr id="106"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896600" y="3124200"/>
            <a:ext cx="304800" cy="304800"/>
          </a:xfrm>
          <a:prstGeom prst="rect">
            <a:avLst/>
          </a:prstGeom>
          <a:noFill/>
        </p:spPr>
      </p:pic>
      <p:pic>
        <p:nvPicPr>
          <p:cNvPr id="107"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896600" y="2819400"/>
            <a:ext cx="304800" cy="304800"/>
          </a:xfrm>
          <a:prstGeom prst="rect">
            <a:avLst/>
          </a:prstGeom>
          <a:noFill/>
        </p:spPr>
      </p:pic>
      <p:pic>
        <p:nvPicPr>
          <p:cNvPr id="108"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896600" y="2514600"/>
            <a:ext cx="304800" cy="304800"/>
          </a:xfrm>
          <a:prstGeom prst="rect">
            <a:avLst/>
          </a:prstGeom>
          <a:noFill/>
        </p:spPr>
      </p:pic>
      <p:pic>
        <p:nvPicPr>
          <p:cNvPr id="109"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896600" y="2209800"/>
            <a:ext cx="304800" cy="304800"/>
          </a:xfrm>
          <a:prstGeom prst="rect">
            <a:avLst/>
          </a:prstGeom>
          <a:noFill/>
        </p:spPr>
      </p:pic>
      <p:pic>
        <p:nvPicPr>
          <p:cNvPr id="110"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515600" y="1371600"/>
            <a:ext cx="304800" cy="304800"/>
          </a:xfrm>
          <a:prstGeom prst="rect">
            <a:avLst/>
          </a:prstGeom>
          <a:noFill/>
        </p:spPr>
      </p:pic>
      <p:pic>
        <p:nvPicPr>
          <p:cNvPr id="111"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134600" y="1676400"/>
            <a:ext cx="304800" cy="304800"/>
          </a:xfrm>
          <a:prstGeom prst="rect">
            <a:avLst/>
          </a:prstGeom>
          <a:noFill/>
        </p:spPr>
      </p:pic>
      <p:pic>
        <p:nvPicPr>
          <p:cNvPr id="112"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515600" y="1676400"/>
            <a:ext cx="304800" cy="304800"/>
          </a:xfrm>
          <a:prstGeom prst="rect">
            <a:avLst/>
          </a:prstGeom>
          <a:noFill/>
        </p:spPr>
      </p:pic>
      <p:pic>
        <p:nvPicPr>
          <p:cNvPr id="113"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134600" y="1371600"/>
            <a:ext cx="304800" cy="304800"/>
          </a:xfrm>
          <a:prstGeom prst="rect">
            <a:avLst/>
          </a:prstGeom>
          <a:noFill/>
        </p:spPr>
      </p:pic>
      <p:pic>
        <p:nvPicPr>
          <p:cNvPr id="114"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896600" y="1981200"/>
            <a:ext cx="304800" cy="304800"/>
          </a:xfrm>
          <a:prstGeom prst="rect">
            <a:avLst/>
          </a:prstGeom>
          <a:noFill/>
        </p:spPr>
      </p:pic>
      <p:pic>
        <p:nvPicPr>
          <p:cNvPr id="115"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896600" y="1676400"/>
            <a:ext cx="304800" cy="304800"/>
          </a:xfrm>
          <a:prstGeom prst="rect">
            <a:avLst/>
          </a:prstGeom>
          <a:noFill/>
        </p:spPr>
      </p:pic>
      <p:pic>
        <p:nvPicPr>
          <p:cNvPr id="116" name="Picture 7" descr="C:\Users\michael\AppData\Local\Microsoft\Windows\Temporary Internet Files\Content.IE5\7M1LXO37\FP_Satellite_icon.svg[1].png"/>
          <p:cNvPicPr>
            <a:picLocks noChangeAspect="1" noChangeArrowheads="1"/>
          </p:cNvPicPr>
          <p:nvPr/>
        </p:nvPicPr>
        <p:blipFill>
          <a:blip r:embed="rId6" cstate="print"/>
          <a:srcRect/>
          <a:stretch>
            <a:fillRect/>
          </a:stretch>
        </p:blipFill>
        <p:spPr bwMode="auto">
          <a:xfrm>
            <a:off x="10896600" y="1371600"/>
            <a:ext cx="304800" cy="304800"/>
          </a:xfrm>
          <a:prstGeom prst="rect">
            <a:avLst/>
          </a:prstGeom>
          <a:noFill/>
        </p:spPr>
      </p:pic>
      <p:pic>
        <p:nvPicPr>
          <p:cNvPr id="121" name="Picture 3"/>
          <p:cNvPicPr>
            <a:picLocks noChangeAspect="1" noChangeArrowheads="1"/>
          </p:cNvPicPr>
          <p:nvPr/>
        </p:nvPicPr>
        <p:blipFill>
          <a:blip r:embed="rId10" cstate="print"/>
          <a:srcRect/>
          <a:stretch>
            <a:fillRect/>
          </a:stretch>
        </p:blipFill>
        <p:spPr bwMode="auto">
          <a:xfrm>
            <a:off x="8686800" y="4876800"/>
            <a:ext cx="619432" cy="533400"/>
          </a:xfrm>
          <a:prstGeom prst="rect">
            <a:avLst/>
          </a:prstGeom>
          <a:noFill/>
          <a:ln w="9525">
            <a:noFill/>
            <a:miter lim="800000"/>
            <a:headEnd/>
            <a:tailEnd/>
          </a:ln>
        </p:spPr>
      </p:pic>
      <p:pic>
        <p:nvPicPr>
          <p:cNvPr id="136" name="Picture 2"/>
          <p:cNvPicPr>
            <a:picLocks noChangeAspect="1" noChangeArrowheads="1"/>
          </p:cNvPicPr>
          <p:nvPr/>
        </p:nvPicPr>
        <p:blipFill>
          <a:blip r:embed="rId12" cstate="print"/>
          <a:srcRect/>
          <a:stretch>
            <a:fillRect/>
          </a:stretch>
        </p:blipFill>
        <p:spPr bwMode="auto">
          <a:xfrm>
            <a:off x="8756903" y="5486400"/>
            <a:ext cx="539497" cy="457200"/>
          </a:xfrm>
          <a:prstGeom prst="rect">
            <a:avLst/>
          </a:prstGeom>
          <a:noFill/>
          <a:ln w="9525">
            <a:noFill/>
            <a:miter lim="800000"/>
            <a:headEnd/>
            <a:tailEnd/>
          </a:ln>
        </p:spPr>
      </p:pic>
      <p:pic>
        <p:nvPicPr>
          <p:cNvPr id="138" name="Picture 5"/>
          <p:cNvPicPr>
            <a:picLocks noChangeAspect="1" noChangeArrowheads="1"/>
          </p:cNvPicPr>
          <p:nvPr/>
        </p:nvPicPr>
        <p:blipFill>
          <a:blip r:embed="rId4" cstate="print"/>
          <a:srcRect/>
          <a:stretch>
            <a:fillRect/>
          </a:stretch>
        </p:blipFill>
        <p:spPr bwMode="auto">
          <a:xfrm>
            <a:off x="8120343" y="3810000"/>
            <a:ext cx="609600" cy="517071"/>
          </a:xfrm>
          <a:prstGeom prst="rect">
            <a:avLst/>
          </a:prstGeom>
          <a:noFill/>
          <a:ln w="9525">
            <a:noFill/>
            <a:miter lim="800000"/>
            <a:headEnd/>
            <a:tailEnd/>
          </a:ln>
        </p:spPr>
      </p:pic>
      <p:pic>
        <p:nvPicPr>
          <p:cNvPr id="139" name="Picture 6"/>
          <p:cNvPicPr>
            <a:picLocks noChangeAspect="1" noChangeArrowheads="1"/>
          </p:cNvPicPr>
          <p:nvPr/>
        </p:nvPicPr>
        <p:blipFill>
          <a:blip r:embed="rId5" cstate="print"/>
          <a:srcRect/>
          <a:stretch>
            <a:fillRect/>
          </a:stretch>
        </p:blipFill>
        <p:spPr bwMode="auto">
          <a:xfrm>
            <a:off x="8104774" y="4343400"/>
            <a:ext cx="625169" cy="519113"/>
          </a:xfrm>
          <a:prstGeom prst="rect">
            <a:avLst/>
          </a:prstGeom>
          <a:noFill/>
          <a:ln w="9525">
            <a:noFill/>
            <a:miter lim="800000"/>
            <a:headEnd/>
            <a:tailEnd/>
          </a:ln>
        </p:spPr>
      </p:pic>
      <p:pic>
        <p:nvPicPr>
          <p:cNvPr id="140" name="Picture 8"/>
          <p:cNvPicPr>
            <a:picLocks noChangeAspect="1" noChangeArrowheads="1"/>
          </p:cNvPicPr>
          <p:nvPr/>
        </p:nvPicPr>
        <p:blipFill>
          <a:blip r:embed="rId7" cstate="print"/>
          <a:srcRect/>
          <a:stretch>
            <a:fillRect/>
          </a:stretch>
        </p:blipFill>
        <p:spPr bwMode="auto">
          <a:xfrm>
            <a:off x="8763000" y="3810000"/>
            <a:ext cx="609600" cy="536896"/>
          </a:xfrm>
          <a:prstGeom prst="rect">
            <a:avLst/>
          </a:prstGeom>
          <a:noFill/>
          <a:ln w="9525">
            <a:noFill/>
            <a:miter lim="800000"/>
            <a:headEnd/>
            <a:tailEnd/>
          </a:ln>
        </p:spPr>
      </p:pic>
      <p:pic>
        <p:nvPicPr>
          <p:cNvPr id="141" name="Picture 9"/>
          <p:cNvPicPr>
            <a:picLocks noChangeAspect="1" noChangeArrowheads="1"/>
          </p:cNvPicPr>
          <p:nvPr/>
        </p:nvPicPr>
        <p:blipFill>
          <a:blip r:embed="rId8" cstate="print"/>
          <a:srcRect/>
          <a:stretch>
            <a:fillRect/>
          </a:stretch>
        </p:blipFill>
        <p:spPr bwMode="auto">
          <a:xfrm>
            <a:off x="8763000" y="4343400"/>
            <a:ext cx="609599" cy="536895"/>
          </a:xfrm>
          <a:prstGeom prst="rect">
            <a:avLst/>
          </a:prstGeom>
          <a:noFill/>
          <a:ln w="9525">
            <a:noFill/>
            <a:miter lim="800000"/>
            <a:headEnd/>
            <a:tailEnd/>
          </a:ln>
        </p:spPr>
      </p:pic>
      <p:pic>
        <p:nvPicPr>
          <p:cNvPr id="146" name="Picture 10"/>
          <p:cNvPicPr>
            <a:picLocks noChangeAspect="1" noChangeArrowheads="1"/>
          </p:cNvPicPr>
          <p:nvPr/>
        </p:nvPicPr>
        <p:blipFill>
          <a:blip r:embed="rId9" cstate="print"/>
          <a:srcRect/>
          <a:stretch>
            <a:fillRect/>
          </a:stretch>
        </p:blipFill>
        <p:spPr bwMode="auto">
          <a:xfrm>
            <a:off x="9906000" y="4876800"/>
            <a:ext cx="638908" cy="533400"/>
          </a:xfrm>
          <a:prstGeom prst="rect">
            <a:avLst/>
          </a:prstGeom>
          <a:noFill/>
          <a:ln w="9525">
            <a:noFill/>
            <a:miter lim="800000"/>
            <a:headEnd/>
            <a:tailEnd/>
          </a:ln>
        </p:spPr>
      </p:pic>
      <p:pic>
        <p:nvPicPr>
          <p:cNvPr id="147" name="Picture 2"/>
          <p:cNvPicPr>
            <a:picLocks noChangeAspect="1" noChangeArrowheads="1"/>
          </p:cNvPicPr>
          <p:nvPr/>
        </p:nvPicPr>
        <p:blipFill>
          <a:blip r:embed="rId11" cstate="print"/>
          <a:srcRect/>
          <a:stretch>
            <a:fillRect/>
          </a:stretch>
        </p:blipFill>
        <p:spPr bwMode="auto">
          <a:xfrm>
            <a:off x="9906000" y="5410200"/>
            <a:ext cx="609600" cy="527222"/>
          </a:xfrm>
          <a:prstGeom prst="rect">
            <a:avLst/>
          </a:prstGeom>
          <a:noFill/>
          <a:ln w="9525">
            <a:noFill/>
            <a:miter lim="800000"/>
            <a:headEnd/>
            <a:tailEnd/>
          </a:ln>
        </p:spPr>
      </p:pic>
      <p:pic>
        <p:nvPicPr>
          <p:cNvPr id="148" name="Picture 3"/>
          <p:cNvPicPr>
            <a:picLocks noChangeAspect="1" noChangeArrowheads="1"/>
          </p:cNvPicPr>
          <p:nvPr/>
        </p:nvPicPr>
        <p:blipFill>
          <a:blip r:embed="rId10" cstate="print"/>
          <a:srcRect/>
          <a:stretch>
            <a:fillRect/>
          </a:stretch>
        </p:blipFill>
        <p:spPr bwMode="auto">
          <a:xfrm>
            <a:off x="10515600" y="4876800"/>
            <a:ext cx="619432" cy="533400"/>
          </a:xfrm>
          <a:prstGeom prst="rect">
            <a:avLst/>
          </a:prstGeom>
          <a:noFill/>
          <a:ln w="9525">
            <a:noFill/>
            <a:miter lim="800000"/>
            <a:headEnd/>
            <a:tailEnd/>
          </a:ln>
        </p:spPr>
      </p:pic>
      <p:pic>
        <p:nvPicPr>
          <p:cNvPr id="149" name="Picture 2"/>
          <p:cNvPicPr>
            <a:picLocks noChangeAspect="1" noChangeArrowheads="1"/>
          </p:cNvPicPr>
          <p:nvPr/>
        </p:nvPicPr>
        <p:blipFill>
          <a:blip r:embed="rId12" cstate="print"/>
          <a:srcRect/>
          <a:stretch>
            <a:fillRect/>
          </a:stretch>
        </p:blipFill>
        <p:spPr bwMode="auto">
          <a:xfrm>
            <a:off x="10585703" y="5486400"/>
            <a:ext cx="539497" cy="457200"/>
          </a:xfrm>
          <a:prstGeom prst="rect">
            <a:avLst/>
          </a:prstGeom>
          <a:noFill/>
          <a:ln w="9525">
            <a:noFill/>
            <a:miter lim="800000"/>
            <a:headEnd/>
            <a:tailEnd/>
          </a:ln>
        </p:spPr>
      </p:pic>
      <p:pic>
        <p:nvPicPr>
          <p:cNvPr id="150" name="Picture 5"/>
          <p:cNvPicPr>
            <a:picLocks noChangeAspect="1" noChangeArrowheads="1"/>
          </p:cNvPicPr>
          <p:nvPr/>
        </p:nvPicPr>
        <p:blipFill>
          <a:blip r:embed="rId4" cstate="print"/>
          <a:srcRect/>
          <a:stretch>
            <a:fillRect/>
          </a:stretch>
        </p:blipFill>
        <p:spPr bwMode="auto">
          <a:xfrm>
            <a:off x="9949143" y="3810000"/>
            <a:ext cx="609600" cy="517071"/>
          </a:xfrm>
          <a:prstGeom prst="rect">
            <a:avLst/>
          </a:prstGeom>
          <a:noFill/>
          <a:ln w="9525">
            <a:noFill/>
            <a:miter lim="800000"/>
            <a:headEnd/>
            <a:tailEnd/>
          </a:ln>
        </p:spPr>
      </p:pic>
      <p:pic>
        <p:nvPicPr>
          <p:cNvPr id="151" name="Picture 6"/>
          <p:cNvPicPr>
            <a:picLocks noChangeAspect="1" noChangeArrowheads="1"/>
          </p:cNvPicPr>
          <p:nvPr/>
        </p:nvPicPr>
        <p:blipFill>
          <a:blip r:embed="rId5" cstate="print"/>
          <a:srcRect/>
          <a:stretch>
            <a:fillRect/>
          </a:stretch>
        </p:blipFill>
        <p:spPr bwMode="auto">
          <a:xfrm>
            <a:off x="9933574" y="4343400"/>
            <a:ext cx="625169" cy="519113"/>
          </a:xfrm>
          <a:prstGeom prst="rect">
            <a:avLst/>
          </a:prstGeom>
          <a:noFill/>
          <a:ln w="9525">
            <a:noFill/>
            <a:miter lim="800000"/>
            <a:headEnd/>
            <a:tailEnd/>
          </a:ln>
        </p:spPr>
      </p:pic>
      <p:pic>
        <p:nvPicPr>
          <p:cNvPr id="152" name="Picture 8"/>
          <p:cNvPicPr>
            <a:picLocks noChangeAspect="1" noChangeArrowheads="1"/>
          </p:cNvPicPr>
          <p:nvPr/>
        </p:nvPicPr>
        <p:blipFill>
          <a:blip r:embed="rId7" cstate="print"/>
          <a:srcRect/>
          <a:stretch>
            <a:fillRect/>
          </a:stretch>
        </p:blipFill>
        <p:spPr bwMode="auto">
          <a:xfrm>
            <a:off x="10591800" y="3810000"/>
            <a:ext cx="609600" cy="536896"/>
          </a:xfrm>
          <a:prstGeom prst="rect">
            <a:avLst/>
          </a:prstGeom>
          <a:noFill/>
          <a:ln w="9525">
            <a:noFill/>
            <a:miter lim="800000"/>
            <a:headEnd/>
            <a:tailEnd/>
          </a:ln>
        </p:spPr>
      </p:pic>
      <p:pic>
        <p:nvPicPr>
          <p:cNvPr id="153" name="Picture 9"/>
          <p:cNvPicPr>
            <a:picLocks noChangeAspect="1" noChangeArrowheads="1"/>
          </p:cNvPicPr>
          <p:nvPr/>
        </p:nvPicPr>
        <p:blipFill>
          <a:blip r:embed="rId8" cstate="print"/>
          <a:srcRect/>
          <a:stretch>
            <a:fillRect/>
          </a:stretch>
        </p:blipFill>
        <p:spPr bwMode="auto">
          <a:xfrm>
            <a:off x="10591800" y="4343400"/>
            <a:ext cx="609599" cy="536895"/>
          </a:xfrm>
          <a:prstGeom prst="rect">
            <a:avLst/>
          </a:prstGeom>
          <a:noFill/>
          <a:ln w="9525">
            <a:noFill/>
            <a:miter lim="800000"/>
            <a:headEnd/>
            <a:tailEnd/>
          </a:ln>
        </p:spPr>
      </p:pic>
      <p:cxnSp>
        <p:nvCxnSpPr>
          <p:cNvPr id="159" name="Straight Arrow Connector 158"/>
          <p:cNvCxnSpPr/>
          <p:nvPr/>
        </p:nvCxnSpPr>
        <p:spPr>
          <a:xfrm>
            <a:off x="838200" y="3733800"/>
            <a:ext cx="10591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a:off x="7691856" y="1664037"/>
            <a:ext cx="5811683" cy="31547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99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endParaRPr lang="en-US" sz="199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8" name="Rectangle 117"/>
          <p:cNvSpPr/>
          <p:nvPr/>
        </p:nvSpPr>
        <p:spPr>
          <a:xfrm>
            <a:off x="8632370" y="3950037"/>
            <a:ext cx="3825075" cy="110799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Petabyte</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Footer Placeholder 3"/>
          <p:cNvSpPr>
            <a:spLocks noGrp="1"/>
          </p:cNvSpPr>
          <p:nvPr>
            <p:ph type="ftr" sz="quarter" idx="3"/>
          </p:nvPr>
        </p:nvSpPr>
        <p:spPr/>
        <p:txBody>
          <a:bodyPr/>
          <a:lstStyle/>
          <a:p>
            <a:r>
              <a:rPr lang="en-US" smtClean="0"/>
              <a:t>STAR Seminar, 20 November 2019, NCWCP, College Park, MD</a:t>
            </a:r>
            <a:endParaRPr lang="en-US" dirty="0"/>
          </a:p>
        </p:txBody>
      </p:sp>
    </p:spTree>
    <p:extLst>
      <p:ext uri="{BB962C8B-B14F-4D97-AF65-F5344CB8AC3E}">
        <p14:creationId xmlns:p14="http://schemas.microsoft.com/office/powerpoint/2010/main" val="161784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1403782-09EB-2241-A83F-BFCE1686C717}"/>
              </a:ext>
            </a:extLst>
          </p:cNvPr>
          <p:cNvSpPr>
            <a:spLocks noGrp="1"/>
          </p:cNvSpPr>
          <p:nvPr>
            <p:ph type="title"/>
          </p:nvPr>
        </p:nvSpPr>
        <p:spPr/>
        <p:txBody>
          <a:bodyPr/>
          <a:lstStyle/>
          <a:p>
            <a:r>
              <a:rPr lang="en-US" dirty="0"/>
              <a:t>NOAA </a:t>
            </a:r>
            <a:r>
              <a:rPr lang="en-US" dirty="0" smtClean="0"/>
              <a:t>CoastWatch/OceanWatch/PolarWatch</a:t>
            </a:r>
            <a:br>
              <a:rPr lang="en-US" dirty="0" smtClean="0"/>
            </a:br>
            <a:r>
              <a:rPr lang="en-US" dirty="0" smtClean="0"/>
              <a:t>Free and Open Data/Products</a:t>
            </a:r>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884864" y="847826"/>
            <a:ext cx="5788255" cy="4242776"/>
          </a:xfrm>
          <a:prstGeom prst="rect">
            <a:avLst/>
          </a:prstGeom>
        </p:spPr>
      </p:pic>
      <p:sp>
        <p:nvSpPr>
          <p:cNvPr id="9" name="Rectangle 8"/>
          <p:cNvSpPr/>
          <p:nvPr/>
        </p:nvSpPr>
        <p:spPr>
          <a:xfrm>
            <a:off x="691292" y="1432245"/>
            <a:ext cx="5096769" cy="1384995"/>
          </a:xfrm>
          <a:prstGeom prst="rect">
            <a:avLst/>
          </a:prstGeom>
        </p:spPr>
        <p:txBody>
          <a:bodyPr wrap="square">
            <a:spAutoFit/>
          </a:bodyPr>
          <a:lstStyle/>
          <a:p>
            <a:r>
              <a:rPr lang="en-US" sz="2800" dirty="0" smtClean="0">
                <a:latin typeface="Arial Narrow" panose="020B0606020202030204" pitchFamily="34" charset="0"/>
              </a:rPr>
              <a:t>Aid in the use of ocean /aquatic satellite </a:t>
            </a:r>
            <a:r>
              <a:rPr lang="en-US" sz="2800" dirty="0">
                <a:latin typeface="Arial Narrow" panose="020B0606020202030204" pitchFamily="34" charset="0"/>
              </a:rPr>
              <a:t>data </a:t>
            </a:r>
            <a:r>
              <a:rPr lang="en-US" sz="2800" dirty="0" smtClean="0">
                <a:latin typeface="Arial Narrow" panose="020B0606020202030204" pitchFamily="34" charset="0"/>
              </a:rPr>
              <a:t>along the value chain from observations to decision-making</a:t>
            </a:r>
            <a:endParaRPr lang="en-US" sz="2800" dirty="0">
              <a:latin typeface="Arial Narrow" panose="020B0606020202030204" pitchFamily="34" charset="0"/>
            </a:endParaRPr>
          </a:p>
        </p:txBody>
      </p:sp>
      <p:sp>
        <p:nvSpPr>
          <p:cNvPr id="10" name="TextBox 9"/>
          <p:cNvSpPr txBox="1"/>
          <p:nvPr/>
        </p:nvSpPr>
        <p:spPr>
          <a:xfrm>
            <a:off x="6370639" y="5218985"/>
            <a:ext cx="5029200" cy="707886"/>
          </a:xfrm>
          <a:prstGeom prst="rect">
            <a:avLst/>
          </a:prstGeom>
          <a:solidFill>
            <a:schemeClr val="bg1"/>
          </a:solidFill>
        </p:spPr>
        <p:txBody>
          <a:bodyPr wrap="square" rtlCol="0">
            <a:spAutoFit/>
          </a:bodyPr>
          <a:lstStyle/>
          <a:p>
            <a:pPr algn="ctr"/>
            <a:r>
              <a:rPr lang="en-US" sz="4000" dirty="0" smtClean="0">
                <a:hlinkClick r:id="rId4"/>
              </a:rPr>
              <a:t>CoastWatch.NOAA.gov</a:t>
            </a:r>
            <a:endParaRPr lang="en-US" sz="4000" dirty="0"/>
          </a:p>
        </p:txBody>
      </p:sp>
      <p:sp>
        <p:nvSpPr>
          <p:cNvPr id="11" name="Rectangle 10"/>
          <p:cNvSpPr/>
          <p:nvPr/>
        </p:nvSpPr>
        <p:spPr>
          <a:xfrm>
            <a:off x="683679" y="2912365"/>
            <a:ext cx="5002746" cy="3416320"/>
          </a:xfrm>
          <a:prstGeom prst="rect">
            <a:avLst/>
          </a:prstGeom>
        </p:spPr>
        <p:txBody>
          <a:bodyPr wrap="square">
            <a:spAutoFit/>
          </a:bodyPr>
          <a:lstStyle/>
          <a:p>
            <a:pPr marL="285750" indent="-285750">
              <a:buFont typeface="Arial" panose="020B0604020202020204" pitchFamily="34" charset="0"/>
              <a:buChar char="•"/>
            </a:pPr>
            <a:r>
              <a:rPr lang="en-US" sz="2400" dirty="0">
                <a:latin typeface="Arial Narrow" panose="020B0606020202030204" pitchFamily="34" charset="0"/>
              </a:rPr>
              <a:t>Data </a:t>
            </a:r>
            <a:r>
              <a:rPr lang="en-US" sz="2400" dirty="0" smtClean="0">
                <a:latin typeface="Arial Narrow" panose="020B0606020202030204" pitchFamily="34" charset="0"/>
              </a:rPr>
              <a:t>Search and Access</a:t>
            </a:r>
          </a:p>
          <a:p>
            <a:pPr marL="285750" indent="-285750">
              <a:buFont typeface="Arial" panose="020B0604020202020204" pitchFamily="34" charset="0"/>
              <a:buChar char="•"/>
            </a:pPr>
            <a:r>
              <a:rPr lang="en-US" sz="2400" dirty="0" smtClean="0">
                <a:latin typeface="Arial Narrow" panose="020B0606020202030204" pitchFamily="34" charset="0"/>
              </a:rPr>
              <a:t>Product Descriptions</a:t>
            </a:r>
          </a:p>
          <a:p>
            <a:pPr marL="285750" indent="-285750">
              <a:buFont typeface="Arial" panose="020B0604020202020204" pitchFamily="34" charset="0"/>
              <a:buChar char="•"/>
            </a:pPr>
            <a:r>
              <a:rPr lang="en-US" sz="2400" dirty="0" smtClean="0">
                <a:latin typeface="Arial Narrow" panose="020B0606020202030204" pitchFamily="34" charset="0"/>
              </a:rPr>
              <a:t>Value added product development and distribution</a:t>
            </a:r>
          </a:p>
          <a:p>
            <a:pPr marL="285750" indent="-285750">
              <a:buFont typeface="Arial" panose="020B0604020202020204" pitchFamily="34" charset="0"/>
              <a:buChar char="•"/>
            </a:pPr>
            <a:r>
              <a:rPr lang="en-US" sz="2400" dirty="0" smtClean="0">
                <a:latin typeface="Arial Narrow" panose="020B0606020202030204" pitchFamily="34" charset="0"/>
              </a:rPr>
              <a:t>Data monitoring (quality/quantity)</a:t>
            </a:r>
          </a:p>
          <a:p>
            <a:pPr marL="285750" indent="-285750">
              <a:buFont typeface="Arial" panose="020B0604020202020204" pitchFamily="34" charset="0"/>
              <a:buChar char="•"/>
            </a:pPr>
            <a:r>
              <a:rPr lang="en-US" sz="2400" dirty="0" smtClean="0">
                <a:latin typeface="Arial Narrow" panose="020B0606020202030204" pitchFamily="34" charset="0"/>
              </a:rPr>
              <a:t>Transition new products</a:t>
            </a:r>
          </a:p>
          <a:p>
            <a:pPr marL="285750" indent="-285750">
              <a:buFont typeface="Arial" panose="020B0604020202020204" pitchFamily="34" charset="0"/>
              <a:buChar char="•"/>
            </a:pPr>
            <a:r>
              <a:rPr lang="en-US" sz="2400" dirty="0" smtClean="0">
                <a:latin typeface="Arial Narrow" panose="020B0606020202030204" pitchFamily="34" charset="0"/>
              </a:rPr>
              <a:t>Outreach, training, education</a:t>
            </a:r>
          </a:p>
          <a:p>
            <a:pPr marL="285750" indent="-285750">
              <a:buFont typeface="Arial" panose="020B0604020202020204" pitchFamily="34" charset="0"/>
              <a:buChar char="•"/>
            </a:pPr>
            <a:r>
              <a:rPr lang="en-US" sz="2400" dirty="0" smtClean="0">
                <a:latin typeface="Arial Narrow" panose="020B0606020202030204" pitchFamily="34" charset="0"/>
              </a:rPr>
              <a:t>User engagement</a:t>
            </a:r>
          </a:p>
          <a:p>
            <a:pPr marL="285750" indent="-285750">
              <a:buFont typeface="Arial" panose="020B0604020202020204" pitchFamily="34" charset="0"/>
              <a:buChar char="•"/>
            </a:pPr>
            <a:r>
              <a:rPr lang="en-US" sz="2400" dirty="0">
                <a:latin typeface="Arial Narrow" panose="020B0606020202030204" pitchFamily="34" charset="0"/>
              </a:rPr>
              <a:t>F</a:t>
            </a:r>
            <a:r>
              <a:rPr lang="en-US" sz="2400" dirty="0" smtClean="0">
                <a:latin typeface="Arial Narrow" panose="020B0606020202030204" pitchFamily="34" charset="0"/>
              </a:rPr>
              <a:t>eedback to satellite science</a:t>
            </a:r>
            <a:endParaRPr lang="en-US" sz="2400" dirty="0">
              <a:latin typeface="Arial Narrow" panose="020B0606020202030204" pitchFamily="34" charset="0"/>
            </a:endParaRPr>
          </a:p>
        </p:txBody>
      </p:sp>
      <p:sp>
        <p:nvSpPr>
          <p:cNvPr id="2" name="Footer Placeholder 1"/>
          <p:cNvSpPr>
            <a:spLocks noGrp="1"/>
          </p:cNvSpPr>
          <p:nvPr>
            <p:ph type="ftr" sz="quarter" idx="3"/>
          </p:nvPr>
        </p:nvSpPr>
        <p:spPr/>
        <p:txBody>
          <a:bodyPr/>
          <a:lstStyle/>
          <a:p>
            <a:r>
              <a:rPr lang="en-US" dirty="0" smtClean="0"/>
              <a:t>STAR Seminar, 20 November 2019, NCWCP, College Park, MD</a:t>
            </a:r>
            <a:endParaRPr lang="en-US" dirty="0"/>
          </a:p>
        </p:txBody>
      </p:sp>
      <p:sp>
        <p:nvSpPr>
          <p:cNvPr id="3" name="Slide Number Placeholder 2"/>
          <p:cNvSpPr>
            <a:spLocks noGrp="1"/>
          </p:cNvSpPr>
          <p:nvPr>
            <p:ph type="sldNum" sz="quarter" idx="12"/>
          </p:nvPr>
        </p:nvSpPr>
        <p:spPr/>
        <p:txBody>
          <a:bodyPr/>
          <a:lstStyle/>
          <a:p>
            <a:fld id="{4F6F23CF-7BCB-1C46-9584-7002207BC3BE}" type="slidenum">
              <a:rPr lang="en-US" smtClean="0"/>
              <a:pPr/>
              <a:t>12</a:t>
            </a:fld>
            <a:endParaRPr lang="en-US"/>
          </a:p>
        </p:txBody>
      </p:sp>
    </p:spTree>
    <p:extLst>
      <p:ext uri="{BB962C8B-B14F-4D97-AF65-F5344CB8AC3E}">
        <p14:creationId xmlns:p14="http://schemas.microsoft.com/office/powerpoint/2010/main" val="27849591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A93F48-96E2-E24C-8873-9FE1D204B5DC}"/>
              </a:ext>
            </a:extLst>
          </p:cNvPr>
          <p:cNvSpPr>
            <a:spLocks noGrp="1"/>
          </p:cNvSpPr>
          <p:nvPr>
            <p:ph type="sldNum" sz="quarter" idx="12"/>
          </p:nvPr>
        </p:nvSpPr>
        <p:spPr/>
        <p:txBody>
          <a:bodyPr/>
          <a:lstStyle/>
          <a:p>
            <a:fld id="{4F6F23CF-7BCB-1C46-9584-7002207BC3BE}" type="slidenum">
              <a:rPr lang="en-US" smtClean="0"/>
              <a:pPr/>
              <a:t>13</a:t>
            </a:fld>
            <a:endParaRPr lang="en-US" dirty="0"/>
          </a:p>
        </p:txBody>
      </p:sp>
      <p:sp>
        <p:nvSpPr>
          <p:cNvPr id="4" name="Title 1">
            <a:extLst>
              <a:ext uri="{FF2B5EF4-FFF2-40B4-BE49-F238E27FC236}">
                <a16:creationId xmlns:a16="http://schemas.microsoft.com/office/drawing/2014/main" id="{24E140D7-D2EE-8544-B707-4A42DAD0D079}"/>
              </a:ext>
            </a:extLst>
          </p:cNvPr>
          <p:cNvSpPr txBox="1">
            <a:spLocks/>
          </p:cNvSpPr>
          <p:nvPr/>
        </p:nvSpPr>
        <p:spPr>
          <a:xfrm>
            <a:off x="356844" y="48540"/>
            <a:ext cx="10515600" cy="1325563"/>
          </a:xfrm>
          <a:prstGeom prst="rect">
            <a:avLst/>
          </a:prstGeom>
        </p:spPr>
        <p:txBody>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endParaRPr lang="en-US" dirty="0">
              <a:latin typeface="Arial Narrow"/>
              <a:cs typeface="Arial Narrow"/>
            </a:endParaRPr>
          </a:p>
          <a:p>
            <a:r>
              <a:rPr lang="en-US" dirty="0">
                <a:latin typeface="Arial Narrow"/>
                <a:cs typeface="Arial Narrow"/>
              </a:rPr>
              <a:t>CoastWatch mission is to help users access and use satellite data</a:t>
            </a:r>
          </a:p>
        </p:txBody>
      </p:sp>
      <p:grpSp>
        <p:nvGrpSpPr>
          <p:cNvPr id="11" name="Group 10">
            <a:extLst>
              <a:ext uri="{FF2B5EF4-FFF2-40B4-BE49-F238E27FC236}">
                <a16:creationId xmlns:a16="http://schemas.microsoft.com/office/drawing/2014/main" id="{368B6426-C89D-ED4B-9B00-26891534AC02}"/>
              </a:ext>
            </a:extLst>
          </p:cNvPr>
          <p:cNvGrpSpPr/>
          <p:nvPr/>
        </p:nvGrpSpPr>
        <p:grpSpPr>
          <a:xfrm>
            <a:off x="630937" y="1471592"/>
            <a:ext cx="11268619" cy="4074637"/>
            <a:chOff x="1085601" y="1956647"/>
            <a:chExt cx="11342134" cy="4074637"/>
          </a:xfrm>
        </p:grpSpPr>
        <p:grpSp>
          <p:nvGrpSpPr>
            <p:cNvPr id="12" name="Group 11">
              <a:extLst>
                <a:ext uri="{FF2B5EF4-FFF2-40B4-BE49-F238E27FC236}">
                  <a16:creationId xmlns:a16="http://schemas.microsoft.com/office/drawing/2014/main" id="{93E52BE5-6849-3B4E-9036-41F1EF712B92}"/>
                </a:ext>
              </a:extLst>
            </p:cNvPr>
            <p:cNvGrpSpPr/>
            <p:nvPr/>
          </p:nvGrpSpPr>
          <p:grpSpPr>
            <a:xfrm>
              <a:off x="1926048" y="1956647"/>
              <a:ext cx="10501687" cy="4074637"/>
              <a:chOff x="1750222" y="1659467"/>
              <a:chExt cx="10501687" cy="4074637"/>
            </a:xfrm>
          </p:grpSpPr>
          <p:sp>
            <p:nvSpPr>
              <p:cNvPr id="14" name="Rectangle 13">
                <a:extLst>
                  <a:ext uri="{FF2B5EF4-FFF2-40B4-BE49-F238E27FC236}">
                    <a16:creationId xmlns:a16="http://schemas.microsoft.com/office/drawing/2014/main" id="{5332BACB-0E7C-A245-916B-E531ED432F9F}"/>
                  </a:ext>
                </a:extLst>
              </p:cNvPr>
              <p:cNvSpPr/>
              <p:nvPr/>
            </p:nvSpPr>
            <p:spPr>
              <a:xfrm>
                <a:off x="2521729" y="1854588"/>
                <a:ext cx="9730180" cy="3148554"/>
              </a:xfrm>
              <a:prstGeom prst="rect">
                <a:avLst/>
              </a:prstGeom>
            </p:spPr>
            <p:txBody>
              <a:bodyPr wrap="square">
                <a:spAutoFit/>
              </a:bodyPr>
              <a:lstStyle/>
              <a:p>
                <a:pPr>
                  <a:lnSpc>
                    <a:spcPct val="120000"/>
                  </a:lnSpc>
                  <a:spcBef>
                    <a:spcPts val="600"/>
                  </a:spcBef>
                </a:pPr>
                <a:r>
                  <a:rPr lang="en-US" sz="2000" b="1" dirty="0" smtClean="0">
                    <a:solidFill>
                      <a:schemeClr val="tx1">
                        <a:lumMod val="85000"/>
                        <a:lumOff val="15000"/>
                      </a:schemeClr>
                    </a:solidFill>
                    <a:latin typeface="Helvetica" charset="0"/>
                    <a:ea typeface="Helvetica" charset="0"/>
                    <a:cs typeface="Helvetica" charset="0"/>
                  </a:rPr>
                  <a:t>Provide </a:t>
                </a:r>
                <a:r>
                  <a:rPr lang="en-US" sz="2000" b="1" dirty="0">
                    <a:solidFill>
                      <a:schemeClr val="tx1">
                        <a:lumMod val="85000"/>
                        <a:lumOff val="15000"/>
                      </a:schemeClr>
                    </a:solidFill>
                    <a:latin typeface="Helvetica" charset="0"/>
                    <a:ea typeface="Helvetica" charset="0"/>
                    <a:cs typeface="Helvetica" charset="0"/>
                  </a:rPr>
                  <a:t>access to datasets with data servers</a:t>
                </a:r>
              </a:p>
              <a:p>
                <a:pPr marL="295275" indent="-295275">
                  <a:lnSpc>
                    <a:spcPct val="120000"/>
                  </a:lnSpc>
                  <a:spcBef>
                    <a:spcPts val="2400"/>
                  </a:spcBef>
                </a:pPr>
                <a:r>
                  <a:rPr lang="en-US" sz="2000" b="1" dirty="0" smtClean="0">
                    <a:solidFill>
                      <a:schemeClr val="tx1">
                        <a:lumMod val="85000"/>
                        <a:lumOff val="15000"/>
                      </a:schemeClr>
                    </a:solidFill>
                    <a:latin typeface="Helvetica" charset="0"/>
                    <a:ea typeface="Helvetica" charset="0"/>
                    <a:cs typeface="Helvetica" charset="0"/>
                  </a:rPr>
                  <a:t>Develop </a:t>
                </a:r>
                <a:r>
                  <a:rPr lang="en-US" sz="2000" b="1" dirty="0">
                    <a:solidFill>
                      <a:schemeClr val="tx1">
                        <a:lumMod val="85000"/>
                        <a:lumOff val="15000"/>
                      </a:schemeClr>
                    </a:solidFill>
                    <a:latin typeface="Helvetica" charset="0"/>
                    <a:ea typeface="Helvetica" charset="0"/>
                    <a:cs typeface="Helvetica" charset="0"/>
                  </a:rPr>
                  <a:t>tools and tutorials to help users access and use data</a:t>
                </a:r>
              </a:p>
              <a:p>
                <a:pPr marL="295275" indent="-295275">
                  <a:lnSpc>
                    <a:spcPct val="120000"/>
                  </a:lnSpc>
                  <a:spcBef>
                    <a:spcPts val="2400"/>
                  </a:spcBef>
                </a:pPr>
                <a:r>
                  <a:rPr lang="en-US" sz="2000" b="1" dirty="0" smtClean="0">
                    <a:solidFill>
                      <a:schemeClr val="tx1">
                        <a:lumMod val="85000"/>
                        <a:lumOff val="15000"/>
                      </a:schemeClr>
                    </a:solidFill>
                    <a:latin typeface="Helvetica" charset="0"/>
                    <a:ea typeface="Helvetica" charset="0"/>
                    <a:cs typeface="Helvetica" charset="0"/>
                  </a:rPr>
                  <a:t>Provide </a:t>
                </a:r>
                <a:r>
                  <a:rPr lang="en-US" sz="2000" b="1" dirty="0">
                    <a:solidFill>
                      <a:schemeClr val="tx1">
                        <a:lumMod val="85000"/>
                        <a:lumOff val="15000"/>
                      </a:schemeClr>
                    </a:solidFill>
                    <a:latin typeface="Helvetica" charset="0"/>
                    <a:ea typeface="Helvetica" charset="0"/>
                    <a:cs typeface="Helvetica" charset="0"/>
                  </a:rPr>
                  <a:t>training and hands-on assistance</a:t>
                </a:r>
              </a:p>
              <a:p>
                <a:pPr marL="295275" indent="-295275">
                  <a:lnSpc>
                    <a:spcPct val="120000"/>
                  </a:lnSpc>
                  <a:spcBef>
                    <a:spcPts val="2400"/>
                  </a:spcBef>
                </a:pPr>
                <a:r>
                  <a:rPr lang="en-US" sz="2000" b="1" dirty="0" smtClean="0">
                    <a:solidFill>
                      <a:schemeClr val="tx1">
                        <a:lumMod val="85000"/>
                        <a:lumOff val="15000"/>
                      </a:schemeClr>
                    </a:solidFill>
                    <a:latin typeface="Helvetica" charset="0"/>
                    <a:ea typeface="Helvetica" charset="0"/>
                    <a:cs typeface="Helvetica" charset="0"/>
                  </a:rPr>
                  <a:t>Find </a:t>
                </a:r>
                <a:r>
                  <a:rPr lang="en-US" sz="2000" b="1" dirty="0">
                    <a:solidFill>
                      <a:schemeClr val="tx1">
                        <a:lumMod val="85000"/>
                        <a:lumOff val="15000"/>
                      </a:schemeClr>
                    </a:solidFill>
                    <a:latin typeface="Helvetica" charset="0"/>
                    <a:ea typeface="Helvetica" charset="0"/>
                    <a:cs typeface="Helvetica" charset="0"/>
                  </a:rPr>
                  <a:t>or create products in response to users needs</a:t>
                </a:r>
              </a:p>
              <a:p>
                <a:pPr>
                  <a:lnSpc>
                    <a:spcPct val="120000"/>
                  </a:lnSpc>
                  <a:spcBef>
                    <a:spcPts val="2400"/>
                  </a:spcBef>
                </a:pPr>
                <a:r>
                  <a:rPr lang="en-US" sz="2000" b="1" dirty="0" smtClean="0">
                    <a:solidFill>
                      <a:schemeClr val="tx1">
                        <a:lumMod val="85000"/>
                        <a:lumOff val="15000"/>
                      </a:schemeClr>
                    </a:solidFill>
                    <a:latin typeface="Helvetica" charset="0"/>
                    <a:ea typeface="Helvetica" charset="0"/>
                    <a:cs typeface="Helvetica" charset="0"/>
                  </a:rPr>
                  <a:t>Work </a:t>
                </a:r>
                <a:r>
                  <a:rPr lang="en-US" sz="2000" b="1" dirty="0">
                    <a:solidFill>
                      <a:schemeClr val="tx1">
                        <a:lumMod val="85000"/>
                        <a:lumOff val="15000"/>
                      </a:schemeClr>
                    </a:solidFill>
                    <a:latin typeface="Helvetica" charset="0"/>
                    <a:ea typeface="Helvetica" charset="0"/>
                    <a:cs typeface="Helvetica" charset="0"/>
                  </a:rPr>
                  <a:t>directly with users on projects</a:t>
                </a:r>
              </a:p>
            </p:txBody>
          </p:sp>
          <p:sp>
            <p:nvSpPr>
              <p:cNvPr id="15" name="Down Arrow 14">
                <a:extLst>
                  <a:ext uri="{FF2B5EF4-FFF2-40B4-BE49-F238E27FC236}">
                    <a16:creationId xmlns:a16="http://schemas.microsoft.com/office/drawing/2014/main" id="{D2FC3F61-EF2F-FB44-A505-B3AD084BFCB1}"/>
                  </a:ext>
                </a:extLst>
              </p:cNvPr>
              <p:cNvSpPr/>
              <p:nvPr/>
            </p:nvSpPr>
            <p:spPr bwMode="auto">
              <a:xfrm>
                <a:off x="1750222" y="1659467"/>
                <a:ext cx="474133" cy="4074637"/>
              </a:xfrm>
              <a:prstGeom prst="downArrow">
                <a:avLst>
                  <a:gd name="adj1" fmla="val 57143"/>
                  <a:gd name="adj2" fmla="val 50000"/>
                </a:avLst>
              </a:prstGeom>
              <a:gradFill>
                <a:gsLst>
                  <a:gs pos="0">
                    <a:schemeClr val="accent1">
                      <a:lumMod val="5000"/>
                      <a:lumOff val="95000"/>
                    </a:schemeClr>
                  </a:gs>
                  <a:gs pos="100000">
                    <a:schemeClr val="accent1">
                      <a:lumMod val="50000"/>
                    </a:schemeClr>
                  </a:gs>
                  <a:gs pos="99000">
                    <a:schemeClr val="accent1">
                      <a:lumMod val="50000"/>
                    </a:schemeClr>
                  </a:gs>
                  <a:gs pos="100000">
                    <a:schemeClr val="accent1">
                      <a:lumMod val="30000"/>
                      <a:lumOff val="70000"/>
                    </a:schemeClr>
                  </a:gs>
                </a:gsLst>
                <a:lin ang="5400000" scaled="1"/>
              </a:gra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dirty="0">
                  <a:ln>
                    <a:noFill/>
                  </a:ln>
                  <a:effectLst/>
                  <a:latin typeface="Arial" charset="0"/>
                  <a:ea typeface="ＭＳ Ｐゴシック" charset="0"/>
                  <a:cs typeface="Arial Unicode MS" charset="0"/>
                </a:endParaRPr>
              </a:p>
            </p:txBody>
          </p:sp>
        </p:grpSp>
        <p:sp>
          <p:nvSpPr>
            <p:cNvPr id="13" name="TextBox 12">
              <a:extLst>
                <a:ext uri="{FF2B5EF4-FFF2-40B4-BE49-F238E27FC236}">
                  <a16:creationId xmlns:a16="http://schemas.microsoft.com/office/drawing/2014/main" id="{08443343-BB32-6849-9218-31B9B4862F6F}"/>
                </a:ext>
              </a:extLst>
            </p:cNvPr>
            <p:cNvSpPr txBox="1"/>
            <p:nvPr/>
          </p:nvSpPr>
          <p:spPr>
            <a:xfrm rot="16200000">
              <a:off x="-264219" y="3434483"/>
              <a:ext cx="3478956" cy="779316"/>
            </a:xfrm>
            <a:prstGeom prst="rect">
              <a:avLst/>
            </a:prstGeom>
            <a:noFill/>
          </p:spPr>
          <p:txBody>
            <a:bodyPr wrap="square" rtlCol="0">
              <a:spAutoFit/>
            </a:bodyPr>
            <a:lstStyle/>
            <a:p>
              <a:pPr algn="ctr"/>
              <a:r>
                <a:rPr lang="en-US" sz="2400" b="1" cap="small" dirty="0">
                  <a:solidFill>
                    <a:srgbClr val="002060"/>
                  </a:solidFill>
                  <a:latin typeface="Helvetica" charset="0"/>
                  <a:ea typeface="Helvetica" charset="0"/>
                  <a:cs typeface="Helvetica" charset="0"/>
                </a:rPr>
                <a:t>Increasing</a:t>
              </a:r>
              <a:br>
                <a:rPr lang="en-US" sz="2400" b="1" cap="small" dirty="0">
                  <a:solidFill>
                    <a:srgbClr val="002060"/>
                  </a:solidFill>
                  <a:latin typeface="Helvetica" charset="0"/>
                  <a:ea typeface="Helvetica" charset="0"/>
                  <a:cs typeface="Helvetica" charset="0"/>
                </a:rPr>
              </a:br>
              <a:r>
                <a:rPr lang="en-US" sz="2400" b="1" cap="small" dirty="0">
                  <a:solidFill>
                    <a:srgbClr val="002060"/>
                  </a:solidFill>
                  <a:latin typeface="Helvetica" charset="0"/>
                  <a:ea typeface="Helvetica" charset="0"/>
                  <a:cs typeface="Helvetica" charset="0"/>
                </a:rPr>
                <a:t>Assistance to User</a:t>
              </a:r>
            </a:p>
          </p:txBody>
        </p:sp>
      </p:grpSp>
      <p:sp>
        <p:nvSpPr>
          <p:cNvPr id="5" name="TextBox 4">
            <a:extLst>
              <a:ext uri="{FF2B5EF4-FFF2-40B4-BE49-F238E27FC236}">
                <a16:creationId xmlns:a16="http://schemas.microsoft.com/office/drawing/2014/main" id="{9EB69562-1EB6-4549-887E-2E1DB03795EB}"/>
              </a:ext>
            </a:extLst>
          </p:cNvPr>
          <p:cNvSpPr txBox="1"/>
          <p:nvPr/>
        </p:nvSpPr>
        <p:spPr>
          <a:xfrm>
            <a:off x="2261283" y="5397945"/>
            <a:ext cx="7446719" cy="461665"/>
          </a:xfrm>
          <a:prstGeom prst="rect">
            <a:avLst/>
          </a:prstGeom>
          <a:noFill/>
        </p:spPr>
        <p:txBody>
          <a:bodyPr wrap="none" rtlCol="0">
            <a:spAutoFit/>
          </a:bodyPr>
          <a:lstStyle/>
          <a:p>
            <a:r>
              <a:rPr lang="en-US" sz="2400" i="1" dirty="0">
                <a:solidFill>
                  <a:srgbClr val="00B0F0"/>
                </a:solidFill>
                <a:latin typeface="Helvetica" pitchFamily="2" charset="0"/>
              </a:rPr>
              <a:t>The CoastWatch </a:t>
            </a:r>
            <a:r>
              <a:rPr lang="en-US" sz="2400" i="1" dirty="0" smtClean="0">
                <a:solidFill>
                  <a:srgbClr val="00B0F0"/>
                </a:solidFill>
                <a:latin typeface="Helvetica" pitchFamily="2" charset="0"/>
              </a:rPr>
              <a:t>Nodes </a:t>
            </a:r>
            <a:r>
              <a:rPr lang="en-US" sz="2400" i="1" dirty="0">
                <a:solidFill>
                  <a:srgbClr val="00B0F0"/>
                </a:solidFill>
                <a:latin typeface="Helvetica" pitchFamily="2" charset="0"/>
              </a:rPr>
              <a:t>are Value Added Providers   </a:t>
            </a:r>
          </a:p>
        </p:txBody>
      </p:sp>
      <p:sp>
        <p:nvSpPr>
          <p:cNvPr id="6" name="Footer Placeholder 5"/>
          <p:cNvSpPr>
            <a:spLocks noGrp="1"/>
          </p:cNvSpPr>
          <p:nvPr>
            <p:ph type="ftr" sz="quarter" idx="3"/>
          </p:nvPr>
        </p:nvSpPr>
        <p:spPr/>
        <p:txBody>
          <a:bodyPr/>
          <a:lstStyle/>
          <a:p>
            <a:r>
              <a:rPr lang="en-US" smtClean="0"/>
              <a:t>STAR Seminar, 20 November 2019, NCWCP, College Park, MD</a:t>
            </a:r>
            <a:endParaRPr lang="en-US" dirty="0"/>
          </a:p>
        </p:txBody>
      </p:sp>
    </p:spTree>
    <p:extLst>
      <p:ext uri="{BB962C8B-B14F-4D97-AF65-F5344CB8AC3E}">
        <p14:creationId xmlns:p14="http://schemas.microsoft.com/office/powerpoint/2010/main" val="3982045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Box 114"/>
          <p:cNvSpPr txBox="1"/>
          <p:nvPr/>
        </p:nvSpPr>
        <p:spPr>
          <a:xfrm>
            <a:off x="259083" y="1479782"/>
            <a:ext cx="3669214" cy="1143000"/>
          </a:xfrm>
          <a:prstGeom prst="rect">
            <a:avLst/>
          </a:prstGeom>
          <a:solidFill>
            <a:schemeClr val="accent5">
              <a:lumMod val="20000"/>
              <a:lumOff val="80000"/>
            </a:schemeClr>
          </a:solidFill>
        </p:spPr>
        <p:txBody>
          <a:bodyPr wrap="square" numCol="2" rtlCol="0">
            <a:spAutoFit/>
          </a:bodyPr>
          <a:lstStyle/>
          <a:p>
            <a:pPr marL="457200" indent="-457200">
              <a:buFont typeface="Arial" panose="020B0604020202020204" pitchFamily="34" charset="0"/>
              <a:buChar char="•"/>
            </a:pPr>
            <a:r>
              <a:rPr lang="en-US" sz="2400" dirty="0" smtClean="0">
                <a:latin typeface="Arial Narrow" panose="020B0606020202030204" pitchFamily="34" charset="0"/>
              </a:rPr>
              <a:t>SOCD</a:t>
            </a:r>
          </a:p>
          <a:p>
            <a:pPr marL="457200" indent="-457200">
              <a:buFont typeface="Arial" panose="020B0604020202020204" pitchFamily="34" charset="0"/>
              <a:buChar char="•"/>
            </a:pPr>
            <a:r>
              <a:rPr lang="en-US" sz="2400" dirty="0" smtClean="0">
                <a:latin typeface="Arial Narrow" panose="020B0606020202030204" pitchFamily="34" charset="0"/>
              </a:rPr>
              <a:t>STAR</a:t>
            </a:r>
          </a:p>
          <a:p>
            <a:pPr marL="457200" indent="-457200">
              <a:buFont typeface="Arial" panose="020B0604020202020204" pitchFamily="34" charset="0"/>
              <a:buChar char="•"/>
            </a:pPr>
            <a:r>
              <a:rPr lang="en-US" sz="2400" dirty="0" smtClean="0">
                <a:latin typeface="Arial Narrow" panose="020B0606020202030204" pitchFamily="34" charset="0"/>
              </a:rPr>
              <a:t>OSPO</a:t>
            </a:r>
          </a:p>
          <a:p>
            <a:pPr marL="457200" indent="-457200">
              <a:buFont typeface="Arial" panose="020B0604020202020204" pitchFamily="34" charset="0"/>
              <a:buChar char="•"/>
            </a:pPr>
            <a:r>
              <a:rPr lang="en-US" sz="2400" dirty="0" smtClean="0">
                <a:latin typeface="Arial Narrow" panose="020B0606020202030204" pitchFamily="34" charset="0"/>
              </a:rPr>
              <a:t>NCEI</a:t>
            </a:r>
          </a:p>
          <a:p>
            <a:pPr marL="457200" indent="-457200">
              <a:buFont typeface="Arial" panose="020B0604020202020204" pitchFamily="34" charset="0"/>
              <a:buChar char="•"/>
            </a:pPr>
            <a:r>
              <a:rPr lang="en-US" sz="2400" dirty="0" smtClean="0">
                <a:latin typeface="Arial Narrow" panose="020B0606020202030204" pitchFamily="34" charset="0"/>
              </a:rPr>
              <a:t>OAR</a:t>
            </a:r>
          </a:p>
          <a:p>
            <a:pPr marL="457200" indent="-457200">
              <a:buFont typeface="Arial" panose="020B0604020202020204" pitchFamily="34" charset="0"/>
              <a:buChar char="•"/>
            </a:pPr>
            <a:r>
              <a:rPr lang="en-US" sz="2400" dirty="0" smtClean="0">
                <a:latin typeface="Arial Narrow" panose="020B0606020202030204" pitchFamily="34" charset="0"/>
              </a:rPr>
              <a:t>NWS</a:t>
            </a:r>
          </a:p>
        </p:txBody>
      </p:sp>
      <p:sp>
        <p:nvSpPr>
          <p:cNvPr id="58" name="TextBox 57"/>
          <p:cNvSpPr txBox="1"/>
          <p:nvPr/>
        </p:nvSpPr>
        <p:spPr>
          <a:xfrm>
            <a:off x="672247" y="1083246"/>
            <a:ext cx="2842885" cy="461665"/>
          </a:xfrm>
          <a:prstGeom prst="rect">
            <a:avLst/>
          </a:prstGeom>
          <a:solidFill>
            <a:schemeClr val="accent5">
              <a:lumMod val="20000"/>
              <a:lumOff val="80000"/>
            </a:schemeClr>
          </a:solidFill>
        </p:spPr>
        <p:txBody>
          <a:bodyPr wrap="square" rtlCol="0">
            <a:spAutoFit/>
          </a:bodyPr>
          <a:lstStyle/>
          <a:p>
            <a:r>
              <a:rPr lang="en-US" sz="2400" b="1" dirty="0" smtClean="0">
                <a:latin typeface="Arial Narrow" panose="020B0606020202030204" pitchFamily="34" charset="0"/>
              </a:rPr>
              <a:t>NOAA Data Providers</a:t>
            </a:r>
          </a:p>
        </p:txBody>
      </p:sp>
      <p:sp>
        <p:nvSpPr>
          <p:cNvPr id="114" name="TextBox 113"/>
          <p:cNvSpPr txBox="1"/>
          <p:nvPr/>
        </p:nvSpPr>
        <p:spPr>
          <a:xfrm>
            <a:off x="677007" y="2915517"/>
            <a:ext cx="2732020" cy="3046988"/>
          </a:xfrm>
          <a:prstGeom prst="rect">
            <a:avLst/>
          </a:prstGeom>
          <a:solidFill>
            <a:schemeClr val="accent4">
              <a:lumMod val="20000"/>
              <a:lumOff val="80000"/>
            </a:schemeClr>
          </a:solidFill>
        </p:spPr>
        <p:txBody>
          <a:bodyPr wrap="square" rtlCol="0">
            <a:spAutoFit/>
          </a:bodyPr>
          <a:lstStyle/>
          <a:p>
            <a:r>
              <a:rPr lang="en-US" sz="2400" b="1" dirty="0" smtClean="0">
                <a:latin typeface="Arial Narrow" panose="020B0606020202030204" pitchFamily="34" charset="0"/>
              </a:rPr>
              <a:t>External Data Providers</a:t>
            </a:r>
          </a:p>
          <a:p>
            <a:pPr marL="457200" indent="-457200">
              <a:buFont typeface="Arial" panose="020B0604020202020204" pitchFamily="34" charset="0"/>
              <a:buChar char="•"/>
            </a:pPr>
            <a:r>
              <a:rPr lang="en-US" sz="2400" dirty="0" smtClean="0">
                <a:latin typeface="Arial Narrow" panose="020B0606020202030204" pitchFamily="34" charset="0"/>
              </a:rPr>
              <a:t>USGS</a:t>
            </a:r>
          </a:p>
          <a:p>
            <a:pPr marL="457200" indent="-457200">
              <a:buFont typeface="Arial" panose="020B0604020202020204" pitchFamily="34" charset="0"/>
              <a:buChar char="•"/>
            </a:pPr>
            <a:r>
              <a:rPr lang="en-US" sz="2400" dirty="0">
                <a:latin typeface="Arial Narrow" panose="020B0606020202030204" pitchFamily="34" charset="0"/>
              </a:rPr>
              <a:t>NASA</a:t>
            </a:r>
          </a:p>
          <a:p>
            <a:pPr marL="457200" indent="-457200">
              <a:buFont typeface="Arial" panose="020B0604020202020204" pitchFamily="34" charset="0"/>
              <a:buChar char="•"/>
            </a:pPr>
            <a:r>
              <a:rPr lang="en-US" sz="2400" dirty="0" smtClean="0">
                <a:latin typeface="Arial Narrow" panose="020B0606020202030204" pitchFamily="34" charset="0"/>
              </a:rPr>
              <a:t>Copernicus; EUMETSAT; ESA (Sentinels)</a:t>
            </a:r>
          </a:p>
          <a:p>
            <a:pPr marL="457200" indent="-457200">
              <a:buFont typeface="Arial" panose="020B0604020202020204" pitchFamily="34" charset="0"/>
              <a:buChar char="•"/>
            </a:pPr>
            <a:r>
              <a:rPr lang="en-US" sz="2400" dirty="0" smtClean="0">
                <a:latin typeface="Arial Narrow" panose="020B0606020202030204" pitchFamily="34" charset="0"/>
              </a:rPr>
              <a:t>JAXA</a:t>
            </a:r>
          </a:p>
        </p:txBody>
      </p:sp>
      <p:sp>
        <p:nvSpPr>
          <p:cNvPr id="2" name="Title 1"/>
          <p:cNvSpPr>
            <a:spLocks noGrp="1"/>
          </p:cNvSpPr>
          <p:nvPr>
            <p:ph type="title"/>
          </p:nvPr>
        </p:nvSpPr>
        <p:spPr>
          <a:xfrm>
            <a:off x="491152" y="-93931"/>
            <a:ext cx="10515600" cy="1325563"/>
          </a:xfrm>
        </p:spPr>
        <p:txBody>
          <a:bodyPr/>
          <a:lstStyle/>
          <a:p>
            <a:r>
              <a:rPr lang="en-US" dirty="0"/>
              <a:t>NOAA CoastWatch/OceanWatch/PolarWatch Program</a:t>
            </a:r>
            <a:r>
              <a:rPr lang="en-US" b="1" dirty="0"/>
              <a:t/>
            </a:r>
            <a:br>
              <a:rPr lang="en-US" b="1" dirty="0"/>
            </a:br>
            <a:endParaRPr lang="en-US" dirty="0"/>
          </a:p>
        </p:txBody>
      </p:sp>
      <p:sp>
        <p:nvSpPr>
          <p:cNvPr id="60" name="Heptagon 59"/>
          <p:cNvSpPr/>
          <p:nvPr/>
        </p:nvSpPr>
        <p:spPr>
          <a:xfrm>
            <a:off x="3200633" y="552604"/>
            <a:ext cx="5990292" cy="5489385"/>
          </a:xfrm>
          <a:prstGeom prst="heptagon">
            <a:avLst/>
          </a:prstGeom>
          <a:noFill/>
          <a:ln w="34925" cap="flat" cmpd="sng" algn="ctr">
            <a:solidFill>
              <a:srgbClr val="1CADE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1" name="object 10"/>
          <p:cNvSpPr/>
          <p:nvPr/>
        </p:nvSpPr>
        <p:spPr>
          <a:xfrm>
            <a:off x="4912215" y="2257474"/>
            <a:ext cx="2397760" cy="2395855"/>
          </a:xfrm>
          <a:custGeom>
            <a:avLst/>
            <a:gdLst/>
            <a:ahLst/>
            <a:cxnLst/>
            <a:rect l="l" t="t" r="r" b="b"/>
            <a:pathLst>
              <a:path w="2397760" h="2395854">
                <a:moveTo>
                  <a:pt x="1198626" y="0"/>
                </a:moveTo>
                <a:lnTo>
                  <a:pt x="1100319" y="3970"/>
                </a:lnTo>
                <a:lnTo>
                  <a:pt x="1004201" y="15677"/>
                </a:lnTo>
                <a:lnTo>
                  <a:pt x="910580" y="34812"/>
                </a:lnTo>
                <a:lnTo>
                  <a:pt x="819765" y="61067"/>
                </a:lnTo>
                <a:lnTo>
                  <a:pt x="732064" y="94133"/>
                </a:lnTo>
                <a:lnTo>
                  <a:pt x="647786" y="133702"/>
                </a:lnTo>
                <a:lnTo>
                  <a:pt x="567238" y="179466"/>
                </a:lnTo>
                <a:lnTo>
                  <a:pt x="490731" y="231116"/>
                </a:lnTo>
                <a:lnTo>
                  <a:pt x="418571" y="288345"/>
                </a:lnTo>
                <a:lnTo>
                  <a:pt x="351067" y="350843"/>
                </a:lnTo>
                <a:lnTo>
                  <a:pt x="288529" y="418304"/>
                </a:lnTo>
                <a:lnTo>
                  <a:pt x="231263" y="490418"/>
                </a:lnTo>
                <a:lnTo>
                  <a:pt x="179580" y="566877"/>
                </a:lnTo>
                <a:lnTo>
                  <a:pt x="133787" y="647373"/>
                </a:lnTo>
                <a:lnTo>
                  <a:pt x="94193" y="731598"/>
                </a:lnTo>
                <a:lnTo>
                  <a:pt x="61106" y="819243"/>
                </a:lnTo>
                <a:lnTo>
                  <a:pt x="34834" y="910001"/>
                </a:lnTo>
                <a:lnTo>
                  <a:pt x="15687" y="1003562"/>
                </a:lnTo>
                <a:lnTo>
                  <a:pt x="3973" y="1099619"/>
                </a:lnTo>
                <a:lnTo>
                  <a:pt x="0" y="1197864"/>
                </a:lnTo>
                <a:lnTo>
                  <a:pt x="3973" y="1296106"/>
                </a:lnTo>
                <a:lnTo>
                  <a:pt x="15687" y="1392162"/>
                </a:lnTo>
                <a:lnTo>
                  <a:pt x="34834" y="1485722"/>
                </a:lnTo>
                <a:lnTo>
                  <a:pt x="61106" y="1576479"/>
                </a:lnTo>
                <a:lnTo>
                  <a:pt x="94193" y="1664124"/>
                </a:lnTo>
                <a:lnTo>
                  <a:pt x="133787" y="1748348"/>
                </a:lnTo>
                <a:lnTo>
                  <a:pt x="179580" y="1828844"/>
                </a:lnTo>
                <a:lnTo>
                  <a:pt x="231263" y="1905304"/>
                </a:lnTo>
                <a:lnTo>
                  <a:pt x="288529" y="1977418"/>
                </a:lnTo>
                <a:lnTo>
                  <a:pt x="351067" y="2044879"/>
                </a:lnTo>
                <a:lnTo>
                  <a:pt x="418571" y="2107378"/>
                </a:lnTo>
                <a:lnTo>
                  <a:pt x="490731" y="2164607"/>
                </a:lnTo>
                <a:lnTo>
                  <a:pt x="567238" y="2216258"/>
                </a:lnTo>
                <a:lnTo>
                  <a:pt x="647786" y="2262023"/>
                </a:lnTo>
                <a:lnTo>
                  <a:pt x="732064" y="2301593"/>
                </a:lnTo>
                <a:lnTo>
                  <a:pt x="819765" y="2334659"/>
                </a:lnTo>
                <a:lnTo>
                  <a:pt x="910580" y="2360914"/>
                </a:lnTo>
                <a:lnTo>
                  <a:pt x="1004201" y="2380049"/>
                </a:lnTo>
                <a:lnTo>
                  <a:pt x="1100319" y="2391757"/>
                </a:lnTo>
                <a:lnTo>
                  <a:pt x="1198626" y="2395728"/>
                </a:lnTo>
                <a:lnTo>
                  <a:pt x="1296932" y="2391757"/>
                </a:lnTo>
                <a:lnTo>
                  <a:pt x="1393050" y="2380049"/>
                </a:lnTo>
                <a:lnTo>
                  <a:pt x="1486671" y="2360914"/>
                </a:lnTo>
                <a:lnTo>
                  <a:pt x="1577486" y="2334659"/>
                </a:lnTo>
                <a:lnTo>
                  <a:pt x="1665187" y="2301593"/>
                </a:lnTo>
                <a:lnTo>
                  <a:pt x="1749465" y="2262023"/>
                </a:lnTo>
                <a:lnTo>
                  <a:pt x="1830013" y="2216258"/>
                </a:lnTo>
                <a:lnTo>
                  <a:pt x="1906520" y="2164607"/>
                </a:lnTo>
                <a:lnTo>
                  <a:pt x="1978680" y="2107378"/>
                </a:lnTo>
                <a:lnTo>
                  <a:pt x="2046184" y="2044879"/>
                </a:lnTo>
                <a:lnTo>
                  <a:pt x="2108722" y="1977418"/>
                </a:lnTo>
                <a:lnTo>
                  <a:pt x="2165988" y="1905304"/>
                </a:lnTo>
                <a:lnTo>
                  <a:pt x="2217671" y="1828844"/>
                </a:lnTo>
                <a:lnTo>
                  <a:pt x="2263464" y="1748348"/>
                </a:lnTo>
                <a:lnTo>
                  <a:pt x="2303058" y="1664124"/>
                </a:lnTo>
                <a:lnTo>
                  <a:pt x="2336145" y="1576479"/>
                </a:lnTo>
                <a:lnTo>
                  <a:pt x="2362417" y="1485722"/>
                </a:lnTo>
                <a:lnTo>
                  <a:pt x="2381564" y="1392162"/>
                </a:lnTo>
                <a:lnTo>
                  <a:pt x="2393278" y="1296106"/>
                </a:lnTo>
                <a:lnTo>
                  <a:pt x="2397252" y="1197864"/>
                </a:lnTo>
                <a:lnTo>
                  <a:pt x="2393278" y="1099619"/>
                </a:lnTo>
                <a:lnTo>
                  <a:pt x="2381564" y="1003562"/>
                </a:lnTo>
                <a:lnTo>
                  <a:pt x="2362417" y="910001"/>
                </a:lnTo>
                <a:lnTo>
                  <a:pt x="2336145" y="819243"/>
                </a:lnTo>
                <a:lnTo>
                  <a:pt x="2303058" y="731598"/>
                </a:lnTo>
                <a:lnTo>
                  <a:pt x="2263464" y="647373"/>
                </a:lnTo>
                <a:lnTo>
                  <a:pt x="2217671" y="566877"/>
                </a:lnTo>
                <a:lnTo>
                  <a:pt x="2165988" y="490418"/>
                </a:lnTo>
                <a:lnTo>
                  <a:pt x="2108722" y="418304"/>
                </a:lnTo>
                <a:lnTo>
                  <a:pt x="2046184" y="350843"/>
                </a:lnTo>
                <a:lnTo>
                  <a:pt x="1978680" y="288345"/>
                </a:lnTo>
                <a:lnTo>
                  <a:pt x="1906520" y="231116"/>
                </a:lnTo>
                <a:lnTo>
                  <a:pt x="1830013" y="179466"/>
                </a:lnTo>
                <a:lnTo>
                  <a:pt x="1749465" y="133702"/>
                </a:lnTo>
                <a:lnTo>
                  <a:pt x="1665187" y="94133"/>
                </a:lnTo>
                <a:lnTo>
                  <a:pt x="1577486" y="61067"/>
                </a:lnTo>
                <a:lnTo>
                  <a:pt x="1486671" y="34812"/>
                </a:lnTo>
                <a:lnTo>
                  <a:pt x="1393050" y="15677"/>
                </a:lnTo>
                <a:lnTo>
                  <a:pt x="1296932" y="3970"/>
                </a:lnTo>
                <a:lnTo>
                  <a:pt x="1198626" y="0"/>
                </a:lnTo>
                <a:close/>
              </a:path>
            </a:pathLst>
          </a:custGeom>
          <a:solidFill>
            <a:srgbClr val="0D6DC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endParaRPr>
          </a:p>
        </p:txBody>
      </p:sp>
      <p:sp>
        <p:nvSpPr>
          <p:cNvPr id="62" name="object 11"/>
          <p:cNvSpPr/>
          <p:nvPr/>
        </p:nvSpPr>
        <p:spPr>
          <a:xfrm>
            <a:off x="4912215" y="2257474"/>
            <a:ext cx="2397760" cy="2395855"/>
          </a:xfrm>
          <a:custGeom>
            <a:avLst/>
            <a:gdLst/>
            <a:ahLst/>
            <a:cxnLst/>
            <a:rect l="l" t="t" r="r" b="b"/>
            <a:pathLst>
              <a:path w="2397760" h="2395854">
                <a:moveTo>
                  <a:pt x="0" y="1197864"/>
                </a:moveTo>
                <a:lnTo>
                  <a:pt x="3973" y="1099619"/>
                </a:lnTo>
                <a:lnTo>
                  <a:pt x="15687" y="1003562"/>
                </a:lnTo>
                <a:lnTo>
                  <a:pt x="34834" y="910001"/>
                </a:lnTo>
                <a:lnTo>
                  <a:pt x="61106" y="819243"/>
                </a:lnTo>
                <a:lnTo>
                  <a:pt x="94193" y="731598"/>
                </a:lnTo>
                <a:lnTo>
                  <a:pt x="133787" y="647373"/>
                </a:lnTo>
                <a:lnTo>
                  <a:pt x="179580" y="566877"/>
                </a:lnTo>
                <a:lnTo>
                  <a:pt x="231263" y="490418"/>
                </a:lnTo>
                <a:lnTo>
                  <a:pt x="288529" y="418304"/>
                </a:lnTo>
                <a:lnTo>
                  <a:pt x="351067" y="350843"/>
                </a:lnTo>
                <a:lnTo>
                  <a:pt x="418571" y="288345"/>
                </a:lnTo>
                <a:lnTo>
                  <a:pt x="490731" y="231116"/>
                </a:lnTo>
                <a:lnTo>
                  <a:pt x="567238" y="179466"/>
                </a:lnTo>
                <a:lnTo>
                  <a:pt x="647786" y="133702"/>
                </a:lnTo>
                <a:lnTo>
                  <a:pt x="732064" y="94133"/>
                </a:lnTo>
                <a:lnTo>
                  <a:pt x="819765" y="61067"/>
                </a:lnTo>
                <a:lnTo>
                  <a:pt x="910580" y="34812"/>
                </a:lnTo>
                <a:lnTo>
                  <a:pt x="1004201" y="15677"/>
                </a:lnTo>
                <a:lnTo>
                  <a:pt x="1100319" y="3970"/>
                </a:lnTo>
                <a:lnTo>
                  <a:pt x="1198626" y="0"/>
                </a:lnTo>
                <a:lnTo>
                  <a:pt x="1296932" y="3970"/>
                </a:lnTo>
                <a:lnTo>
                  <a:pt x="1393050" y="15677"/>
                </a:lnTo>
                <a:lnTo>
                  <a:pt x="1486671" y="34812"/>
                </a:lnTo>
                <a:lnTo>
                  <a:pt x="1577486" y="61067"/>
                </a:lnTo>
                <a:lnTo>
                  <a:pt x="1665187" y="94133"/>
                </a:lnTo>
                <a:lnTo>
                  <a:pt x="1749465" y="133702"/>
                </a:lnTo>
                <a:lnTo>
                  <a:pt x="1830013" y="179466"/>
                </a:lnTo>
                <a:lnTo>
                  <a:pt x="1906520" y="231116"/>
                </a:lnTo>
                <a:lnTo>
                  <a:pt x="1978680" y="288345"/>
                </a:lnTo>
                <a:lnTo>
                  <a:pt x="2046184" y="350843"/>
                </a:lnTo>
                <a:lnTo>
                  <a:pt x="2108722" y="418304"/>
                </a:lnTo>
                <a:lnTo>
                  <a:pt x="2165988" y="490418"/>
                </a:lnTo>
                <a:lnTo>
                  <a:pt x="2217671" y="566877"/>
                </a:lnTo>
                <a:lnTo>
                  <a:pt x="2263464" y="647373"/>
                </a:lnTo>
                <a:lnTo>
                  <a:pt x="2303058" y="731598"/>
                </a:lnTo>
                <a:lnTo>
                  <a:pt x="2336145" y="819243"/>
                </a:lnTo>
                <a:lnTo>
                  <a:pt x="2362417" y="910001"/>
                </a:lnTo>
                <a:lnTo>
                  <a:pt x="2381564" y="1003562"/>
                </a:lnTo>
                <a:lnTo>
                  <a:pt x="2393278" y="1099619"/>
                </a:lnTo>
                <a:lnTo>
                  <a:pt x="2397252" y="1197864"/>
                </a:lnTo>
                <a:lnTo>
                  <a:pt x="2393278" y="1296106"/>
                </a:lnTo>
                <a:lnTo>
                  <a:pt x="2381564" y="1392162"/>
                </a:lnTo>
                <a:lnTo>
                  <a:pt x="2362417" y="1485722"/>
                </a:lnTo>
                <a:lnTo>
                  <a:pt x="2336145" y="1576479"/>
                </a:lnTo>
                <a:lnTo>
                  <a:pt x="2303058" y="1664124"/>
                </a:lnTo>
                <a:lnTo>
                  <a:pt x="2263464" y="1748348"/>
                </a:lnTo>
                <a:lnTo>
                  <a:pt x="2217671" y="1828844"/>
                </a:lnTo>
                <a:lnTo>
                  <a:pt x="2165988" y="1905304"/>
                </a:lnTo>
                <a:lnTo>
                  <a:pt x="2108722" y="1977418"/>
                </a:lnTo>
                <a:lnTo>
                  <a:pt x="2046184" y="2044879"/>
                </a:lnTo>
                <a:lnTo>
                  <a:pt x="1978680" y="2107378"/>
                </a:lnTo>
                <a:lnTo>
                  <a:pt x="1906520" y="2164607"/>
                </a:lnTo>
                <a:lnTo>
                  <a:pt x="1830013" y="2216258"/>
                </a:lnTo>
                <a:lnTo>
                  <a:pt x="1749465" y="2262023"/>
                </a:lnTo>
                <a:lnTo>
                  <a:pt x="1665187" y="2301593"/>
                </a:lnTo>
                <a:lnTo>
                  <a:pt x="1577486" y="2334659"/>
                </a:lnTo>
                <a:lnTo>
                  <a:pt x="1486671" y="2360914"/>
                </a:lnTo>
                <a:lnTo>
                  <a:pt x="1393050" y="2380049"/>
                </a:lnTo>
                <a:lnTo>
                  <a:pt x="1296932" y="2391757"/>
                </a:lnTo>
                <a:lnTo>
                  <a:pt x="1198626" y="2395728"/>
                </a:lnTo>
                <a:lnTo>
                  <a:pt x="1100319" y="2391757"/>
                </a:lnTo>
                <a:lnTo>
                  <a:pt x="1004201" y="2380049"/>
                </a:lnTo>
                <a:lnTo>
                  <a:pt x="910580" y="2360914"/>
                </a:lnTo>
                <a:lnTo>
                  <a:pt x="819765" y="2334659"/>
                </a:lnTo>
                <a:lnTo>
                  <a:pt x="732064" y="2301593"/>
                </a:lnTo>
                <a:lnTo>
                  <a:pt x="647786" y="2262023"/>
                </a:lnTo>
                <a:lnTo>
                  <a:pt x="567238" y="2216258"/>
                </a:lnTo>
                <a:lnTo>
                  <a:pt x="490731" y="2164607"/>
                </a:lnTo>
                <a:lnTo>
                  <a:pt x="418571" y="2107378"/>
                </a:lnTo>
                <a:lnTo>
                  <a:pt x="351067" y="2044879"/>
                </a:lnTo>
                <a:lnTo>
                  <a:pt x="288529" y="1977418"/>
                </a:lnTo>
                <a:lnTo>
                  <a:pt x="231263" y="1905304"/>
                </a:lnTo>
                <a:lnTo>
                  <a:pt x="179580" y="1828844"/>
                </a:lnTo>
                <a:lnTo>
                  <a:pt x="133787" y="1748348"/>
                </a:lnTo>
                <a:lnTo>
                  <a:pt x="94193" y="1664124"/>
                </a:lnTo>
                <a:lnTo>
                  <a:pt x="61106" y="1576479"/>
                </a:lnTo>
                <a:lnTo>
                  <a:pt x="34834" y="1485722"/>
                </a:lnTo>
                <a:lnTo>
                  <a:pt x="15687" y="1392162"/>
                </a:lnTo>
                <a:lnTo>
                  <a:pt x="3973" y="1296106"/>
                </a:lnTo>
                <a:lnTo>
                  <a:pt x="0" y="1197864"/>
                </a:lnTo>
                <a:close/>
              </a:path>
            </a:pathLst>
          </a:custGeom>
          <a:ln w="25908">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endParaRPr>
          </a:p>
        </p:txBody>
      </p:sp>
      <p:sp>
        <p:nvSpPr>
          <p:cNvPr id="63" name="object 12"/>
          <p:cNvSpPr txBox="1"/>
          <p:nvPr/>
        </p:nvSpPr>
        <p:spPr>
          <a:xfrm>
            <a:off x="5315411" y="2958360"/>
            <a:ext cx="1590675" cy="1007110"/>
          </a:xfrm>
          <a:prstGeom prst="rect">
            <a:avLst/>
          </a:prstGeom>
        </p:spPr>
        <p:txBody>
          <a:bodyPr vert="horz" wrap="square" lIns="0" tIns="0" rIns="0" bIns="0" rtlCol="0">
            <a:spAutoFit/>
          </a:bodyPr>
          <a:lstStyle/>
          <a:p>
            <a:pPr marL="12700" marR="5080" indent="635" algn="ctr" defTabSz="914400">
              <a:lnSpc>
                <a:spcPct val="119200"/>
              </a:lnSpc>
            </a:pPr>
            <a:r>
              <a:rPr sz="2000" spc="-5" dirty="0">
                <a:solidFill>
                  <a:srgbClr val="FFFFFF"/>
                </a:solidFill>
                <a:cs typeface="Calibri"/>
              </a:rPr>
              <a:t>C</a:t>
            </a:r>
            <a:r>
              <a:rPr sz="2000" dirty="0">
                <a:solidFill>
                  <a:srgbClr val="FFFFFF"/>
                </a:solidFill>
                <a:cs typeface="Calibri"/>
              </a:rPr>
              <a:t>W</a:t>
            </a:r>
            <a:r>
              <a:rPr sz="2000" spc="-15" dirty="0">
                <a:solidFill>
                  <a:srgbClr val="FFFFFF"/>
                </a:solidFill>
                <a:cs typeface="Calibri"/>
              </a:rPr>
              <a:t> </a:t>
            </a:r>
            <a:r>
              <a:rPr sz="2000" spc="-5" dirty="0">
                <a:solidFill>
                  <a:srgbClr val="FFFFFF"/>
                </a:solidFill>
                <a:cs typeface="Calibri"/>
              </a:rPr>
              <a:t>Ce</a:t>
            </a:r>
            <a:r>
              <a:rPr sz="2000" spc="-25" dirty="0">
                <a:solidFill>
                  <a:srgbClr val="FFFFFF"/>
                </a:solidFill>
                <a:cs typeface="Calibri"/>
              </a:rPr>
              <a:t>n</a:t>
            </a:r>
            <a:r>
              <a:rPr sz="2000" dirty="0">
                <a:solidFill>
                  <a:srgbClr val="FFFFFF"/>
                </a:solidFill>
                <a:cs typeface="Calibri"/>
              </a:rPr>
              <a:t>t</a:t>
            </a:r>
            <a:r>
              <a:rPr sz="2000" spc="-40" dirty="0">
                <a:solidFill>
                  <a:srgbClr val="FFFFFF"/>
                </a:solidFill>
                <a:cs typeface="Calibri"/>
              </a:rPr>
              <a:t>r</a:t>
            </a:r>
            <a:r>
              <a:rPr sz="2000" dirty="0">
                <a:solidFill>
                  <a:srgbClr val="FFFFFF"/>
                </a:solidFill>
                <a:cs typeface="Calibri"/>
              </a:rPr>
              <a:t>al N</a:t>
            </a:r>
            <a:r>
              <a:rPr sz="2000" spc="-20" dirty="0">
                <a:solidFill>
                  <a:srgbClr val="FFFFFF"/>
                </a:solidFill>
                <a:cs typeface="Calibri"/>
              </a:rPr>
              <a:t>O</a:t>
            </a:r>
            <a:r>
              <a:rPr sz="2000" dirty="0">
                <a:solidFill>
                  <a:srgbClr val="FFFFFF"/>
                </a:solidFill>
                <a:cs typeface="Calibri"/>
              </a:rPr>
              <a:t>AA</a:t>
            </a:r>
            <a:r>
              <a:rPr sz="2000" spc="5" dirty="0">
                <a:solidFill>
                  <a:srgbClr val="FFFFFF"/>
                </a:solidFill>
                <a:cs typeface="Calibri"/>
              </a:rPr>
              <a:t>/</a:t>
            </a:r>
            <a:r>
              <a:rPr sz="2000" dirty="0">
                <a:solidFill>
                  <a:srgbClr val="FFFFFF"/>
                </a:solidFill>
                <a:cs typeface="Calibri"/>
              </a:rPr>
              <a:t>N</a:t>
            </a:r>
            <a:r>
              <a:rPr sz="2000" spc="-20" dirty="0">
                <a:solidFill>
                  <a:srgbClr val="FFFFFF"/>
                </a:solidFill>
                <a:cs typeface="Calibri"/>
              </a:rPr>
              <a:t>E</a:t>
            </a:r>
            <a:r>
              <a:rPr sz="2000" dirty="0">
                <a:solidFill>
                  <a:srgbClr val="FFFFFF"/>
                </a:solidFill>
                <a:cs typeface="Calibri"/>
              </a:rPr>
              <a:t>S</a:t>
            </a:r>
            <a:r>
              <a:rPr sz="2000" spc="-10" dirty="0">
                <a:solidFill>
                  <a:srgbClr val="FFFFFF"/>
                </a:solidFill>
                <a:cs typeface="Calibri"/>
              </a:rPr>
              <a:t>D</a:t>
            </a:r>
            <a:r>
              <a:rPr sz="2000" spc="-5" dirty="0">
                <a:solidFill>
                  <a:srgbClr val="FFFFFF"/>
                </a:solidFill>
                <a:cs typeface="Calibri"/>
              </a:rPr>
              <a:t>I</a:t>
            </a:r>
            <a:r>
              <a:rPr sz="2000" dirty="0">
                <a:solidFill>
                  <a:srgbClr val="FFFFFF"/>
                </a:solidFill>
                <a:cs typeface="Calibri"/>
              </a:rPr>
              <a:t>S/ </a:t>
            </a:r>
            <a:r>
              <a:rPr sz="2000" spc="-10" dirty="0">
                <a:solidFill>
                  <a:srgbClr val="FFFFFF"/>
                </a:solidFill>
                <a:cs typeface="Calibri"/>
              </a:rPr>
              <a:t>S</a:t>
            </a:r>
            <a:r>
              <a:rPr sz="2000" spc="-165" dirty="0">
                <a:solidFill>
                  <a:srgbClr val="FFFFFF"/>
                </a:solidFill>
                <a:cs typeface="Calibri"/>
              </a:rPr>
              <a:t>T</a:t>
            </a:r>
            <a:r>
              <a:rPr sz="2000" dirty="0">
                <a:solidFill>
                  <a:srgbClr val="FFFFFF"/>
                </a:solidFill>
                <a:cs typeface="Calibri"/>
              </a:rPr>
              <a:t>AR</a:t>
            </a:r>
            <a:endParaRPr sz="2000" dirty="0">
              <a:solidFill>
                <a:prstClr val="black"/>
              </a:solidFill>
              <a:cs typeface="Calibri"/>
            </a:endParaRPr>
          </a:p>
        </p:txBody>
      </p:sp>
      <p:sp>
        <p:nvSpPr>
          <p:cNvPr id="92" name="object 56"/>
          <p:cNvSpPr txBox="1"/>
          <p:nvPr/>
        </p:nvSpPr>
        <p:spPr>
          <a:xfrm>
            <a:off x="9152513" y="5368637"/>
            <a:ext cx="584200" cy="254000"/>
          </a:xfrm>
          <a:prstGeom prst="rect">
            <a:avLst/>
          </a:prstGeom>
        </p:spPr>
        <p:txBody>
          <a:bodyPr vert="horz" wrap="square" lIns="0" tIns="0" rIns="0" bIns="0" rtlCol="0">
            <a:spAutoFit/>
          </a:bodyPr>
          <a:lstStyle/>
          <a:p>
            <a:pPr marL="12700" defTabSz="914400"/>
            <a:r>
              <a:rPr spc="-20" dirty="0">
                <a:solidFill>
                  <a:srgbClr val="FFFFFF"/>
                </a:solidFill>
                <a:cs typeface="Calibri"/>
              </a:rPr>
              <a:t>P</a:t>
            </a:r>
            <a:r>
              <a:rPr dirty="0">
                <a:solidFill>
                  <a:srgbClr val="FFFFFF"/>
                </a:solidFill>
                <a:cs typeface="Calibri"/>
              </a:rPr>
              <a:t>ub</a:t>
            </a:r>
            <a:r>
              <a:rPr spc="-5" dirty="0">
                <a:solidFill>
                  <a:srgbClr val="FFFFFF"/>
                </a:solidFill>
                <a:cs typeface="Calibri"/>
              </a:rPr>
              <a:t>l</a:t>
            </a:r>
            <a:r>
              <a:rPr spc="-10" dirty="0">
                <a:solidFill>
                  <a:srgbClr val="FFFFFF"/>
                </a:solidFill>
                <a:cs typeface="Calibri"/>
              </a:rPr>
              <a:t>ic</a:t>
            </a:r>
            <a:endParaRPr dirty="0">
              <a:solidFill>
                <a:prstClr val="black"/>
              </a:solidFill>
              <a:cs typeface="Calibri"/>
            </a:endParaRPr>
          </a:p>
        </p:txBody>
      </p:sp>
      <p:sp>
        <p:nvSpPr>
          <p:cNvPr id="95" name="TextBox 94"/>
          <p:cNvSpPr txBox="1"/>
          <p:nvPr/>
        </p:nvSpPr>
        <p:spPr>
          <a:xfrm>
            <a:off x="9283984" y="3294141"/>
            <a:ext cx="2616422" cy="2739211"/>
          </a:xfrm>
          <a:prstGeom prst="rect">
            <a:avLst/>
          </a:prstGeom>
          <a:solidFill>
            <a:schemeClr val="accent6">
              <a:lumMod val="20000"/>
              <a:lumOff val="80000"/>
            </a:scheme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latin typeface="Arial Narrow" panose="020B0606020202030204" pitchFamily="34" charset="0"/>
              </a:rPr>
              <a:t>External Users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0" dirty="0" smtClean="0">
                <a:solidFill>
                  <a:prstClr val="black"/>
                </a:solidFill>
                <a:latin typeface="Arial Narrow" panose="020B0606020202030204" pitchFamily="34" charset="0"/>
              </a:rPr>
              <a:t>Federal Agencies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0" cap="none" spc="0" normalizeH="0" baseline="0" noProof="0" dirty="0" smtClean="0">
                <a:ln>
                  <a:noFill/>
                </a:ln>
                <a:solidFill>
                  <a:prstClr val="black"/>
                </a:solidFill>
                <a:effectLst/>
                <a:uLnTx/>
                <a:uFillTx/>
                <a:latin typeface="Arial Narrow" panose="020B0606020202030204" pitchFamily="34" charset="0"/>
              </a:rPr>
              <a:t>State Agencies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0" dirty="0" smtClean="0">
                <a:solidFill>
                  <a:prstClr val="black"/>
                </a:solidFill>
                <a:latin typeface="Arial Narrow" panose="020B0606020202030204" pitchFamily="34" charset="0"/>
              </a:rPr>
              <a:t>Commercial</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0" cap="none" spc="0" normalizeH="0" baseline="0" noProof="0" dirty="0" smtClean="0">
                <a:ln>
                  <a:noFill/>
                </a:ln>
                <a:solidFill>
                  <a:prstClr val="black"/>
                </a:solidFill>
                <a:effectLst/>
                <a:uLnTx/>
                <a:uFillTx/>
                <a:latin typeface="Arial Narrow" panose="020B0606020202030204" pitchFamily="34" charset="0"/>
              </a:rPr>
              <a:t>Academia</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0" dirty="0" smtClean="0">
                <a:solidFill>
                  <a:prstClr val="black"/>
                </a:solidFill>
                <a:latin typeface="Arial Narrow" panose="020B0606020202030204" pitchFamily="34" charset="0"/>
              </a:rPr>
              <a:t>International</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0" cap="none" spc="0" normalizeH="0" baseline="0" noProof="0" dirty="0" smtClean="0">
                <a:ln>
                  <a:noFill/>
                </a:ln>
                <a:solidFill>
                  <a:prstClr val="black"/>
                </a:solidFill>
                <a:effectLst/>
                <a:uLnTx/>
                <a:uFillTx/>
                <a:latin typeface="Arial Narrow" panose="020B0606020202030204" pitchFamily="34" charset="0"/>
              </a:rPr>
              <a:t>General</a:t>
            </a:r>
            <a:r>
              <a:rPr kumimoji="0" lang="en-US" sz="2400" i="0" u="none" strike="noStrike" kern="0" cap="none" spc="0" normalizeH="0" noProof="0" dirty="0" smtClean="0">
                <a:ln>
                  <a:noFill/>
                </a:ln>
                <a:solidFill>
                  <a:prstClr val="black"/>
                </a:solidFill>
                <a:effectLst/>
                <a:uLnTx/>
                <a:uFillTx/>
                <a:latin typeface="Arial Narrow" panose="020B0606020202030204" pitchFamily="34" charset="0"/>
              </a:rPr>
              <a:t> Public</a:t>
            </a:r>
            <a:endParaRPr kumimoji="0" lang="en-US" sz="2400" i="0" u="none" strike="noStrike" kern="0" cap="none" spc="0" normalizeH="0" baseline="0" noProof="0" dirty="0" smtClean="0">
              <a:ln>
                <a:noFill/>
              </a:ln>
              <a:solidFill>
                <a:prstClr val="black"/>
              </a:solidFill>
              <a:effectLst/>
              <a:uLnTx/>
              <a:uFillTx/>
              <a:latin typeface="Arial Narrow" panose="020B0606020202030204" pitchFamily="34" charset="0"/>
            </a:endParaRPr>
          </a:p>
        </p:txBody>
      </p:sp>
      <p:grpSp>
        <p:nvGrpSpPr>
          <p:cNvPr id="96" name="Group 95"/>
          <p:cNvGrpSpPr/>
          <p:nvPr/>
        </p:nvGrpSpPr>
        <p:grpSpPr>
          <a:xfrm>
            <a:off x="2972402" y="880022"/>
            <a:ext cx="6400198" cy="5097955"/>
            <a:chOff x="2934544" y="942702"/>
            <a:chExt cx="6387191" cy="4942718"/>
          </a:xfrm>
        </p:grpSpPr>
        <p:sp>
          <p:nvSpPr>
            <p:cNvPr id="97" name="Rectangle 96"/>
            <p:cNvSpPr/>
            <p:nvPr/>
          </p:nvSpPr>
          <p:spPr>
            <a:xfrm>
              <a:off x="2934544" y="1047662"/>
              <a:ext cx="6387191" cy="4593857"/>
            </a:xfrm>
            <a:prstGeom prst="rect">
              <a:avLst/>
            </a:prstGeom>
            <a:ln>
              <a:noFill/>
            </a:ln>
          </p:spPr>
        </p:sp>
        <p:sp>
          <p:nvSpPr>
            <p:cNvPr id="98" name="Freeform 97"/>
            <p:cNvSpPr/>
            <p:nvPr/>
          </p:nvSpPr>
          <p:spPr>
            <a:xfrm>
              <a:off x="5390239" y="942702"/>
              <a:ext cx="1544704" cy="1289285"/>
            </a:xfrm>
            <a:custGeom>
              <a:avLst/>
              <a:gdLst>
                <a:gd name="connsiteX0" fmla="*/ 0 w 1475799"/>
                <a:gd name="connsiteY0" fmla="*/ 214885 h 1289285"/>
                <a:gd name="connsiteX1" fmla="*/ 214885 w 1475799"/>
                <a:gd name="connsiteY1" fmla="*/ 0 h 1289285"/>
                <a:gd name="connsiteX2" fmla="*/ 1260914 w 1475799"/>
                <a:gd name="connsiteY2" fmla="*/ 0 h 1289285"/>
                <a:gd name="connsiteX3" fmla="*/ 1475799 w 1475799"/>
                <a:gd name="connsiteY3" fmla="*/ 214885 h 1289285"/>
                <a:gd name="connsiteX4" fmla="*/ 1475799 w 1475799"/>
                <a:gd name="connsiteY4" fmla="*/ 1074400 h 1289285"/>
                <a:gd name="connsiteX5" fmla="*/ 1260914 w 1475799"/>
                <a:gd name="connsiteY5" fmla="*/ 1289285 h 1289285"/>
                <a:gd name="connsiteX6" fmla="*/ 214885 w 1475799"/>
                <a:gd name="connsiteY6" fmla="*/ 1289285 h 1289285"/>
                <a:gd name="connsiteX7" fmla="*/ 0 w 1475799"/>
                <a:gd name="connsiteY7" fmla="*/ 1074400 h 1289285"/>
                <a:gd name="connsiteX8" fmla="*/ 0 w 1475799"/>
                <a:gd name="connsiteY8" fmla="*/ 214885 h 128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5799" h="1289285">
                  <a:moveTo>
                    <a:pt x="0" y="214885"/>
                  </a:moveTo>
                  <a:cubicBezTo>
                    <a:pt x="0" y="96207"/>
                    <a:pt x="96207" y="0"/>
                    <a:pt x="214885" y="0"/>
                  </a:cubicBezTo>
                  <a:lnTo>
                    <a:pt x="1260914" y="0"/>
                  </a:lnTo>
                  <a:cubicBezTo>
                    <a:pt x="1379592" y="0"/>
                    <a:pt x="1475799" y="96207"/>
                    <a:pt x="1475799" y="214885"/>
                  </a:cubicBezTo>
                  <a:lnTo>
                    <a:pt x="1475799" y="1074400"/>
                  </a:lnTo>
                  <a:cubicBezTo>
                    <a:pt x="1475799" y="1193078"/>
                    <a:pt x="1379592" y="1289285"/>
                    <a:pt x="1260914" y="1289285"/>
                  </a:cubicBezTo>
                  <a:lnTo>
                    <a:pt x="214885" y="1289285"/>
                  </a:lnTo>
                  <a:cubicBezTo>
                    <a:pt x="96207" y="1289285"/>
                    <a:pt x="0" y="1193078"/>
                    <a:pt x="0" y="1074400"/>
                  </a:cubicBezTo>
                  <a:lnTo>
                    <a:pt x="0" y="214885"/>
                  </a:lnTo>
                  <a:close/>
                </a:path>
              </a:pathLst>
            </a:custGeom>
            <a:solidFill>
              <a:srgbClr val="1CADE4">
                <a:lumMod val="50000"/>
              </a:srgbClr>
            </a:solidFill>
            <a:ln w="15875" cap="flat" cmpd="sng" algn="ctr">
              <a:noFill/>
              <a:prstDash val="solid"/>
            </a:ln>
            <a:effectLst/>
          </p:spPr>
          <p:txBody>
            <a:bodyPr spcFirstLastPara="0" vert="horz" wrap="square" lIns="139138" tIns="139138" rIns="139138" bIns="139138"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smtClean="0">
                  <a:ln>
                    <a:noFill/>
                  </a:ln>
                  <a:solidFill>
                    <a:prstClr val="white"/>
                  </a:solidFill>
                  <a:effectLst/>
                  <a:uLnTx/>
                  <a:uFillTx/>
                  <a:latin typeface="Calibri" panose="020F0502020204030204"/>
                  <a:ea typeface="+mn-ea"/>
                  <a:cs typeface="+mn-cs"/>
                </a:rPr>
                <a:t>Great Lakes OAR</a:t>
              </a:r>
            </a:p>
          </p:txBody>
        </p:sp>
        <p:sp>
          <p:nvSpPr>
            <p:cNvPr id="99" name="Freeform 98"/>
            <p:cNvSpPr/>
            <p:nvPr/>
          </p:nvSpPr>
          <p:spPr>
            <a:xfrm>
              <a:off x="4090507" y="1407853"/>
              <a:ext cx="4075263" cy="4075263"/>
            </a:xfrm>
            <a:custGeom>
              <a:avLst/>
              <a:gdLst/>
              <a:ahLst/>
              <a:cxnLst/>
              <a:rect l="0" t="0" r="0" b="0"/>
              <a:pathLst>
                <a:path>
                  <a:moveTo>
                    <a:pt x="2776719" y="138765"/>
                  </a:moveTo>
                  <a:arcTo wR="2037631" hR="2037631" stAng="17476036" swAng="210735"/>
                </a:path>
              </a:pathLst>
            </a:custGeom>
            <a:noFill/>
            <a:ln w="88900" cap="flat" cmpd="sng" algn="ctr">
              <a:solidFill>
                <a:srgbClr val="0070C0"/>
              </a:solidFill>
              <a:prstDash val="solid"/>
            </a:ln>
            <a:effectLst/>
          </p:spPr>
        </p:sp>
        <p:sp>
          <p:nvSpPr>
            <p:cNvPr id="100" name="Freeform 99"/>
            <p:cNvSpPr/>
            <p:nvPr/>
          </p:nvSpPr>
          <p:spPr>
            <a:xfrm>
              <a:off x="6983324" y="1530399"/>
              <a:ext cx="1475799" cy="1289285"/>
            </a:xfrm>
            <a:custGeom>
              <a:avLst/>
              <a:gdLst>
                <a:gd name="connsiteX0" fmla="*/ 0 w 1475799"/>
                <a:gd name="connsiteY0" fmla="*/ 214885 h 1289285"/>
                <a:gd name="connsiteX1" fmla="*/ 214885 w 1475799"/>
                <a:gd name="connsiteY1" fmla="*/ 0 h 1289285"/>
                <a:gd name="connsiteX2" fmla="*/ 1260914 w 1475799"/>
                <a:gd name="connsiteY2" fmla="*/ 0 h 1289285"/>
                <a:gd name="connsiteX3" fmla="*/ 1475799 w 1475799"/>
                <a:gd name="connsiteY3" fmla="*/ 214885 h 1289285"/>
                <a:gd name="connsiteX4" fmla="*/ 1475799 w 1475799"/>
                <a:gd name="connsiteY4" fmla="*/ 1074400 h 1289285"/>
                <a:gd name="connsiteX5" fmla="*/ 1260914 w 1475799"/>
                <a:gd name="connsiteY5" fmla="*/ 1289285 h 1289285"/>
                <a:gd name="connsiteX6" fmla="*/ 214885 w 1475799"/>
                <a:gd name="connsiteY6" fmla="*/ 1289285 h 1289285"/>
                <a:gd name="connsiteX7" fmla="*/ 0 w 1475799"/>
                <a:gd name="connsiteY7" fmla="*/ 1074400 h 1289285"/>
                <a:gd name="connsiteX8" fmla="*/ 0 w 1475799"/>
                <a:gd name="connsiteY8" fmla="*/ 214885 h 128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5799" h="1289285">
                  <a:moveTo>
                    <a:pt x="0" y="214885"/>
                  </a:moveTo>
                  <a:cubicBezTo>
                    <a:pt x="0" y="96207"/>
                    <a:pt x="96207" y="0"/>
                    <a:pt x="214885" y="0"/>
                  </a:cubicBezTo>
                  <a:lnTo>
                    <a:pt x="1260914" y="0"/>
                  </a:lnTo>
                  <a:cubicBezTo>
                    <a:pt x="1379592" y="0"/>
                    <a:pt x="1475799" y="96207"/>
                    <a:pt x="1475799" y="214885"/>
                  </a:cubicBezTo>
                  <a:lnTo>
                    <a:pt x="1475799" y="1074400"/>
                  </a:lnTo>
                  <a:cubicBezTo>
                    <a:pt x="1475799" y="1193078"/>
                    <a:pt x="1379592" y="1289285"/>
                    <a:pt x="1260914" y="1289285"/>
                  </a:cubicBezTo>
                  <a:lnTo>
                    <a:pt x="214885" y="1289285"/>
                  </a:lnTo>
                  <a:cubicBezTo>
                    <a:pt x="96207" y="1289285"/>
                    <a:pt x="0" y="1193078"/>
                    <a:pt x="0" y="1074400"/>
                  </a:cubicBezTo>
                  <a:lnTo>
                    <a:pt x="0" y="214885"/>
                  </a:lnTo>
                  <a:close/>
                </a:path>
              </a:pathLst>
            </a:custGeom>
            <a:solidFill>
              <a:srgbClr val="2683C6">
                <a:lumMod val="60000"/>
                <a:lumOff val="40000"/>
              </a:srgbClr>
            </a:solidFill>
            <a:ln w="15875" cap="flat" cmpd="sng" algn="ctr">
              <a:noFill/>
              <a:prstDash val="solid"/>
            </a:ln>
            <a:effectLst/>
          </p:spPr>
          <p:txBody>
            <a:bodyPr spcFirstLastPara="0" vert="horz" wrap="square" lIns="139138" tIns="139138" rIns="139138" bIns="139138"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smtClean="0">
                  <a:ln>
                    <a:noFill/>
                  </a:ln>
                  <a:solidFill>
                    <a:prstClr val="white"/>
                  </a:solidFill>
                  <a:effectLst/>
                  <a:uLnTx/>
                  <a:uFillTx/>
                  <a:latin typeface="Calibri" panose="020F0502020204030204"/>
                  <a:ea typeface="+mn-ea"/>
                  <a:cs typeface="+mn-cs"/>
                </a:rPr>
                <a:t>East Coast NOS</a:t>
              </a:r>
            </a:p>
          </p:txBody>
        </p:sp>
        <p:sp>
          <p:nvSpPr>
            <p:cNvPr id="101" name="Freeform 100"/>
            <p:cNvSpPr/>
            <p:nvPr/>
          </p:nvSpPr>
          <p:spPr>
            <a:xfrm>
              <a:off x="4090507" y="1407853"/>
              <a:ext cx="4075263" cy="4075263"/>
            </a:xfrm>
            <a:custGeom>
              <a:avLst/>
              <a:gdLst/>
              <a:ahLst/>
              <a:cxnLst/>
              <a:rect l="0" t="0" r="0" b="0"/>
              <a:pathLst>
                <a:path>
                  <a:moveTo>
                    <a:pt x="3978143" y="1416055"/>
                  </a:moveTo>
                  <a:arcTo wR="2037631" hR="2037631" stAng="20534336" swAng="735078"/>
                </a:path>
              </a:pathLst>
            </a:custGeom>
            <a:noFill/>
            <a:ln w="88900" cap="flat" cmpd="sng" algn="ctr">
              <a:solidFill>
                <a:srgbClr val="449BC1"/>
              </a:solidFill>
              <a:prstDash val="solid"/>
            </a:ln>
            <a:effectLst/>
          </p:spPr>
        </p:sp>
        <p:sp>
          <p:nvSpPr>
            <p:cNvPr id="102" name="Freeform 101"/>
            <p:cNvSpPr/>
            <p:nvPr/>
          </p:nvSpPr>
          <p:spPr>
            <a:xfrm>
              <a:off x="7268516" y="3254257"/>
              <a:ext cx="1708755" cy="1289285"/>
            </a:xfrm>
            <a:custGeom>
              <a:avLst/>
              <a:gdLst>
                <a:gd name="connsiteX0" fmla="*/ 0 w 1475799"/>
                <a:gd name="connsiteY0" fmla="*/ 214885 h 1289285"/>
                <a:gd name="connsiteX1" fmla="*/ 214885 w 1475799"/>
                <a:gd name="connsiteY1" fmla="*/ 0 h 1289285"/>
                <a:gd name="connsiteX2" fmla="*/ 1260914 w 1475799"/>
                <a:gd name="connsiteY2" fmla="*/ 0 h 1289285"/>
                <a:gd name="connsiteX3" fmla="*/ 1475799 w 1475799"/>
                <a:gd name="connsiteY3" fmla="*/ 214885 h 1289285"/>
                <a:gd name="connsiteX4" fmla="*/ 1475799 w 1475799"/>
                <a:gd name="connsiteY4" fmla="*/ 1074400 h 1289285"/>
                <a:gd name="connsiteX5" fmla="*/ 1260914 w 1475799"/>
                <a:gd name="connsiteY5" fmla="*/ 1289285 h 1289285"/>
                <a:gd name="connsiteX6" fmla="*/ 214885 w 1475799"/>
                <a:gd name="connsiteY6" fmla="*/ 1289285 h 1289285"/>
                <a:gd name="connsiteX7" fmla="*/ 0 w 1475799"/>
                <a:gd name="connsiteY7" fmla="*/ 1074400 h 1289285"/>
                <a:gd name="connsiteX8" fmla="*/ 0 w 1475799"/>
                <a:gd name="connsiteY8" fmla="*/ 214885 h 128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5799" h="1289285">
                  <a:moveTo>
                    <a:pt x="0" y="214885"/>
                  </a:moveTo>
                  <a:cubicBezTo>
                    <a:pt x="0" y="96207"/>
                    <a:pt x="96207" y="0"/>
                    <a:pt x="214885" y="0"/>
                  </a:cubicBezTo>
                  <a:lnTo>
                    <a:pt x="1260914" y="0"/>
                  </a:lnTo>
                  <a:cubicBezTo>
                    <a:pt x="1379592" y="0"/>
                    <a:pt x="1475799" y="96207"/>
                    <a:pt x="1475799" y="214885"/>
                  </a:cubicBezTo>
                  <a:lnTo>
                    <a:pt x="1475799" y="1074400"/>
                  </a:lnTo>
                  <a:cubicBezTo>
                    <a:pt x="1475799" y="1193078"/>
                    <a:pt x="1379592" y="1289285"/>
                    <a:pt x="1260914" y="1289285"/>
                  </a:cubicBezTo>
                  <a:lnTo>
                    <a:pt x="214885" y="1289285"/>
                  </a:lnTo>
                  <a:cubicBezTo>
                    <a:pt x="96207" y="1289285"/>
                    <a:pt x="0" y="1193078"/>
                    <a:pt x="0" y="1074400"/>
                  </a:cubicBezTo>
                  <a:lnTo>
                    <a:pt x="0" y="214885"/>
                  </a:lnTo>
                  <a:close/>
                </a:path>
              </a:pathLst>
            </a:custGeom>
            <a:solidFill>
              <a:srgbClr val="28C4CC">
                <a:lumMod val="60000"/>
                <a:lumOff val="40000"/>
              </a:srgbClr>
            </a:solidFill>
            <a:ln w="15875" cap="flat" cmpd="sng" algn="ctr">
              <a:noFill/>
              <a:prstDash val="solid"/>
            </a:ln>
            <a:effectLst/>
          </p:spPr>
          <p:txBody>
            <a:bodyPr spcFirstLastPara="0" vert="horz" wrap="square" lIns="139138" tIns="139138" rIns="139138" bIns="139138"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smtClean="0">
                  <a:ln>
                    <a:noFill/>
                  </a:ln>
                  <a:solidFill>
                    <a:prstClr val="white"/>
                  </a:solidFill>
                  <a:effectLst/>
                  <a:uLnTx/>
                  <a:uFillTx/>
                  <a:latin typeface="Calibri" panose="020F0502020204030204"/>
                  <a:ea typeface="+mn-ea"/>
                  <a:cs typeface="+mn-cs"/>
                </a:rPr>
                <a:t>Atlantic OceanWatch OAR</a:t>
              </a:r>
            </a:p>
          </p:txBody>
        </p:sp>
        <p:sp>
          <p:nvSpPr>
            <p:cNvPr id="103" name="Freeform 102"/>
            <p:cNvSpPr/>
            <p:nvPr/>
          </p:nvSpPr>
          <p:spPr>
            <a:xfrm>
              <a:off x="4090507" y="1407853"/>
              <a:ext cx="4075263" cy="4075263"/>
            </a:xfrm>
            <a:custGeom>
              <a:avLst/>
              <a:gdLst/>
              <a:ahLst/>
              <a:cxnLst/>
              <a:rect l="0" t="0" r="0" b="0"/>
              <a:pathLst>
                <a:path>
                  <a:moveTo>
                    <a:pt x="3753194" y="3137079"/>
                  </a:moveTo>
                  <a:arcTo wR="2037631" hR="2037631" stAng="1959268" swAng="272847"/>
                </a:path>
              </a:pathLst>
            </a:custGeom>
            <a:noFill/>
            <a:ln w="88900" cap="flat" cmpd="sng" algn="ctr">
              <a:solidFill>
                <a:srgbClr val="43BEB9"/>
              </a:solidFill>
              <a:prstDash val="solid"/>
            </a:ln>
            <a:effectLst/>
          </p:spPr>
        </p:sp>
        <p:sp>
          <p:nvSpPr>
            <p:cNvPr id="104" name="Freeform 103"/>
            <p:cNvSpPr/>
            <p:nvPr/>
          </p:nvSpPr>
          <p:spPr>
            <a:xfrm>
              <a:off x="6274334" y="4596135"/>
              <a:ext cx="1475799" cy="1289285"/>
            </a:xfrm>
            <a:custGeom>
              <a:avLst/>
              <a:gdLst>
                <a:gd name="connsiteX0" fmla="*/ 0 w 1475799"/>
                <a:gd name="connsiteY0" fmla="*/ 214885 h 1289285"/>
                <a:gd name="connsiteX1" fmla="*/ 214885 w 1475799"/>
                <a:gd name="connsiteY1" fmla="*/ 0 h 1289285"/>
                <a:gd name="connsiteX2" fmla="*/ 1260914 w 1475799"/>
                <a:gd name="connsiteY2" fmla="*/ 0 h 1289285"/>
                <a:gd name="connsiteX3" fmla="*/ 1475799 w 1475799"/>
                <a:gd name="connsiteY3" fmla="*/ 214885 h 1289285"/>
                <a:gd name="connsiteX4" fmla="*/ 1475799 w 1475799"/>
                <a:gd name="connsiteY4" fmla="*/ 1074400 h 1289285"/>
                <a:gd name="connsiteX5" fmla="*/ 1260914 w 1475799"/>
                <a:gd name="connsiteY5" fmla="*/ 1289285 h 1289285"/>
                <a:gd name="connsiteX6" fmla="*/ 214885 w 1475799"/>
                <a:gd name="connsiteY6" fmla="*/ 1289285 h 1289285"/>
                <a:gd name="connsiteX7" fmla="*/ 0 w 1475799"/>
                <a:gd name="connsiteY7" fmla="*/ 1074400 h 1289285"/>
                <a:gd name="connsiteX8" fmla="*/ 0 w 1475799"/>
                <a:gd name="connsiteY8" fmla="*/ 214885 h 128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5799" h="1289285">
                  <a:moveTo>
                    <a:pt x="0" y="214885"/>
                  </a:moveTo>
                  <a:cubicBezTo>
                    <a:pt x="0" y="96207"/>
                    <a:pt x="96207" y="0"/>
                    <a:pt x="214885" y="0"/>
                  </a:cubicBezTo>
                  <a:lnTo>
                    <a:pt x="1260914" y="0"/>
                  </a:lnTo>
                  <a:cubicBezTo>
                    <a:pt x="1379592" y="0"/>
                    <a:pt x="1475799" y="96207"/>
                    <a:pt x="1475799" y="214885"/>
                  </a:cubicBezTo>
                  <a:lnTo>
                    <a:pt x="1475799" y="1074400"/>
                  </a:lnTo>
                  <a:cubicBezTo>
                    <a:pt x="1475799" y="1193078"/>
                    <a:pt x="1379592" y="1289285"/>
                    <a:pt x="1260914" y="1289285"/>
                  </a:cubicBezTo>
                  <a:lnTo>
                    <a:pt x="214885" y="1289285"/>
                  </a:lnTo>
                  <a:cubicBezTo>
                    <a:pt x="96207" y="1289285"/>
                    <a:pt x="0" y="1193078"/>
                    <a:pt x="0" y="1074400"/>
                  </a:cubicBezTo>
                  <a:lnTo>
                    <a:pt x="0" y="214885"/>
                  </a:lnTo>
                  <a:close/>
                </a:path>
              </a:pathLst>
            </a:custGeom>
            <a:solidFill>
              <a:srgbClr val="4CB7E2"/>
            </a:solidFill>
            <a:ln w="15875" cap="flat" cmpd="sng" algn="ctr">
              <a:noFill/>
              <a:prstDash val="solid"/>
            </a:ln>
            <a:effectLst/>
          </p:spPr>
          <p:txBody>
            <a:bodyPr spcFirstLastPara="0" vert="horz" wrap="square" lIns="139138" tIns="139138" rIns="139138" bIns="139138"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smtClean="0">
                  <a:ln>
                    <a:noFill/>
                  </a:ln>
                  <a:solidFill>
                    <a:prstClr val="white"/>
                  </a:solidFill>
                  <a:effectLst/>
                  <a:uLnTx/>
                  <a:uFillTx/>
                  <a:latin typeface="Calibri" panose="020F0502020204030204"/>
                  <a:ea typeface="+mn-ea"/>
                  <a:cs typeface="+mn-cs"/>
                </a:rPr>
                <a:t>Gulf of Mexico OAR</a:t>
              </a:r>
            </a:p>
          </p:txBody>
        </p:sp>
        <p:sp>
          <p:nvSpPr>
            <p:cNvPr id="105" name="Freeform 104"/>
            <p:cNvSpPr/>
            <p:nvPr/>
          </p:nvSpPr>
          <p:spPr>
            <a:xfrm>
              <a:off x="4090507" y="1407853"/>
              <a:ext cx="4075263" cy="4075263"/>
            </a:xfrm>
            <a:custGeom>
              <a:avLst/>
              <a:gdLst/>
              <a:ahLst/>
              <a:cxnLst/>
              <a:rect l="0" t="0" r="0" b="0"/>
              <a:pathLst>
                <a:path>
                  <a:moveTo>
                    <a:pt x="2180910" y="4070219"/>
                  </a:moveTo>
                  <a:arcTo wR="2037631" hR="2037631" stAng="5158071" swAng="483859"/>
                </a:path>
              </a:pathLst>
            </a:custGeom>
            <a:noFill/>
            <a:ln w="88900" cap="flat" cmpd="sng" algn="ctr">
              <a:solidFill>
                <a:srgbClr val="43BB8D"/>
              </a:solidFill>
              <a:prstDash val="solid"/>
            </a:ln>
            <a:effectLst/>
          </p:spPr>
        </p:sp>
        <p:sp>
          <p:nvSpPr>
            <p:cNvPr id="106" name="Freeform 105"/>
            <p:cNvSpPr/>
            <p:nvPr/>
          </p:nvSpPr>
          <p:spPr>
            <a:xfrm>
              <a:off x="4305571" y="4596135"/>
              <a:ext cx="1676373" cy="1289285"/>
            </a:xfrm>
            <a:custGeom>
              <a:avLst/>
              <a:gdLst>
                <a:gd name="connsiteX0" fmla="*/ 0 w 1475799"/>
                <a:gd name="connsiteY0" fmla="*/ 214885 h 1289285"/>
                <a:gd name="connsiteX1" fmla="*/ 214885 w 1475799"/>
                <a:gd name="connsiteY1" fmla="*/ 0 h 1289285"/>
                <a:gd name="connsiteX2" fmla="*/ 1260914 w 1475799"/>
                <a:gd name="connsiteY2" fmla="*/ 0 h 1289285"/>
                <a:gd name="connsiteX3" fmla="*/ 1475799 w 1475799"/>
                <a:gd name="connsiteY3" fmla="*/ 214885 h 1289285"/>
                <a:gd name="connsiteX4" fmla="*/ 1475799 w 1475799"/>
                <a:gd name="connsiteY4" fmla="*/ 1074400 h 1289285"/>
                <a:gd name="connsiteX5" fmla="*/ 1260914 w 1475799"/>
                <a:gd name="connsiteY5" fmla="*/ 1289285 h 1289285"/>
                <a:gd name="connsiteX6" fmla="*/ 214885 w 1475799"/>
                <a:gd name="connsiteY6" fmla="*/ 1289285 h 1289285"/>
                <a:gd name="connsiteX7" fmla="*/ 0 w 1475799"/>
                <a:gd name="connsiteY7" fmla="*/ 1074400 h 1289285"/>
                <a:gd name="connsiteX8" fmla="*/ 0 w 1475799"/>
                <a:gd name="connsiteY8" fmla="*/ 214885 h 128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5799" h="1289285">
                  <a:moveTo>
                    <a:pt x="0" y="214885"/>
                  </a:moveTo>
                  <a:cubicBezTo>
                    <a:pt x="0" y="96207"/>
                    <a:pt x="96207" y="0"/>
                    <a:pt x="214885" y="0"/>
                  </a:cubicBezTo>
                  <a:lnTo>
                    <a:pt x="1260914" y="0"/>
                  </a:lnTo>
                  <a:cubicBezTo>
                    <a:pt x="1379592" y="0"/>
                    <a:pt x="1475799" y="96207"/>
                    <a:pt x="1475799" y="214885"/>
                  </a:cubicBezTo>
                  <a:lnTo>
                    <a:pt x="1475799" y="1074400"/>
                  </a:lnTo>
                  <a:cubicBezTo>
                    <a:pt x="1475799" y="1193078"/>
                    <a:pt x="1379592" y="1289285"/>
                    <a:pt x="1260914" y="1289285"/>
                  </a:cubicBezTo>
                  <a:lnTo>
                    <a:pt x="214885" y="1289285"/>
                  </a:lnTo>
                  <a:cubicBezTo>
                    <a:pt x="96207" y="1289285"/>
                    <a:pt x="0" y="1193078"/>
                    <a:pt x="0" y="1074400"/>
                  </a:cubicBezTo>
                  <a:lnTo>
                    <a:pt x="0" y="214885"/>
                  </a:lnTo>
                  <a:close/>
                </a:path>
              </a:pathLst>
            </a:custGeom>
            <a:solidFill>
              <a:srgbClr val="42BA97">
                <a:lumMod val="60000"/>
                <a:lumOff val="40000"/>
              </a:srgbClr>
            </a:solidFill>
            <a:ln w="15875" cap="flat" cmpd="sng" algn="ctr">
              <a:noFill/>
              <a:prstDash val="solid"/>
            </a:ln>
            <a:effectLst/>
          </p:spPr>
          <p:txBody>
            <a:bodyPr spcFirstLastPara="0" vert="horz" wrap="square" lIns="139138" tIns="139138" rIns="139138" bIns="139138"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smtClean="0">
                  <a:ln>
                    <a:noFill/>
                  </a:ln>
                  <a:solidFill>
                    <a:prstClr val="white"/>
                  </a:solidFill>
                  <a:effectLst/>
                  <a:uLnTx/>
                  <a:uFillTx/>
                  <a:latin typeface="Calibri" panose="020F0502020204030204"/>
                  <a:ea typeface="+mn-ea"/>
                  <a:cs typeface="+mn-cs"/>
                </a:rPr>
                <a:t>Pacific OceanWatch NMFS</a:t>
              </a:r>
            </a:p>
          </p:txBody>
        </p:sp>
        <p:sp>
          <p:nvSpPr>
            <p:cNvPr id="107" name="Freeform 106"/>
            <p:cNvSpPr/>
            <p:nvPr/>
          </p:nvSpPr>
          <p:spPr>
            <a:xfrm>
              <a:off x="4090507" y="1407853"/>
              <a:ext cx="4075263" cy="4075263"/>
            </a:xfrm>
            <a:custGeom>
              <a:avLst/>
              <a:gdLst/>
              <a:ahLst/>
              <a:cxnLst/>
              <a:rect l="0" t="0" r="0" b="0"/>
              <a:pathLst>
                <a:path>
                  <a:moveTo>
                    <a:pt x="414638" y="3269636"/>
                  </a:moveTo>
                  <a:arcTo wR="2037631" hR="2037631" stAng="8567885" swAng="272847"/>
                </a:path>
              </a:pathLst>
            </a:custGeom>
            <a:noFill/>
            <a:ln w="88900" cap="flat" cmpd="sng" algn="ctr">
              <a:solidFill>
                <a:srgbClr val="45B664"/>
              </a:solidFill>
              <a:prstDash val="solid"/>
            </a:ln>
            <a:effectLst/>
          </p:spPr>
        </p:sp>
        <p:sp>
          <p:nvSpPr>
            <p:cNvPr id="108" name="Freeform 107"/>
            <p:cNvSpPr/>
            <p:nvPr/>
          </p:nvSpPr>
          <p:spPr>
            <a:xfrm>
              <a:off x="3403695" y="3254257"/>
              <a:ext cx="1475799" cy="1289285"/>
            </a:xfrm>
            <a:custGeom>
              <a:avLst/>
              <a:gdLst>
                <a:gd name="connsiteX0" fmla="*/ 0 w 1475799"/>
                <a:gd name="connsiteY0" fmla="*/ 214885 h 1289285"/>
                <a:gd name="connsiteX1" fmla="*/ 214885 w 1475799"/>
                <a:gd name="connsiteY1" fmla="*/ 0 h 1289285"/>
                <a:gd name="connsiteX2" fmla="*/ 1260914 w 1475799"/>
                <a:gd name="connsiteY2" fmla="*/ 0 h 1289285"/>
                <a:gd name="connsiteX3" fmla="*/ 1475799 w 1475799"/>
                <a:gd name="connsiteY3" fmla="*/ 214885 h 1289285"/>
                <a:gd name="connsiteX4" fmla="*/ 1475799 w 1475799"/>
                <a:gd name="connsiteY4" fmla="*/ 1074400 h 1289285"/>
                <a:gd name="connsiteX5" fmla="*/ 1260914 w 1475799"/>
                <a:gd name="connsiteY5" fmla="*/ 1289285 h 1289285"/>
                <a:gd name="connsiteX6" fmla="*/ 214885 w 1475799"/>
                <a:gd name="connsiteY6" fmla="*/ 1289285 h 1289285"/>
                <a:gd name="connsiteX7" fmla="*/ 0 w 1475799"/>
                <a:gd name="connsiteY7" fmla="*/ 1074400 h 1289285"/>
                <a:gd name="connsiteX8" fmla="*/ 0 w 1475799"/>
                <a:gd name="connsiteY8" fmla="*/ 214885 h 128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5799" h="1289285">
                  <a:moveTo>
                    <a:pt x="0" y="214885"/>
                  </a:moveTo>
                  <a:cubicBezTo>
                    <a:pt x="0" y="96207"/>
                    <a:pt x="96207" y="0"/>
                    <a:pt x="214885" y="0"/>
                  </a:cubicBezTo>
                  <a:lnTo>
                    <a:pt x="1260914" y="0"/>
                  </a:lnTo>
                  <a:cubicBezTo>
                    <a:pt x="1379592" y="0"/>
                    <a:pt x="1475799" y="96207"/>
                    <a:pt x="1475799" y="214885"/>
                  </a:cubicBezTo>
                  <a:lnTo>
                    <a:pt x="1475799" y="1074400"/>
                  </a:lnTo>
                  <a:cubicBezTo>
                    <a:pt x="1475799" y="1193078"/>
                    <a:pt x="1379592" y="1289285"/>
                    <a:pt x="1260914" y="1289285"/>
                  </a:cubicBezTo>
                  <a:lnTo>
                    <a:pt x="214885" y="1289285"/>
                  </a:lnTo>
                  <a:cubicBezTo>
                    <a:pt x="96207" y="1289285"/>
                    <a:pt x="0" y="1193078"/>
                    <a:pt x="0" y="1074400"/>
                  </a:cubicBezTo>
                  <a:lnTo>
                    <a:pt x="0" y="214885"/>
                  </a:lnTo>
                  <a:close/>
                </a:path>
              </a:pathLst>
            </a:custGeom>
            <a:solidFill>
              <a:srgbClr val="42BA97">
                <a:lumMod val="60000"/>
                <a:lumOff val="40000"/>
              </a:srgbClr>
            </a:solidFill>
            <a:ln w="15875" cap="flat" cmpd="sng" algn="ctr">
              <a:noFill/>
              <a:prstDash val="solid"/>
            </a:ln>
            <a:effectLst/>
          </p:spPr>
          <p:txBody>
            <a:bodyPr spcFirstLastPara="0" vert="horz" wrap="square" lIns="139138" tIns="139138" rIns="139138" bIns="139138"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smtClean="0">
                  <a:ln>
                    <a:noFill/>
                  </a:ln>
                  <a:solidFill>
                    <a:prstClr val="white"/>
                  </a:solidFill>
                  <a:effectLst/>
                  <a:uLnTx/>
                  <a:uFillTx/>
                  <a:latin typeface="Calibri" panose="020F0502020204030204"/>
                  <a:ea typeface="+mn-ea"/>
                  <a:cs typeface="+mn-cs"/>
                </a:rPr>
                <a:t>West Coast NMFS</a:t>
              </a:r>
            </a:p>
          </p:txBody>
        </p:sp>
        <p:sp>
          <p:nvSpPr>
            <p:cNvPr id="109" name="Freeform 108"/>
            <p:cNvSpPr/>
            <p:nvPr/>
          </p:nvSpPr>
          <p:spPr>
            <a:xfrm>
              <a:off x="4090507" y="1407853"/>
              <a:ext cx="4075263" cy="4075263"/>
            </a:xfrm>
            <a:custGeom>
              <a:avLst/>
              <a:gdLst/>
              <a:ahLst/>
              <a:cxnLst/>
              <a:rect l="0" t="0" r="0" b="0"/>
              <a:pathLst>
                <a:path>
                  <a:moveTo>
                    <a:pt x="9414" y="1841987"/>
                  </a:moveTo>
                  <a:arcTo wR="2037631" hR="2037631" stAng="11130586" swAng="735078"/>
                </a:path>
              </a:pathLst>
            </a:custGeom>
            <a:noFill/>
            <a:ln w="88900" cap="flat" cmpd="sng" algn="ctr">
              <a:solidFill>
                <a:srgbClr val="4CB146"/>
              </a:solidFill>
              <a:prstDash val="solid"/>
            </a:ln>
            <a:effectLst/>
          </p:spPr>
        </p:sp>
        <p:sp>
          <p:nvSpPr>
            <p:cNvPr id="110" name="Freeform 109"/>
            <p:cNvSpPr/>
            <p:nvPr/>
          </p:nvSpPr>
          <p:spPr>
            <a:xfrm>
              <a:off x="3485916" y="1603243"/>
              <a:ext cx="1867385" cy="1289285"/>
            </a:xfrm>
            <a:custGeom>
              <a:avLst/>
              <a:gdLst>
                <a:gd name="connsiteX0" fmla="*/ 0 w 1475799"/>
                <a:gd name="connsiteY0" fmla="*/ 214885 h 1289285"/>
                <a:gd name="connsiteX1" fmla="*/ 214885 w 1475799"/>
                <a:gd name="connsiteY1" fmla="*/ 0 h 1289285"/>
                <a:gd name="connsiteX2" fmla="*/ 1260914 w 1475799"/>
                <a:gd name="connsiteY2" fmla="*/ 0 h 1289285"/>
                <a:gd name="connsiteX3" fmla="*/ 1475799 w 1475799"/>
                <a:gd name="connsiteY3" fmla="*/ 214885 h 1289285"/>
                <a:gd name="connsiteX4" fmla="*/ 1475799 w 1475799"/>
                <a:gd name="connsiteY4" fmla="*/ 1074400 h 1289285"/>
                <a:gd name="connsiteX5" fmla="*/ 1260914 w 1475799"/>
                <a:gd name="connsiteY5" fmla="*/ 1289285 h 1289285"/>
                <a:gd name="connsiteX6" fmla="*/ 214885 w 1475799"/>
                <a:gd name="connsiteY6" fmla="*/ 1289285 h 1289285"/>
                <a:gd name="connsiteX7" fmla="*/ 0 w 1475799"/>
                <a:gd name="connsiteY7" fmla="*/ 1074400 h 1289285"/>
                <a:gd name="connsiteX8" fmla="*/ 0 w 1475799"/>
                <a:gd name="connsiteY8" fmla="*/ 214885 h 128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5799" h="1289285">
                  <a:moveTo>
                    <a:pt x="0" y="214885"/>
                  </a:moveTo>
                  <a:cubicBezTo>
                    <a:pt x="0" y="96207"/>
                    <a:pt x="96207" y="0"/>
                    <a:pt x="214885" y="0"/>
                  </a:cubicBezTo>
                  <a:lnTo>
                    <a:pt x="1260914" y="0"/>
                  </a:lnTo>
                  <a:cubicBezTo>
                    <a:pt x="1379592" y="0"/>
                    <a:pt x="1475799" y="96207"/>
                    <a:pt x="1475799" y="214885"/>
                  </a:cubicBezTo>
                  <a:lnTo>
                    <a:pt x="1475799" y="1074400"/>
                  </a:lnTo>
                  <a:cubicBezTo>
                    <a:pt x="1475799" y="1193078"/>
                    <a:pt x="1379592" y="1289285"/>
                    <a:pt x="1260914" y="1289285"/>
                  </a:cubicBezTo>
                  <a:lnTo>
                    <a:pt x="214885" y="1289285"/>
                  </a:lnTo>
                  <a:cubicBezTo>
                    <a:pt x="96207" y="1289285"/>
                    <a:pt x="0" y="1193078"/>
                    <a:pt x="0" y="1074400"/>
                  </a:cubicBezTo>
                  <a:lnTo>
                    <a:pt x="0" y="214885"/>
                  </a:lnTo>
                  <a:close/>
                </a:path>
              </a:pathLst>
            </a:custGeom>
            <a:solidFill>
              <a:srgbClr val="00B050"/>
            </a:solidFill>
            <a:ln w="15875" cap="flat" cmpd="sng" algn="ctr">
              <a:noFill/>
              <a:prstDash val="solid"/>
            </a:ln>
            <a:effectLst/>
          </p:spPr>
          <p:txBody>
            <a:bodyPr spcFirstLastPara="0" vert="horz" wrap="square" lIns="139138" tIns="139138" rIns="139138" bIns="139138"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err="1" smtClean="0">
                  <a:ln>
                    <a:noFill/>
                  </a:ln>
                  <a:solidFill>
                    <a:prstClr val="white"/>
                  </a:solidFill>
                  <a:effectLst/>
                  <a:uLnTx/>
                  <a:uFillTx/>
                  <a:latin typeface="Calibri" panose="020F0502020204030204"/>
                  <a:ea typeface="+mn-ea"/>
                  <a:cs typeface="+mn-cs"/>
                </a:rPr>
                <a:t>PolarWatch</a:t>
              </a:r>
              <a:r>
                <a:rPr kumimoji="0" lang="en-US" sz="2000" b="0" i="0" u="none" strike="noStrike" kern="0" cap="none" spc="0" normalizeH="0" baseline="0" noProof="0" dirty="0" smtClean="0">
                  <a:ln>
                    <a:noFill/>
                  </a:ln>
                  <a:solidFill>
                    <a:prstClr val="white"/>
                  </a:solidFill>
                  <a:effectLst/>
                  <a:uLnTx/>
                  <a:uFillTx/>
                  <a:latin typeface="Calibri" panose="020F0502020204030204"/>
                  <a:ea typeface="+mn-ea"/>
                  <a:cs typeface="+mn-cs"/>
                </a:rPr>
                <a:t> NMFS/NESDIS</a:t>
              </a:r>
            </a:p>
          </p:txBody>
        </p:sp>
        <p:sp>
          <p:nvSpPr>
            <p:cNvPr id="111" name="Freeform 110"/>
            <p:cNvSpPr/>
            <p:nvPr/>
          </p:nvSpPr>
          <p:spPr>
            <a:xfrm>
              <a:off x="4090507" y="1407853"/>
              <a:ext cx="4075263" cy="4075263"/>
            </a:xfrm>
            <a:custGeom>
              <a:avLst/>
              <a:gdLst/>
              <a:ahLst/>
              <a:cxnLst/>
              <a:rect l="0" t="0" r="0" b="0"/>
              <a:pathLst>
                <a:path>
                  <a:moveTo>
                    <a:pt x="1183603" y="187610"/>
                  </a:moveTo>
                  <a:arcTo wR="2037631" hR="2037631" stAng="14713229" swAng="210735"/>
                </a:path>
              </a:pathLst>
            </a:custGeom>
            <a:noFill/>
            <a:ln w="88900" cap="flat" cmpd="sng" algn="ctr">
              <a:solidFill>
                <a:srgbClr val="62A39F"/>
              </a:solidFill>
              <a:prstDash val="solid"/>
            </a:ln>
            <a:effectLst/>
          </p:spPr>
        </p:sp>
      </p:grpSp>
      <p:sp>
        <p:nvSpPr>
          <p:cNvPr id="112" name="TextBox 111"/>
          <p:cNvSpPr txBox="1"/>
          <p:nvPr/>
        </p:nvSpPr>
        <p:spPr>
          <a:xfrm>
            <a:off x="4460491" y="5900332"/>
            <a:ext cx="3022943" cy="523220"/>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rPr>
              <a:t>“HUB and SPOKES”</a:t>
            </a:r>
          </a:p>
        </p:txBody>
      </p:sp>
      <p:sp>
        <p:nvSpPr>
          <p:cNvPr id="113" name="TextBox 112"/>
          <p:cNvSpPr txBox="1"/>
          <p:nvPr/>
        </p:nvSpPr>
        <p:spPr>
          <a:xfrm>
            <a:off x="9321371" y="442779"/>
            <a:ext cx="1695144" cy="2677656"/>
          </a:xfrm>
          <a:prstGeom prst="rect">
            <a:avLst/>
          </a:prstGeom>
          <a:solidFill>
            <a:schemeClr val="accent5">
              <a:lumMod val="20000"/>
              <a:lumOff val="80000"/>
            </a:schemeClr>
          </a:solidFill>
        </p:spPr>
        <p:txBody>
          <a:bodyPr wrap="none" rtlCol="0">
            <a:spAutoFit/>
          </a:bodyPr>
          <a:lstStyle/>
          <a:p>
            <a:r>
              <a:rPr lang="en-US" sz="2400" b="1" dirty="0" smtClean="0">
                <a:latin typeface="Arial Narrow" panose="020B0606020202030204" pitchFamily="34" charset="0"/>
              </a:rPr>
              <a:t>NOAA Users</a:t>
            </a:r>
          </a:p>
          <a:p>
            <a:pPr marL="457200" indent="-457200">
              <a:buFont typeface="Arial" panose="020B0604020202020204" pitchFamily="34" charset="0"/>
              <a:buChar char="•"/>
            </a:pPr>
            <a:r>
              <a:rPr lang="en-US" sz="2400" dirty="0" smtClean="0">
                <a:latin typeface="Arial Narrow" panose="020B0606020202030204" pitchFamily="34" charset="0"/>
              </a:rPr>
              <a:t>OAR</a:t>
            </a:r>
          </a:p>
          <a:p>
            <a:pPr marL="457200" indent="-457200">
              <a:buFont typeface="Arial" panose="020B0604020202020204" pitchFamily="34" charset="0"/>
              <a:buChar char="•"/>
            </a:pPr>
            <a:r>
              <a:rPr lang="en-US" sz="2400" dirty="0" smtClean="0">
                <a:latin typeface="Arial Narrow" panose="020B0606020202030204" pitchFamily="34" charset="0"/>
              </a:rPr>
              <a:t>NESDIS</a:t>
            </a:r>
          </a:p>
          <a:p>
            <a:pPr marL="457200" indent="-457200">
              <a:buFont typeface="Arial" panose="020B0604020202020204" pitchFamily="34" charset="0"/>
              <a:buChar char="•"/>
            </a:pPr>
            <a:r>
              <a:rPr lang="en-US" sz="2400" dirty="0" smtClean="0">
                <a:latin typeface="Arial Narrow" panose="020B0606020202030204" pitchFamily="34" charset="0"/>
              </a:rPr>
              <a:t>NOS</a:t>
            </a:r>
          </a:p>
          <a:p>
            <a:pPr marL="457200" indent="-457200">
              <a:buFont typeface="Arial" panose="020B0604020202020204" pitchFamily="34" charset="0"/>
              <a:buChar char="•"/>
            </a:pPr>
            <a:r>
              <a:rPr lang="en-US" sz="2400" dirty="0" smtClean="0">
                <a:latin typeface="Arial Narrow" panose="020B0606020202030204" pitchFamily="34" charset="0"/>
              </a:rPr>
              <a:t>NMFS</a:t>
            </a:r>
          </a:p>
          <a:p>
            <a:pPr marL="457200" indent="-457200">
              <a:buFont typeface="Arial" panose="020B0604020202020204" pitchFamily="34" charset="0"/>
              <a:buChar char="•"/>
            </a:pPr>
            <a:r>
              <a:rPr lang="en-US" sz="2400" dirty="0" smtClean="0">
                <a:latin typeface="Arial Narrow" panose="020B0606020202030204" pitchFamily="34" charset="0"/>
              </a:rPr>
              <a:t>NWS</a:t>
            </a:r>
          </a:p>
          <a:p>
            <a:pPr marL="457200" indent="-457200">
              <a:buFont typeface="Arial" panose="020B0604020202020204" pitchFamily="34" charset="0"/>
              <a:buChar char="•"/>
            </a:pPr>
            <a:r>
              <a:rPr lang="en-US" sz="2400" dirty="0" smtClean="0">
                <a:latin typeface="Arial Narrow" panose="020B0606020202030204" pitchFamily="34" charset="0"/>
              </a:rPr>
              <a:t>OMAO</a:t>
            </a:r>
          </a:p>
        </p:txBody>
      </p:sp>
      <p:sp>
        <p:nvSpPr>
          <p:cNvPr id="4" name="Footer Placeholder 3"/>
          <p:cNvSpPr>
            <a:spLocks noGrp="1"/>
          </p:cNvSpPr>
          <p:nvPr>
            <p:ph type="ftr" sz="quarter" idx="3"/>
          </p:nvPr>
        </p:nvSpPr>
        <p:spPr/>
        <p:txBody>
          <a:bodyPr/>
          <a:lstStyle/>
          <a:p>
            <a:r>
              <a:rPr lang="en-US" smtClean="0"/>
              <a:t>STAR Seminar, 20 November 2019, NCWCP, College Park, MD</a:t>
            </a:r>
            <a:endParaRPr lang="en-US" dirty="0"/>
          </a:p>
        </p:txBody>
      </p:sp>
      <p:sp>
        <p:nvSpPr>
          <p:cNvPr id="5" name="Slide Number Placeholder 4"/>
          <p:cNvSpPr>
            <a:spLocks noGrp="1"/>
          </p:cNvSpPr>
          <p:nvPr>
            <p:ph type="sldNum" sz="quarter" idx="12"/>
          </p:nvPr>
        </p:nvSpPr>
        <p:spPr/>
        <p:txBody>
          <a:bodyPr/>
          <a:lstStyle/>
          <a:p>
            <a:fld id="{4F6F23CF-7BCB-1C46-9584-7002207BC3BE}" type="slidenum">
              <a:rPr lang="en-US" smtClean="0"/>
              <a:pPr/>
              <a:t>14</a:t>
            </a:fld>
            <a:endParaRPr lang="en-US"/>
          </a:p>
        </p:txBody>
      </p:sp>
    </p:spTree>
    <p:extLst>
      <p:ext uri="{BB962C8B-B14F-4D97-AF65-F5344CB8AC3E}">
        <p14:creationId xmlns:p14="http://schemas.microsoft.com/office/powerpoint/2010/main" val="29904082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A2D4D-6FC5-7A43-8929-D19CD6C749B5}"/>
              </a:ext>
            </a:extLst>
          </p:cNvPr>
          <p:cNvSpPr>
            <a:spLocks noGrp="1"/>
          </p:cNvSpPr>
          <p:nvPr>
            <p:ph type="title"/>
          </p:nvPr>
        </p:nvSpPr>
        <p:spPr>
          <a:xfrm>
            <a:off x="528298" y="-122913"/>
            <a:ext cx="10515600" cy="1325563"/>
          </a:xfrm>
        </p:spPr>
        <p:txBody>
          <a:bodyPr/>
          <a:lstStyle/>
          <a:p>
            <a:r>
              <a:rPr lang="en-US" dirty="0"/>
              <a:t>Contact information for the </a:t>
            </a:r>
            <a:r>
              <a:rPr lang="en-US" dirty="0" smtClean="0"/>
              <a:t>nodes, central office and program</a:t>
            </a:r>
            <a:endParaRPr lang="en-US" dirty="0"/>
          </a:p>
        </p:txBody>
      </p:sp>
      <p:grpSp>
        <p:nvGrpSpPr>
          <p:cNvPr id="8" name="Group 7">
            <a:extLst>
              <a:ext uri="{FF2B5EF4-FFF2-40B4-BE49-F238E27FC236}">
                <a16:creationId xmlns:a16="http://schemas.microsoft.com/office/drawing/2014/main" id="{B43F637A-5297-B64A-9FD0-41043B444CA3}"/>
              </a:ext>
            </a:extLst>
          </p:cNvPr>
          <p:cNvGrpSpPr/>
          <p:nvPr/>
        </p:nvGrpSpPr>
        <p:grpSpPr>
          <a:xfrm>
            <a:off x="3231078" y="1094652"/>
            <a:ext cx="2844140" cy="2185214"/>
            <a:chOff x="659328" y="1094652"/>
            <a:chExt cx="2844140" cy="2185214"/>
          </a:xfrm>
        </p:grpSpPr>
        <p:sp>
          <p:nvSpPr>
            <p:cNvPr id="6" name="Rectangle 5">
              <a:extLst>
                <a:ext uri="{FF2B5EF4-FFF2-40B4-BE49-F238E27FC236}">
                  <a16:creationId xmlns:a16="http://schemas.microsoft.com/office/drawing/2014/main" id="{5CD19417-D48E-6149-80EA-20843A293A55}"/>
                </a:ext>
              </a:extLst>
            </p:cNvPr>
            <p:cNvSpPr/>
            <p:nvPr/>
          </p:nvSpPr>
          <p:spPr>
            <a:xfrm>
              <a:off x="659328" y="1094652"/>
              <a:ext cx="2844140" cy="2185214"/>
            </a:xfrm>
            <a:prstGeom prst="rect">
              <a:avLst/>
            </a:prstGeom>
          </p:spPr>
          <p:txBody>
            <a:bodyPr wrap="square">
              <a:spAutoFit/>
            </a:bodyPr>
            <a:lstStyle/>
            <a:p>
              <a:pPr marL="15875">
                <a:spcAft>
                  <a:spcPts val="600"/>
                </a:spcAft>
              </a:pPr>
              <a:r>
                <a:rPr lang="en-US" sz="1400" b="1" dirty="0">
                  <a:latin typeface="Arial Narrow" panose="020B0604020202020204" pitchFamily="34" charset="0"/>
                  <a:cs typeface="Arial Narrow" panose="020B0604020202020204" pitchFamily="34" charset="0"/>
                </a:rPr>
                <a:t>Central </a:t>
              </a:r>
              <a:r>
                <a:rPr lang="en-US" sz="1400" b="1" dirty="0" smtClean="0">
                  <a:latin typeface="Arial Narrow" panose="020B0604020202020204" pitchFamily="34" charset="0"/>
                  <a:cs typeface="Arial Narrow" panose="020B0604020202020204" pitchFamily="34" charset="0"/>
                </a:rPr>
                <a:t>Pacific OceanWatch</a:t>
              </a:r>
              <a:endParaRPr lang="en-US" sz="1400" b="1" dirty="0">
                <a:latin typeface="Arial Narrow" panose="020B0604020202020204" pitchFamily="34" charset="0"/>
                <a:cs typeface="Arial Narrow" panose="020B0604020202020204" pitchFamily="34" charset="0"/>
              </a:endParaRPr>
            </a:p>
            <a:p>
              <a:r>
                <a:rPr lang="en-US" sz="1400" dirty="0">
                  <a:latin typeface="Arial Narrow" panose="020B0604020202020204" pitchFamily="34" charset="0"/>
                  <a:cs typeface="Arial Narrow" panose="020B0604020202020204" pitchFamily="34" charset="0"/>
                </a:rPr>
                <a:t>  </a:t>
              </a:r>
              <a:r>
                <a:rPr lang="en-US" sz="1400" b="1" dirty="0">
                  <a:latin typeface="Arial Narrow" panose="020B0604020202020204" pitchFamily="34" charset="0"/>
                  <a:cs typeface="Arial Narrow" panose="020B0604020202020204" pitchFamily="34" charset="0"/>
                </a:rPr>
                <a:t>Ops Manager</a:t>
              </a:r>
            </a:p>
            <a:p>
              <a:r>
                <a:rPr lang="en-US" sz="1400" dirty="0">
                  <a:latin typeface="Arial Narrow" panose="020B0604020202020204" pitchFamily="34" charset="0"/>
                  <a:cs typeface="Arial Narrow" panose="020B0604020202020204" pitchFamily="34" charset="0"/>
                </a:rPr>
                <a:t>	Melanie Abecassis </a:t>
              </a:r>
              <a:br>
                <a:rPr lang="en-US" sz="1400" dirty="0">
                  <a:latin typeface="Arial Narrow" panose="020B0604020202020204" pitchFamily="34" charset="0"/>
                  <a:cs typeface="Arial Narrow" panose="020B0604020202020204" pitchFamily="34" charset="0"/>
                </a:rPr>
              </a:br>
              <a:r>
                <a:rPr lang="en-US" sz="1400" dirty="0">
                  <a:latin typeface="Arial Narrow" panose="020B0604020202020204" pitchFamily="34" charset="0"/>
                  <a:cs typeface="Arial Narrow" panose="020B0604020202020204" pitchFamily="34" charset="0"/>
                </a:rPr>
                <a:t>	melanie.abecassis@noaa.gov</a:t>
              </a:r>
            </a:p>
            <a:p>
              <a:pPr>
                <a:spcBef>
                  <a:spcPts val="300"/>
                </a:spcBef>
              </a:pPr>
              <a:r>
                <a:rPr lang="en-US" sz="1400" dirty="0">
                  <a:latin typeface="Arial Narrow" panose="020B0604020202020204" pitchFamily="34" charset="0"/>
                  <a:cs typeface="Arial Narrow" panose="020B0604020202020204" pitchFamily="34" charset="0"/>
                </a:rPr>
                <a:t>  </a:t>
              </a:r>
              <a:r>
                <a:rPr lang="en-US" sz="1400" b="1" dirty="0">
                  <a:latin typeface="Arial Narrow" panose="020B0604020202020204" pitchFamily="34" charset="0"/>
                  <a:cs typeface="Arial Narrow" panose="020B0604020202020204" pitchFamily="34" charset="0"/>
                </a:rPr>
                <a:t>Node Manager</a:t>
              </a:r>
            </a:p>
            <a:p>
              <a:r>
                <a:rPr lang="en-US" sz="1400" dirty="0">
                  <a:latin typeface="Arial Narrow" panose="020B0604020202020204" pitchFamily="34" charset="0"/>
                  <a:cs typeface="Arial Narrow" panose="020B0604020202020204" pitchFamily="34" charset="0"/>
                </a:rPr>
                <a:t>	Evan Howell</a:t>
              </a:r>
            </a:p>
            <a:p>
              <a:r>
                <a:rPr lang="en-US" sz="1400" dirty="0">
                  <a:latin typeface="Arial Narrow" panose="020B0604020202020204" pitchFamily="34" charset="0"/>
                  <a:cs typeface="Arial Narrow" panose="020B0604020202020204" pitchFamily="34" charset="0"/>
                </a:rPr>
                <a:t>	evan.howell@noaa.gov</a:t>
              </a:r>
            </a:p>
            <a:p>
              <a:pPr>
                <a:spcBef>
                  <a:spcPts val="300"/>
                </a:spcBef>
              </a:pPr>
              <a:r>
                <a:rPr lang="en-US" sz="1400" dirty="0">
                  <a:latin typeface="Arial Narrow" panose="020B0604020202020204" pitchFamily="34" charset="0"/>
                  <a:cs typeface="Arial Narrow" panose="020B0604020202020204" pitchFamily="34" charset="0"/>
                </a:rPr>
                <a:t>  </a:t>
              </a:r>
              <a:r>
                <a:rPr lang="en-US" sz="1400" b="1" dirty="0">
                  <a:latin typeface="Arial Narrow" panose="020B0604020202020204" pitchFamily="34" charset="0"/>
                  <a:cs typeface="Arial Narrow" panose="020B0604020202020204" pitchFamily="34" charset="0"/>
                </a:rPr>
                <a:t>Website</a:t>
              </a:r>
            </a:p>
            <a:p>
              <a:r>
                <a:rPr lang="en-US" sz="1400" dirty="0">
                  <a:latin typeface="Arial Narrow" panose="020B0604020202020204" pitchFamily="34" charset="0"/>
                  <a:cs typeface="Arial Narrow" panose="020B0604020202020204" pitchFamily="34" charset="0"/>
                </a:rPr>
                <a:t>	</a:t>
              </a:r>
              <a:r>
                <a:rPr lang="en-US" sz="1400" dirty="0">
                  <a:latin typeface="Arial Narrow" panose="020B0604020202020204" pitchFamily="34" charset="0"/>
                  <a:cs typeface="Arial Narrow" panose="020B0604020202020204" pitchFamily="34" charset="0"/>
                  <a:hlinkClick r:id="rId2"/>
                </a:rPr>
                <a:t>oceanwatch.pifsc.noaa.gov</a:t>
              </a:r>
              <a:endParaRPr lang="en-US" sz="1400" dirty="0">
                <a:latin typeface="Arial Narrow" panose="020B0604020202020204" pitchFamily="34" charset="0"/>
                <a:cs typeface="Arial Narrow" panose="020B0604020202020204" pitchFamily="34" charset="0"/>
              </a:endParaRPr>
            </a:p>
          </p:txBody>
        </p:sp>
        <p:cxnSp>
          <p:nvCxnSpPr>
            <p:cNvPr id="9" name="Straight Connector 8">
              <a:extLst>
                <a:ext uri="{FF2B5EF4-FFF2-40B4-BE49-F238E27FC236}">
                  <a16:creationId xmlns:a16="http://schemas.microsoft.com/office/drawing/2014/main" id="{09663EFB-AEAC-1946-9784-58565FA3DCD3}"/>
                </a:ext>
              </a:extLst>
            </p:cNvPr>
            <p:cNvCxnSpPr/>
            <p:nvPr/>
          </p:nvCxnSpPr>
          <p:spPr>
            <a:xfrm>
              <a:off x="773020" y="1373696"/>
              <a:ext cx="2338754"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8146C99C-7999-0747-B074-303C90B08601}"/>
              </a:ext>
            </a:extLst>
          </p:cNvPr>
          <p:cNvGrpSpPr/>
          <p:nvPr/>
        </p:nvGrpSpPr>
        <p:grpSpPr>
          <a:xfrm>
            <a:off x="3231078" y="3879779"/>
            <a:ext cx="4274574" cy="2185214"/>
            <a:chOff x="659328" y="3879779"/>
            <a:chExt cx="4274574" cy="2185214"/>
          </a:xfrm>
        </p:grpSpPr>
        <p:sp>
          <p:nvSpPr>
            <p:cNvPr id="12" name="Rectangle 11">
              <a:extLst>
                <a:ext uri="{FF2B5EF4-FFF2-40B4-BE49-F238E27FC236}">
                  <a16:creationId xmlns:a16="http://schemas.microsoft.com/office/drawing/2014/main" id="{7725485D-0D98-D44E-9470-E129FA2C6430}"/>
                </a:ext>
              </a:extLst>
            </p:cNvPr>
            <p:cNvSpPr/>
            <p:nvPr/>
          </p:nvSpPr>
          <p:spPr>
            <a:xfrm>
              <a:off x="659328" y="3879779"/>
              <a:ext cx="4274574" cy="2185214"/>
            </a:xfrm>
            <a:prstGeom prst="rect">
              <a:avLst/>
            </a:prstGeom>
          </p:spPr>
          <p:txBody>
            <a:bodyPr wrap="square">
              <a:spAutoFit/>
            </a:bodyPr>
            <a:lstStyle/>
            <a:p>
              <a:pPr marL="15875">
                <a:spcAft>
                  <a:spcPts val="600"/>
                </a:spcAft>
              </a:pPr>
              <a:r>
                <a:rPr lang="en-US" sz="1400" b="1" dirty="0">
                  <a:latin typeface="Arial Narrow" panose="020B0604020202020204" pitchFamily="34" charset="0"/>
                  <a:cs typeface="Arial Narrow" panose="020B0604020202020204" pitchFamily="34" charset="0"/>
                </a:rPr>
                <a:t>Great Lakes </a:t>
              </a:r>
            </a:p>
            <a:p>
              <a:r>
                <a:rPr lang="en-US" sz="1400" dirty="0">
                  <a:latin typeface="Arial Narrow" panose="020B0604020202020204" pitchFamily="34" charset="0"/>
                  <a:cs typeface="Arial Narrow" panose="020B0604020202020204" pitchFamily="34" charset="0"/>
                </a:rPr>
                <a:t>  </a:t>
              </a:r>
              <a:r>
                <a:rPr lang="en-US" sz="1400" b="1" dirty="0">
                  <a:latin typeface="Arial Narrow" panose="020B0604020202020204" pitchFamily="34" charset="0"/>
                  <a:cs typeface="Arial Narrow" panose="020B0604020202020204" pitchFamily="34" charset="0"/>
                </a:rPr>
                <a:t>Ops Manager</a:t>
              </a:r>
            </a:p>
            <a:p>
              <a:r>
                <a:rPr lang="en-US" sz="1400" dirty="0">
                  <a:latin typeface="Arial Narrow" panose="020B0604020202020204" pitchFamily="34" charset="0"/>
                  <a:cs typeface="Arial Narrow" panose="020B0604020202020204" pitchFamily="34" charset="0"/>
                </a:rPr>
                <a:t>	Songzhi Liu </a:t>
              </a:r>
              <a:br>
                <a:rPr lang="en-US" sz="1400" dirty="0">
                  <a:latin typeface="Arial Narrow" panose="020B0604020202020204" pitchFamily="34" charset="0"/>
                  <a:cs typeface="Arial Narrow" panose="020B0604020202020204" pitchFamily="34" charset="0"/>
                </a:rPr>
              </a:br>
              <a:r>
                <a:rPr lang="en-US" sz="1400" dirty="0">
                  <a:latin typeface="Arial Narrow" panose="020B0604020202020204" pitchFamily="34" charset="0"/>
                  <a:cs typeface="Arial Narrow" panose="020B0604020202020204" pitchFamily="34" charset="0"/>
                </a:rPr>
                <a:t>	oar.glerl.cw@noaa.gov</a:t>
              </a:r>
            </a:p>
            <a:p>
              <a:pPr>
                <a:spcBef>
                  <a:spcPts val="300"/>
                </a:spcBef>
              </a:pPr>
              <a:r>
                <a:rPr lang="en-US" sz="1400" dirty="0">
                  <a:latin typeface="Arial Narrow" panose="020B0604020202020204" pitchFamily="34" charset="0"/>
                  <a:cs typeface="Arial Narrow" panose="020B0604020202020204" pitchFamily="34" charset="0"/>
                </a:rPr>
                <a:t>  </a:t>
              </a:r>
              <a:r>
                <a:rPr lang="en-US" sz="1400" b="1" dirty="0">
                  <a:latin typeface="Arial Narrow" panose="020B0604020202020204" pitchFamily="34" charset="0"/>
                  <a:cs typeface="Arial Narrow" panose="020B0604020202020204" pitchFamily="34" charset="0"/>
                </a:rPr>
                <a:t>Node Manager</a:t>
              </a:r>
            </a:p>
            <a:p>
              <a:r>
                <a:rPr lang="en-US" sz="1400" dirty="0">
                  <a:latin typeface="Arial Narrow" panose="020B0604020202020204" pitchFamily="34" charset="0"/>
                  <a:cs typeface="Arial Narrow" panose="020B0604020202020204" pitchFamily="34" charset="0"/>
                </a:rPr>
                <a:t>	Philip Chu</a:t>
              </a:r>
            </a:p>
            <a:p>
              <a:r>
                <a:rPr lang="en-US" sz="1400" dirty="0">
                  <a:latin typeface="Arial Narrow" panose="020B0604020202020204" pitchFamily="34" charset="0"/>
                  <a:cs typeface="Arial Narrow" panose="020B0604020202020204" pitchFamily="34" charset="0"/>
                </a:rPr>
                <a:t>	philip.chu@noaa.gov</a:t>
              </a:r>
            </a:p>
            <a:p>
              <a:pPr>
                <a:spcBef>
                  <a:spcPts val="300"/>
                </a:spcBef>
              </a:pPr>
              <a:r>
                <a:rPr lang="en-US" sz="1400" dirty="0">
                  <a:latin typeface="Arial Narrow" panose="020B0604020202020204" pitchFamily="34" charset="0"/>
                  <a:cs typeface="Arial Narrow" panose="020B0604020202020204" pitchFamily="34" charset="0"/>
                </a:rPr>
                <a:t>  </a:t>
              </a:r>
              <a:r>
                <a:rPr lang="en-US" sz="1400" b="1" dirty="0">
                  <a:latin typeface="Arial Narrow" panose="020B0604020202020204" pitchFamily="34" charset="0"/>
                  <a:cs typeface="Arial Narrow" panose="020B0604020202020204" pitchFamily="34" charset="0"/>
                </a:rPr>
                <a:t>Website</a:t>
              </a:r>
            </a:p>
            <a:p>
              <a:r>
                <a:rPr lang="en-US" sz="1400" dirty="0">
                  <a:latin typeface="Arial Narrow" panose="020B0604020202020204" pitchFamily="34" charset="0"/>
                  <a:cs typeface="Arial Narrow" panose="020B0604020202020204" pitchFamily="34" charset="0"/>
                </a:rPr>
                <a:t>	</a:t>
              </a:r>
              <a:r>
                <a:rPr lang="en-US" sz="1400" dirty="0">
                  <a:latin typeface="Arial Narrow" panose="020B0604020202020204" pitchFamily="34" charset="0"/>
                  <a:cs typeface="Arial Narrow" panose="020B0604020202020204" pitchFamily="34" charset="0"/>
                  <a:hlinkClick r:id="rId3"/>
                </a:rPr>
                <a:t>coastwatch.glerl.noaa.gov</a:t>
              </a:r>
              <a:endParaRPr lang="en-US" sz="1400" dirty="0">
                <a:latin typeface="Arial Narrow" panose="020B0604020202020204" pitchFamily="34" charset="0"/>
                <a:cs typeface="Arial Narrow" panose="020B0604020202020204" pitchFamily="34" charset="0"/>
              </a:endParaRPr>
            </a:p>
          </p:txBody>
        </p:sp>
        <p:cxnSp>
          <p:nvCxnSpPr>
            <p:cNvPr id="15" name="Straight Connector 14">
              <a:extLst>
                <a:ext uri="{FF2B5EF4-FFF2-40B4-BE49-F238E27FC236}">
                  <a16:creationId xmlns:a16="http://schemas.microsoft.com/office/drawing/2014/main" id="{40A20431-8FDE-854B-AD75-A2B68557DCA2}"/>
                </a:ext>
              </a:extLst>
            </p:cNvPr>
            <p:cNvCxnSpPr/>
            <p:nvPr/>
          </p:nvCxnSpPr>
          <p:spPr>
            <a:xfrm>
              <a:off x="773020" y="4175166"/>
              <a:ext cx="2338754"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EE4657A7-2FFF-EB4F-B562-F97BD6EE8E4E}"/>
              </a:ext>
            </a:extLst>
          </p:cNvPr>
          <p:cNvGrpSpPr/>
          <p:nvPr/>
        </p:nvGrpSpPr>
        <p:grpSpPr>
          <a:xfrm>
            <a:off x="6075218" y="856974"/>
            <a:ext cx="2761442" cy="2400657"/>
            <a:chOff x="3658408" y="1094652"/>
            <a:chExt cx="2761442" cy="2400657"/>
          </a:xfrm>
        </p:grpSpPr>
        <p:sp>
          <p:nvSpPr>
            <p:cNvPr id="10" name="Rectangle 9">
              <a:extLst>
                <a:ext uri="{FF2B5EF4-FFF2-40B4-BE49-F238E27FC236}">
                  <a16:creationId xmlns:a16="http://schemas.microsoft.com/office/drawing/2014/main" id="{4D361738-B21A-F747-BA27-DA4A476C7DF0}"/>
                </a:ext>
              </a:extLst>
            </p:cNvPr>
            <p:cNvSpPr/>
            <p:nvPr/>
          </p:nvSpPr>
          <p:spPr>
            <a:xfrm>
              <a:off x="3658408" y="1094652"/>
              <a:ext cx="2761442" cy="2400657"/>
            </a:xfrm>
            <a:prstGeom prst="rect">
              <a:avLst/>
            </a:prstGeom>
          </p:spPr>
          <p:txBody>
            <a:bodyPr wrap="square">
              <a:spAutoFit/>
            </a:bodyPr>
            <a:lstStyle/>
            <a:p>
              <a:pPr marL="15875">
                <a:spcAft>
                  <a:spcPts val="600"/>
                </a:spcAft>
              </a:pPr>
              <a:r>
                <a:rPr lang="en-US" sz="1400" b="1" dirty="0">
                  <a:latin typeface="Arial Narrow" panose="020B0604020202020204" pitchFamily="34" charset="0"/>
                  <a:cs typeface="Arial Narrow" panose="020B0604020202020204" pitchFamily="34" charset="0"/>
                </a:rPr>
                <a:t>Caribbean/Gulf of </a:t>
              </a:r>
              <a:r>
                <a:rPr lang="en-US" sz="1400" b="1" dirty="0" smtClean="0">
                  <a:latin typeface="Arial Narrow" panose="020B0604020202020204" pitchFamily="34" charset="0"/>
                  <a:cs typeface="Arial Narrow" panose="020B0604020202020204" pitchFamily="34" charset="0"/>
                </a:rPr>
                <a:t>Mexico, Atlantic OceanWatch</a:t>
              </a:r>
              <a:endParaRPr lang="en-US" sz="1400" b="1" dirty="0">
                <a:latin typeface="Arial Narrow" panose="020B0604020202020204" pitchFamily="34" charset="0"/>
                <a:cs typeface="Arial Narrow" panose="020B0604020202020204" pitchFamily="34" charset="0"/>
              </a:endParaRPr>
            </a:p>
            <a:p>
              <a:r>
                <a:rPr lang="en-US" sz="1400" dirty="0">
                  <a:latin typeface="Arial Narrow" panose="020B0604020202020204" pitchFamily="34" charset="0"/>
                  <a:cs typeface="Arial Narrow" panose="020B0604020202020204" pitchFamily="34" charset="0"/>
                </a:rPr>
                <a:t>  </a:t>
              </a:r>
              <a:r>
                <a:rPr lang="en-US" sz="1400" b="1" dirty="0">
                  <a:latin typeface="Arial Narrow" panose="020B0604020202020204" pitchFamily="34" charset="0"/>
                  <a:cs typeface="Arial Narrow" panose="020B0604020202020204" pitchFamily="34" charset="0"/>
                </a:rPr>
                <a:t>Ops Manager</a:t>
              </a:r>
            </a:p>
            <a:p>
              <a:r>
                <a:rPr lang="en-US" sz="1400" dirty="0">
                  <a:latin typeface="Arial Narrow" panose="020B0604020202020204" pitchFamily="34" charset="0"/>
                  <a:cs typeface="Arial Narrow" panose="020B0604020202020204" pitchFamily="34" charset="0"/>
                </a:rPr>
                <a:t>	Joaquin A. Trinanes </a:t>
              </a:r>
              <a:br>
                <a:rPr lang="en-US" sz="1400" dirty="0">
                  <a:latin typeface="Arial Narrow" panose="020B0604020202020204" pitchFamily="34" charset="0"/>
                  <a:cs typeface="Arial Narrow" panose="020B0604020202020204" pitchFamily="34" charset="0"/>
                </a:rPr>
              </a:br>
              <a:r>
                <a:rPr lang="en-US" sz="1400" dirty="0">
                  <a:latin typeface="Arial Narrow" panose="020B0604020202020204" pitchFamily="34" charset="0"/>
                  <a:cs typeface="Arial Narrow" panose="020B0604020202020204" pitchFamily="34" charset="0"/>
                </a:rPr>
                <a:t>	joaquin.rinanes@noaa.gov</a:t>
              </a:r>
            </a:p>
            <a:p>
              <a:pPr>
                <a:spcBef>
                  <a:spcPts val="300"/>
                </a:spcBef>
              </a:pPr>
              <a:r>
                <a:rPr lang="en-US" sz="1400" dirty="0">
                  <a:latin typeface="Arial Narrow" panose="020B0604020202020204" pitchFamily="34" charset="0"/>
                  <a:cs typeface="Arial Narrow" panose="020B0604020202020204" pitchFamily="34" charset="0"/>
                </a:rPr>
                <a:t>  </a:t>
              </a:r>
              <a:r>
                <a:rPr lang="en-US" sz="1400" b="1" dirty="0">
                  <a:latin typeface="Arial Narrow" panose="020B0604020202020204" pitchFamily="34" charset="0"/>
                  <a:cs typeface="Arial Narrow" panose="020B0604020202020204" pitchFamily="34" charset="0"/>
                </a:rPr>
                <a:t>Node Manager</a:t>
              </a:r>
            </a:p>
            <a:p>
              <a:r>
                <a:rPr lang="en-US" sz="1400" dirty="0">
                  <a:latin typeface="Arial Narrow" panose="020B0604020202020204" pitchFamily="34" charset="0"/>
                  <a:cs typeface="Arial Narrow" panose="020B0604020202020204" pitchFamily="34" charset="0"/>
                </a:rPr>
                <a:t>	Gustavo Goni</a:t>
              </a:r>
            </a:p>
            <a:p>
              <a:r>
                <a:rPr lang="en-US" sz="1400" dirty="0">
                  <a:latin typeface="Arial Narrow" panose="020B0604020202020204" pitchFamily="34" charset="0"/>
                  <a:cs typeface="Arial Narrow" panose="020B0604020202020204" pitchFamily="34" charset="0"/>
                </a:rPr>
                <a:t>	gustavo.goni@noaa.gov</a:t>
              </a:r>
            </a:p>
            <a:p>
              <a:pPr>
                <a:spcBef>
                  <a:spcPts val="300"/>
                </a:spcBef>
              </a:pPr>
              <a:r>
                <a:rPr lang="en-US" sz="1400" dirty="0">
                  <a:latin typeface="Arial Narrow" panose="020B0604020202020204" pitchFamily="34" charset="0"/>
                  <a:cs typeface="Arial Narrow" panose="020B0604020202020204" pitchFamily="34" charset="0"/>
                </a:rPr>
                <a:t>  </a:t>
              </a:r>
              <a:r>
                <a:rPr lang="en-US" sz="1400" b="1" dirty="0">
                  <a:latin typeface="Arial Narrow" panose="020B0604020202020204" pitchFamily="34" charset="0"/>
                  <a:cs typeface="Arial Narrow" panose="020B0604020202020204" pitchFamily="34" charset="0"/>
                </a:rPr>
                <a:t>Website</a:t>
              </a:r>
            </a:p>
            <a:p>
              <a:r>
                <a:rPr lang="en-US" sz="1400" dirty="0">
                  <a:latin typeface="Arial Narrow" panose="020B0604020202020204" pitchFamily="34" charset="0"/>
                  <a:cs typeface="Arial Narrow" panose="020B0604020202020204" pitchFamily="34" charset="0"/>
                </a:rPr>
                <a:t>	</a:t>
              </a:r>
              <a:r>
                <a:rPr lang="en-US" sz="1400" dirty="0">
                  <a:latin typeface="Arial Narrow" panose="020B0604020202020204" pitchFamily="34" charset="0"/>
                  <a:cs typeface="Arial Narrow" panose="020B0604020202020204" pitchFamily="34" charset="0"/>
                  <a:hlinkClick r:id="rId4"/>
                </a:rPr>
                <a:t>cwcaribbean.aoml.noaa.gov</a:t>
              </a:r>
              <a:endParaRPr lang="en-US" sz="1400" dirty="0">
                <a:latin typeface="Arial Narrow" panose="020B0604020202020204" pitchFamily="34" charset="0"/>
                <a:cs typeface="Arial Narrow" panose="020B0604020202020204" pitchFamily="34" charset="0"/>
              </a:endParaRPr>
            </a:p>
          </p:txBody>
        </p:sp>
        <p:cxnSp>
          <p:nvCxnSpPr>
            <p:cNvPr id="16" name="Straight Connector 15">
              <a:extLst>
                <a:ext uri="{FF2B5EF4-FFF2-40B4-BE49-F238E27FC236}">
                  <a16:creationId xmlns:a16="http://schemas.microsoft.com/office/drawing/2014/main" id="{1B06768F-43D5-7946-ACFF-4EDC5B6782D3}"/>
                </a:ext>
              </a:extLst>
            </p:cNvPr>
            <p:cNvCxnSpPr/>
            <p:nvPr/>
          </p:nvCxnSpPr>
          <p:spPr>
            <a:xfrm>
              <a:off x="3693968" y="1617783"/>
              <a:ext cx="2338754"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2915412C-FB15-F64C-A11B-A54964488AD9}"/>
              </a:ext>
            </a:extLst>
          </p:cNvPr>
          <p:cNvGrpSpPr/>
          <p:nvPr/>
        </p:nvGrpSpPr>
        <p:grpSpPr>
          <a:xfrm>
            <a:off x="6075218" y="3879779"/>
            <a:ext cx="4274574" cy="2185214"/>
            <a:chOff x="4649008" y="3879779"/>
            <a:chExt cx="4274574" cy="2185214"/>
          </a:xfrm>
        </p:grpSpPr>
        <p:sp>
          <p:nvSpPr>
            <p:cNvPr id="13" name="Rectangle 12">
              <a:extLst>
                <a:ext uri="{FF2B5EF4-FFF2-40B4-BE49-F238E27FC236}">
                  <a16:creationId xmlns:a16="http://schemas.microsoft.com/office/drawing/2014/main" id="{D7667305-AE89-B445-A855-82259DFF9EAD}"/>
                </a:ext>
              </a:extLst>
            </p:cNvPr>
            <p:cNvSpPr/>
            <p:nvPr/>
          </p:nvSpPr>
          <p:spPr>
            <a:xfrm>
              <a:off x="4649008" y="3879779"/>
              <a:ext cx="4274574" cy="2185214"/>
            </a:xfrm>
            <a:prstGeom prst="rect">
              <a:avLst/>
            </a:prstGeom>
          </p:spPr>
          <p:txBody>
            <a:bodyPr wrap="square">
              <a:spAutoFit/>
            </a:bodyPr>
            <a:lstStyle/>
            <a:p>
              <a:pPr marL="15875">
                <a:spcAft>
                  <a:spcPts val="600"/>
                </a:spcAft>
              </a:pPr>
              <a:r>
                <a:rPr lang="en-US" sz="1400" b="1" dirty="0">
                  <a:latin typeface="Arial Narrow" panose="020B0604020202020204" pitchFamily="34" charset="0"/>
                  <a:cs typeface="Arial Narrow" panose="020B0604020202020204" pitchFamily="34" charset="0"/>
                </a:rPr>
                <a:t>West Coast</a:t>
              </a:r>
            </a:p>
            <a:p>
              <a:r>
                <a:rPr lang="en-US" sz="1400" dirty="0">
                  <a:latin typeface="Arial Narrow" panose="020B0604020202020204" pitchFamily="34" charset="0"/>
                  <a:cs typeface="Arial Narrow" panose="020B0604020202020204" pitchFamily="34" charset="0"/>
                </a:rPr>
                <a:t>  </a:t>
              </a:r>
              <a:r>
                <a:rPr lang="en-US" sz="1400" b="1" dirty="0">
                  <a:latin typeface="Arial Narrow" panose="020B0604020202020204" pitchFamily="34" charset="0"/>
                  <a:cs typeface="Arial Narrow" panose="020B0604020202020204" pitchFamily="34" charset="0"/>
                </a:rPr>
                <a:t>Ops Manager</a:t>
              </a:r>
            </a:p>
            <a:p>
              <a:r>
                <a:rPr lang="en-US" sz="1400" dirty="0">
                  <a:latin typeface="Arial Narrow" panose="020B0604020202020204" pitchFamily="34" charset="0"/>
                  <a:cs typeface="Arial Narrow" panose="020B0604020202020204" pitchFamily="34" charset="0"/>
                </a:rPr>
                <a:t>	Dale Robinson </a:t>
              </a:r>
              <a:br>
                <a:rPr lang="en-US" sz="1400" dirty="0">
                  <a:latin typeface="Arial Narrow" panose="020B0604020202020204" pitchFamily="34" charset="0"/>
                  <a:cs typeface="Arial Narrow" panose="020B0604020202020204" pitchFamily="34" charset="0"/>
                </a:rPr>
              </a:br>
              <a:r>
                <a:rPr lang="en-US" sz="1400" dirty="0">
                  <a:latin typeface="Arial Narrow" panose="020B0604020202020204" pitchFamily="34" charset="0"/>
                  <a:cs typeface="Arial Narrow" panose="020B0604020202020204" pitchFamily="34" charset="0"/>
                </a:rPr>
                <a:t>	dale.robinson@noaa.gov</a:t>
              </a:r>
            </a:p>
            <a:p>
              <a:pPr>
                <a:spcBef>
                  <a:spcPts val="300"/>
                </a:spcBef>
              </a:pPr>
              <a:r>
                <a:rPr lang="en-US" sz="1400" dirty="0">
                  <a:latin typeface="Arial Narrow" panose="020B0604020202020204" pitchFamily="34" charset="0"/>
                  <a:cs typeface="Arial Narrow" panose="020B0604020202020204" pitchFamily="34" charset="0"/>
                </a:rPr>
                <a:t>  </a:t>
              </a:r>
              <a:r>
                <a:rPr lang="en-US" sz="1400" b="1" dirty="0">
                  <a:latin typeface="Arial Narrow" panose="020B0604020202020204" pitchFamily="34" charset="0"/>
                  <a:cs typeface="Arial Narrow" panose="020B0604020202020204" pitchFamily="34" charset="0"/>
                </a:rPr>
                <a:t>Node Manager</a:t>
              </a:r>
            </a:p>
            <a:p>
              <a:r>
                <a:rPr lang="en-US" sz="1400" dirty="0">
                  <a:latin typeface="Arial Narrow" panose="020B0604020202020204" pitchFamily="34" charset="0"/>
                  <a:cs typeface="Arial Narrow" panose="020B0604020202020204" pitchFamily="34" charset="0"/>
                </a:rPr>
                <a:t>	Cara Wilson</a:t>
              </a:r>
            </a:p>
            <a:p>
              <a:r>
                <a:rPr lang="en-US" sz="1400" dirty="0">
                  <a:latin typeface="Arial Narrow" panose="020B0604020202020204" pitchFamily="34" charset="0"/>
                  <a:cs typeface="Arial Narrow" panose="020B0604020202020204" pitchFamily="34" charset="0"/>
                </a:rPr>
                <a:t>	cara.wilson@noaa.gov</a:t>
              </a:r>
            </a:p>
            <a:p>
              <a:pPr>
                <a:spcBef>
                  <a:spcPts val="300"/>
                </a:spcBef>
              </a:pPr>
              <a:r>
                <a:rPr lang="en-US" sz="1400" dirty="0">
                  <a:latin typeface="Arial Narrow" panose="020B0604020202020204" pitchFamily="34" charset="0"/>
                  <a:cs typeface="Arial Narrow" panose="020B0604020202020204" pitchFamily="34" charset="0"/>
                </a:rPr>
                <a:t>  </a:t>
              </a:r>
              <a:r>
                <a:rPr lang="en-US" sz="1400" b="1" dirty="0">
                  <a:latin typeface="Arial Narrow" panose="020B0604020202020204" pitchFamily="34" charset="0"/>
                  <a:cs typeface="Arial Narrow" panose="020B0604020202020204" pitchFamily="34" charset="0"/>
                </a:rPr>
                <a:t>Website</a:t>
              </a:r>
            </a:p>
            <a:p>
              <a:r>
                <a:rPr lang="en-US" sz="1400" dirty="0">
                  <a:latin typeface="Arial Narrow" panose="020B0604020202020204" pitchFamily="34" charset="0"/>
                  <a:cs typeface="Arial Narrow" panose="020B0604020202020204" pitchFamily="34" charset="0"/>
                </a:rPr>
                <a:t>	</a:t>
              </a:r>
              <a:r>
                <a:rPr lang="en-US" sz="1400" dirty="0">
                  <a:latin typeface="Arial Narrow" panose="020B0604020202020204" pitchFamily="34" charset="0"/>
                  <a:cs typeface="Arial Narrow" panose="020B0604020202020204" pitchFamily="34" charset="0"/>
                  <a:hlinkClick r:id="rId5"/>
                </a:rPr>
                <a:t>coastwatch.pfeg.noaa.gov</a:t>
              </a:r>
              <a:endParaRPr lang="en-US" sz="1400" dirty="0">
                <a:latin typeface="Arial Narrow" panose="020B0604020202020204" pitchFamily="34" charset="0"/>
                <a:cs typeface="Arial Narrow" panose="020B0604020202020204" pitchFamily="34" charset="0"/>
              </a:endParaRPr>
            </a:p>
          </p:txBody>
        </p:sp>
        <p:cxnSp>
          <p:nvCxnSpPr>
            <p:cNvPr id="17" name="Straight Connector 16">
              <a:extLst>
                <a:ext uri="{FF2B5EF4-FFF2-40B4-BE49-F238E27FC236}">
                  <a16:creationId xmlns:a16="http://schemas.microsoft.com/office/drawing/2014/main" id="{CFC10137-FDD3-4B41-A22F-F39C763D2694}"/>
                </a:ext>
              </a:extLst>
            </p:cNvPr>
            <p:cNvCxnSpPr/>
            <p:nvPr/>
          </p:nvCxnSpPr>
          <p:spPr>
            <a:xfrm>
              <a:off x="4765900" y="4172118"/>
              <a:ext cx="2338754"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F7689C8F-4EF8-204F-8053-69722A9484FD}"/>
              </a:ext>
            </a:extLst>
          </p:cNvPr>
          <p:cNvGrpSpPr/>
          <p:nvPr/>
        </p:nvGrpSpPr>
        <p:grpSpPr>
          <a:xfrm>
            <a:off x="8956040" y="1094652"/>
            <a:ext cx="2950167" cy="2215991"/>
            <a:chOff x="6574790" y="1094652"/>
            <a:chExt cx="2950167" cy="2215991"/>
          </a:xfrm>
        </p:grpSpPr>
        <p:sp>
          <p:nvSpPr>
            <p:cNvPr id="11" name="Rectangle 10">
              <a:extLst>
                <a:ext uri="{FF2B5EF4-FFF2-40B4-BE49-F238E27FC236}">
                  <a16:creationId xmlns:a16="http://schemas.microsoft.com/office/drawing/2014/main" id="{60C2781D-0F72-C84F-A83A-AB4F6B2A0C45}"/>
                </a:ext>
              </a:extLst>
            </p:cNvPr>
            <p:cNvSpPr/>
            <p:nvPr/>
          </p:nvSpPr>
          <p:spPr>
            <a:xfrm>
              <a:off x="6574790" y="1094652"/>
              <a:ext cx="2950167" cy="2215991"/>
            </a:xfrm>
            <a:prstGeom prst="rect">
              <a:avLst/>
            </a:prstGeom>
          </p:spPr>
          <p:txBody>
            <a:bodyPr wrap="square">
              <a:spAutoFit/>
            </a:bodyPr>
            <a:lstStyle/>
            <a:p>
              <a:pPr marL="15875">
                <a:spcAft>
                  <a:spcPts val="600"/>
                </a:spcAft>
              </a:pPr>
              <a:r>
                <a:rPr lang="en-US" sz="1400" b="1" dirty="0">
                  <a:latin typeface="Arial Narrow" panose="020B0604020202020204" pitchFamily="34" charset="0"/>
                  <a:cs typeface="Arial Narrow" panose="020B0604020202020204" pitchFamily="34" charset="0"/>
                </a:rPr>
                <a:t>East Coast</a:t>
              </a:r>
            </a:p>
            <a:p>
              <a:r>
                <a:rPr lang="en-US" sz="1400" dirty="0">
                  <a:latin typeface="Arial Narrow" panose="020B0604020202020204" pitchFamily="34" charset="0"/>
                  <a:cs typeface="Arial Narrow" panose="020B0604020202020204" pitchFamily="34" charset="0"/>
                </a:rPr>
                <a:t>  </a:t>
              </a:r>
              <a:r>
                <a:rPr lang="en-US" sz="1400" b="1" dirty="0">
                  <a:latin typeface="Arial Narrow" panose="020B0604020202020204" pitchFamily="34" charset="0"/>
                  <a:cs typeface="Arial Narrow" panose="020B0604020202020204" pitchFamily="34" charset="0"/>
                </a:rPr>
                <a:t>Ops Manager</a:t>
              </a:r>
            </a:p>
            <a:p>
              <a:r>
                <a:rPr lang="en-US" sz="1400" dirty="0">
                  <a:latin typeface="Arial Narrow" panose="020B0604020202020204" pitchFamily="34" charset="0"/>
                  <a:cs typeface="Arial Narrow" panose="020B0604020202020204" pitchFamily="34" charset="0"/>
                </a:rPr>
                <a:t>	Ron Vogel </a:t>
              </a:r>
              <a:br>
                <a:rPr lang="en-US" sz="1400" dirty="0">
                  <a:latin typeface="Arial Narrow" panose="020B0604020202020204" pitchFamily="34" charset="0"/>
                  <a:cs typeface="Arial Narrow" panose="020B0604020202020204" pitchFamily="34" charset="0"/>
                </a:rPr>
              </a:br>
              <a:r>
                <a:rPr lang="en-US" sz="1400" dirty="0">
                  <a:latin typeface="Arial Narrow" panose="020B0604020202020204" pitchFamily="34" charset="0"/>
                  <a:cs typeface="Arial Narrow" panose="020B0604020202020204" pitchFamily="34" charset="0"/>
                </a:rPr>
                <a:t>	coastwatch.info@noaa.gov</a:t>
              </a:r>
            </a:p>
            <a:p>
              <a:pPr>
                <a:spcBef>
                  <a:spcPts val="300"/>
                </a:spcBef>
              </a:pPr>
              <a:r>
                <a:rPr lang="en-US" sz="1400" dirty="0">
                  <a:latin typeface="Arial Narrow" panose="020B0604020202020204" pitchFamily="34" charset="0"/>
                  <a:cs typeface="Arial Narrow" panose="020B0604020202020204" pitchFamily="34" charset="0"/>
                </a:rPr>
                <a:t>  </a:t>
              </a:r>
              <a:r>
                <a:rPr lang="en-US" sz="1400" b="1" dirty="0">
                  <a:latin typeface="Arial Narrow" panose="020B0604020202020204" pitchFamily="34" charset="0"/>
                  <a:cs typeface="Arial Narrow" panose="020B0604020202020204" pitchFamily="34" charset="0"/>
                </a:rPr>
                <a:t>Node Manager</a:t>
              </a:r>
            </a:p>
            <a:p>
              <a:r>
                <a:rPr lang="en-US" sz="1400" dirty="0">
                  <a:latin typeface="Arial Narrow" panose="020B0604020202020204" pitchFamily="34" charset="0"/>
                  <a:cs typeface="Arial Narrow" panose="020B0604020202020204" pitchFamily="34" charset="0"/>
                </a:rPr>
                <a:t>	Michelle Tomlinson</a:t>
              </a:r>
            </a:p>
            <a:p>
              <a:r>
                <a:rPr lang="en-US" sz="1400" dirty="0">
                  <a:latin typeface="Arial Narrow" panose="020B0604020202020204" pitchFamily="34" charset="0"/>
                  <a:cs typeface="Arial Narrow" panose="020B0604020202020204" pitchFamily="34" charset="0"/>
                </a:rPr>
                <a:t>	coastwatch.info@noaa.gov</a:t>
              </a:r>
            </a:p>
            <a:p>
              <a:pPr>
                <a:spcBef>
                  <a:spcPts val="300"/>
                </a:spcBef>
              </a:pPr>
              <a:r>
                <a:rPr lang="en-US" sz="1400" dirty="0">
                  <a:latin typeface="Arial Narrow" panose="020B0604020202020204" pitchFamily="34" charset="0"/>
                  <a:cs typeface="Arial Narrow" panose="020B0604020202020204" pitchFamily="34" charset="0"/>
                </a:rPr>
                <a:t>  </a:t>
              </a:r>
              <a:r>
                <a:rPr lang="en-US" sz="1400" b="1" dirty="0">
                  <a:latin typeface="Arial Narrow" panose="020B0604020202020204" pitchFamily="34" charset="0"/>
                  <a:cs typeface="Arial Narrow" panose="020B0604020202020204" pitchFamily="34" charset="0"/>
                </a:rPr>
                <a:t>Website</a:t>
              </a:r>
            </a:p>
            <a:p>
              <a:r>
                <a:rPr lang="en-US" sz="1400" dirty="0">
                  <a:latin typeface="Arial Narrow" panose="020B0604020202020204" pitchFamily="34" charset="0"/>
                  <a:cs typeface="Arial Narrow" panose="020B0604020202020204" pitchFamily="34" charset="0"/>
                </a:rPr>
                <a:t>	 </a:t>
              </a:r>
              <a:r>
                <a:rPr lang="en-US" sz="1400" dirty="0">
                  <a:latin typeface="Arial Narrow" panose="020B0604020202020204" pitchFamily="34" charset="0"/>
                  <a:cs typeface="Arial Narrow" panose="020B0604020202020204" pitchFamily="34" charset="0"/>
                  <a:hlinkClick r:id="rId6"/>
                </a:rPr>
                <a:t>eastcoast.coastwatch.noaa.gov</a:t>
              </a:r>
              <a:endParaRPr lang="en-US" sz="1400" dirty="0">
                <a:latin typeface="Arial Narrow" panose="020B0604020202020204" pitchFamily="34" charset="0"/>
                <a:cs typeface="Arial Narrow" panose="020B0604020202020204" pitchFamily="34" charset="0"/>
              </a:endParaRPr>
            </a:p>
          </p:txBody>
        </p:sp>
        <p:cxnSp>
          <p:nvCxnSpPr>
            <p:cNvPr id="20" name="Straight Connector 19">
              <a:extLst>
                <a:ext uri="{FF2B5EF4-FFF2-40B4-BE49-F238E27FC236}">
                  <a16:creationId xmlns:a16="http://schemas.microsoft.com/office/drawing/2014/main" id="{E147B79E-A4A7-824B-8882-5CF830262107}"/>
                </a:ext>
              </a:extLst>
            </p:cNvPr>
            <p:cNvCxnSpPr/>
            <p:nvPr/>
          </p:nvCxnSpPr>
          <p:spPr>
            <a:xfrm>
              <a:off x="6684858" y="1376744"/>
              <a:ext cx="2338754"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9FDE0506-F95A-A742-B23D-EDD523BBA741}"/>
              </a:ext>
            </a:extLst>
          </p:cNvPr>
          <p:cNvGrpSpPr/>
          <p:nvPr/>
        </p:nvGrpSpPr>
        <p:grpSpPr>
          <a:xfrm>
            <a:off x="537390" y="2937339"/>
            <a:ext cx="2950167" cy="1284967"/>
            <a:chOff x="8585932" y="3879779"/>
            <a:chExt cx="2950167" cy="1284967"/>
          </a:xfrm>
        </p:grpSpPr>
        <p:sp>
          <p:nvSpPr>
            <p:cNvPr id="14" name="Rectangle 13">
              <a:extLst>
                <a:ext uri="{FF2B5EF4-FFF2-40B4-BE49-F238E27FC236}">
                  <a16:creationId xmlns:a16="http://schemas.microsoft.com/office/drawing/2014/main" id="{E03FA2DC-08D6-B64A-9031-910B1D010FC9}"/>
                </a:ext>
              </a:extLst>
            </p:cNvPr>
            <p:cNvSpPr/>
            <p:nvPr/>
          </p:nvSpPr>
          <p:spPr>
            <a:xfrm>
              <a:off x="8585932" y="3879779"/>
              <a:ext cx="2950167" cy="1284967"/>
            </a:xfrm>
            <a:prstGeom prst="rect">
              <a:avLst/>
            </a:prstGeom>
          </p:spPr>
          <p:txBody>
            <a:bodyPr wrap="square">
              <a:spAutoFit/>
            </a:bodyPr>
            <a:lstStyle/>
            <a:p>
              <a:pPr marL="15875">
                <a:spcAft>
                  <a:spcPts val="600"/>
                </a:spcAft>
              </a:pPr>
              <a:r>
                <a:rPr lang="en-US" sz="1400" b="1" dirty="0">
                  <a:latin typeface="Arial Narrow" panose="020B0604020202020204" pitchFamily="34" charset="0"/>
                  <a:cs typeface="Arial Narrow" panose="020B0604020202020204" pitchFamily="34" charset="0"/>
                </a:rPr>
                <a:t>CoastWatch Central</a:t>
              </a:r>
            </a:p>
            <a:p>
              <a:r>
                <a:rPr lang="en-US" sz="1400" dirty="0">
                  <a:latin typeface="Arial Narrow" panose="020B0604020202020204" pitchFamily="34" charset="0"/>
                  <a:cs typeface="Arial Narrow" panose="020B0604020202020204" pitchFamily="34" charset="0"/>
                </a:rPr>
                <a:t>  </a:t>
              </a:r>
              <a:r>
                <a:rPr lang="en-US" sz="1400" b="1" dirty="0">
                  <a:latin typeface="Arial Narrow" panose="020B0604020202020204" pitchFamily="34" charset="0"/>
                  <a:cs typeface="Arial Narrow" panose="020B0604020202020204" pitchFamily="34" charset="0"/>
                </a:rPr>
                <a:t>Contact </a:t>
              </a:r>
              <a:r>
                <a:rPr lang="en-US" sz="1400" b="1" dirty="0" smtClean="0">
                  <a:latin typeface="Arial Narrow" panose="020B0604020202020204" pitchFamily="34" charset="0"/>
                  <a:cs typeface="Arial Narrow" panose="020B0604020202020204" pitchFamily="34" charset="0"/>
                </a:rPr>
                <a:t>email and helpdesk</a:t>
              </a:r>
              <a:endParaRPr lang="en-US" sz="1400" b="1" dirty="0">
                <a:latin typeface="Arial Narrow" panose="020B0604020202020204" pitchFamily="34" charset="0"/>
                <a:cs typeface="Arial Narrow" panose="020B0604020202020204" pitchFamily="34" charset="0"/>
              </a:endParaRPr>
            </a:p>
            <a:p>
              <a:r>
                <a:rPr lang="en-US" sz="1400" dirty="0">
                  <a:latin typeface="Arial Narrow" panose="020B0604020202020204" pitchFamily="34" charset="0"/>
                  <a:cs typeface="Arial Narrow" panose="020B0604020202020204" pitchFamily="34" charset="0"/>
                </a:rPr>
                <a:t>	coastwatch.info@noaa.gov </a:t>
              </a:r>
            </a:p>
            <a:p>
              <a:pPr>
                <a:spcBef>
                  <a:spcPts val="300"/>
                </a:spcBef>
              </a:pPr>
              <a:r>
                <a:rPr lang="en-US" sz="1400" dirty="0">
                  <a:latin typeface="Arial Narrow" panose="020B0604020202020204" pitchFamily="34" charset="0"/>
                  <a:cs typeface="Arial Narrow" panose="020B0604020202020204" pitchFamily="34" charset="0"/>
                </a:rPr>
                <a:t>  </a:t>
              </a:r>
              <a:r>
                <a:rPr lang="en-US" sz="1400" b="1" dirty="0">
                  <a:latin typeface="Arial Narrow" panose="020B0604020202020204" pitchFamily="34" charset="0"/>
                  <a:cs typeface="Arial Narrow" panose="020B0604020202020204" pitchFamily="34" charset="0"/>
                </a:rPr>
                <a:t>Website</a:t>
              </a:r>
            </a:p>
            <a:p>
              <a:r>
                <a:rPr lang="en-US" sz="1400" dirty="0">
                  <a:latin typeface="Arial Narrow" panose="020B0604020202020204" pitchFamily="34" charset="0"/>
                  <a:cs typeface="Arial Narrow" panose="020B0604020202020204" pitchFamily="34" charset="0"/>
                </a:rPr>
                <a:t>	 </a:t>
              </a:r>
              <a:r>
                <a:rPr lang="en-US" sz="1400" dirty="0">
                  <a:latin typeface="Arial Narrow" panose="020B0604020202020204" pitchFamily="34" charset="0"/>
                  <a:cs typeface="Arial Narrow" panose="020B0604020202020204" pitchFamily="34" charset="0"/>
                  <a:hlinkClick r:id="rId7"/>
                </a:rPr>
                <a:t>coastwatch.noaa.gov</a:t>
              </a:r>
              <a:endParaRPr lang="en-US" sz="1400" dirty="0">
                <a:latin typeface="Arial Narrow" panose="020B0604020202020204" pitchFamily="34" charset="0"/>
                <a:cs typeface="Arial Narrow" panose="020B0604020202020204" pitchFamily="34" charset="0"/>
              </a:endParaRPr>
            </a:p>
          </p:txBody>
        </p:sp>
        <p:cxnSp>
          <p:nvCxnSpPr>
            <p:cNvPr id="21" name="Straight Connector 20">
              <a:extLst>
                <a:ext uri="{FF2B5EF4-FFF2-40B4-BE49-F238E27FC236}">
                  <a16:creationId xmlns:a16="http://schemas.microsoft.com/office/drawing/2014/main" id="{89FDA7F8-4E54-CF40-A1D3-FBCFA3963351}"/>
                </a:ext>
              </a:extLst>
            </p:cNvPr>
            <p:cNvCxnSpPr/>
            <p:nvPr/>
          </p:nvCxnSpPr>
          <p:spPr>
            <a:xfrm>
              <a:off x="8696000" y="4178214"/>
              <a:ext cx="2338754"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37AFA3D5-78D4-0F48-B391-9681E721D67B}"/>
              </a:ext>
            </a:extLst>
          </p:cNvPr>
          <p:cNvGrpSpPr/>
          <p:nvPr/>
        </p:nvGrpSpPr>
        <p:grpSpPr>
          <a:xfrm>
            <a:off x="8956040" y="3844357"/>
            <a:ext cx="4274574" cy="2439129"/>
            <a:chOff x="8543636" y="3844357"/>
            <a:chExt cx="4274574" cy="2439129"/>
          </a:xfrm>
        </p:grpSpPr>
        <p:sp>
          <p:nvSpPr>
            <p:cNvPr id="18" name="Rectangle 17">
              <a:extLst>
                <a:ext uri="{FF2B5EF4-FFF2-40B4-BE49-F238E27FC236}">
                  <a16:creationId xmlns:a16="http://schemas.microsoft.com/office/drawing/2014/main" id="{9D219C3D-62DA-0B45-BC3C-C221A58538CC}"/>
                </a:ext>
              </a:extLst>
            </p:cNvPr>
            <p:cNvSpPr/>
            <p:nvPr/>
          </p:nvSpPr>
          <p:spPr>
            <a:xfrm>
              <a:off x="8543636" y="3844357"/>
              <a:ext cx="4274574" cy="2439129"/>
            </a:xfrm>
            <a:prstGeom prst="rect">
              <a:avLst/>
            </a:prstGeom>
          </p:spPr>
          <p:txBody>
            <a:bodyPr wrap="square">
              <a:spAutoFit/>
            </a:bodyPr>
            <a:lstStyle/>
            <a:p>
              <a:pPr marL="15875">
                <a:spcAft>
                  <a:spcPts val="600"/>
                </a:spcAft>
              </a:pPr>
              <a:r>
                <a:rPr lang="en-US" sz="1400" b="1" dirty="0">
                  <a:latin typeface="Arial Narrow" panose="020B0604020202020204" pitchFamily="34" charset="0"/>
                  <a:cs typeface="Arial Narrow" panose="020B0604020202020204" pitchFamily="34" charset="0"/>
                </a:rPr>
                <a:t>PolarWatch</a:t>
              </a:r>
            </a:p>
            <a:p>
              <a:r>
                <a:rPr lang="en-US" sz="1400" dirty="0">
                  <a:latin typeface="Arial Narrow" panose="020B0604020202020204" pitchFamily="34" charset="0"/>
                  <a:cs typeface="Arial Narrow" panose="020B0604020202020204" pitchFamily="34" charset="0"/>
                </a:rPr>
                <a:t>  </a:t>
              </a:r>
              <a:r>
                <a:rPr lang="en-US" sz="1400" b="1" dirty="0">
                  <a:latin typeface="Arial Narrow" panose="020B0604020202020204" pitchFamily="34" charset="0"/>
                  <a:cs typeface="Arial Narrow" panose="020B0604020202020204" pitchFamily="34" charset="0"/>
                </a:rPr>
                <a:t>Ops Manager</a:t>
              </a:r>
            </a:p>
            <a:p>
              <a:r>
                <a:rPr lang="en-US" sz="1400" dirty="0">
                  <a:latin typeface="Arial Narrow" panose="020B0604020202020204" pitchFamily="34" charset="0"/>
                  <a:cs typeface="Arial Narrow" panose="020B0604020202020204" pitchFamily="34" charset="0"/>
                </a:rPr>
                <a:t>	Jennifer Sevadjian </a:t>
              </a:r>
              <a:br>
                <a:rPr lang="en-US" sz="1400" dirty="0">
                  <a:latin typeface="Arial Narrow" panose="020B0604020202020204" pitchFamily="34" charset="0"/>
                  <a:cs typeface="Arial Narrow" panose="020B0604020202020204" pitchFamily="34" charset="0"/>
                </a:rPr>
              </a:br>
              <a:r>
                <a:rPr lang="en-US" sz="1400" dirty="0">
                  <a:latin typeface="Arial Narrow" panose="020B0604020202020204" pitchFamily="34" charset="0"/>
                  <a:cs typeface="Arial Narrow" panose="020B0604020202020204" pitchFamily="34" charset="0"/>
                </a:rPr>
                <a:t>	jennifer.sevadjian@noaa.gov</a:t>
              </a:r>
            </a:p>
            <a:p>
              <a:pPr>
                <a:spcBef>
                  <a:spcPts val="300"/>
                </a:spcBef>
              </a:pPr>
              <a:r>
                <a:rPr lang="en-US" sz="1400" dirty="0">
                  <a:latin typeface="Arial Narrow" panose="020B0604020202020204" pitchFamily="34" charset="0"/>
                  <a:cs typeface="Arial Narrow" panose="020B0604020202020204" pitchFamily="34" charset="0"/>
                </a:rPr>
                <a:t>  </a:t>
              </a:r>
              <a:r>
                <a:rPr lang="en-US" sz="1400" b="1" dirty="0">
                  <a:latin typeface="Arial Narrow" panose="020B0604020202020204" pitchFamily="34" charset="0"/>
                  <a:cs typeface="Arial Narrow" panose="020B0604020202020204" pitchFamily="34" charset="0"/>
                </a:rPr>
                <a:t>Node Manager</a:t>
              </a:r>
            </a:p>
            <a:p>
              <a:r>
                <a:rPr lang="en-US" sz="1400" dirty="0">
                  <a:latin typeface="Arial Narrow" panose="020B0604020202020204" pitchFamily="34" charset="0"/>
                  <a:cs typeface="Arial Narrow" panose="020B0604020202020204" pitchFamily="34" charset="0"/>
                </a:rPr>
                <a:t>	Cara Wilson</a:t>
              </a:r>
            </a:p>
            <a:p>
              <a:pPr>
                <a:spcBef>
                  <a:spcPts val="300"/>
                </a:spcBef>
              </a:pPr>
              <a:r>
                <a:rPr lang="en-US" sz="1400" dirty="0">
                  <a:latin typeface="Arial Narrow" panose="020B0604020202020204" pitchFamily="34" charset="0"/>
                  <a:cs typeface="Arial Narrow" panose="020B0604020202020204" pitchFamily="34" charset="0"/>
                </a:rPr>
                <a:t> </a:t>
              </a:r>
              <a:r>
                <a:rPr lang="en-US" sz="1400" b="1" dirty="0">
                  <a:latin typeface="Arial Narrow" panose="020B0604020202020204" pitchFamily="34" charset="0"/>
                  <a:cs typeface="Arial Narrow" panose="020B0604020202020204" pitchFamily="34" charset="0"/>
                </a:rPr>
                <a:t>Node Manager</a:t>
              </a:r>
            </a:p>
            <a:p>
              <a:r>
                <a:rPr lang="en-US" sz="1400" dirty="0">
                  <a:latin typeface="Arial Narrow" panose="020B0604020202020204" pitchFamily="34" charset="0"/>
                  <a:cs typeface="Arial Narrow" panose="020B0604020202020204" pitchFamily="34" charset="0"/>
                </a:rPr>
                <a:t>	Dale Robinson	</a:t>
              </a:r>
            </a:p>
            <a:p>
              <a:pPr>
                <a:spcBef>
                  <a:spcPts val="300"/>
                </a:spcBef>
              </a:pPr>
              <a:r>
                <a:rPr lang="en-US" sz="1400" dirty="0">
                  <a:latin typeface="Arial Narrow" panose="020B0604020202020204" pitchFamily="34" charset="0"/>
                  <a:cs typeface="Arial Narrow" panose="020B0604020202020204" pitchFamily="34" charset="0"/>
                </a:rPr>
                <a:t>  </a:t>
              </a:r>
              <a:r>
                <a:rPr lang="en-US" sz="1400" b="1" dirty="0">
                  <a:latin typeface="Arial Narrow" panose="020B0604020202020204" pitchFamily="34" charset="0"/>
                  <a:cs typeface="Arial Narrow" panose="020B0604020202020204" pitchFamily="34" charset="0"/>
                </a:rPr>
                <a:t>Website</a:t>
              </a:r>
            </a:p>
            <a:p>
              <a:r>
                <a:rPr lang="en-US" sz="1400" dirty="0">
                  <a:latin typeface="Arial Narrow" panose="020B0604020202020204" pitchFamily="34" charset="0"/>
                  <a:cs typeface="Arial Narrow" panose="020B0604020202020204" pitchFamily="34" charset="0"/>
                </a:rPr>
                <a:t>	</a:t>
              </a:r>
              <a:r>
                <a:rPr lang="en-US" sz="1400" dirty="0">
                  <a:latin typeface="Arial Narrow" panose="020B0604020202020204" pitchFamily="34" charset="0"/>
                  <a:cs typeface="Arial Narrow" panose="020B0604020202020204" pitchFamily="34" charset="0"/>
                  <a:hlinkClick r:id="rId8"/>
                </a:rPr>
                <a:t>polarwatch.noaa.gov</a:t>
              </a:r>
              <a:endParaRPr lang="en-US" sz="1400" dirty="0">
                <a:latin typeface="Arial Narrow" panose="020B0604020202020204" pitchFamily="34" charset="0"/>
                <a:cs typeface="Arial Narrow" panose="020B0604020202020204" pitchFamily="34" charset="0"/>
              </a:endParaRPr>
            </a:p>
          </p:txBody>
        </p:sp>
        <p:cxnSp>
          <p:nvCxnSpPr>
            <p:cNvPr id="19" name="Straight Connector 18">
              <a:extLst>
                <a:ext uri="{FF2B5EF4-FFF2-40B4-BE49-F238E27FC236}">
                  <a16:creationId xmlns:a16="http://schemas.microsoft.com/office/drawing/2014/main" id="{80ECBEE0-8E7F-0B46-A417-5DD6A5F08EB3}"/>
                </a:ext>
              </a:extLst>
            </p:cNvPr>
            <p:cNvCxnSpPr/>
            <p:nvPr/>
          </p:nvCxnSpPr>
          <p:spPr>
            <a:xfrm>
              <a:off x="8660528" y="4136696"/>
              <a:ext cx="2338754"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pic>
        <p:nvPicPr>
          <p:cNvPr id="26" name="Picture 25">
            <a:extLst>
              <a:ext uri="{FF2B5EF4-FFF2-40B4-BE49-F238E27FC236}">
                <a16:creationId xmlns:a16="http://schemas.microsoft.com/office/drawing/2014/main" id="{B45CACC8-E9D5-844C-B259-022FC646FC6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23840" y="1259587"/>
            <a:ext cx="1243781" cy="1243781"/>
          </a:xfrm>
          <a:prstGeom prst="rect">
            <a:avLst/>
          </a:prstGeom>
        </p:spPr>
      </p:pic>
      <p:sp>
        <p:nvSpPr>
          <p:cNvPr id="27" name="Footer Placeholder 26"/>
          <p:cNvSpPr>
            <a:spLocks noGrp="1"/>
          </p:cNvSpPr>
          <p:nvPr>
            <p:ph type="ftr" sz="quarter" idx="3"/>
          </p:nvPr>
        </p:nvSpPr>
        <p:spPr/>
        <p:txBody>
          <a:bodyPr/>
          <a:lstStyle/>
          <a:p>
            <a:r>
              <a:rPr lang="en-US" smtClean="0"/>
              <a:t>STAR Seminar, 20 November 2019, NCWCP, College Park, MD</a:t>
            </a:r>
            <a:endParaRPr lang="en-US" dirty="0"/>
          </a:p>
        </p:txBody>
      </p:sp>
      <p:sp>
        <p:nvSpPr>
          <p:cNvPr id="28" name="Slide Number Placeholder 27"/>
          <p:cNvSpPr>
            <a:spLocks noGrp="1"/>
          </p:cNvSpPr>
          <p:nvPr>
            <p:ph type="sldNum" sz="quarter" idx="12"/>
          </p:nvPr>
        </p:nvSpPr>
        <p:spPr/>
        <p:txBody>
          <a:bodyPr/>
          <a:lstStyle/>
          <a:p>
            <a:fld id="{4F6F23CF-7BCB-1C46-9584-7002207BC3BE}" type="slidenum">
              <a:rPr lang="en-US" smtClean="0"/>
              <a:pPr/>
              <a:t>15</a:t>
            </a:fld>
            <a:endParaRPr lang="en-US"/>
          </a:p>
        </p:txBody>
      </p:sp>
      <p:grpSp>
        <p:nvGrpSpPr>
          <p:cNvPr id="30" name="Group 29">
            <a:extLst>
              <a:ext uri="{FF2B5EF4-FFF2-40B4-BE49-F238E27FC236}">
                <a16:creationId xmlns:a16="http://schemas.microsoft.com/office/drawing/2014/main" id="{9FDE0506-F95A-A742-B23D-EDD523BBA741}"/>
              </a:ext>
            </a:extLst>
          </p:cNvPr>
          <p:cNvGrpSpPr/>
          <p:nvPr/>
        </p:nvGrpSpPr>
        <p:grpSpPr>
          <a:xfrm>
            <a:off x="507568" y="4645144"/>
            <a:ext cx="2950167" cy="1323439"/>
            <a:chOff x="8585932" y="3879779"/>
            <a:chExt cx="2950167" cy="1323439"/>
          </a:xfrm>
        </p:grpSpPr>
        <p:sp>
          <p:nvSpPr>
            <p:cNvPr id="31" name="Rectangle 30">
              <a:extLst>
                <a:ext uri="{FF2B5EF4-FFF2-40B4-BE49-F238E27FC236}">
                  <a16:creationId xmlns:a16="http://schemas.microsoft.com/office/drawing/2014/main" id="{E03FA2DC-08D6-B64A-9031-910B1D010FC9}"/>
                </a:ext>
              </a:extLst>
            </p:cNvPr>
            <p:cNvSpPr/>
            <p:nvPr/>
          </p:nvSpPr>
          <p:spPr>
            <a:xfrm>
              <a:off x="8585932" y="3879779"/>
              <a:ext cx="2950167" cy="1323439"/>
            </a:xfrm>
            <a:prstGeom prst="rect">
              <a:avLst/>
            </a:prstGeom>
          </p:spPr>
          <p:txBody>
            <a:bodyPr wrap="square">
              <a:spAutoFit/>
            </a:bodyPr>
            <a:lstStyle/>
            <a:p>
              <a:pPr marL="15875">
                <a:spcAft>
                  <a:spcPts val="600"/>
                </a:spcAft>
              </a:pPr>
              <a:r>
                <a:rPr lang="en-US" sz="1400" b="1" dirty="0" smtClean="0">
                  <a:latin typeface="Arial Narrow" panose="020B0604020202020204" pitchFamily="34" charset="0"/>
                  <a:cs typeface="Arial Narrow" panose="020B0604020202020204" pitchFamily="34" charset="0"/>
                </a:rPr>
                <a:t>CoastWatch/OceanWatch/PolarWatch Program</a:t>
              </a:r>
            </a:p>
            <a:p>
              <a:pPr marL="15875">
                <a:spcAft>
                  <a:spcPts val="600"/>
                </a:spcAft>
              </a:pPr>
              <a:r>
                <a:rPr lang="en-US" sz="1400" b="1" dirty="0" smtClean="0">
                  <a:latin typeface="Arial Narrow" panose="020B0604020202020204" pitchFamily="34" charset="0"/>
                  <a:cs typeface="Arial Narrow" panose="020B0604020202020204" pitchFamily="34" charset="0"/>
                </a:rPr>
                <a:t> Program Manager</a:t>
              </a:r>
              <a:r>
                <a:rPr lang="en-US" sz="1400" dirty="0">
                  <a:latin typeface="Arial Narrow" panose="020B0604020202020204" pitchFamily="34" charset="0"/>
                  <a:cs typeface="Arial Narrow" panose="020B0604020202020204" pitchFamily="34" charset="0"/>
                </a:rPr>
                <a:t>	</a:t>
              </a:r>
              <a:endParaRPr lang="en-US" sz="1400" dirty="0" smtClean="0">
                <a:latin typeface="Arial Narrow" panose="020B0604020202020204" pitchFamily="34" charset="0"/>
                <a:cs typeface="Arial Narrow" panose="020B0604020202020204" pitchFamily="34" charset="0"/>
              </a:endParaRPr>
            </a:p>
            <a:p>
              <a:pPr marL="15875"/>
              <a:r>
                <a:rPr lang="en-US" sz="1400" dirty="0" smtClean="0">
                  <a:latin typeface="Arial Narrow" panose="020B0604020202020204" pitchFamily="34" charset="0"/>
                  <a:cs typeface="Arial Narrow" panose="020B0604020202020204" pitchFamily="34" charset="0"/>
                </a:rPr>
                <a:t>	Veronica Lance</a:t>
              </a:r>
            </a:p>
            <a:p>
              <a:pPr marL="15875"/>
              <a:r>
                <a:rPr lang="en-US" sz="1400" dirty="0">
                  <a:latin typeface="Arial Narrow" panose="020B0604020202020204" pitchFamily="34" charset="0"/>
                  <a:cs typeface="Arial Narrow" panose="020B0604020202020204" pitchFamily="34" charset="0"/>
                </a:rPr>
                <a:t>	v</a:t>
              </a:r>
              <a:r>
                <a:rPr lang="en-US" sz="1400" dirty="0" smtClean="0">
                  <a:latin typeface="Arial Narrow" panose="020B0604020202020204" pitchFamily="34" charset="0"/>
                  <a:cs typeface="Arial Narrow" panose="020B0604020202020204" pitchFamily="34" charset="0"/>
                </a:rPr>
                <a:t>eronica.lance@noaa.gov</a:t>
              </a:r>
              <a:endParaRPr lang="en-US" sz="1400" dirty="0">
                <a:latin typeface="Arial Narrow" panose="020B0604020202020204" pitchFamily="34" charset="0"/>
                <a:cs typeface="Arial Narrow" panose="020B0604020202020204" pitchFamily="34" charset="0"/>
              </a:endParaRPr>
            </a:p>
          </p:txBody>
        </p:sp>
        <p:cxnSp>
          <p:nvCxnSpPr>
            <p:cNvPr id="32" name="Straight Connector 31">
              <a:extLst>
                <a:ext uri="{FF2B5EF4-FFF2-40B4-BE49-F238E27FC236}">
                  <a16:creationId xmlns:a16="http://schemas.microsoft.com/office/drawing/2014/main" id="{89FDA7F8-4E54-CF40-A1D3-FBCFA3963351}"/>
                </a:ext>
              </a:extLst>
            </p:cNvPr>
            <p:cNvCxnSpPr/>
            <p:nvPr/>
          </p:nvCxnSpPr>
          <p:spPr>
            <a:xfrm>
              <a:off x="8696000" y="4425349"/>
              <a:ext cx="2338754"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3983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Bent Arrow 22"/>
          <p:cNvSpPr/>
          <p:nvPr/>
        </p:nvSpPr>
        <p:spPr>
          <a:xfrm rot="5400000" flipV="1">
            <a:off x="6177573" y="3033251"/>
            <a:ext cx="1522132" cy="1716349"/>
          </a:xfrm>
          <a:prstGeom prst="bentArrow">
            <a:avLst/>
          </a:prstGeom>
          <a:gradFill flip="none" rotWithShape="1">
            <a:gsLst>
              <a:gs pos="0">
                <a:schemeClr val="tx1">
                  <a:lumMod val="50000"/>
                  <a:lumOff val="5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p:cNvSpPr>
            <a:spLocks noGrp="1"/>
          </p:cNvSpPr>
          <p:nvPr>
            <p:ph type="title"/>
          </p:nvPr>
        </p:nvSpPr>
        <p:spPr/>
        <p:txBody>
          <a:bodyPr>
            <a:normAutofit/>
          </a:bodyPr>
          <a:lstStyle/>
          <a:p>
            <a:r>
              <a:rPr lang="en-US" dirty="0"/>
              <a:t>Typical Product Lifecycle</a:t>
            </a:r>
          </a:p>
        </p:txBody>
      </p:sp>
      <p:grpSp>
        <p:nvGrpSpPr>
          <p:cNvPr id="20" name="Group 19"/>
          <p:cNvGrpSpPr/>
          <p:nvPr/>
        </p:nvGrpSpPr>
        <p:grpSpPr>
          <a:xfrm>
            <a:off x="1295400" y="1299518"/>
            <a:ext cx="10058400" cy="2250108"/>
            <a:chOff x="609600" y="2438400"/>
            <a:chExt cx="7848600" cy="1295400"/>
          </a:xfrm>
        </p:grpSpPr>
        <p:sp>
          <p:nvSpPr>
            <p:cNvPr id="16" name="U-Turn Arrow 15"/>
            <p:cNvSpPr/>
            <p:nvPr/>
          </p:nvSpPr>
          <p:spPr>
            <a:xfrm rot="10800000">
              <a:off x="4114800" y="2743200"/>
              <a:ext cx="3200400" cy="990600"/>
            </a:xfrm>
            <a:prstGeom prst="uturnArrow">
              <a:avLst/>
            </a:prstGeom>
            <a:gradFill>
              <a:gsLst>
                <a:gs pos="0">
                  <a:schemeClr val="tx1">
                    <a:lumMod val="50000"/>
                    <a:lumOff val="5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ight Arrow 11"/>
            <p:cNvSpPr/>
            <p:nvPr/>
          </p:nvSpPr>
          <p:spPr>
            <a:xfrm>
              <a:off x="609600" y="2438400"/>
              <a:ext cx="7848600" cy="685800"/>
            </a:xfrm>
            <a:prstGeom prst="rightArrow">
              <a:avLst/>
            </a:prstGeom>
            <a:gradFill flip="none" rotWithShape="1">
              <a:gsLst>
                <a:gs pos="0">
                  <a:schemeClr val="accent2">
                    <a:lumMod val="50000"/>
                    <a:tint val="66000"/>
                    <a:satMod val="160000"/>
                  </a:schemeClr>
                </a:gs>
                <a:gs pos="50000">
                  <a:schemeClr val="accent2">
                    <a:lumMod val="50000"/>
                    <a:tint val="44500"/>
                    <a:satMod val="160000"/>
                  </a:schemeClr>
                </a:gs>
                <a:gs pos="100000">
                  <a:schemeClr val="accent2">
                    <a:lumMod val="50000"/>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2000" y="2590800"/>
              <a:ext cx="1600200" cy="2657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Experimental</a:t>
              </a:r>
            </a:p>
          </p:txBody>
        </p:sp>
        <p:sp>
          <p:nvSpPr>
            <p:cNvPr id="13" name="TextBox 12"/>
            <p:cNvSpPr txBox="1"/>
            <p:nvPr/>
          </p:nvSpPr>
          <p:spPr>
            <a:xfrm>
              <a:off x="2667001" y="2590800"/>
              <a:ext cx="3352799" cy="2657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Pre-operational/Developmental</a:t>
              </a:r>
            </a:p>
          </p:txBody>
        </p:sp>
        <p:sp>
          <p:nvSpPr>
            <p:cNvPr id="14" name="TextBox 13"/>
            <p:cNvSpPr txBox="1"/>
            <p:nvPr/>
          </p:nvSpPr>
          <p:spPr>
            <a:xfrm>
              <a:off x="6400800" y="2590800"/>
              <a:ext cx="1447800" cy="2657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Operational</a:t>
              </a:r>
            </a:p>
          </p:txBody>
        </p:sp>
        <p:sp>
          <p:nvSpPr>
            <p:cNvPr id="15" name="TextBox 14"/>
            <p:cNvSpPr txBox="1"/>
            <p:nvPr/>
          </p:nvSpPr>
          <p:spPr>
            <a:xfrm>
              <a:off x="4593359" y="3429000"/>
              <a:ext cx="2563091" cy="2657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Reanalysis/Reprocessing</a:t>
              </a:r>
            </a:p>
          </p:txBody>
        </p:sp>
      </p:grpSp>
      <p:sp>
        <p:nvSpPr>
          <p:cNvPr id="21" name="TextBox 20"/>
          <p:cNvSpPr txBox="1"/>
          <p:nvPr/>
        </p:nvSpPr>
        <p:spPr>
          <a:xfrm>
            <a:off x="5410200" y="4830434"/>
            <a:ext cx="2148396" cy="830997"/>
          </a:xfrm>
          <a:prstGeom prst="rect">
            <a:avLst/>
          </a:prstGeom>
          <a:solidFill>
            <a:schemeClr val="bg1">
              <a:lumMod val="85000"/>
            </a:schemeClr>
          </a:solidFill>
          <a:ln w="28575">
            <a:solidFill>
              <a:srgbClr val="0070C0"/>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Archive &amp; Science Worthy</a:t>
            </a:r>
          </a:p>
        </p:txBody>
      </p:sp>
      <p:sp>
        <p:nvSpPr>
          <p:cNvPr id="17" name="Oval Callout 16"/>
          <p:cNvSpPr/>
          <p:nvPr/>
        </p:nvSpPr>
        <p:spPr>
          <a:xfrm rot="10800000" flipV="1">
            <a:off x="1135380" y="3792155"/>
            <a:ext cx="3710866" cy="1720671"/>
          </a:xfrm>
          <a:prstGeom prst="wedgeEllipseCallout">
            <a:avLst>
              <a:gd name="adj1" fmla="val -55502"/>
              <a:gd name="adj2" fmla="val -90930"/>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Data Access by USERS</a:t>
            </a:r>
          </a:p>
        </p:txBody>
      </p:sp>
      <p:sp>
        <p:nvSpPr>
          <p:cNvPr id="3" name="Footer Placeholder 2"/>
          <p:cNvSpPr>
            <a:spLocks noGrp="1"/>
          </p:cNvSpPr>
          <p:nvPr>
            <p:ph type="ftr" sz="quarter" idx="3"/>
          </p:nvPr>
        </p:nvSpPr>
        <p:spPr/>
        <p:txBody>
          <a:bodyPr/>
          <a:lstStyle/>
          <a:p>
            <a:r>
              <a:rPr lang="en-US" smtClean="0"/>
              <a:t>STAR Seminar, 20 November 2019, NCWCP, College Park, MD</a:t>
            </a:r>
            <a:endParaRPr lang="en-US" dirty="0"/>
          </a:p>
        </p:txBody>
      </p:sp>
      <p:sp>
        <p:nvSpPr>
          <p:cNvPr id="5" name="Slide Number Placeholder 4"/>
          <p:cNvSpPr>
            <a:spLocks noGrp="1"/>
          </p:cNvSpPr>
          <p:nvPr>
            <p:ph type="sldNum" sz="quarter" idx="12"/>
          </p:nvPr>
        </p:nvSpPr>
        <p:spPr/>
        <p:txBody>
          <a:bodyPr/>
          <a:lstStyle/>
          <a:p>
            <a:fld id="{4F6F23CF-7BCB-1C46-9584-7002207BC3BE}" type="slidenum">
              <a:rPr lang="en-US" smtClean="0"/>
              <a:pPr/>
              <a:t>16</a:t>
            </a:fld>
            <a:endParaRPr lang="en-US"/>
          </a:p>
        </p:txBody>
      </p:sp>
    </p:spTree>
    <p:extLst>
      <p:ext uri="{BB962C8B-B14F-4D97-AF65-F5344CB8AC3E}">
        <p14:creationId xmlns:p14="http://schemas.microsoft.com/office/powerpoint/2010/main" val="424005942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Collections</a:t>
            </a:r>
            <a:endParaRPr lang="en-US" dirty="0"/>
          </a:p>
        </p:txBody>
      </p:sp>
      <p:sp>
        <p:nvSpPr>
          <p:cNvPr id="3" name="Slide Number Placeholder 2"/>
          <p:cNvSpPr>
            <a:spLocks noGrp="1"/>
          </p:cNvSpPr>
          <p:nvPr>
            <p:ph type="sldNum" sz="quarter" idx="12"/>
          </p:nvPr>
        </p:nvSpPr>
        <p:spPr/>
        <p:txBody>
          <a:bodyPr/>
          <a:lstStyle/>
          <a:p>
            <a:fld id="{84AEE99C-346A-4ECF-8262-176F227277B7}" type="slidenum">
              <a:rPr lang="en-US" smtClean="0"/>
              <a:pPr/>
              <a:t>17</a:t>
            </a:fld>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1524000" y="1337120"/>
            <a:ext cx="9248775" cy="4343400"/>
          </a:xfrm>
          <a:prstGeom prst="rect">
            <a:avLst/>
          </a:prstGeom>
          <a:noFill/>
          <a:ln w="9525">
            <a:noFill/>
            <a:miter lim="800000"/>
            <a:headEnd/>
            <a:tailEnd/>
          </a:ln>
        </p:spPr>
      </p:pic>
      <p:sp>
        <p:nvSpPr>
          <p:cNvPr id="4" name="Footer Placeholder 3"/>
          <p:cNvSpPr>
            <a:spLocks noGrp="1"/>
          </p:cNvSpPr>
          <p:nvPr>
            <p:ph type="ftr" sz="quarter" idx="3"/>
          </p:nvPr>
        </p:nvSpPr>
        <p:spPr/>
        <p:txBody>
          <a:bodyPr/>
          <a:lstStyle/>
          <a:p>
            <a:r>
              <a:rPr lang="en-US" smtClean="0"/>
              <a:t>STAR Seminar, 20 November 2019, NCWCP, College Park, MD</a:t>
            </a:r>
            <a:endParaRPr lang="en-US" dirty="0"/>
          </a:p>
        </p:txBody>
      </p:sp>
    </p:spTree>
    <p:extLst>
      <p:ext uri="{BB962C8B-B14F-4D97-AF65-F5344CB8AC3E}">
        <p14:creationId xmlns:p14="http://schemas.microsoft.com/office/powerpoint/2010/main" val="32563493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97724" y="255566"/>
            <a:ext cx="9330047" cy="895350"/>
          </a:xfrm>
        </p:spPr>
        <p:txBody>
          <a:bodyPr>
            <a:noAutofit/>
          </a:bodyPr>
          <a:lstStyle/>
          <a:p>
            <a:r>
              <a:rPr lang="en-US" dirty="0" smtClean="0"/>
              <a:t>Consistent NRT </a:t>
            </a:r>
            <a:r>
              <a:rPr lang="en-US" dirty="0"/>
              <a:t>&amp; Science </a:t>
            </a:r>
            <a:r>
              <a:rPr lang="en-US" dirty="0" smtClean="0"/>
              <a:t>Quality Datasets</a:t>
            </a:r>
            <a:br>
              <a:rPr lang="en-US" dirty="0" smtClean="0"/>
            </a:br>
            <a:r>
              <a:rPr lang="en-US" dirty="0" smtClean="0"/>
              <a:t>Example from NOAA MSL12 VIIRS Ocean Color</a:t>
            </a:r>
            <a:endParaRPr lang="en-US" dirty="0"/>
          </a:p>
        </p:txBody>
      </p:sp>
      <p:graphicFrame>
        <p:nvGraphicFramePr>
          <p:cNvPr id="7" name="Content Placeholder 6"/>
          <p:cNvGraphicFramePr>
            <a:graphicFrameLocks noGrp="1"/>
          </p:cNvGraphicFramePr>
          <p:nvPr>
            <p:ph idx="4294967295"/>
            <p:extLst/>
          </p:nvPr>
        </p:nvGraphicFramePr>
        <p:xfrm>
          <a:off x="914400" y="1447799"/>
          <a:ext cx="10134601" cy="4849056"/>
        </p:xfrm>
        <a:graphic>
          <a:graphicData uri="http://schemas.openxmlformats.org/drawingml/2006/table">
            <a:tbl>
              <a:tblPr firstRow="1" bandRow="1">
                <a:tableStyleId>{F5AB1C69-6EDB-4FF4-983F-18BD219EF322}</a:tableStyleId>
              </a:tblPr>
              <a:tblGrid>
                <a:gridCol w="2603384">
                  <a:extLst>
                    <a:ext uri="{9D8B030D-6E8A-4147-A177-3AD203B41FA5}">
                      <a16:colId xmlns:a16="http://schemas.microsoft.com/office/drawing/2014/main" val="20000"/>
                    </a:ext>
                  </a:extLst>
                </a:gridCol>
                <a:gridCol w="3440185">
                  <a:extLst>
                    <a:ext uri="{9D8B030D-6E8A-4147-A177-3AD203B41FA5}">
                      <a16:colId xmlns:a16="http://schemas.microsoft.com/office/drawing/2014/main" val="20001"/>
                    </a:ext>
                  </a:extLst>
                </a:gridCol>
                <a:gridCol w="4091032">
                  <a:extLst>
                    <a:ext uri="{9D8B030D-6E8A-4147-A177-3AD203B41FA5}">
                      <a16:colId xmlns:a16="http://schemas.microsoft.com/office/drawing/2014/main" val="20002"/>
                    </a:ext>
                  </a:extLst>
                </a:gridCol>
              </a:tblGrid>
              <a:tr h="472644">
                <a:tc>
                  <a:txBody>
                    <a:bodyPr/>
                    <a:lstStyle/>
                    <a:p>
                      <a:pPr marL="0" marR="0" algn="ctr">
                        <a:lnSpc>
                          <a:spcPct val="130000"/>
                        </a:lnSpc>
                        <a:spcBef>
                          <a:spcPts val="0"/>
                        </a:spcBef>
                        <a:spcAft>
                          <a:spcPts val="0"/>
                        </a:spcAft>
                      </a:pPr>
                      <a:r>
                        <a:rPr lang="en-US" sz="1600" dirty="0"/>
                        <a:t>Attribute</a:t>
                      </a:r>
                      <a:endParaRPr lang="en-US" sz="1600" dirty="0">
                        <a:latin typeface="Times New Roman"/>
                        <a:ea typeface="Batang"/>
                      </a:endParaRPr>
                    </a:p>
                  </a:txBody>
                  <a:tcPr marL="3175" marR="0" marT="3175" marB="3175" anchor="ctr"/>
                </a:tc>
                <a:tc>
                  <a:txBody>
                    <a:bodyPr/>
                    <a:lstStyle/>
                    <a:p>
                      <a:pPr marL="0" marR="0" algn="ctr">
                        <a:lnSpc>
                          <a:spcPct val="130000"/>
                        </a:lnSpc>
                        <a:spcBef>
                          <a:spcPts val="0"/>
                        </a:spcBef>
                        <a:spcAft>
                          <a:spcPts val="0"/>
                        </a:spcAft>
                      </a:pPr>
                      <a:r>
                        <a:rPr lang="en-US" sz="1600" dirty="0"/>
                        <a:t>Near-Real Time</a:t>
                      </a:r>
                      <a:endParaRPr lang="en-US" sz="1600" dirty="0">
                        <a:latin typeface="Times New Roman"/>
                        <a:ea typeface="Batang"/>
                      </a:endParaRPr>
                    </a:p>
                  </a:txBody>
                  <a:tcPr marL="0" marR="0" marT="3175" marB="3175" anchor="ctr"/>
                </a:tc>
                <a:tc>
                  <a:txBody>
                    <a:bodyPr/>
                    <a:lstStyle/>
                    <a:p>
                      <a:pPr marL="0" marR="0" algn="ctr">
                        <a:lnSpc>
                          <a:spcPct val="130000"/>
                        </a:lnSpc>
                        <a:spcBef>
                          <a:spcPts val="0"/>
                        </a:spcBef>
                        <a:spcAft>
                          <a:spcPts val="0"/>
                        </a:spcAft>
                      </a:pPr>
                      <a:r>
                        <a:rPr lang="en-US" sz="1600" dirty="0"/>
                        <a:t> </a:t>
                      </a:r>
                      <a:r>
                        <a:rPr lang="en-US" sz="1600" dirty="0" smtClean="0"/>
                        <a:t>Delayed-Mode/Science-Quality</a:t>
                      </a:r>
                      <a:endParaRPr lang="en-US" sz="1600" dirty="0">
                        <a:latin typeface="Times New Roman"/>
                        <a:ea typeface="Batang"/>
                      </a:endParaRPr>
                    </a:p>
                  </a:txBody>
                  <a:tcPr marL="0" marR="3175" marT="3175" marB="3175" anchor="ctr"/>
                </a:tc>
                <a:extLst>
                  <a:ext uri="{0D108BD9-81ED-4DB2-BD59-A6C34878D82A}">
                    <a16:rowId xmlns:a16="http://schemas.microsoft.com/office/drawing/2014/main" val="10000"/>
                  </a:ext>
                </a:extLst>
              </a:tr>
              <a:tr h="568789">
                <a:tc>
                  <a:txBody>
                    <a:bodyPr/>
                    <a:lstStyle/>
                    <a:p>
                      <a:pPr marL="0" marR="0" indent="114300">
                        <a:lnSpc>
                          <a:spcPct val="130000"/>
                        </a:lnSpc>
                        <a:spcBef>
                          <a:spcPts val="0"/>
                        </a:spcBef>
                        <a:spcAft>
                          <a:spcPts val="0"/>
                        </a:spcAft>
                      </a:pPr>
                      <a:r>
                        <a:rPr lang="en-US" sz="1600" dirty="0"/>
                        <a:t>Latency:</a:t>
                      </a:r>
                      <a:endParaRPr lang="en-US" sz="1600" dirty="0">
                        <a:latin typeface="Times New Roman"/>
                        <a:ea typeface="Batang"/>
                      </a:endParaRPr>
                    </a:p>
                  </a:txBody>
                  <a:tcPr marL="3175" marR="0" marT="0" marB="3175" anchor="ctr"/>
                </a:tc>
                <a:tc>
                  <a:txBody>
                    <a:bodyPr/>
                    <a:lstStyle/>
                    <a:p>
                      <a:pPr marL="114300" marR="0" indent="0" algn="l">
                        <a:lnSpc>
                          <a:spcPct val="130000"/>
                        </a:lnSpc>
                        <a:spcBef>
                          <a:spcPts val="0"/>
                        </a:spcBef>
                        <a:spcAft>
                          <a:spcPts val="0"/>
                        </a:spcAft>
                      </a:pPr>
                      <a:r>
                        <a:rPr lang="en-US" sz="1600" dirty="0"/>
                        <a:t>Best effort, as soon as possible (~12-24h)</a:t>
                      </a:r>
                      <a:endParaRPr lang="en-US" sz="1600" dirty="0">
                        <a:latin typeface="Times New Roman"/>
                        <a:ea typeface="Batang"/>
                      </a:endParaRPr>
                    </a:p>
                  </a:txBody>
                  <a:tcPr marL="0" marR="0" marT="0" marB="3175" anchor="ctr"/>
                </a:tc>
                <a:tc>
                  <a:txBody>
                    <a:bodyPr/>
                    <a:lstStyle/>
                    <a:p>
                      <a:pPr marL="114300" marR="0" indent="0" algn="l">
                        <a:lnSpc>
                          <a:spcPct val="130000"/>
                        </a:lnSpc>
                        <a:spcBef>
                          <a:spcPts val="0"/>
                        </a:spcBef>
                        <a:spcAft>
                          <a:spcPts val="0"/>
                        </a:spcAft>
                      </a:pPr>
                      <a:r>
                        <a:rPr lang="en-US" sz="1600" dirty="0"/>
                        <a:t>Best </a:t>
                      </a:r>
                      <a:r>
                        <a:rPr lang="en-US" sz="1600" dirty="0" smtClean="0"/>
                        <a:t>effort,</a:t>
                      </a:r>
                      <a:r>
                        <a:rPr lang="en-US" sz="1600" baseline="0" dirty="0" smtClean="0"/>
                        <a:t> on a </a:t>
                      </a:r>
                      <a:r>
                        <a:rPr lang="en-US" sz="1600" dirty="0" smtClean="0"/>
                        <a:t>2-week </a:t>
                      </a:r>
                      <a:r>
                        <a:rPr lang="en-US" sz="1600" dirty="0"/>
                        <a:t>delay</a:t>
                      </a:r>
                      <a:endParaRPr lang="en-US" sz="1600" dirty="0">
                        <a:latin typeface="Times New Roman"/>
                        <a:ea typeface="Batang"/>
                      </a:endParaRPr>
                    </a:p>
                  </a:txBody>
                  <a:tcPr marL="0" marR="3175" marT="0" marB="3175" anchor="ctr"/>
                </a:tc>
                <a:extLst>
                  <a:ext uri="{0D108BD9-81ED-4DB2-BD59-A6C34878D82A}">
                    <a16:rowId xmlns:a16="http://schemas.microsoft.com/office/drawing/2014/main" val="10001"/>
                  </a:ext>
                </a:extLst>
              </a:tr>
              <a:tr h="568789">
                <a:tc>
                  <a:txBody>
                    <a:bodyPr/>
                    <a:lstStyle/>
                    <a:p>
                      <a:pPr marL="0" marR="0" indent="114300">
                        <a:lnSpc>
                          <a:spcPct val="130000"/>
                        </a:lnSpc>
                        <a:spcBef>
                          <a:spcPts val="0"/>
                        </a:spcBef>
                        <a:spcAft>
                          <a:spcPts val="0"/>
                        </a:spcAft>
                      </a:pPr>
                      <a:r>
                        <a:rPr lang="en-US" sz="1600" dirty="0"/>
                        <a:t>Processing System:</a:t>
                      </a:r>
                      <a:endParaRPr lang="en-US" sz="1600" dirty="0">
                        <a:latin typeface="Times New Roman"/>
                        <a:ea typeface="Batang"/>
                      </a:endParaRPr>
                    </a:p>
                  </a:txBody>
                  <a:tcPr marL="3175" marR="0" marT="0" marB="3175" anchor="ctr"/>
                </a:tc>
                <a:tc>
                  <a:txBody>
                    <a:bodyPr/>
                    <a:lstStyle/>
                    <a:p>
                      <a:pPr marL="114300" marR="0" indent="0" algn="l">
                        <a:lnSpc>
                          <a:spcPct val="130000"/>
                        </a:lnSpc>
                        <a:spcBef>
                          <a:spcPts val="0"/>
                        </a:spcBef>
                        <a:spcAft>
                          <a:spcPts val="0"/>
                        </a:spcAft>
                      </a:pPr>
                      <a:r>
                        <a:rPr lang="en-US" sz="1600" b="1" dirty="0" smtClean="0"/>
                        <a:t>MSL12</a:t>
                      </a:r>
                    </a:p>
                    <a:p>
                      <a:pPr marL="114300" marR="0" indent="0" algn="l">
                        <a:lnSpc>
                          <a:spcPct val="130000"/>
                        </a:lnSpc>
                        <a:spcBef>
                          <a:spcPts val="0"/>
                        </a:spcBef>
                        <a:spcAft>
                          <a:spcPts val="0"/>
                        </a:spcAft>
                      </a:pPr>
                      <a:r>
                        <a:rPr lang="en-US" sz="1600" b="1" dirty="0" smtClean="0"/>
                        <a:t>(</a:t>
                      </a:r>
                      <a:r>
                        <a:rPr lang="en-US" sz="1600" b="0" baseline="0" dirty="0" smtClean="0"/>
                        <a:t>v1.01; will transition to v1.2x)</a:t>
                      </a:r>
                      <a:endParaRPr lang="en-US" sz="1600" b="0" baseline="0" dirty="0">
                        <a:latin typeface="Times New Roman"/>
                        <a:ea typeface="Batang"/>
                      </a:endParaRPr>
                    </a:p>
                  </a:txBody>
                  <a:tcPr marL="0" marR="0" marT="0" marB="3175" anchor="ctr"/>
                </a:tc>
                <a:tc>
                  <a:txBody>
                    <a:bodyPr/>
                    <a:lstStyle/>
                    <a:p>
                      <a:pPr marL="114300" marR="0" indent="0" algn="l">
                        <a:lnSpc>
                          <a:spcPct val="130000"/>
                        </a:lnSpc>
                        <a:spcBef>
                          <a:spcPts val="0"/>
                        </a:spcBef>
                        <a:spcAft>
                          <a:spcPts val="0"/>
                        </a:spcAft>
                      </a:pPr>
                      <a:r>
                        <a:rPr lang="en-US" sz="1600" b="1" dirty="0" smtClean="0"/>
                        <a:t>MSL12 </a:t>
                      </a:r>
                      <a:r>
                        <a:rPr lang="en-US" sz="1600" b="0" dirty="0" smtClean="0"/>
                        <a:t>(v1.2x)</a:t>
                      </a:r>
                      <a:endParaRPr lang="en-US" sz="1600" b="0" dirty="0">
                        <a:latin typeface="Times New Roman"/>
                        <a:ea typeface="Batang"/>
                      </a:endParaRPr>
                    </a:p>
                  </a:txBody>
                  <a:tcPr marL="0" marR="3175" marT="0" marB="3175" anchor="ctr"/>
                </a:tc>
                <a:extLst>
                  <a:ext uri="{0D108BD9-81ED-4DB2-BD59-A6C34878D82A}">
                    <a16:rowId xmlns:a16="http://schemas.microsoft.com/office/drawing/2014/main" val="10002"/>
                  </a:ext>
                </a:extLst>
              </a:tr>
              <a:tr h="448076">
                <a:tc>
                  <a:txBody>
                    <a:bodyPr/>
                    <a:lstStyle/>
                    <a:p>
                      <a:pPr marL="0" marR="0" indent="114300">
                        <a:lnSpc>
                          <a:spcPct val="130000"/>
                        </a:lnSpc>
                        <a:spcBef>
                          <a:spcPts val="0"/>
                        </a:spcBef>
                        <a:spcAft>
                          <a:spcPts val="0"/>
                        </a:spcAft>
                      </a:pPr>
                      <a:r>
                        <a:rPr lang="en-US" sz="1600" dirty="0"/>
                        <a:t>SDR:</a:t>
                      </a:r>
                      <a:endParaRPr lang="en-US" sz="1600" dirty="0">
                        <a:latin typeface="Times New Roman"/>
                        <a:ea typeface="Batang"/>
                      </a:endParaRPr>
                    </a:p>
                  </a:txBody>
                  <a:tcPr marL="3175" marR="0" marT="0" marB="3175" anchor="ctr"/>
                </a:tc>
                <a:tc>
                  <a:txBody>
                    <a:bodyPr/>
                    <a:lstStyle/>
                    <a:p>
                      <a:pPr marL="114300" marR="0" indent="0" algn="l">
                        <a:lnSpc>
                          <a:spcPct val="130000"/>
                        </a:lnSpc>
                        <a:spcBef>
                          <a:spcPts val="0"/>
                        </a:spcBef>
                        <a:spcAft>
                          <a:spcPts val="0"/>
                        </a:spcAft>
                      </a:pPr>
                      <a:r>
                        <a:rPr lang="en-US" sz="1600" b="1" dirty="0"/>
                        <a:t>IDPS Operational SDR</a:t>
                      </a:r>
                      <a:endParaRPr lang="en-US" sz="1600" b="1" dirty="0">
                        <a:latin typeface="Times New Roman"/>
                        <a:ea typeface="Batang"/>
                      </a:endParaRPr>
                    </a:p>
                  </a:txBody>
                  <a:tcPr marL="0" marR="0" marT="0" marB="3175" anchor="ctr"/>
                </a:tc>
                <a:tc>
                  <a:txBody>
                    <a:bodyPr/>
                    <a:lstStyle/>
                    <a:p>
                      <a:pPr marL="114300" marR="0" indent="0" algn="l">
                        <a:lnSpc>
                          <a:spcPct val="130000"/>
                        </a:lnSpc>
                        <a:spcBef>
                          <a:spcPts val="0"/>
                        </a:spcBef>
                        <a:spcAft>
                          <a:spcPts val="0"/>
                        </a:spcAft>
                      </a:pPr>
                      <a:r>
                        <a:rPr lang="en-US" sz="1600" b="1" dirty="0"/>
                        <a:t>OC-improved </a:t>
                      </a:r>
                      <a:r>
                        <a:rPr lang="en-US" sz="1600" b="1" dirty="0" smtClean="0"/>
                        <a:t>SDR</a:t>
                      </a:r>
                      <a:endParaRPr lang="en-US" sz="1600" b="1" dirty="0">
                        <a:latin typeface="Times New Roman"/>
                        <a:ea typeface="Batang"/>
                      </a:endParaRPr>
                    </a:p>
                  </a:txBody>
                  <a:tcPr marL="0" marR="3175" marT="0" marB="3175" anchor="ctr"/>
                </a:tc>
                <a:extLst>
                  <a:ext uri="{0D108BD9-81ED-4DB2-BD59-A6C34878D82A}">
                    <a16:rowId xmlns:a16="http://schemas.microsoft.com/office/drawing/2014/main" val="10003"/>
                  </a:ext>
                </a:extLst>
              </a:tr>
              <a:tr h="568789">
                <a:tc>
                  <a:txBody>
                    <a:bodyPr/>
                    <a:lstStyle/>
                    <a:p>
                      <a:pPr marL="0" marR="0" indent="114300">
                        <a:lnSpc>
                          <a:spcPct val="130000"/>
                        </a:lnSpc>
                        <a:spcBef>
                          <a:spcPts val="0"/>
                        </a:spcBef>
                        <a:spcAft>
                          <a:spcPts val="0"/>
                        </a:spcAft>
                      </a:pPr>
                      <a:r>
                        <a:rPr lang="en-US" sz="1600" dirty="0"/>
                        <a:t>Ancillary Data:</a:t>
                      </a:r>
                      <a:endParaRPr lang="en-US" sz="1600" dirty="0">
                        <a:latin typeface="Times New Roman"/>
                        <a:ea typeface="Batang"/>
                      </a:endParaRPr>
                    </a:p>
                  </a:txBody>
                  <a:tcPr marL="3175" marR="0" marT="0" marB="3175" anchor="ctr"/>
                </a:tc>
                <a:tc>
                  <a:txBody>
                    <a:bodyPr/>
                    <a:lstStyle/>
                    <a:p>
                      <a:pPr marL="114300" marR="0" indent="0" algn="l">
                        <a:lnSpc>
                          <a:spcPct val="130000"/>
                        </a:lnSpc>
                        <a:spcBef>
                          <a:spcPts val="0"/>
                        </a:spcBef>
                        <a:spcAft>
                          <a:spcPts val="0"/>
                        </a:spcAft>
                      </a:pPr>
                      <a:r>
                        <a:rPr lang="en-US" sz="1600" dirty="0"/>
                        <a:t>Global Forecast System (GFS) Model</a:t>
                      </a:r>
                      <a:endParaRPr lang="en-US" sz="1600" dirty="0">
                        <a:latin typeface="Times New Roman"/>
                        <a:ea typeface="Batang"/>
                      </a:endParaRPr>
                    </a:p>
                  </a:txBody>
                  <a:tcPr marL="0" marR="0" marT="0" marB="3175" anchor="ctr"/>
                </a:tc>
                <a:tc>
                  <a:txBody>
                    <a:bodyPr/>
                    <a:lstStyle/>
                    <a:p>
                      <a:pPr marL="114300" marR="0" indent="0" algn="l">
                        <a:lnSpc>
                          <a:spcPct val="130000"/>
                        </a:lnSpc>
                        <a:spcBef>
                          <a:spcPts val="0"/>
                        </a:spcBef>
                        <a:spcAft>
                          <a:spcPts val="0"/>
                        </a:spcAft>
                      </a:pPr>
                      <a:r>
                        <a:rPr lang="en-US" sz="1600" dirty="0"/>
                        <a:t>Science quality (assimilated; GDAS) from NCEP</a:t>
                      </a:r>
                      <a:endParaRPr lang="en-US" sz="1600" dirty="0">
                        <a:latin typeface="Times New Roman"/>
                        <a:ea typeface="Batang"/>
                      </a:endParaRPr>
                    </a:p>
                  </a:txBody>
                  <a:tcPr marL="0" marR="3175" marT="0" marB="3175" anchor="ctr"/>
                </a:tc>
                <a:extLst>
                  <a:ext uri="{0D108BD9-81ED-4DB2-BD59-A6C34878D82A}">
                    <a16:rowId xmlns:a16="http://schemas.microsoft.com/office/drawing/2014/main" val="10004"/>
                  </a:ext>
                </a:extLst>
              </a:tr>
              <a:tr h="396359">
                <a:tc>
                  <a:txBody>
                    <a:bodyPr/>
                    <a:lstStyle/>
                    <a:p>
                      <a:pPr marL="0" marR="0" indent="114300">
                        <a:lnSpc>
                          <a:spcPct val="130000"/>
                        </a:lnSpc>
                        <a:spcBef>
                          <a:spcPts val="0"/>
                        </a:spcBef>
                        <a:spcAft>
                          <a:spcPts val="0"/>
                        </a:spcAft>
                      </a:pPr>
                      <a:r>
                        <a:rPr lang="en-US" sz="1600" dirty="0"/>
                        <a:t>Spatial Coverage:</a:t>
                      </a:r>
                      <a:endParaRPr lang="en-US" sz="1600" dirty="0">
                        <a:latin typeface="Times New Roman"/>
                        <a:ea typeface="Batang"/>
                      </a:endParaRPr>
                    </a:p>
                  </a:txBody>
                  <a:tcPr marL="3175" marR="0" marT="0" marB="3175" anchor="ctr"/>
                </a:tc>
                <a:tc>
                  <a:txBody>
                    <a:bodyPr/>
                    <a:lstStyle/>
                    <a:p>
                      <a:pPr marL="114300" marR="0" indent="0" algn="l">
                        <a:lnSpc>
                          <a:spcPct val="130000"/>
                        </a:lnSpc>
                        <a:spcBef>
                          <a:spcPts val="0"/>
                        </a:spcBef>
                        <a:spcAft>
                          <a:spcPts val="0"/>
                        </a:spcAft>
                      </a:pPr>
                      <a:r>
                        <a:rPr lang="en-US" sz="1600" dirty="0"/>
                        <a:t>May be gaps due to various issues</a:t>
                      </a:r>
                      <a:endParaRPr lang="en-US" sz="1600" dirty="0">
                        <a:latin typeface="Times New Roman"/>
                        <a:ea typeface="Batang"/>
                      </a:endParaRPr>
                    </a:p>
                  </a:txBody>
                  <a:tcPr marL="0" marR="0" marT="0" marB="3175" anchor="ctr"/>
                </a:tc>
                <a:tc>
                  <a:txBody>
                    <a:bodyPr/>
                    <a:lstStyle/>
                    <a:p>
                      <a:pPr marL="114300" marR="0" indent="0" algn="l">
                        <a:lnSpc>
                          <a:spcPct val="130000"/>
                        </a:lnSpc>
                        <a:spcBef>
                          <a:spcPts val="0"/>
                        </a:spcBef>
                        <a:spcAft>
                          <a:spcPts val="0"/>
                        </a:spcAft>
                      </a:pPr>
                      <a:r>
                        <a:rPr lang="en-US" sz="1600" dirty="0"/>
                        <a:t>Complete global coverage</a:t>
                      </a:r>
                      <a:endParaRPr lang="en-US" sz="1600" dirty="0">
                        <a:latin typeface="Times New Roman"/>
                        <a:ea typeface="Batang"/>
                      </a:endParaRPr>
                    </a:p>
                  </a:txBody>
                  <a:tcPr marL="0" marR="3175" marT="0" marB="3175" anchor="ctr"/>
                </a:tc>
                <a:extLst>
                  <a:ext uri="{0D108BD9-81ED-4DB2-BD59-A6C34878D82A}">
                    <a16:rowId xmlns:a16="http://schemas.microsoft.com/office/drawing/2014/main" val="10005"/>
                  </a:ext>
                </a:extLst>
              </a:tr>
              <a:tr h="448076">
                <a:tc>
                  <a:txBody>
                    <a:bodyPr/>
                    <a:lstStyle/>
                    <a:p>
                      <a:pPr marL="0" marR="0" indent="114300">
                        <a:lnSpc>
                          <a:spcPct val="130000"/>
                        </a:lnSpc>
                        <a:spcBef>
                          <a:spcPts val="0"/>
                        </a:spcBef>
                        <a:spcAft>
                          <a:spcPts val="0"/>
                        </a:spcAft>
                      </a:pPr>
                      <a:r>
                        <a:rPr lang="en-US" sz="1600" dirty="0"/>
                        <a:t>Processed by:</a:t>
                      </a:r>
                      <a:endParaRPr lang="en-US" sz="1600" dirty="0">
                        <a:latin typeface="Times New Roman"/>
                        <a:ea typeface="Batang"/>
                      </a:endParaRPr>
                    </a:p>
                  </a:txBody>
                  <a:tcPr marL="3175" marR="0" marT="0" marB="3175" anchor="ctr"/>
                </a:tc>
                <a:tc>
                  <a:txBody>
                    <a:bodyPr/>
                    <a:lstStyle/>
                    <a:p>
                      <a:pPr marL="114300" marR="0" indent="0" algn="l">
                        <a:lnSpc>
                          <a:spcPct val="130000"/>
                        </a:lnSpc>
                        <a:spcBef>
                          <a:spcPts val="0"/>
                        </a:spcBef>
                        <a:spcAft>
                          <a:spcPts val="0"/>
                        </a:spcAft>
                      </a:pPr>
                      <a:r>
                        <a:rPr lang="en-US" sz="1600" dirty="0" smtClean="0"/>
                        <a:t>OSPO </a:t>
                      </a:r>
                      <a:r>
                        <a:rPr lang="en-US" sz="1600" dirty="0"/>
                        <a:t>(operational</a:t>
                      </a:r>
                      <a:r>
                        <a:rPr lang="en-US" sz="1600" dirty="0" smtClean="0"/>
                        <a:t>)</a:t>
                      </a:r>
                      <a:endParaRPr lang="en-US" sz="1600" dirty="0">
                        <a:latin typeface="Times New Roman"/>
                        <a:ea typeface="Batang"/>
                      </a:endParaRPr>
                    </a:p>
                  </a:txBody>
                  <a:tcPr marL="0" marR="0" marT="0" marB="3175" anchor="ctr"/>
                </a:tc>
                <a:tc>
                  <a:txBody>
                    <a:bodyPr/>
                    <a:lstStyle/>
                    <a:p>
                      <a:pPr marL="114300" marR="0" indent="0" algn="l">
                        <a:lnSpc>
                          <a:spcPct val="130000"/>
                        </a:lnSpc>
                        <a:spcBef>
                          <a:spcPts val="0"/>
                        </a:spcBef>
                        <a:spcAft>
                          <a:spcPts val="0"/>
                        </a:spcAft>
                      </a:pPr>
                      <a:r>
                        <a:rPr lang="en-US" sz="1600" dirty="0" smtClean="0"/>
                        <a:t>NOAA/STAR</a:t>
                      </a:r>
                      <a:endParaRPr lang="en-US" sz="1600" dirty="0">
                        <a:latin typeface="Times New Roman"/>
                        <a:ea typeface="Batang"/>
                      </a:endParaRPr>
                    </a:p>
                  </a:txBody>
                  <a:tcPr marL="0" marR="3175" marT="0" marB="3175" anchor="ctr"/>
                </a:tc>
                <a:extLst>
                  <a:ext uri="{0D108BD9-81ED-4DB2-BD59-A6C34878D82A}">
                    <a16:rowId xmlns:a16="http://schemas.microsoft.com/office/drawing/2014/main" val="10006"/>
                  </a:ext>
                </a:extLst>
              </a:tr>
              <a:tr h="396359">
                <a:tc>
                  <a:txBody>
                    <a:bodyPr/>
                    <a:lstStyle/>
                    <a:p>
                      <a:pPr marL="0" marR="0" indent="114300">
                        <a:lnSpc>
                          <a:spcPct val="130000"/>
                        </a:lnSpc>
                        <a:spcBef>
                          <a:spcPts val="0"/>
                        </a:spcBef>
                        <a:spcAft>
                          <a:spcPts val="0"/>
                        </a:spcAft>
                      </a:pPr>
                      <a:r>
                        <a:rPr lang="en-US" sz="1600" dirty="0" smtClean="0"/>
                        <a:t>Distributed </a:t>
                      </a:r>
                      <a:r>
                        <a:rPr lang="en-US" sz="1600" dirty="0"/>
                        <a:t>by:</a:t>
                      </a:r>
                      <a:endParaRPr lang="en-US" sz="1600" dirty="0">
                        <a:latin typeface="Times New Roman"/>
                        <a:ea typeface="Batang"/>
                      </a:endParaRPr>
                    </a:p>
                  </a:txBody>
                  <a:tcPr marL="3175" marR="0" marT="0" marB="3175" anchor="ctr"/>
                </a:tc>
                <a:tc>
                  <a:txBody>
                    <a:bodyPr/>
                    <a:lstStyle/>
                    <a:p>
                      <a:pPr marL="114300" marR="0" indent="0" algn="l">
                        <a:lnSpc>
                          <a:spcPct val="130000"/>
                        </a:lnSpc>
                        <a:spcBef>
                          <a:spcPts val="0"/>
                        </a:spcBef>
                        <a:spcAft>
                          <a:spcPts val="0"/>
                        </a:spcAft>
                      </a:pPr>
                      <a:r>
                        <a:rPr lang="en-US" sz="1600" dirty="0" err="1" smtClean="0"/>
                        <a:t>CoastWatch</a:t>
                      </a:r>
                      <a:r>
                        <a:rPr lang="en-US" sz="1600" dirty="0" smtClean="0"/>
                        <a:t> ,</a:t>
                      </a:r>
                      <a:r>
                        <a:rPr lang="en-US" sz="1600" baseline="0" dirty="0" smtClean="0"/>
                        <a:t> OSPO</a:t>
                      </a:r>
                      <a:endParaRPr lang="en-US" sz="1600" dirty="0">
                        <a:latin typeface="Times New Roman"/>
                        <a:ea typeface="Batang"/>
                      </a:endParaRPr>
                    </a:p>
                  </a:txBody>
                  <a:tcPr marL="0" marR="0" marT="0" marB="3175" anchor="ctr"/>
                </a:tc>
                <a:tc>
                  <a:txBody>
                    <a:bodyPr/>
                    <a:lstStyle/>
                    <a:p>
                      <a:pPr marL="114300" marR="0" indent="0" algn="l">
                        <a:lnSpc>
                          <a:spcPct val="130000"/>
                        </a:lnSpc>
                        <a:spcBef>
                          <a:spcPts val="0"/>
                        </a:spcBef>
                        <a:spcAft>
                          <a:spcPts val="0"/>
                        </a:spcAft>
                      </a:pPr>
                      <a:r>
                        <a:rPr lang="en-US" sz="1600" dirty="0" err="1" smtClean="0"/>
                        <a:t>CoastWatch</a:t>
                      </a:r>
                      <a:r>
                        <a:rPr lang="en-US" sz="1600" dirty="0" smtClean="0"/>
                        <a:t>, </a:t>
                      </a:r>
                      <a:r>
                        <a:rPr lang="en-US" sz="1600" dirty="0"/>
                        <a:t>NCEI</a:t>
                      </a:r>
                      <a:endParaRPr lang="en-US" sz="1600" dirty="0">
                        <a:latin typeface="Times New Roman"/>
                        <a:ea typeface="Batang"/>
                      </a:endParaRPr>
                    </a:p>
                  </a:txBody>
                  <a:tcPr marL="0" marR="3175" marT="0" marB="3175" anchor="ctr"/>
                </a:tc>
                <a:extLst>
                  <a:ext uri="{0D108BD9-81ED-4DB2-BD59-A6C34878D82A}">
                    <a16:rowId xmlns:a16="http://schemas.microsoft.com/office/drawing/2014/main" val="10007"/>
                  </a:ext>
                </a:extLst>
              </a:tr>
              <a:tr h="448076">
                <a:tc>
                  <a:txBody>
                    <a:bodyPr/>
                    <a:lstStyle/>
                    <a:p>
                      <a:pPr marL="0" marR="0" indent="114300">
                        <a:lnSpc>
                          <a:spcPct val="130000"/>
                        </a:lnSpc>
                        <a:spcBef>
                          <a:spcPts val="0"/>
                        </a:spcBef>
                        <a:spcAft>
                          <a:spcPts val="0"/>
                        </a:spcAft>
                      </a:pPr>
                      <a:r>
                        <a:rPr lang="en-US" sz="1600" dirty="0"/>
                        <a:t>Archive Plans:</a:t>
                      </a:r>
                      <a:endParaRPr lang="en-US" sz="1600" dirty="0">
                        <a:latin typeface="Times New Roman"/>
                        <a:ea typeface="Batang"/>
                      </a:endParaRPr>
                    </a:p>
                  </a:txBody>
                  <a:tcPr marL="3175" marR="0" marT="0" marB="3175" anchor="ctr"/>
                </a:tc>
                <a:tc>
                  <a:txBody>
                    <a:bodyPr/>
                    <a:lstStyle/>
                    <a:p>
                      <a:pPr marL="114300" marR="0" indent="0" algn="l">
                        <a:lnSpc>
                          <a:spcPct val="130000"/>
                        </a:lnSpc>
                        <a:spcBef>
                          <a:spcPts val="0"/>
                        </a:spcBef>
                        <a:spcAft>
                          <a:spcPts val="0"/>
                        </a:spcAft>
                      </a:pPr>
                      <a:r>
                        <a:rPr lang="en-US" sz="1600" dirty="0" smtClean="0"/>
                        <a:t>Yes, from OSPO to NCEI</a:t>
                      </a:r>
                      <a:endParaRPr lang="en-US" sz="1600" dirty="0">
                        <a:latin typeface="Times New Roman"/>
                        <a:ea typeface="Batang"/>
                      </a:endParaRPr>
                    </a:p>
                  </a:txBody>
                  <a:tcPr marL="0" marR="0" marT="0" marB="3175" anchor="ctr"/>
                </a:tc>
                <a:tc>
                  <a:txBody>
                    <a:bodyPr/>
                    <a:lstStyle/>
                    <a:p>
                      <a:pPr marL="114300" marR="0" indent="0" algn="l">
                        <a:lnSpc>
                          <a:spcPct val="130000"/>
                        </a:lnSpc>
                        <a:spcBef>
                          <a:spcPts val="0"/>
                        </a:spcBef>
                        <a:spcAft>
                          <a:spcPts val="0"/>
                        </a:spcAft>
                      </a:pPr>
                      <a:r>
                        <a:rPr lang="en-US" sz="1600" dirty="0"/>
                        <a:t>Yes, from </a:t>
                      </a:r>
                      <a:r>
                        <a:rPr lang="en-US" sz="1600" dirty="0" err="1"/>
                        <a:t>CoastWatch</a:t>
                      </a:r>
                      <a:r>
                        <a:rPr lang="en-US" sz="1600" dirty="0"/>
                        <a:t> to NCEI</a:t>
                      </a:r>
                      <a:endParaRPr lang="en-US" sz="1600" dirty="0">
                        <a:latin typeface="Times New Roman"/>
                        <a:ea typeface="Batang"/>
                      </a:endParaRPr>
                    </a:p>
                  </a:txBody>
                  <a:tcPr marL="0" marR="3175" marT="0" marB="3175" anchor="ctr"/>
                </a:tc>
                <a:extLst>
                  <a:ext uri="{0D108BD9-81ED-4DB2-BD59-A6C34878D82A}">
                    <a16:rowId xmlns:a16="http://schemas.microsoft.com/office/drawing/2014/main" val="10008"/>
                  </a:ext>
                </a:extLst>
              </a:tr>
              <a:tr h="396359">
                <a:tc>
                  <a:txBody>
                    <a:bodyPr/>
                    <a:lstStyle/>
                    <a:p>
                      <a:pPr marL="114300" marR="0" indent="0">
                        <a:lnSpc>
                          <a:spcPct val="130000"/>
                        </a:lnSpc>
                        <a:spcBef>
                          <a:spcPts val="0"/>
                        </a:spcBef>
                        <a:spcAft>
                          <a:spcPts val="0"/>
                        </a:spcAft>
                      </a:pPr>
                      <a:r>
                        <a:rPr lang="en-US" sz="1600" dirty="0"/>
                        <a:t>Full Mission </a:t>
                      </a:r>
                      <a:r>
                        <a:rPr lang="en-US" sz="1600" dirty="0" smtClean="0"/>
                        <a:t> Reprocessing</a:t>
                      </a:r>
                      <a:r>
                        <a:rPr lang="en-US" sz="1600" dirty="0"/>
                        <a:t>:</a:t>
                      </a:r>
                      <a:endParaRPr lang="en-US" sz="1600" dirty="0">
                        <a:latin typeface="Times New Roman"/>
                        <a:ea typeface="Batang"/>
                      </a:endParaRPr>
                    </a:p>
                  </a:txBody>
                  <a:tcPr marL="3175" marR="0" marT="0" marB="3175" anchor="ctr"/>
                </a:tc>
                <a:tc>
                  <a:txBody>
                    <a:bodyPr/>
                    <a:lstStyle/>
                    <a:p>
                      <a:pPr marL="114300" marR="0" indent="0" algn="l">
                        <a:lnSpc>
                          <a:spcPct val="130000"/>
                        </a:lnSpc>
                        <a:spcBef>
                          <a:spcPts val="0"/>
                        </a:spcBef>
                        <a:spcAft>
                          <a:spcPts val="0"/>
                        </a:spcAft>
                      </a:pPr>
                      <a:r>
                        <a:rPr lang="en-US" sz="1600" dirty="0"/>
                        <a:t>No</a:t>
                      </a:r>
                      <a:endParaRPr lang="en-US" sz="1600" dirty="0">
                        <a:latin typeface="Times New Roman"/>
                        <a:ea typeface="Batang"/>
                      </a:endParaRPr>
                    </a:p>
                  </a:txBody>
                  <a:tcPr marL="0" marR="0" marT="0" marB="3175" anchor="ctr"/>
                </a:tc>
                <a:tc>
                  <a:txBody>
                    <a:bodyPr/>
                    <a:lstStyle/>
                    <a:p>
                      <a:pPr marL="114300" marR="0" indent="0" algn="l">
                        <a:lnSpc>
                          <a:spcPct val="130000"/>
                        </a:lnSpc>
                        <a:spcBef>
                          <a:spcPts val="0"/>
                        </a:spcBef>
                        <a:spcAft>
                          <a:spcPts val="0"/>
                        </a:spcAft>
                      </a:pPr>
                      <a:r>
                        <a:rPr lang="en-US" sz="1600" dirty="0"/>
                        <a:t>Yes</a:t>
                      </a:r>
                      <a:r>
                        <a:rPr lang="en-US" sz="1600" dirty="0" smtClean="0"/>
                        <a:t>, every </a:t>
                      </a:r>
                      <a:r>
                        <a:rPr lang="en-US" sz="1600" dirty="0"/>
                        <a:t>~2-3 years or as needed</a:t>
                      </a:r>
                      <a:endParaRPr lang="en-US" sz="1600" dirty="0">
                        <a:latin typeface="Times New Roman"/>
                        <a:ea typeface="Batang"/>
                      </a:endParaRPr>
                    </a:p>
                  </a:txBody>
                  <a:tcPr marL="0" marR="3175" marT="0" marB="3175" anchor="ctr"/>
                </a:tc>
                <a:extLst>
                  <a:ext uri="{0D108BD9-81ED-4DB2-BD59-A6C34878D82A}">
                    <a16:rowId xmlns:a16="http://schemas.microsoft.com/office/drawing/2014/main" val="10009"/>
                  </a:ext>
                </a:extLst>
              </a:tr>
            </a:tbl>
          </a:graphicData>
        </a:graphic>
      </p:graphicFrame>
      <p:sp>
        <p:nvSpPr>
          <p:cNvPr id="3" name="Footer Placeholder 2"/>
          <p:cNvSpPr>
            <a:spLocks noGrp="1"/>
          </p:cNvSpPr>
          <p:nvPr>
            <p:ph type="ftr" sz="quarter" idx="3"/>
          </p:nvPr>
        </p:nvSpPr>
        <p:spPr/>
        <p:txBody>
          <a:bodyPr/>
          <a:lstStyle/>
          <a:p>
            <a:r>
              <a:rPr lang="en-US" smtClean="0"/>
              <a:t>STAR Seminar, 20 November 2019, NCWCP, College Park, MD</a:t>
            </a:r>
            <a:endParaRPr lang="en-US" dirty="0"/>
          </a:p>
        </p:txBody>
      </p:sp>
      <p:sp>
        <p:nvSpPr>
          <p:cNvPr id="4" name="Slide Number Placeholder 3"/>
          <p:cNvSpPr>
            <a:spLocks noGrp="1"/>
          </p:cNvSpPr>
          <p:nvPr>
            <p:ph type="sldNum" sz="quarter" idx="12"/>
          </p:nvPr>
        </p:nvSpPr>
        <p:spPr/>
        <p:txBody>
          <a:bodyPr/>
          <a:lstStyle/>
          <a:p>
            <a:fld id="{4F6F23CF-7BCB-1C46-9584-7002207BC3BE}" type="slidenum">
              <a:rPr lang="en-US" smtClean="0"/>
              <a:pPr/>
              <a:t>18</a:t>
            </a:fld>
            <a:endParaRPr lang="en-US"/>
          </a:p>
        </p:txBody>
      </p:sp>
    </p:spTree>
    <p:extLst>
      <p:ext uri="{BB962C8B-B14F-4D97-AF65-F5344CB8AC3E}">
        <p14:creationId xmlns:p14="http://schemas.microsoft.com/office/powerpoint/2010/main" val="41046171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886" y="-8720"/>
            <a:ext cx="10863051" cy="1450757"/>
          </a:xfrm>
        </p:spPr>
        <p:txBody>
          <a:bodyPr>
            <a:normAutofit/>
          </a:bodyPr>
          <a:lstStyle/>
          <a:p>
            <a:r>
              <a:rPr lang="en-US" dirty="0">
                <a:solidFill>
                  <a:srgbClr val="1E5C90"/>
                </a:solidFill>
                <a:uFillTx/>
              </a:rPr>
              <a:t>CoastWatch </a:t>
            </a:r>
            <a:r>
              <a:rPr lang="en-US" dirty="0" smtClean="0">
                <a:solidFill>
                  <a:srgbClr val="1E5C90"/>
                </a:solidFill>
                <a:uFillTx/>
              </a:rPr>
              <a:t>“Value Added” Products</a:t>
            </a:r>
            <a:br>
              <a:rPr lang="en-US" dirty="0" smtClean="0">
                <a:solidFill>
                  <a:srgbClr val="1E5C90"/>
                </a:solidFill>
                <a:uFillTx/>
              </a:rPr>
            </a:br>
            <a:r>
              <a:rPr lang="en-US" dirty="0" smtClean="0">
                <a:solidFill>
                  <a:srgbClr val="1E5C90"/>
                </a:solidFill>
                <a:uFillTx/>
              </a:rPr>
              <a:t>Example:  </a:t>
            </a:r>
            <a:r>
              <a:rPr lang="en-US" dirty="0" smtClean="0">
                <a:solidFill>
                  <a:srgbClr val="1E5C90"/>
                </a:solidFill>
              </a:rPr>
              <a:t>VIIRS </a:t>
            </a:r>
            <a:r>
              <a:rPr lang="en-US" dirty="0" smtClean="0">
                <a:solidFill>
                  <a:srgbClr val="1E5C90"/>
                </a:solidFill>
                <a:uFillTx/>
              </a:rPr>
              <a:t>Hi-Res Sectors Co-Located for Ocean Color and SST</a:t>
            </a:r>
            <a:endParaRPr lang="en-US" dirty="0">
              <a:solidFill>
                <a:srgbClr val="1E5C90"/>
              </a:solidFill>
              <a:uFillTx/>
            </a:endParaRPr>
          </a:p>
        </p:txBody>
      </p:sp>
      <p:pic>
        <p:nvPicPr>
          <p:cNvPr id="1026" name="Picture 2" descr="https://coastwatch.noaa.gov/cw/sites/default/files/images/DataProducts/Figure0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56946" y="1418751"/>
            <a:ext cx="9164591" cy="479542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3"/>
          </p:nvPr>
        </p:nvSpPr>
        <p:spPr/>
        <p:txBody>
          <a:bodyPr/>
          <a:lstStyle/>
          <a:p>
            <a:r>
              <a:rPr lang="en-US" smtClean="0"/>
              <a:t>STAR Seminar, 20 November 2019, NCWCP, College Park, MD</a:t>
            </a:r>
            <a:endParaRPr lang="en-US" dirty="0"/>
          </a:p>
        </p:txBody>
      </p:sp>
      <p:sp>
        <p:nvSpPr>
          <p:cNvPr id="4" name="Slide Number Placeholder 3"/>
          <p:cNvSpPr>
            <a:spLocks noGrp="1"/>
          </p:cNvSpPr>
          <p:nvPr>
            <p:ph type="sldNum" sz="quarter" idx="12"/>
          </p:nvPr>
        </p:nvSpPr>
        <p:spPr/>
        <p:txBody>
          <a:bodyPr/>
          <a:lstStyle/>
          <a:p>
            <a:fld id="{4F6F23CF-7BCB-1C46-9584-7002207BC3BE}" type="slidenum">
              <a:rPr lang="en-US" smtClean="0"/>
              <a:pPr/>
              <a:t>19</a:t>
            </a:fld>
            <a:endParaRPr lang="en-US"/>
          </a:p>
        </p:txBody>
      </p:sp>
    </p:spTree>
    <p:extLst>
      <p:ext uri="{BB962C8B-B14F-4D97-AF65-F5344CB8AC3E}">
        <p14:creationId xmlns:p14="http://schemas.microsoft.com/office/powerpoint/2010/main" val="4158258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8D475A-4FB2-984B-972F-1229D6A913AE}"/>
              </a:ext>
            </a:extLst>
          </p:cNvPr>
          <p:cNvSpPr>
            <a:spLocks noGrp="1"/>
          </p:cNvSpPr>
          <p:nvPr>
            <p:ph type="title"/>
          </p:nvPr>
        </p:nvSpPr>
        <p:spPr/>
        <p:txBody>
          <a:bodyPr>
            <a:normAutofit/>
          </a:bodyPr>
          <a:lstStyle/>
          <a:p>
            <a:r>
              <a:rPr lang="en-US" sz="3600" dirty="0" smtClean="0"/>
              <a:t>Questions</a:t>
            </a:r>
            <a:endParaRPr lang="en-US" sz="3600" dirty="0"/>
          </a:p>
        </p:txBody>
      </p:sp>
      <p:sp>
        <p:nvSpPr>
          <p:cNvPr id="2" name="Content Placeholder 1"/>
          <p:cNvSpPr>
            <a:spLocks noGrp="1"/>
          </p:cNvSpPr>
          <p:nvPr>
            <p:ph idx="1"/>
          </p:nvPr>
        </p:nvSpPr>
        <p:spPr>
          <a:xfrm>
            <a:off x="838200" y="1443240"/>
            <a:ext cx="10515600" cy="4351338"/>
          </a:xfrm>
        </p:spPr>
        <p:txBody>
          <a:bodyPr/>
          <a:lstStyle/>
          <a:p>
            <a:r>
              <a:rPr lang="en-US" dirty="0" smtClean="0">
                <a:latin typeface="Arial Narrow" panose="020B0606020202030204" pitchFamily="34" charset="0"/>
              </a:rPr>
              <a:t>Where </a:t>
            </a:r>
            <a:r>
              <a:rPr lang="en-US" dirty="0">
                <a:latin typeface="Arial Narrow" panose="020B0606020202030204" pitchFamily="34" charset="0"/>
              </a:rPr>
              <a:t>are the gaps in operational </a:t>
            </a:r>
            <a:r>
              <a:rPr lang="en-US" dirty="0" smtClean="0">
                <a:latin typeface="Arial Narrow" panose="020B0606020202030204" pitchFamily="34" charset="0"/>
              </a:rPr>
              <a:t>satellite ocean/coast/water </a:t>
            </a:r>
            <a:r>
              <a:rPr lang="en-US" dirty="0">
                <a:latin typeface="Arial Narrow" panose="020B0606020202030204" pitchFamily="34" charset="0"/>
              </a:rPr>
              <a:t>data or data products?</a:t>
            </a:r>
          </a:p>
          <a:p>
            <a:r>
              <a:rPr lang="en-US" dirty="0" smtClean="0">
                <a:latin typeface="Arial Narrow" panose="020B0606020202030204" pitchFamily="34" charset="0"/>
              </a:rPr>
              <a:t>What </a:t>
            </a:r>
            <a:r>
              <a:rPr lang="en-US" dirty="0">
                <a:latin typeface="Arial Narrow" panose="020B0606020202030204" pitchFamily="34" charset="0"/>
              </a:rPr>
              <a:t>barriers to access and use are perceived by stakeholders?</a:t>
            </a:r>
          </a:p>
          <a:p>
            <a:r>
              <a:rPr lang="en-US" dirty="0">
                <a:latin typeface="Arial Narrow" panose="020B0606020202030204" pitchFamily="34" charset="0"/>
              </a:rPr>
              <a:t>How </a:t>
            </a:r>
            <a:r>
              <a:rPr lang="en-US" dirty="0" smtClean="0">
                <a:latin typeface="Arial Narrow" panose="020B0606020202030204" pitchFamily="34" charset="0"/>
              </a:rPr>
              <a:t>do </a:t>
            </a:r>
            <a:r>
              <a:rPr lang="en-US" dirty="0">
                <a:latin typeface="Arial Narrow" panose="020B0606020202030204" pitchFamily="34" charset="0"/>
              </a:rPr>
              <a:t>we fill these gaps and bridge these barriers?</a:t>
            </a:r>
          </a:p>
          <a:p>
            <a:r>
              <a:rPr lang="en-US" dirty="0">
                <a:latin typeface="Arial Narrow" panose="020B0606020202030204" pitchFamily="34" charset="0"/>
              </a:rPr>
              <a:t>Where are the opportunities for expanding the number and types of applications that could benefit from satellite data?</a:t>
            </a:r>
          </a:p>
          <a:p>
            <a:endParaRPr lang="en-US" dirty="0"/>
          </a:p>
        </p:txBody>
      </p:sp>
      <p:sp>
        <p:nvSpPr>
          <p:cNvPr id="10" name="object 4"/>
          <p:cNvSpPr/>
          <p:nvPr/>
        </p:nvSpPr>
        <p:spPr>
          <a:xfrm>
            <a:off x="5475541" y="4791075"/>
            <a:ext cx="1170431" cy="13715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Footer Placeholder 2"/>
          <p:cNvSpPr>
            <a:spLocks noGrp="1"/>
          </p:cNvSpPr>
          <p:nvPr>
            <p:ph type="ftr" sz="quarter" idx="3"/>
          </p:nvPr>
        </p:nvSpPr>
        <p:spPr/>
        <p:txBody>
          <a:bodyPr/>
          <a:lstStyle/>
          <a:p>
            <a:r>
              <a:rPr lang="en-US" smtClean="0"/>
              <a:t>STAR Seminar, 20 November 2019, NCWCP, College Park, MD</a:t>
            </a:r>
            <a:endParaRPr lang="en-US" dirty="0"/>
          </a:p>
        </p:txBody>
      </p:sp>
      <p:sp>
        <p:nvSpPr>
          <p:cNvPr id="4" name="Slide Number Placeholder 3"/>
          <p:cNvSpPr>
            <a:spLocks noGrp="1"/>
          </p:cNvSpPr>
          <p:nvPr>
            <p:ph type="sldNum" sz="quarter" idx="12"/>
          </p:nvPr>
        </p:nvSpPr>
        <p:spPr/>
        <p:txBody>
          <a:bodyPr/>
          <a:lstStyle/>
          <a:p>
            <a:fld id="{4F6F23CF-7BCB-1C46-9584-7002207BC3BE}" type="slidenum">
              <a:rPr lang="en-US" smtClean="0"/>
              <a:pPr/>
              <a:t>2</a:t>
            </a:fld>
            <a:endParaRPr lang="en-US"/>
          </a:p>
        </p:txBody>
      </p:sp>
    </p:spTree>
    <p:extLst>
      <p:ext uri="{BB962C8B-B14F-4D97-AF65-F5344CB8AC3E}">
        <p14:creationId xmlns:p14="http://schemas.microsoft.com/office/powerpoint/2010/main" val="28376811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97757" y="1846263"/>
            <a:ext cx="10056812" cy="4022725"/>
          </a:xfrm>
          <a:prstGeom prst="rect">
            <a:avLst/>
          </a:prstGeom>
        </p:spPr>
      </p:pic>
      <p:sp>
        <p:nvSpPr>
          <p:cNvPr id="9" name="Title 1"/>
          <p:cNvSpPr txBox="1">
            <a:spLocks/>
          </p:cNvSpPr>
          <p:nvPr/>
        </p:nvSpPr>
        <p:spPr>
          <a:xfrm>
            <a:off x="561012" y="259679"/>
            <a:ext cx="10058400" cy="97693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200" spc="0" dirty="0">
                <a:solidFill>
                  <a:srgbClr val="1E5C90"/>
                </a:solidFill>
                <a:latin typeface="Arial Narrow" panose="020B0604020202020204" pitchFamily="34" charset="0"/>
              </a:rPr>
              <a:t>CoastWatch “Value Added” Products</a:t>
            </a:r>
            <a:br>
              <a:rPr lang="en-US" sz="3200" spc="0" dirty="0">
                <a:solidFill>
                  <a:srgbClr val="1E5C90"/>
                </a:solidFill>
                <a:latin typeface="Arial Narrow" panose="020B0604020202020204" pitchFamily="34" charset="0"/>
              </a:rPr>
            </a:br>
            <a:r>
              <a:rPr lang="en-US" sz="3200" spc="0" dirty="0">
                <a:solidFill>
                  <a:srgbClr val="1E5C90"/>
                </a:solidFill>
                <a:latin typeface="Arial Narrow" panose="020B0606020202030204" pitchFamily="34" charset="0"/>
              </a:rPr>
              <a:t>Example:  </a:t>
            </a:r>
            <a:r>
              <a:rPr lang="en-US" sz="3200" dirty="0" smtClean="0">
                <a:solidFill>
                  <a:srgbClr val="1E5C90"/>
                </a:solidFill>
                <a:latin typeface="Arial Narrow" panose="020B0606020202030204" pitchFamily="34" charset="0"/>
              </a:rPr>
              <a:t>:  Hi-Res Sectors for OLCI S3 (=VIIRS x9)</a:t>
            </a:r>
            <a:endParaRPr lang="en-US" sz="3200" dirty="0">
              <a:solidFill>
                <a:srgbClr val="1E5C90"/>
              </a:solidFill>
              <a:latin typeface="Arial Narrow" panose="020B0606020202030204" pitchFamily="34" charset="0"/>
            </a:endParaRPr>
          </a:p>
        </p:txBody>
      </p:sp>
      <p:sp>
        <p:nvSpPr>
          <p:cNvPr id="2" name="Footer Placeholder 1"/>
          <p:cNvSpPr>
            <a:spLocks noGrp="1"/>
          </p:cNvSpPr>
          <p:nvPr>
            <p:ph type="ftr" sz="quarter" idx="3"/>
          </p:nvPr>
        </p:nvSpPr>
        <p:spPr/>
        <p:txBody>
          <a:bodyPr/>
          <a:lstStyle/>
          <a:p>
            <a:r>
              <a:rPr lang="en-US" smtClean="0"/>
              <a:t>STAR Seminar, 20 November 2019, NCWCP, College Park, MD</a:t>
            </a:r>
            <a:endParaRPr lang="en-US" dirty="0"/>
          </a:p>
        </p:txBody>
      </p:sp>
      <p:sp>
        <p:nvSpPr>
          <p:cNvPr id="3" name="Slide Number Placeholder 2"/>
          <p:cNvSpPr>
            <a:spLocks noGrp="1"/>
          </p:cNvSpPr>
          <p:nvPr>
            <p:ph type="sldNum" sz="quarter" idx="12"/>
          </p:nvPr>
        </p:nvSpPr>
        <p:spPr/>
        <p:txBody>
          <a:bodyPr/>
          <a:lstStyle/>
          <a:p>
            <a:fld id="{4F6F23CF-7BCB-1C46-9584-7002207BC3BE}" type="slidenum">
              <a:rPr lang="en-US" smtClean="0"/>
              <a:pPr/>
              <a:t>20</a:t>
            </a:fld>
            <a:endParaRPr lang="en-US"/>
          </a:p>
        </p:txBody>
      </p:sp>
    </p:spTree>
    <p:extLst>
      <p:ext uri="{BB962C8B-B14F-4D97-AF65-F5344CB8AC3E}">
        <p14:creationId xmlns:p14="http://schemas.microsoft.com/office/powerpoint/2010/main" val="2176607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 Data Products Pages</a:t>
            </a:r>
            <a:endParaRPr lang="en-US" dirty="0"/>
          </a:p>
        </p:txBody>
      </p:sp>
      <p:pic>
        <p:nvPicPr>
          <p:cNvPr id="5" name="Picture 4"/>
          <p:cNvPicPr>
            <a:picLocks noChangeAspect="1"/>
          </p:cNvPicPr>
          <p:nvPr/>
        </p:nvPicPr>
        <p:blipFill>
          <a:blip r:embed="rId2"/>
          <a:stretch>
            <a:fillRect/>
          </a:stretch>
        </p:blipFill>
        <p:spPr>
          <a:xfrm>
            <a:off x="6793156" y="351760"/>
            <a:ext cx="3992284" cy="5795040"/>
          </a:xfrm>
          <a:prstGeom prst="rect">
            <a:avLst/>
          </a:prstGeom>
        </p:spPr>
      </p:pic>
      <p:sp>
        <p:nvSpPr>
          <p:cNvPr id="6" name="Rectangle 5"/>
          <p:cNvSpPr/>
          <p:nvPr/>
        </p:nvSpPr>
        <p:spPr>
          <a:xfrm>
            <a:off x="528298" y="1811635"/>
            <a:ext cx="6096000" cy="3416320"/>
          </a:xfrm>
          <a:prstGeom prst="rect">
            <a:avLst/>
          </a:prstGeom>
        </p:spPr>
        <p:txBody>
          <a:bodyPr>
            <a:spAutoFit/>
          </a:bodyPr>
          <a:lstStyle/>
          <a:p>
            <a:pPr marL="457200" indent="-457200">
              <a:buFont typeface="Arial" panose="020B0604020202020204" pitchFamily="34" charset="0"/>
              <a:buChar char="•"/>
            </a:pPr>
            <a:r>
              <a:rPr lang="en-US" sz="2400" dirty="0" smtClean="0">
                <a:latin typeface="Arial Narrow" panose="020B0606020202030204" pitchFamily="34" charset="0"/>
              </a:rPr>
              <a:t>Data Access</a:t>
            </a:r>
          </a:p>
          <a:p>
            <a:pPr marL="914400" lvl="1" indent="-457200">
              <a:buFont typeface="Arial" panose="020B0604020202020204" pitchFamily="34" charset="0"/>
              <a:buChar char="•"/>
            </a:pPr>
            <a:r>
              <a:rPr lang="en-US" sz="2400" dirty="0" smtClean="0">
                <a:latin typeface="Arial Narrow" panose="020B0606020202030204" pitchFamily="34" charset="0"/>
              </a:rPr>
              <a:t>ERDDAP</a:t>
            </a:r>
            <a:endParaRPr lang="en-US" sz="2400" dirty="0">
              <a:latin typeface="Arial Narrow" panose="020B0606020202030204" pitchFamily="34" charset="0"/>
            </a:endParaRPr>
          </a:p>
          <a:p>
            <a:pPr marL="914400" lvl="1" indent="-457200">
              <a:buFont typeface="Arial" panose="020B0604020202020204" pitchFamily="34" charset="0"/>
              <a:buChar char="•"/>
            </a:pPr>
            <a:r>
              <a:rPr lang="en-US" sz="2400" dirty="0">
                <a:latin typeface="Arial Narrow" panose="020B0606020202030204" pitchFamily="34" charset="0"/>
              </a:rPr>
              <a:t>THREDS</a:t>
            </a:r>
          </a:p>
          <a:p>
            <a:pPr marL="914400" lvl="1" indent="-457200">
              <a:buFont typeface="Arial" panose="020B0604020202020204" pitchFamily="34" charset="0"/>
              <a:buChar char="•"/>
            </a:pPr>
            <a:r>
              <a:rPr lang="en-US" sz="2400" dirty="0" smtClean="0">
                <a:latin typeface="Arial Narrow" panose="020B0606020202030204" pitchFamily="34" charset="0"/>
              </a:rPr>
              <a:t>FTP</a:t>
            </a:r>
          </a:p>
          <a:p>
            <a:pPr marL="914400" lvl="1" indent="-457200">
              <a:buFont typeface="Arial" panose="020B0604020202020204" pitchFamily="34" charset="0"/>
              <a:buChar char="•"/>
            </a:pPr>
            <a:r>
              <a:rPr lang="en-US" sz="2400" dirty="0" smtClean="0">
                <a:latin typeface="Arial Narrow" panose="020B0606020202030204" pitchFamily="34" charset="0"/>
              </a:rPr>
              <a:t>NRT</a:t>
            </a:r>
          </a:p>
          <a:p>
            <a:pPr marL="914400" lvl="1" indent="-457200">
              <a:buFont typeface="Arial" panose="020B0604020202020204" pitchFamily="34" charset="0"/>
              <a:buChar char="•"/>
            </a:pPr>
            <a:r>
              <a:rPr lang="en-US" sz="2400" dirty="0" smtClean="0">
                <a:latin typeface="Arial Narrow" panose="020B0606020202030204" pitchFamily="34" charset="0"/>
              </a:rPr>
              <a:t>Science Quality, RAN or Delayed Mode</a:t>
            </a:r>
          </a:p>
          <a:p>
            <a:pPr marL="457200" indent="-457200">
              <a:buFont typeface="Arial" panose="020B0604020202020204" pitchFamily="34" charset="0"/>
              <a:buChar char="•"/>
            </a:pPr>
            <a:r>
              <a:rPr lang="en-US" sz="2400" dirty="0" smtClean="0">
                <a:latin typeface="Arial Narrow" panose="020B0606020202030204" pitchFamily="34" charset="0"/>
              </a:rPr>
              <a:t>Description text</a:t>
            </a:r>
          </a:p>
          <a:p>
            <a:pPr marL="457200" indent="-457200">
              <a:buFont typeface="Arial" panose="020B0604020202020204" pitchFamily="34" charset="0"/>
              <a:buChar char="•"/>
            </a:pPr>
            <a:r>
              <a:rPr lang="en-US" sz="2400" dirty="0" smtClean="0">
                <a:latin typeface="Arial Narrow" panose="020B0606020202030204" pitchFamily="34" charset="0"/>
              </a:rPr>
              <a:t>Standardized tabular product information</a:t>
            </a:r>
          </a:p>
          <a:p>
            <a:pPr marL="457200" indent="-457200">
              <a:buFont typeface="Arial" panose="020B0604020202020204" pitchFamily="34" charset="0"/>
              <a:buChar char="•"/>
            </a:pPr>
            <a:r>
              <a:rPr lang="en-US" sz="2400" dirty="0" smtClean="0">
                <a:latin typeface="Arial Narrow" panose="020B0606020202030204" pitchFamily="34" charset="0"/>
              </a:rPr>
              <a:t>Documentation</a:t>
            </a:r>
            <a:endParaRPr lang="en-US" sz="2400" dirty="0">
              <a:latin typeface="Arial Narrow" panose="020B0606020202030204" pitchFamily="34" charset="0"/>
            </a:endParaRPr>
          </a:p>
        </p:txBody>
      </p:sp>
      <p:sp>
        <p:nvSpPr>
          <p:cNvPr id="3" name="Footer Placeholder 2"/>
          <p:cNvSpPr>
            <a:spLocks noGrp="1"/>
          </p:cNvSpPr>
          <p:nvPr>
            <p:ph type="ftr" sz="quarter" idx="3"/>
          </p:nvPr>
        </p:nvSpPr>
        <p:spPr/>
        <p:txBody>
          <a:bodyPr/>
          <a:lstStyle/>
          <a:p>
            <a:r>
              <a:rPr lang="en-US" smtClean="0"/>
              <a:t>STAR Seminar, 20 November 2019, NCWCP, College Park, MD</a:t>
            </a:r>
            <a:endParaRPr lang="en-US" dirty="0"/>
          </a:p>
        </p:txBody>
      </p:sp>
      <p:sp>
        <p:nvSpPr>
          <p:cNvPr id="4" name="Slide Number Placeholder 3"/>
          <p:cNvSpPr>
            <a:spLocks noGrp="1"/>
          </p:cNvSpPr>
          <p:nvPr>
            <p:ph type="sldNum" sz="quarter" idx="12"/>
          </p:nvPr>
        </p:nvSpPr>
        <p:spPr/>
        <p:txBody>
          <a:bodyPr/>
          <a:lstStyle/>
          <a:p>
            <a:fld id="{4F6F23CF-7BCB-1C46-9584-7002207BC3BE}" type="slidenum">
              <a:rPr lang="en-US" smtClean="0"/>
              <a:pPr/>
              <a:t>21</a:t>
            </a:fld>
            <a:endParaRPr lang="en-US"/>
          </a:p>
        </p:txBody>
      </p:sp>
    </p:spTree>
    <p:extLst>
      <p:ext uri="{BB962C8B-B14F-4D97-AF65-F5344CB8AC3E}">
        <p14:creationId xmlns:p14="http://schemas.microsoft.com/office/powerpoint/2010/main" val="28977257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7535" y="716073"/>
            <a:ext cx="7527445" cy="5221938"/>
          </a:xfrm>
          <a:prstGeom prst="rect">
            <a:avLst/>
          </a:prstGeom>
          <a:ln>
            <a:noFill/>
          </a:ln>
          <a:effectLst/>
        </p:spPr>
      </p:pic>
      <p:sp>
        <p:nvSpPr>
          <p:cNvPr id="3" name="Title 2"/>
          <p:cNvSpPr>
            <a:spLocks noGrp="1"/>
          </p:cNvSpPr>
          <p:nvPr>
            <p:ph type="title"/>
          </p:nvPr>
        </p:nvSpPr>
        <p:spPr>
          <a:xfrm>
            <a:off x="651880" y="-35948"/>
            <a:ext cx="10515600" cy="1325563"/>
          </a:xfrm>
        </p:spPr>
        <p:txBody>
          <a:bodyPr>
            <a:normAutofit/>
          </a:bodyPr>
          <a:lstStyle/>
          <a:p>
            <a:r>
              <a:rPr lang="en-US" sz="4800" dirty="0" smtClean="0">
                <a:latin typeface="Arial Narrow" panose="020B0606020202030204" pitchFamily="34" charset="0"/>
              </a:rPr>
              <a:t>Data Portal</a:t>
            </a:r>
            <a:endParaRPr lang="en-US" sz="4800" dirty="0">
              <a:latin typeface="Arial Narrow" panose="020B0606020202030204" pitchFamily="34" charset="0"/>
            </a:endParaRPr>
          </a:p>
        </p:txBody>
      </p:sp>
      <p:sp>
        <p:nvSpPr>
          <p:cNvPr id="6" name="TextBox 5"/>
          <p:cNvSpPr txBox="1"/>
          <p:nvPr/>
        </p:nvSpPr>
        <p:spPr>
          <a:xfrm>
            <a:off x="651880" y="1245588"/>
            <a:ext cx="2419013"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latin typeface="Arial Narrow" panose="020B0606020202030204" pitchFamily="34" charset="0"/>
              </a:rPr>
              <a:t>Visualize</a:t>
            </a:r>
          </a:p>
          <a:p>
            <a:pPr marL="457200" indent="-457200">
              <a:buFont typeface="Arial" panose="020B0604020202020204" pitchFamily="34" charset="0"/>
              <a:buChar char="•"/>
            </a:pPr>
            <a:endParaRPr lang="en-US" sz="2800" dirty="0" smtClean="0">
              <a:latin typeface="Arial Narrow" panose="020B0606020202030204" pitchFamily="34" charset="0"/>
            </a:endParaRPr>
          </a:p>
          <a:p>
            <a:pPr marL="457200" indent="-457200">
              <a:buFont typeface="Arial" panose="020B0604020202020204" pitchFamily="34" charset="0"/>
              <a:buChar char="•"/>
            </a:pPr>
            <a:r>
              <a:rPr lang="en-US" sz="2800" dirty="0" smtClean="0">
                <a:latin typeface="Arial Narrow" panose="020B0606020202030204" pitchFamily="34" charset="0"/>
              </a:rPr>
              <a:t>Layer</a:t>
            </a:r>
          </a:p>
          <a:p>
            <a:endParaRPr lang="en-US" sz="2800" dirty="0" smtClean="0">
              <a:latin typeface="Arial Narrow" panose="020B0606020202030204" pitchFamily="34" charset="0"/>
            </a:endParaRPr>
          </a:p>
          <a:p>
            <a:pPr marL="457200" indent="-457200">
              <a:buFont typeface="Arial" panose="020B0604020202020204" pitchFamily="34" charset="0"/>
              <a:buChar char="•"/>
            </a:pPr>
            <a:r>
              <a:rPr lang="en-US" sz="2800" dirty="0" smtClean="0">
                <a:latin typeface="Arial Narrow" panose="020B0606020202030204" pitchFamily="34" charset="0"/>
              </a:rPr>
              <a:t>Probe</a:t>
            </a:r>
          </a:p>
          <a:p>
            <a:endParaRPr lang="en-US" sz="2800" dirty="0">
              <a:latin typeface="Arial Narrow" panose="020B0606020202030204" pitchFamily="34" charset="0"/>
            </a:endParaRPr>
          </a:p>
          <a:p>
            <a:pPr marL="457200" indent="-457200">
              <a:buFont typeface="Arial" panose="020B0604020202020204" pitchFamily="34" charset="0"/>
              <a:buChar char="•"/>
            </a:pPr>
            <a:r>
              <a:rPr lang="en-US" sz="2800" dirty="0" smtClean="0">
                <a:latin typeface="Arial Narrow" panose="020B0606020202030204" pitchFamily="34" charset="0"/>
              </a:rPr>
              <a:t>Subset</a:t>
            </a:r>
          </a:p>
          <a:p>
            <a:pPr marL="914400" lvl="1" indent="-457200">
              <a:buFont typeface="Arial" panose="020B0604020202020204" pitchFamily="34" charset="0"/>
              <a:buChar char="•"/>
            </a:pPr>
            <a:r>
              <a:rPr lang="en-US" sz="2800" dirty="0" smtClean="0">
                <a:latin typeface="Arial Narrow" panose="020B0606020202030204" pitchFamily="34" charset="0"/>
              </a:rPr>
              <a:t>Time</a:t>
            </a:r>
          </a:p>
          <a:p>
            <a:pPr marL="914400" lvl="1" indent="-457200">
              <a:buFont typeface="Arial" panose="020B0604020202020204" pitchFamily="34" charset="0"/>
              <a:buChar char="•"/>
            </a:pPr>
            <a:r>
              <a:rPr lang="en-US" sz="2800" dirty="0" smtClean="0">
                <a:latin typeface="Arial Narrow" panose="020B0606020202030204" pitchFamily="34" charset="0"/>
              </a:rPr>
              <a:t>Space</a:t>
            </a:r>
          </a:p>
          <a:p>
            <a:pPr marL="457200" indent="-457200">
              <a:buFont typeface="Arial" panose="020B0604020202020204" pitchFamily="34" charset="0"/>
              <a:buChar char="•"/>
            </a:pPr>
            <a:endParaRPr lang="en-US" sz="2800" dirty="0" smtClean="0">
              <a:latin typeface="Arial Narrow" panose="020B0606020202030204" pitchFamily="34" charset="0"/>
            </a:endParaRPr>
          </a:p>
          <a:p>
            <a:pPr marL="457200" indent="-457200">
              <a:buFont typeface="Arial" panose="020B0604020202020204" pitchFamily="34" charset="0"/>
              <a:buChar char="•"/>
            </a:pPr>
            <a:r>
              <a:rPr lang="en-US" sz="2800" dirty="0" smtClean="0">
                <a:latin typeface="Arial Narrow" panose="020B0606020202030204" pitchFamily="34" charset="0"/>
              </a:rPr>
              <a:t>Download</a:t>
            </a:r>
          </a:p>
        </p:txBody>
      </p:sp>
      <p:sp>
        <p:nvSpPr>
          <p:cNvPr id="2" name="Rectangle 1"/>
          <p:cNvSpPr/>
          <p:nvPr/>
        </p:nvSpPr>
        <p:spPr>
          <a:xfrm>
            <a:off x="4529447" y="6005044"/>
            <a:ext cx="5247655" cy="369332"/>
          </a:xfrm>
          <a:prstGeom prst="rect">
            <a:avLst/>
          </a:prstGeom>
        </p:spPr>
        <p:txBody>
          <a:bodyPr wrap="none">
            <a:spAutoFit/>
          </a:bodyPr>
          <a:lstStyle/>
          <a:p>
            <a:r>
              <a:rPr lang="en-US" dirty="0">
                <a:hlinkClick r:id="rId4"/>
              </a:rPr>
              <a:t>https://coastwatch.noaa.gov/cw_html/cwViewer.html</a:t>
            </a:r>
            <a:endParaRPr lang="en-US" dirty="0"/>
          </a:p>
        </p:txBody>
      </p:sp>
      <p:sp>
        <p:nvSpPr>
          <p:cNvPr id="4" name="Footer Placeholder 3"/>
          <p:cNvSpPr>
            <a:spLocks noGrp="1"/>
          </p:cNvSpPr>
          <p:nvPr>
            <p:ph type="ftr" sz="quarter" idx="3"/>
          </p:nvPr>
        </p:nvSpPr>
        <p:spPr/>
        <p:txBody>
          <a:bodyPr/>
          <a:lstStyle/>
          <a:p>
            <a:r>
              <a:rPr lang="en-US" smtClean="0"/>
              <a:t>STAR Seminar, 20 November 2019, NCWCP, College Park, MD</a:t>
            </a:r>
            <a:endParaRPr lang="en-US" dirty="0"/>
          </a:p>
        </p:txBody>
      </p:sp>
      <p:sp>
        <p:nvSpPr>
          <p:cNvPr id="5" name="Slide Number Placeholder 4"/>
          <p:cNvSpPr>
            <a:spLocks noGrp="1"/>
          </p:cNvSpPr>
          <p:nvPr>
            <p:ph type="sldNum" sz="quarter" idx="12"/>
          </p:nvPr>
        </p:nvSpPr>
        <p:spPr/>
        <p:txBody>
          <a:bodyPr/>
          <a:lstStyle/>
          <a:p>
            <a:fld id="{4F6F23CF-7BCB-1C46-9584-7002207BC3BE}" type="slidenum">
              <a:rPr lang="en-US" smtClean="0"/>
              <a:pPr/>
              <a:t>22</a:t>
            </a:fld>
            <a:endParaRPr lang="en-US"/>
          </a:p>
        </p:txBody>
      </p:sp>
    </p:spTree>
    <p:extLst>
      <p:ext uri="{BB962C8B-B14F-4D97-AF65-F5344CB8AC3E}">
        <p14:creationId xmlns:p14="http://schemas.microsoft.com/office/powerpoint/2010/main" val="37034167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51880" y="-35948"/>
            <a:ext cx="10515600" cy="1325563"/>
          </a:xfrm>
        </p:spPr>
        <p:txBody>
          <a:bodyPr>
            <a:normAutofit/>
          </a:bodyPr>
          <a:lstStyle/>
          <a:p>
            <a:r>
              <a:rPr lang="en-US" sz="4800" dirty="0" smtClean="0">
                <a:latin typeface="Arial Narrow" panose="020B0606020202030204" pitchFamily="34" charset="0"/>
              </a:rPr>
              <a:t>Data Portal Tutorial Animation</a:t>
            </a:r>
            <a:endParaRPr lang="en-US" sz="4800" dirty="0">
              <a:latin typeface="Arial Narrow" panose="020B0606020202030204" pitchFamily="34" charset="0"/>
            </a:endParaRPr>
          </a:p>
        </p:txBody>
      </p:sp>
      <p:sp>
        <p:nvSpPr>
          <p:cNvPr id="6" name="TextBox 5"/>
          <p:cNvSpPr txBox="1"/>
          <p:nvPr/>
        </p:nvSpPr>
        <p:spPr>
          <a:xfrm>
            <a:off x="651880" y="1245588"/>
            <a:ext cx="4648783" cy="523220"/>
          </a:xfrm>
          <a:prstGeom prst="rect">
            <a:avLst/>
          </a:prstGeom>
          <a:noFill/>
        </p:spPr>
        <p:txBody>
          <a:bodyPr wrap="square" rtlCol="0">
            <a:spAutoFit/>
          </a:bodyPr>
          <a:lstStyle/>
          <a:p>
            <a:r>
              <a:rPr lang="en-US" sz="2800" dirty="0" smtClean="0">
                <a:latin typeface="Arial Narrow" panose="020B0606020202030204" pitchFamily="34" charset="0"/>
              </a:rPr>
              <a:t>Downloading and </a:t>
            </a:r>
            <a:r>
              <a:rPr lang="en-US" sz="2800" dirty="0" err="1" smtClean="0">
                <a:latin typeface="Arial Narrow" panose="020B0606020202030204" pitchFamily="34" charset="0"/>
              </a:rPr>
              <a:t>subsetting</a:t>
            </a:r>
            <a:r>
              <a:rPr lang="en-US" sz="2800" dirty="0" smtClean="0">
                <a:latin typeface="Arial Narrow" panose="020B0606020202030204" pitchFamily="34" charset="0"/>
              </a:rPr>
              <a:t> data</a:t>
            </a:r>
          </a:p>
        </p:txBody>
      </p:sp>
      <p:sp>
        <p:nvSpPr>
          <p:cNvPr id="2" name="Rectangle 1"/>
          <p:cNvSpPr/>
          <p:nvPr/>
        </p:nvSpPr>
        <p:spPr>
          <a:xfrm>
            <a:off x="5967325" y="1289615"/>
            <a:ext cx="5247655" cy="369332"/>
          </a:xfrm>
          <a:prstGeom prst="rect">
            <a:avLst/>
          </a:prstGeom>
        </p:spPr>
        <p:txBody>
          <a:bodyPr wrap="none">
            <a:spAutoFit/>
          </a:bodyPr>
          <a:lstStyle/>
          <a:p>
            <a:r>
              <a:rPr lang="en-US" dirty="0">
                <a:hlinkClick r:id="rId5"/>
              </a:rPr>
              <a:t>https://coastwatch.noaa.gov/cw_html/cwViewer.html</a:t>
            </a:r>
            <a:endParaRPr lang="en-US" dirty="0"/>
          </a:p>
        </p:txBody>
      </p:sp>
      <p:pic>
        <p:nvPicPr>
          <p:cNvPr id="5" name="CW_Portal_DownloadandSubsetandDisplayCDAT_2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00563" y="1768808"/>
            <a:ext cx="7500637" cy="4219108"/>
          </a:xfrm>
          <a:prstGeom prst="rect">
            <a:avLst/>
          </a:prstGeom>
        </p:spPr>
      </p:pic>
      <p:sp>
        <p:nvSpPr>
          <p:cNvPr id="4" name="Footer Placeholder 3"/>
          <p:cNvSpPr>
            <a:spLocks noGrp="1"/>
          </p:cNvSpPr>
          <p:nvPr>
            <p:ph type="ftr" sz="quarter" idx="3"/>
          </p:nvPr>
        </p:nvSpPr>
        <p:spPr/>
        <p:txBody>
          <a:bodyPr/>
          <a:lstStyle/>
          <a:p>
            <a:r>
              <a:rPr lang="en-US" smtClean="0"/>
              <a:t>STAR Seminar, 20 November 2019, NCWCP, College Park, MD</a:t>
            </a:r>
            <a:endParaRPr lang="en-US" dirty="0"/>
          </a:p>
        </p:txBody>
      </p:sp>
      <p:sp>
        <p:nvSpPr>
          <p:cNvPr id="7" name="Slide Number Placeholder 6"/>
          <p:cNvSpPr>
            <a:spLocks noGrp="1"/>
          </p:cNvSpPr>
          <p:nvPr>
            <p:ph type="sldNum" sz="quarter" idx="12"/>
          </p:nvPr>
        </p:nvSpPr>
        <p:spPr/>
        <p:txBody>
          <a:bodyPr/>
          <a:lstStyle/>
          <a:p>
            <a:fld id="{4F6F23CF-7BCB-1C46-9584-7002207BC3BE}" type="slidenum">
              <a:rPr lang="en-US" smtClean="0"/>
              <a:pPr/>
              <a:t>23</a:t>
            </a:fld>
            <a:endParaRPr lang="en-US"/>
          </a:p>
        </p:txBody>
      </p:sp>
    </p:spTree>
    <p:extLst>
      <p:ext uri="{BB962C8B-B14F-4D97-AF65-F5344CB8AC3E}">
        <p14:creationId xmlns:p14="http://schemas.microsoft.com/office/powerpoint/2010/main" val="37135315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373" y="1001852"/>
            <a:ext cx="7969852" cy="5211058"/>
          </a:xfrm>
          <a:prstGeom prst="rect">
            <a:avLst/>
          </a:prstGeom>
        </p:spPr>
      </p:pic>
      <p:sp>
        <p:nvSpPr>
          <p:cNvPr id="8" name="Shape 116"/>
          <p:cNvSpPr txBox="1">
            <a:spLocks/>
          </p:cNvSpPr>
          <p:nvPr/>
        </p:nvSpPr>
        <p:spPr>
          <a:xfrm>
            <a:off x="656112" y="226585"/>
            <a:ext cx="4343400" cy="832528"/>
          </a:xfrm>
          <a:prstGeom prst="rect">
            <a:avLst/>
          </a:prstGeom>
        </p:spPr>
        <p:txBody>
          <a:bodyPr spcFirstLastPara="1" vert="horz" wrap="square" lIns="91425" tIns="91425" rIns="91425" bIns="91425" rtlCol="0" anchor="b" anchorCtr="0">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Bef>
                <a:spcPts val="0"/>
              </a:spcBef>
            </a:pPr>
            <a:r>
              <a:rPr lang="en-US" dirty="0" smtClean="0">
                <a:latin typeface="Arial Narrow" panose="020B0606020202030204" pitchFamily="34" charset="0"/>
              </a:rPr>
              <a:t>Ocean Monitor</a:t>
            </a:r>
            <a:endParaRPr lang="en-US" dirty="0">
              <a:latin typeface="Arial Narrow" panose="020B0606020202030204" pitchFamily="34" charset="0"/>
            </a:endParaRPr>
          </a:p>
        </p:txBody>
      </p:sp>
      <p:sp>
        <p:nvSpPr>
          <p:cNvPr id="2" name="TextBox 1"/>
          <p:cNvSpPr txBox="1"/>
          <p:nvPr/>
        </p:nvSpPr>
        <p:spPr>
          <a:xfrm>
            <a:off x="9111927" y="1144732"/>
            <a:ext cx="2419013" cy="4832092"/>
          </a:xfrm>
          <a:prstGeom prst="rect">
            <a:avLst/>
          </a:prstGeom>
          <a:noFill/>
        </p:spPr>
        <p:txBody>
          <a:bodyPr wrap="square" rtlCol="0">
            <a:spAutoFit/>
          </a:bodyPr>
          <a:lstStyle/>
          <a:p>
            <a:endParaRPr lang="en-US" sz="2800" dirty="0" smtClean="0">
              <a:latin typeface="Arial Narrow" panose="020B0606020202030204" pitchFamily="34" charset="0"/>
            </a:endParaRPr>
          </a:p>
          <a:p>
            <a:pPr marL="457200" indent="-457200">
              <a:buFont typeface="Arial" panose="020B0604020202020204" pitchFamily="34" charset="0"/>
              <a:buChar char="•"/>
            </a:pPr>
            <a:r>
              <a:rPr lang="en-US" sz="2800" dirty="0" smtClean="0">
                <a:latin typeface="Arial Narrow" panose="020B0606020202030204" pitchFamily="34" charset="0"/>
              </a:rPr>
              <a:t>Maps</a:t>
            </a:r>
          </a:p>
          <a:p>
            <a:pPr marL="457200" indent="-457200">
              <a:buFont typeface="Arial" panose="020B0604020202020204" pitchFamily="34" charset="0"/>
              <a:buChar char="•"/>
            </a:pPr>
            <a:endParaRPr lang="en-US" sz="2800" dirty="0">
              <a:latin typeface="Arial Narrow" panose="020B0606020202030204" pitchFamily="34" charset="0"/>
            </a:endParaRPr>
          </a:p>
          <a:p>
            <a:pPr marL="457200" indent="-457200">
              <a:buFont typeface="Arial" panose="020B0604020202020204" pitchFamily="34" charset="0"/>
              <a:buChar char="•"/>
            </a:pPr>
            <a:r>
              <a:rPr lang="en-US" sz="2800" dirty="0" err="1" smtClean="0">
                <a:latin typeface="Arial Narrow" panose="020B0606020202030204" pitchFamily="34" charset="0"/>
              </a:rPr>
              <a:t>Timeseries</a:t>
            </a:r>
            <a:endParaRPr lang="en-US" sz="2800" dirty="0" smtClean="0">
              <a:latin typeface="Arial Narrow" panose="020B0606020202030204" pitchFamily="34" charset="0"/>
            </a:endParaRPr>
          </a:p>
          <a:p>
            <a:endParaRPr lang="en-US" sz="2800" dirty="0" smtClean="0">
              <a:latin typeface="Arial Narrow" panose="020B0606020202030204" pitchFamily="34" charset="0"/>
            </a:endParaRPr>
          </a:p>
          <a:p>
            <a:pPr marL="457200" indent="-457200">
              <a:buFont typeface="Arial" panose="020B0604020202020204" pitchFamily="34" charset="0"/>
              <a:buChar char="•"/>
            </a:pPr>
            <a:r>
              <a:rPr lang="en-US" sz="2800" dirty="0" err="1" smtClean="0">
                <a:latin typeface="Arial Narrow" panose="020B0606020202030204" pitchFamily="34" charset="0"/>
              </a:rPr>
              <a:t>Hovmöller</a:t>
            </a:r>
            <a:r>
              <a:rPr lang="en-US" sz="2800" dirty="0" smtClean="0">
                <a:latin typeface="Arial Narrow" panose="020B0606020202030204" pitchFamily="34" charset="0"/>
              </a:rPr>
              <a:t> Diagrams</a:t>
            </a:r>
          </a:p>
          <a:p>
            <a:endParaRPr lang="en-US" sz="2800" dirty="0" smtClean="0">
              <a:latin typeface="Arial Narrow" panose="020B0606020202030204" pitchFamily="34" charset="0"/>
            </a:endParaRPr>
          </a:p>
          <a:p>
            <a:pPr marL="457200" indent="-457200">
              <a:buFont typeface="Arial" panose="020B0604020202020204" pitchFamily="34" charset="0"/>
              <a:buChar char="•"/>
            </a:pPr>
            <a:r>
              <a:rPr lang="en-US" sz="2800" dirty="0" smtClean="0">
                <a:latin typeface="Arial Narrow" panose="020B0606020202030204" pitchFamily="34" charset="0"/>
              </a:rPr>
              <a:t>Reference Data Sets</a:t>
            </a:r>
          </a:p>
          <a:p>
            <a:endParaRPr lang="en-US" sz="2800" dirty="0" smtClean="0">
              <a:latin typeface="Arial Narrow" panose="020B0606020202030204" pitchFamily="34" charset="0"/>
            </a:endParaRPr>
          </a:p>
        </p:txBody>
      </p:sp>
      <p:sp>
        <p:nvSpPr>
          <p:cNvPr id="3" name="Rectangle 2"/>
          <p:cNvSpPr/>
          <p:nvPr/>
        </p:nvSpPr>
        <p:spPr>
          <a:xfrm>
            <a:off x="2571750" y="5422826"/>
            <a:ext cx="5238891" cy="369332"/>
          </a:xfrm>
          <a:prstGeom prst="rect">
            <a:avLst/>
          </a:prstGeom>
          <a:solidFill>
            <a:schemeClr val="bg1"/>
          </a:solidFill>
        </p:spPr>
        <p:txBody>
          <a:bodyPr wrap="square">
            <a:spAutoFit/>
          </a:bodyPr>
          <a:lstStyle/>
          <a:p>
            <a:r>
              <a:rPr lang="en-US" dirty="0">
                <a:hlinkClick r:id="rId4"/>
              </a:rPr>
              <a:t>https://www.star.nesdis.noaa.gov/socd/om/</a:t>
            </a:r>
            <a:endParaRPr lang="en-US" dirty="0"/>
          </a:p>
        </p:txBody>
      </p:sp>
      <p:sp>
        <p:nvSpPr>
          <p:cNvPr id="4" name="Footer Placeholder 3"/>
          <p:cNvSpPr>
            <a:spLocks noGrp="1"/>
          </p:cNvSpPr>
          <p:nvPr>
            <p:ph type="ftr" sz="quarter" idx="3"/>
          </p:nvPr>
        </p:nvSpPr>
        <p:spPr/>
        <p:txBody>
          <a:bodyPr/>
          <a:lstStyle/>
          <a:p>
            <a:r>
              <a:rPr lang="en-US" smtClean="0"/>
              <a:t>STAR Seminar, 20 November 2019, NCWCP, College Park, MD</a:t>
            </a:r>
            <a:endParaRPr lang="en-US" dirty="0"/>
          </a:p>
        </p:txBody>
      </p:sp>
      <p:sp>
        <p:nvSpPr>
          <p:cNvPr id="5" name="Slide Number Placeholder 4"/>
          <p:cNvSpPr>
            <a:spLocks noGrp="1"/>
          </p:cNvSpPr>
          <p:nvPr>
            <p:ph type="sldNum" sz="quarter" idx="12"/>
          </p:nvPr>
        </p:nvSpPr>
        <p:spPr/>
        <p:txBody>
          <a:bodyPr/>
          <a:lstStyle/>
          <a:p>
            <a:fld id="{4F6F23CF-7BCB-1C46-9584-7002207BC3BE}" type="slidenum">
              <a:rPr lang="en-US" smtClean="0"/>
              <a:pPr/>
              <a:t>24</a:t>
            </a:fld>
            <a:endParaRPr lang="en-US"/>
          </a:p>
        </p:txBody>
      </p:sp>
    </p:spTree>
    <p:extLst>
      <p:ext uri="{BB962C8B-B14F-4D97-AF65-F5344CB8AC3E}">
        <p14:creationId xmlns:p14="http://schemas.microsoft.com/office/powerpoint/2010/main" val="40368409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16"/>
          <p:cNvSpPr txBox="1">
            <a:spLocks/>
          </p:cNvSpPr>
          <p:nvPr/>
        </p:nvSpPr>
        <p:spPr>
          <a:xfrm>
            <a:off x="609600" y="243047"/>
            <a:ext cx="7239000" cy="833714"/>
          </a:xfrm>
          <a:prstGeom prst="rect">
            <a:avLst/>
          </a:prstGeom>
        </p:spPr>
        <p:txBody>
          <a:bodyPr spcFirstLastPara="1" vert="horz" wrap="square" lIns="91425" tIns="91425" rIns="91425" bIns="91425" rtlCol="0" anchor="b" anchorCtr="0">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Bef>
                <a:spcPts val="0"/>
              </a:spcBef>
            </a:pPr>
            <a:r>
              <a:rPr lang="en-US" dirty="0" smtClean="0">
                <a:latin typeface="Arial Narrow" panose="020B0606020202030204" pitchFamily="34" charset="0"/>
              </a:rPr>
              <a:t>Data Performance Tracking</a:t>
            </a:r>
            <a:endParaRPr lang="en-US" dirty="0">
              <a:latin typeface="Arial Narrow" panose="020B0606020202030204" pitchFamily="34" charset="0"/>
            </a:endParaRPr>
          </a:p>
        </p:txBody>
      </p:sp>
      <p:sp>
        <p:nvSpPr>
          <p:cNvPr id="5" name="AutoShape 2"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618029" y="790808"/>
            <a:ext cx="5862857" cy="3539430"/>
          </a:xfrm>
          <a:prstGeom prst="rect">
            <a:avLst/>
          </a:prstGeom>
          <a:noFill/>
        </p:spPr>
        <p:txBody>
          <a:bodyPr wrap="square" rtlCol="0">
            <a:spAutoFit/>
          </a:bodyPr>
          <a:lstStyle/>
          <a:p>
            <a:endParaRPr lang="en-US" sz="2800" dirty="0" smtClean="0">
              <a:latin typeface="Arial Narrow" panose="020B0606020202030204" pitchFamily="34" charset="0"/>
            </a:endParaRPr>
          </a:p>
          <a:p>
            <a:pPr marL="457200" indent="-457200">
              <a:buFont typeface="Arial" panose="020B0604020202020204" pitchFamily="34" charset="0"/>
              <a:buChar char="•"/>
            </a:pPr>
            <a:r>
              <a:rPr lang="en-US" sz="2800" dirty="0" smtClean="0">
                <a:latin typeface="Arial Narrow" panose="020B0606020202030204" pitchFamily="34" charset="0"/>
              </a:rPr>
              <a:t>Monitors data</a:t>
            </a:r>
          </a:p>
          <a:p>
            <a:pPr marL="914400" lvl="1" indent="-457200">
              <a:buFont typeface="Courier New" panose="02070309020205020404" pitchFamily="49" charset="0"/>
              <a:buChar char="o"/>
            </a:pPr>
            <a:r>
              <a:rPr lang="en-US" sz="2800" dirty="0" smtClean="0">
                <a:latin typeface="Arial Narrow" panose="020B0606020202030204" pitchFamily="34" charset="0"/>
              </a:rPr>
              <a:t>availability</a:t>
            </a:r>
          </a:p>
          <a:p>
            <a:pPr marL="914400" lvl="1" indent="-457200">
              <a:buFont typeface="Courier New" panose="02070309020205020404" pitchFamily="49" charset="0"/>
              <a:buChar char="o"/>
            </a:pPr>
            <a:r>
              <a:rPr lang="en-US" sz="2800" dirty="0" smtClean="0">
                <a:latin typeface="Arial Narrow" panose="020B0606020202030204" pitchFamily="34" charset="0"/>
              </a:rPr>
              <a:t>stability</a:t>
            </a:r>
          </a:p>
          <a:p>
            <a:pPr marL="457200" indent="-457200">
              <a:buFont typeface="Arial" panose="020B0604020202020204" pitchFamily="34" charset="0"/>
              <a:buChar char="•"/>
            </a:pPr>
            <a:r>
              <a:rPr lang="en-US" sz="2800" dirty="0" smtClean="0">
                <a:latin typeface="Arial Narrow" panose="020B0606020202030204" pitchFamily="34" charset="0"/>
              </a:rPr>
              <a:t>Quantitative, statistics</a:t>
            </a:r>
          </a:p>
          <a:p>
            <a:pPr marL="457200" indent="-457200">
              <a:buFont typeface="Arial" panose="020B0604020202020204" pitchFamily="34" charset="0"/>
              <a:buChar char="•"/>
            </a:pPr>
            <a:endParaRPr lang="en-US" sz="2800" dirty="0" smtClean="0">
              <a:latin typeface="Arial Narrow" panose="020B0606020202030204" pitchFamily="34" charset="0"/>
            </a:endParaRPr>
          </a:p>
          <a:p>
            <a:endParaRPr lang="en-US" sz="2800" dirty="0" smtClean="0">
              <a:latin typeface="Arial Narrow" panose="020B0606020202030204" pitchFamily="34" charset="0"/>
            </a:endParaRPr>
          </a:p>
          <a:p>
            <a:endParaRPr lang="en-US" sz="2800" dirty="0" smtClean="0">
              <a:latin typeface="Arial Narrow" panose="020B0606020202030204" pitchFamily="34" charset="0"/>
            </a:endParaRPr>
          </a:p>
        </p:txBody>
      </p:sp>
      <p:pic>
        <p:nvPicPr>
          <p:cNvPr id="2" name="Picture 1"/>
          <p:cNvPicPr>
            <a:picLocks noChangeAspect="1"/>
          </p:cNvPicPr>
          <p:nvPr/>
        </p:nvPicPr>
        <p:blipFill>
          <a:blip r:embed="rId3"/>
          <a:stretch>
            <a:fillRect/>
          </a:stretch>
        </p:blipFill>
        <p:spPr>
          <a:xfrm>
            <a:off x="4707731" y="916872"/>
            <a:ext cx="6893720" cy="4362748"/>
          </a:xfrm>
          <a:prstGeom prst="rect">
            <a:avLst/>
          </a:prstGeom>
        </p:spPr>
      </p:pic>
      <p:pic>
        <p:nvPicPr>
          <p:cNvPr id="12" name="Picture 11"/>
          <p:cNvPicPr>
            <a:picLocks noChangeAspect="1"/>
          </p:cNvPicPr>
          <p:nvPr/>
        </p:nvPicPr>
        <p:blipFill>
          <a:blip r:embed="rId4"/>
          <a:stretch>
            <a:fillRect/>
          </a:stretch>
        </p:blipFill>
        <p:spPr>
          <a:xfrm>
            <a:off x="782220" y="3120129"/>
            <a:ext cx="6242632" cy="3057064"/>
          </a:xfrm>
          <a:prstGeom prst="rect">
            <a:avLst/>
          </a:prstGeom>
        </p:spPr>
      </p:pic>
      <p:sp>
        <p:nvSpPr>
          <p:cNvPr id="3" name="Rectangle 2"/>
          <p:cNvSpPr/>
          <p:nvPr/>
        </p:nvSpPr>
        <p:spPr>
          <a:xfrm>
            <a:off x="7189043" y="5405241"/>
            <a:ext cx="4200969" cy="646331"/>
          </a:xfrm>
          <a:prstGeom prst="rect">
            <a:avLst/>
          </a:prstGeom>
        </p:spPr>
        <p:txBody>
          <a:bodyPr wrap="square">
            <a:spAutoFit/>
          </a:bodyPr>
          <a:lstStyle/>
          <a:p>
            <a:r>
              <a:rPr lang="en-US" dirty="0">
                <a:hlinkClick r:id="rId5"/>
              </a:rPr>
              <a:t>https://www.star.nesdis.noaa.gov/sod/mecb/coastwatch/NRT-QA/QM_Reports.html</a:t>
            </a:r>
            <a:endParaRPr lang="en-US" dirty="0"/>
          </a:p>
        </p:txBody>
      </p:sp>
      <p:sp>
        <p:nvSpPr>
          <p:cNvPr id="4" name="Footer Placeholder 3"/>
          <p:cNvSpPr>
            <a:spLocks noGrp="1"/>
          </p:cNvSpPr>
          <p:nvPr>
            <p:ph type="ftr" sz="quarter" idx="3"/>
          </p:nvPr>
        </p:nvSpPr>
        <p:spPr/>
        <p:txBody>
          <a:bodyPr/>
          <a:lstStyle/>
          <a:p>
            <a:r>
              <a:rPr lang="en-US" smtClean="0"/>
              <a:t>STAR Seminar, 20 November 2019, NCWCP, College Park, MD</a:t>
            </a:r>
            <a:endParaRPr lang="en-US" dirty="0"/>
          </a:p>
        </p:txBody>
      </p:sp>
      <p:sp>
        <p:nvSpPr>
          <p:cNvPr id="6" name="Slide Number Placeholder 5"/>
          <p:cNvSpPr>
            <a:spLocks noGrp="1"/>
          </p:cNvSpPr>
          <p:nvPr>
            <p:ph type="sldNum" sz="quarter" idx="12"/>
          </p:nvPr>
        </p:nvSpPr>
        <p:spPr/>
        <p:txBody>
          <a:bodyPr/>
          <a:lstStyle/>
          <a:p>
            <a:fld id="{4F6F23CF-7BCB-1C46-9584-7002207BC3BE}" type="slidenum">
              <a:rPr lang="en-US" smtClean="0"/>
              <a:pPr/>
              <a:t>25</a:t>
            </a:fld>
            <a:endParaRPr lang="en-US"/>
          </a:p>
        </p:txBody>
      </p:sp>
    </p:spTree>
    <p:extLst>
      <p:ext uri="{BB962C8B-B14F-4D97-AF65-F5344CB8AC3E}">
        <p14:creationId xmlns:p14="http://schemas.microsoft.com/office/powerpoint/2010/main" val="26486735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CoastWatch Utilities and CDAT Software</a:t>
            </a:r>
            <a:endParaRPr lang="en-US" dirty="0"/>
          </a:p>
        </p:txBody>
      </p:sp>
      <p:pic>
        <p:nvPicPr>
          <p:cNvPr id="5" name="Picture 4"/>
          <p:cNvPicPr>
            <a:picLocks noChangeAspect="1"/>
          </p:cNvPicPr>
          <p:nvPr/>
        </p:nvPicPr>
        <p:blipFill>
          <a:blip r:embed="rId2"/>
          <a:stretch>
            <a:fillRect/>
          </a:stretch>
        </p:blipFill>
        <p:spPr>
          <a:xfrm>
            <a:off x="1917700" y="1023937"/>
            <a:ext cx="7229475" cy="4810125"/>
          </a:xfrm>
          <a:prstGeom prst="rect">
            <a:avLst/>
          </a:prstGeom>
        </p:spPr>
      </p:pic>
      <p:sp>
        <p:nvSpPr>
          <p:cNvPr id="6" name="Rectangle 5"/>
          <p:cNvSpPr/>
          <p:nvPr/>
        </p:nvSpPr>
        <p:spPr>
          <a:xfrm>
            <a:off x="1917700" y="5788045"/>
            <a:ext cx="7467600" cy="369332"/>
          </a:xfrm>
          <a:prstGeom prst="rect">
            <a:avLst/>
          </a:prstGeom>
        </p:spPr>
        <p:txBody>
          <a:bodyPr wrap="square">
            <a:spAutoFit/>
          </a:bodyPr>
          <a:lstStyle/>
          <a:p>
            <a:pPr algn="ctr"/>
            <a:r>
              <a:rPr lang="en-US" dirty="0">
                <a:hlinkClick r:id="rId3"/>
              </a:rPr>
              <a:t>https://coastwatch.noaa.gov/cw/user-resources/coastwatch-utilities.html</a:t>
            </a:r>
            <a:endParaRPr lang="en-US" dirty="0"/>
          </a:p>
        </p:txBody>
      </p:sp>
      <p:sp>
        <p:nvSpPr>
          <p:cNvPr id="3" name="Footer Placeholder 2"/>
          <p:cNvSpPr>
            <a:spLocks noGrp="1"/>
          </p:cNvSpPr>
          <p:nvPr>
            <p:ph type="ftr" sz="quarter" idx="3"/>
          </p:nvPr>
        </p:nvSpPr>
        <p:spPr/>
        <p:txBody>
          <a:bodyPr/>
          <a:lstStyle/>
          <a:p>
            <a:r>
              <a:rPr lang="en-US" smtClean="0"/>
              <a:t>STAR Seminar, 20 November 2019, NCWCP, College Park, MD</a:t>
            </a:r>
            <a:endParaRPr lang="en-US" dirty="0"/>
          </a:p>
        </p:txBody>
      </p:sp>
      <p:sp>
        <p:nvSpPr>
          <p:cNvPr id="4" name="Slide Number Placeholder 3"/>
          <p:cNvSpPr>
            <a:spLocks noGrp="1"/>
          </p:cNvSpPr>
          <p:nvPr>
            <p:ph type="sldNum" sz="quarter" idx="12"/>
          </p:nvPr>
        </p:nvSpPr>
        <p:spPr/>
        <p:txBody>
          <a:bodyPr/>
          <a:lstStyle/>
          <a:p>
            <a:fld id="{4F6F23CF-7BCB-1C46-9584-7002207BC3BE}" type="slidenum">
              <a:rPr lang="en-US" smtClean="0"/>
              <a:pPr/>
              <a:t>26</a:t>
            </a:fld>
            <a:endParaRPr lang="en-US"/>
          </a:p>
        </p:txBody>
      </p:sp>
    </p:spTree>
    <p:extLst>
      <p:ext uri="{BB962C8B-B14F-4D97-AF65-F5344CB8AC3E}">
        <p14:creationId xmlns:p14="http://schemas.microsoft.com/office/powerpoint/2010/main" val="203602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1403782-09EB-2241-A83F-BFCE1686C717}"/>
              </a:ext>
            </a:extLst>
          </p:cNvPr>
          <p:cNvSpPr>
            <a:spLocks noGrp="1"/>
          </p:cNvSpPr>
          <p:nvPr>
            <p:ph type="title"/>
          </p:nvPr>
        </p:nvSpPr>
        <p:spPr>
          <a:xfrm>
            <a:off x="528298" y="-21538"/>
            <a:ext cx="10515600" cy="1325563"/>
          </a:xfrm>
        </p:spPr>
        <p:txBody>
          <a:bodyPr/>
          <a:lstStyle/>
          <a:p>
            <a:r>
              <a:rPr lang="en-US" dirty="0"/>
              <a:t>NOAA CoastWatch Satellite </a:t>
            </a:r>
            <a:r>
              <a:rPr lang="en-US" dirty="0" smtClean="0"/>
              <a:t>Training</a:t>
            </a:r>
            <a:endParaRPr lang="en-US" dirty="0"/>
          </a:p>
        </p:txBody>
      </p:sp>
      <p:sp>
        <p:nvSpPr>
          <p:cNvPr id="20" name="Content Placeholder 19">
            <a:extLst>
              <a:ext uri="{FF2B5EF4-FFF2-40B4-BE49-F238E27FC236}">
                <a16:creationId xmlns:a16="http://schemas.microsoft.com/office/drawing/2014/main" id="{113F02FD-DDD8-5B43-830D-127F763CDFDB}"/>
              </a:ext>
            </a:extLst>
          </p:cNvPr>
          <p:cNvSpPr>
            <a:spLocks noGrp="1"/>
          </p:cNvSpPr>
          <p:nvPr>
            <p:ph idx="1"/>
          </p:nvPr>
        </p:nvSpPr>
        <p:spPr>
          <a:xfrm>
            <a:off x="838200" y="2729196"/>
            <a:ext cx="5648325" cy="3049562"/>
          </a:xfrm>
        </p:spPr>
        <p:txBody>
          <a:bodyPr>
            <a:normAutofit/>
          </a:bodyPr>
          <a:lstStyle/>
          <a:p>
            <a:pPr marL="0" indent="0">
              <a:lnSpc>
                <a:spcPct val="120000"/>
              </a:lnSpc>
              <a:spcBef>
                <a:spcPct val="40000"/>
              </a:spcBef>
              <a:buNone/>
            </a:pPr>
            <a:r>
              <a:rPr lang="en-US" altLang="x-none" dirty="0" smtClean="0">
                <a:latin typeface="Arial Narrow" panose="020B0606020202030204" pitchFamily="34" charset="0"/>
              </a:rPr>
              <a:t>Upcoming full 3-day courses Spring 2020</a:t>
            </a:r>
            <a:endParaRPr lang="en-US" dirty="0" smtClean="0">
              <a:latin typeface="Arial Narrow" panose="020B0606020202030204" pitchFamily="34" charset="0"/>
              <a:hlinkClick r:id="rId2"/>
            </a:endParaRPr>
          </a:p>
          <a:p>
            <a:r>
              <a:rPr lang="en-US" sz="2400" b="1" dirty="0">
                <a:latin typeface="Arial Narrow" panose="020B0606020202030204" pitchFamily="34" charset="0"/>
              </a:rPr>
              <a:t>San Juan </a:t>
            </a:r>
            <a:r>
              <a:rPr lang="en-US" sz="2400" b="1" dirty="0" smtClean="0">
                <a:latin typeface="Arial Narrow" panose="020B0606020202030204" pitchFamily="34" charset="0"/>
              </a:rPr>
              <a:t>PR - </a:t>
            </a:r>
            <a:r>
              <a:rPr lang="en-US" sz="2400" dirty="0" smtClean="0">
                <a:latin typeface="Arial Narrow" panose="020B0606020202030204" pitchFamily="34" charset="0"/>
              </a:rPr>
              <a:t>5 to 7 February at the University of Puerto Rico </a:t>
            </a:r>
          </a:p>
          <a:p>
            <a:r>
              <a:rPr lang="en-US" sz="2400" b="1" dirty="0" smtClean="0">
                <a:latin typeface="Arial Narrow" panose="020B0606020202030204" pitchFamily="34" charset="0"/>
              </a:rPr>
              <a:t>Anchorage</a:t>
            </a:r>
            <a:r>
              <a:rPr lang="en-US" sz="2400" b="1" dirty="0">
                <a:latin typeface="Arial Narrow" panose="020B0606020202030204" pitchFamily="34" charset="0"/>
              </a:rPr>
              <a:t>, </a:t>
            </a:r>
            <a:r>
              <a:rPr lang="en-US" sz="2400" b="1" dirty="0" smtClean="0">
                <a:latin typeface="Arial Narrow" panose="020B0606020202030204" pitchFamily="34" charset="0"/>
              </a:rPr>
              <a:t>AK</a:t>
            </a:r>
            <a:r>
              <a:rPr lang="en-US" sz="2400" dirty="0" smtClean="0">
                <a:latin typeface="Arial Narrow" panose="020B0606020202030204" pitchFamily="34" charset="0"/>
              </a:rPr>
              <a:t> - Tentative dates 7 to 9 April</a:t>
            </a:r>
            <a:r>
              <a:rPr lang="en-US" sz="2400" dirty="0">
                <a:latin typeface="Arial Narrow" panose="020B0606020202030204" pitchFamily="34" charset="0"/>
              </a:rPr>
              <a:t>,</a:t>
            </a:r>
            <a:r>
              <a:rPr lang="en-US" sz="2400" dirty="0" smtClean="0">
                <a:latin typeface="Arial Narrow" panose="020B0606020202030204" pitchFamily="34" charset="0"/>
              </a:rPr>
              <a:t> Alaska Fisheries Science Center</a:t>
            </a:r>
          </a:p>
          <a:p>
            <a:r>
              <a:rPr lang="en-US" sz="2400" b="1" dirty="0" smtClean="0">
                <a:latin typeface="Arial Narrow" panose="020B0606020202030204" pitchFamily="34" charset="0"/>
              </a:rPr>
              <a:t>Charleston</a:t>
            </a:r>
            <a:r>
              <a:rPr lang="en-US" sz="2400" b="1" dirty="0">
                <a:latin typeface="Arial Narrow" panose="020B0606020202030204" pitchFamily="34" charset="0"/>
              </a:rPr>
              <a:t>, </a:t>
            </a:r>
            <a:r>
              <a:rPr lang="en-US" sz="2400" b="1" dirty="0" smtClean="0">
                <a:latin typeface="Arial Narrow" panose="020B0606020202030204" pitchFamily="34" charset="0"/>
              </a:rPr>
              <a:t>SC.</a:t>
            </a:r>
            <a:r>
              <a:rPr lang="en-US" sz="2400" dirty="0" smtClean="0">
                <a:latin typeface="Arial Narrow" panose="020B0606020202030204" pitchFamily="34" charset="0"/>
              </a:rPr>
              <a:t> – Dates TBD - in association with Hollings Marine Laboratory</a:t>
            </a:r>
            <a:endParaRPr lang="en-US" sz="2400" dirty="0">
              <a:latin typeface="Arial Narrow" panose="020B0606020202030204" pitchFamily="34" charset="0"/>
            </a:endParaRPr>
          </a:p>
        </p:txBody>
      </p:sp>
      <p:pic>
        <p:nvPicPr>
          <p:cNvPr id="1026" name="Picture 2" descr="https://coastwatch.noaa.gov/cw/sites/default/files/kermit_cara_smallcropped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2445" y="3710829"/>
            <a:ext cx="4673700" cy="264965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838200" y="933532"/>
            <a:ext cx="5762625" cy="2160591"/>
          </a:xfrm>
          <a:prstGeom prst="rect">
            <a:avLst/>
          </a:prstGeom>
        </p:spPr>
        <p:txBody>
          <a:bodyPr wrap="square">
            <a:spAutoFit/>
          </a:bodyPr>
          <a:lstStyle/>
          <a:p>
            <a:pPr>
              <a:lnSpc>
                <a:spcPct val="120000"/>
              </a:lnSpc>
              <a:spcBef>
                <a:spcPct val="40000"/>
              </a:spcBef>
            </a:pPr>
            <a:r>
              <a:rPr lang="en-US" altLang="x-none" sz="2400" dirty="0" smtClean="0">
                <a:latin typeface="Arial Narrow" panose="020B0606020202030204" pitchFamily="34" charset="0"/>
                <a:hlinkClick r:id="rId4"/>
              </a:rPr>
              <a:t>Coastwatch.info@noaaa.gov</a:t>
            </a:r>
            <a:endParaRPr lang="en-US" altLang="x-none" sz="2400" dirty="0">
              <a:latin typeface="Arial Narrow" panose="020B0606020202030204" pitchFamily="34" charset="0"/>
            </a:endParaRPr>
          </a:p>
          <a:p>
            <a:pPr>
              <a:lnSpc>
                <a:spcPct val="120000"/>
              </a:lnSpc>
              <a:spcBef>
                <a:spcPct val="40000"/>
              </a:spcBef>
            </a:pPr>
            <a:r>
              <a:rPr lang="en-US" sz="2400" dirty="0">
                <a:latin typeface="Arial Narrow" panose="020B0606020202030204" pitchFamily="34" charset="0"/>
                <a:hlinkClick r:id="rId2"/>
              </a:rPr>
              <a:t>https://coastwatch.noaa.gov/cw/user-resources/satellite-data-training-courses.html</a:t>
            </a:r>
            <a:endParaRPr lang="en-US" sz="2400" dirty="0">
              <a:latin typeface="Arial Narrow" panose="020B0606020202030204" pitchFamily="34" charset="0"/>
            </a:endParaRPr>
          </a:p>
          <a:p>
            <a:pPr>
              <a:lnSpc>
                <a:spcPct val="120000"/>
              </a:lnSpc>
              <a:spcBef>
                <a:spcPct val="40000"/>
              </a:spcBef>
            </a:pPr>
            <a:endParaRPr lang="en-US" altLang="x-none" sz="2400" dirty="0">
              <a:latin typeface="Arial Narrow" panose="020B060602020203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2444" y="291837"/>
            <a:ext cx="4673701" cy="3488516"/>
          </a:xfrm>
          <a:prstGeom prst="rect">
            <a:avLst/>
          </a:prstGeom>
          <a:ln>
            <a:solidFill>
              <a:schemeClr val="accent1"/>
            </a:solidFill>
          </a:ln>
        </p:spPr>
      </p:pic>
      <p:sp>
        <p:nvSpPr>
          <p:cNvPr id="4" name="Footer Placeholder 3"/>
          <p:cNvSpPr>
            <a:spLocks noGrp="1"/>
          </p:cNvSpPr>
          <p:nvPr>
            <p:ph type="ftr" sz="quarter" idx="3"/>
          </p:nvPr>
        </p:nvSpPr>
        <p:spPr/>
        <p:txBody>
          <a:bodyPr/>
          <a:lstStyle/>
          <a:p>
            <a:r>
              <a:rPr lang="en-US" smtClean="0"/>
              <a:t>STAR Seminar, 20 November 2019, NCWCP, College Park, MD</a:t>
            </a:r>
            <a:endParaRPr lang="en-US" dirty="0"/>
          </a:p>
        </p:txBody>
      </p:sp>
      <p:sp>
        <p:nvSpPr>
          <p:cNvPr id="5" name="Slide Number Placeholder 4"/>
          <p:cNvSpPr>
            <a:spLocks noGrp="1"/>
          </p:cNvSpPr>
          <p:nvPr>
            <p:ph type="sldNum" sz="quarter" idx="12"/>
          </p:nvPr>
        </p:nvSpPr>
        <p:spPr/>
        <p:txBody>
          <a:bodyPr/>
          <a:lstStyle/>
          <a:p>
            <a:fld id="{4F6F23CF-7BCB-1C46-9584-7002207BC3BE}" type="slidenum">
              <a:rPr lang="en-US" smtClean="0"/>
              <a:pPr/>
              <a:t>27</a:t>
            </a:fld>
            <a:endParaRPr lang="en-US"/>
          </a:p>
        </p:txBody>
      </p:sp>
    </p:spTree>
    <p:extLst>
      <p:ext uri="{BB962C8B-B14F-4D97-AF65-F5344CB8AC3E}">
        <p14:creationId xmlns:p14="http://schemas.microsoft.com/office/powerpoint/2010/main" val="14062240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8">
            <a:extLst>
              <a:ext uri="{FF2B5EF4-FFF2-40B4-BE49-F238E27FC236}">
                <a16:creationId xmlns:a16="http://schemas.microsoft.com/office/drawing/2014/main" id="{A1403782-09EB-2241-A83F-BFCE1686C717}"/>
              </a:ext>
            </a:extLst>
          </p:cNvPr>
          <p:cNvSpPr txBox="1">
            <a:spLocks/>
          </p:cNvSpPr>
          <p:nvPr/>
        </p:nvSpPr>
        <p:spPr>
          <a:xfrm>
            <a:off x="1318658" y="909383"/>
            <a:ext cx="9250878" cy="5470242"/>
          </a:xfrm>
          <a:prstGeom prst="rect">
            <a:avLst/>
          </a:prstGeom>
          <a:solidFill>
            <a:srgbClr val="FFC000"/>
          </a:solidFill>
        </p:spPr>
        <p:txBody>
          <a:bodyPr vert="horz" lIns="91440" tIns="45720" rIns="91440" bIns="45720" rtlCol="0" anchor="t">
            <a:normAutofit fontScale="85000" lnSpcReduction="20000"/>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pPr marL="457200" indent="-457200">
              <a:buFont typeface="Arial" panose="020B0604020202020204" pitchFamily="34" charset="0"/>
              <a:buChar char="•"/>
            </a:pPr>
            <a:r>
              <a:rPr lang="en-US" dirty="0" smtClean="0"/>
              <a:t>Challenges &amp; Opportunities:</a:t>
            </a:r>
          </a:p>
          <a:p>
            <a:pPr marL="914400" lvl="1" indent="-457200">
              <a:buFont typeface="Arial" panose="020B0604020202020204" pitchFamily="34" charset="0"/>
              <a:buChar char="•"/>
            </a:pPr>
            <a:r>
              <a:rPr lang="en-US" sz="1900" dirty="0" smtClean="0"/>
              <a:t>Knowing our users  (and what they use, how they access, etc.)</a:t>
            </a:r>
          </a:p>
          <a:p>
            <a:pPr marL="1371600" lvl="2" indent="-457200">
              <a:buFont typeface="Arial" panose="020B0604020202020204" pitchFamily="34" charset="0"/>
              <a:buChar char="•"/>
            </a:pPr>
            <a:r>
              <a:rPr lang="en-US" sz="1900" dirty="0"/>
              <a:t>F</a:t>
            </a:r>
            <a:r>
              <a:rPr lang="en-US" sz="1900" dirty="0" smtClean="0"/>
              <a:t>ully mine and exploit data </a:t>
            </a:r>
            <a:r>
              <a:rPr lang="en-US" sz="1900" dirty="0"/>
              <a:t>access logs </a:t>
            </a:r>
            <a:r>
              <a:rPr lang="en-US" sz="1900" dirty="0" smtClean="0"/>
              <a:t>(no </a:t>
            </a:r>
            <a:r>
              <a:rPr lang="en-US" sz="1900" dirty="0"/>
              <a:t>required “registration” </a:t>
            </a:r>
            <a:r>
              <a:rPr lang="en-US" sz="1900" dirty="0" smtClean="0"/>
              <a:t>process)</a:t>
            </a:r>
          </a:p>
          <a:p>
            <a:pPr marL="1371600" lvl="2" indent="-457200">
              <a:buFont typeface="Arial" panose="020B0604020202020204" pitchFamily="34" charset="0"/>
              <a:buChar char="•"/>
            </a:pPr>
            <a:r>
              <a:rPr lang="en-US" sz="1900" dirty="0" smtClean="0"/>
              <a:t>Data product database development including key users</a:t>
            </a:r>
          </a:p>
          <a:p>
            <a:pPr marL="1371600" lvl="2" indent="-457200">
              <a:buFont typeface="Arial" panose="020B0604020202020204" pitchFamily="34" charset="0"/>
              <a:buChar char="•"/>
            </a:pPr>
            <a:r>
              <a:rPr lang="en-US" sz="1900" dirty="0" smtClean="0"/>
              <a:t>Proactively and systematically asking permission for users to be identified for specific purposes</a:t>
            </a:r>
          </a:p>
          <a:p>
            <a:pPr marL="1371600" lvl="2" indent="-457200">
              <a:buFont typeface="Arial" panose="020B0604020202020204" pitchFamily="34" charset="0"/>
              <a:buChar char="•"/>
            </a:pPr>
            <a:r>
              <a:rPr lang="en-US" sz="1900" dirty="0" smtClean="0"/>
              <a:t>Establish an online user forum</a:t>
            </a:r>
          </a:p>
          <a:p>
            <a:pPr marL="914400" lvl="1" indent="-457200">
              <a:buFont typeface="Arial" panose="020B0604020202020204" pitchFamily="34" charset="0"/>
              <a:buChar char="•"/>
            </a:pPr>
            <a:r>
              <a:rPr lang="en-US" sz="1900" dirty="0" smtClean="0"/>
              <a:t>Overcoming language barriers to make satellite data products more understandable</a:t>
            </a:r>
          </a:p>
          <a:p>
            <a:pPr marL="1371600" lvl="2" indent="-457200">
              <a:buFont typeface="Arial" panose="020B0604020202020204" pitchFamily="34" charset="0"/>
              <a:buChar char="•"/>
            </a:pPr>
            <a:r>
              <a:rPr lang="en-US" sz="1900" dirty="0" smtClean="0"/>
              <a:t>Increasing the number of in-person, hands-on training classes</a:t>
            </a:r>
          </a:p>
          <a:p>
            <a:pPr marL="1371600" lvl="2" indent="-457200">
              <a:buFont typeface="Arial" panose="020B0604020202020204" pitchFamily="34" charset="0"/>
              <a:buChar char="•"/>
            </a:pPr>
            <a:r>
              <a:rPr lang="en-US" sz="1900" dirty="0" smtClean="0"/>
              <a:t>Improve online self-learning materials (“Learning Portal”)</a:t>
            </a:r>
          </a:p>
          <a:p>
            <a:pPr marL="1371600" lvl="2" indent="-457200">
              <a:buFont typeface="Arial" panose="020B0604020202020204" pitchFamily="34" charset="0"/>
              <a:buChar char="•"/>
            </a:pPr>
            <a:r>
              <a:rPr lang="en-US" sz="1900" dirty="0" smtClean="0"/>
              <a:t>Develop university (at UMD?) course and/or </a:t>
            </a:r>
            <a:r>
              <a:rPr lang="en-US" sz="1900" dirty="0" err="1" smtClean="0"/>
              <a:t>curriculm</a:t>
            </a:r>
            <a:endParaRPr lang="en-US" sz="1900" dirty="0" smtClean="0"/>
          </a:p>
          <a:p>
            <a:pPr marL="914400" lvl="1" indent="-457200">
              <a:buFont typeface="Arial" panose="020B0604020202020204" pitchFamily="34" charset="0"/>
              <a:buChar char="•"/>
            </a:pPr>
            <a:r>
              <a:rPr lang="en-US" sz="1900" dirty="0" smtClean="0"/>
              <a:t>Improve user experience on website</a:t>
            </a:r>
          </a:p>
          <a:p>
            <a:pPr marL="1371600" lvl="2" indent="-457200">
              <a:buFont typeface="Arial" panose="020B0604020202020204" pitchFamily="34" charset="0"/>
              <a:buChar char="•"/>
            </a:pPr>
            <a:r>
              <a:rPr lang="en-US" sz="1900" dirty="0"/>
              <a:t>D</a:t>
            </a:r>
            <a:r>
              <a:rPr lang="en-US" sz="1900" dirty="0" smtClean="0"/>
              <a:t>ata visualization</a:t>
            </a:r>
          </a:p>
          <a:p>
            <a:pPr marL="1371600" lvl="2" indent="-457200">
              <a:buFont typeface="Arial" panose="020B0604020202020204" pitchFamily="34" charset="0"/>
              <a:buChar char="•"/>
            </a:pPr>
            <a:r>
              <a:rPr lang="en-US" sz="1900" dirty="0" smtClean="0"/>
              <a:t>Data searches and access</a:t>
            </a:r>
          </a:p>
          <a:p>
            <a:pPr marL="1371600" lvl="2" indent="-457200">
              <a:buFont typeface="Arial" panose="020B0604020202020204" pitchFamily="34" charset="0"/>
              <a:buChar char="•"/>
            </a:pPr>
            <a:r>
              <a:rPr lang="en-US" sz="1900" dirty="0" smtClean="0"/>
              <a:t>Quality tracking</a:t>
            </a:r>
          </a:p>
          <a:p>
            <a:pPr marL="1371600" lvl="2" indent="-457200">
              <a:buFont typeface="Arial" panose="020B0604020202020204" pitchFamily="34" charset="0"/>
              <a:buChar char="•"/>
            </a:pPr>
            <a:r>
              <a:rPr lang="en-US" sz="1900" dirty="0" smtClean="0"/>
              <a:t>Themed portals</a:t>
            </a:r>
          </a:p>
          <a:p>
            <a:pPr marL="1371600" lvl="2" indent="-457200">
              <a:buFont typeface="Arial" panose="020B0604020202020204" pitchFamily="34" charset="0"/>
              <a:buChar char="•"/>
            </a:pPr>
            <a:r>
              <a:rPr lang="en-US" sz="1900" dirty="0" smtClean="0"/>
              <a:t>Event tracker</a:t>
            </a:r>
          </a:p>
          <a:p>
            <a:pPr marL="914400" lvl="1" indent="-457200">
              <a:buFont typeface="Arial" panose="020B0604020202020204" pitchFamily="34" charset="0"/>
              <a:buChar char="•"/>
            </a:pPr>
            <a:r>
              <a:rPr lang="en-US" sz="1900" dirty="0" smtClean="0"/>
              <a:t>Develop or identify new value added products, derived products, L4 analysis products, etc.</a:t>
            </a:r>
          </a:p>
          <a:p>
            <a:pPr marL="1371600" lvl="2" indent="-457200">
              <a:buFont typeface="Arial" panose="020B0604020202020204" pitchFamily="34" charset="0"/>
              <a:buChar char="•"/>
            </a:pPr>
            <a:r>
              <a:rPr lang="en-US" sz="1900" dirty="0"/>
              <a:t>that serve specific or multiple applications</a:t>
            </a:r>
          </a:p>
          <a:p>
            <a:pPr marL="1371600" lvl="2" indent="-457200">
              <a:buFont typeface="Arial" panose="020B0604020202020204" pitchFamily="34" charset="0"/>
              <a:buChar char="•"/>
            </a:pPr>
            <a:r>
              <a:rPr lang="en-US" sz="1900" dirty="0" smtClean="0"/>
              <a:t>transition them to operations</a:t>
            </a:r>
          </a:p>
          <a:p>
            <a:pPr marL="1371600" lvl="2" indent="-457200">
              <a:buFont typeface="Arial" panose="020B0604020202020204" pitchFamily="34" charset="0"/>
              <a:buChar char="•"/>
            </a:pPr>
            <a:r>
              <a:rPr lang="en-US" sz="1900" dirty="0"/>
              <a:t>In situ databases and satellite </a:t>
            </a:r>
            <a:r>
              <a:rPr lang="en-US" sz="1900" dirty="0" smtClean="0"/>
              <a:t>matchups</a:t>
            </a:r>
          </a:p>
          <a:p>
            <a:pPr marL="914400" lvl="1" indent="-457200">
              <a:buFont typeface="Arial" panose="020B0604020202020204" pitchFamily="34" charset="0"/>
              <a:buChar char="•"/>
            </a:pPr>
            <a:r>
              <a:rPr lang="en-US" sz="1900" dirty="0" smtClean="0"/>
              <a:t>Grow the definition and implementation of “moderate assurance”</a:t>
            </a:r>
          </a:p>
          <a:p>
            <a:pPr marL="1371600" lvl="2" indent="-457200">
              <a:buFont typeface="Arial" panose="020B0604020202020204" pitchFamily="34" charset="0"/>
              <a:buChar char="•"/>
            </a:pPr>
            <a:r>
              <a:rPr lang="en-US" sz="1900" dirty="0" smtClean="0"/>
              <a:t>Quantification</a:t>
            </a:r>
          </a:p>
          <a:p>
            <a:pPr marL="1371600" lvl="2" indent="-457200">
              <a:buFont typeface="Arial" panose="020B0604020202020204" pitchFamily="34" charset="0"/>
              <a:buChar char="•"/>
            </a:pPr>
            <a:r>
              <a:rPr lang="en-US" sz="1900" dirty="0" smtClean="0"/>
              <a:t>Infrastructure IT requirements</a:t>
            </a:r>
          </a:p>
          <a:p>
            <a:pPr marL="1371600" lvl="2" indent="-457200">
              <a:buFont typeface="Arial" panose="020B0604020202020204" pitchFamily="34" charset="0"/>
              <a:buChar char="•"/>
            </a:pPr>
            <a:r>
              <a:rPr lang="en-US" sz="1900" dirty="0" smtClean="0"/>
              <a:t>Conveying benefits/limitations of datasets (both content and technical) to users</a:t>
            </a:r>
          </a:p>
          <a:p>
            <a:pPr marL="914400" lvl="1" indent="-457200">
              <a:buFont typeface="Arial" panose="020B0604020202020204" pitchFamily="34" charset="0"/>
              <a:buChar char="•"/>
            </a:pPr>
            <a:r>
              <a:rPr lang="en-US" sz="1900" dirty="0" smtClean="0"/>
              <a:t>Document history of CoastWatch (pre-proposal submitted to 2019 NOAA Heritage Program)</a:t>
            </a:r>
            <a:endParaRPr lang="en-US" dirty="0" smtClean="0"/>
          </a:p>
          <a:p>
            <a:pPr marL="1371600" lvl="2" indent="-457200">
              <a:buFont typeface="Arial" panose="020B0604020202020204" pitchFamily="34" charset="0"/>
              <a:buChar char="•"/>
            </a:pPr>
            <a:endParaRPr lang="en-US" dirty="0" smtClean="0"/>
          </a:p>
          <a:p>
            <a:pPr marL="1371600" lvl="2" indent="-457200">
              <a:buFont typeface="Arial" panose="020B0604020202020204" pitchFamily="34" charset="0"/>
              <a:buChar char="•"/>
            </a:pPr>
            <a:endParaRPr lang="en-US" dirty="0"/>
          </a:p>
        </p:txBody>
      </p:sp>
      <p:sp>
        <p:nvSpPr>
          <p:cNvPr id="10" name="Title 18">
            <a:extLst>
              <a:ext uri="{FF2B5EF4-FFF2-40B4-BE49-F238E27FC236}">
                <a16:creationId xmlns:a16="http://schemas.microsoft.com/office/drawing/2014/main" id="{A1403782-09EB-2241-A83F-BFCE1686C717}"/>
              </a:ext>
            </a:extLst>
          </p:cNvPr>
          <p:cNvSpPr txBox="1">
            <a:spLocks/>
          </p:cNvSpPr>
          <p:nvPr/>
        </p:nvSpPr>
        <p:spPr>
          <a:xfrm>
            <a:off x="532062" y="360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dirty="0" smtClean="0"/>
              <a:t>NOAA CoastWatch Future Directions</a:t>
            </a:r>
            <a:endParaRPr lang="en-US" dirty="0"/>
          </a:p>
        </p:txBody>
      </p:sp>
      <p:sp>
        <p:nvSpPr>
          <p:cNvPr id="2" name="Footer Placeholder 1"/>
          <p:cNvSpPr>
            <a:spLocks noGrp="1"/>
          </p:cNvSpPr>
          <p:nvPr>
            <p:ph type="ftr" sz="quarter" idx="3"/>
          </p:nvPr>
        </p:nvSpPr>
        <p:spPr/>
        <p:txBody>
          <a:bodyPr/>
          <a:lstStyle/>
          <a:p>
            <a:r>
              <a:rPr lang="en-US" smtClean="0"/>
              <a:t>STAR Seminar, 20 November 2019, NCWCP, College Park, MD</a:t>
            </a:r>
            <a:endParaRPr lang="en-US" dirty="0"/>
          </a:p>
        </p:txBody>
      </p:sp>
      <p:sp>
        <p:nvSpPr>
          <p:cNvPr id="3" name="Slide Number Placeholder 2"/>
          <p:cNvSpPr>
            <a:spLocks noGrp="1"/>
          </p:cNvSpPr>
          <p:nvPr>
            <p:ph type="sldNum" sz="quarter" idx="12"/>
          </p:nvPr>
        </p:nvSpPr>
        <p:spPr/>
        <p:txBody>
          <a:bodyPr/>
          <a:lstStyle/>
          <a:p>
            <a:fld id="{4F6F23CF-7BCB-1C46-9584-7002207BC3BE}" type="slidenum">
              <a:rPr lang="en-US" smtClean="0"/>
              <a:pPr/>
              <a:t>28</a:t>
            </a:fld>
            <a:endParaRPr lang="en-US"/>
          </a:p>
        </p:txBody>
      </p:sp>
    </p:spTree>
    <p:extLst>
      <p:ext uri="{BB962C8B-B14F-4D97-AF65-F5344CB8AC3E}">
        <p14:creationId xmlns:p14="http://schemas.microsoft.com/office/powerpoint/2010/main" val="10450489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8">
            <a:extLst>
              <a:ext uri="{FF2B5EF4-FFF2-40B4-BE49-F238E27FC236}">
                <a16:creationId xmlns:a16="http://schemas.microsoft.com/office/drawing/2014/main" id="{A1403782-09EB-2241-A83F-BFCE1686C717}"/>
              </a:ext>
            </a:extLst>
          </p:cNvPr>
          <p:cNvSpPr txBox="1">
            <a:spLocks/>
          </p:cNvSpPr>
          <p:nvPr/>
        </p:nvSpPr>
        <p:spPr>
          <a:xfrm>
            <a:off x="1318658" y="1361566"/>
            <a:ext cx="9250878" cy="2772157"/>
          </a:xfrm>
          <a:prstGeom prst="rect">
            <a:avLst/>
          </a:prstGeom>
          <a:solidFill>
            <a:srgbClr val="FFC000"/>
          </a:solidFill>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pPr marL="457200" indent="-457200">
              <a:buFont typeface="Arial" panose="020B0604020202020204" pitchFamily="34" charset="0"/>
              <a:buChar char="•"/>
            </a:pPr>
            <a:r>
              <a:rPr lang="en-US" dirty="0" smtClean="0"/>
              <a:t>Upcoming CW/STAR presentations:</a:t>
            </a:r>
            <a:endParaRPr lang="en-US" sz="1900" dirty="0" smtClean="0"/>
          </a:p>
          <a:p>
            <a:pPr marL="914400" lvl="1" indent="-457200">
              <a:buFont typeface="Arial" panose="020B0604020202020204" pitchFamily="34" charset="0"/>
              <a:buChar char="•"/>
            </a:pPr>
            <a:r>
              <a:rPr lang="en-US" sz="1900" dirty="0" smtClean="0"/>
              <a:t>Data Portal – Michael </a:t>
            </a:r>
            <a:r>
              <a:rPr lang="en-US" sz="1900" dirty="0" err="1" smtClean="0"/>
              <a:t>Soracco</a:t>
            </a:r>
            <a:endParaRPr lang="en-US" sz="1900" dirty="0"/>
          </a:p>
          <a:p>
            <a:pPr marL="914400" lvl="1" indent="-457200">
              <a:buFont typeface="Arial" panose="020B0604020202020204" pitchFamily="34" charset="0"/>
              <a:buChar char="•"/>
            </a:pPr>
            <a:r>
              <a:rPr lang="en-US" sz="1900" dirty="0" smtClean="0"/>
              <a:t>OceanWatch Monitor – </a:t>
            </a:r>
            <a:r>
              <a:rPr lang="en-US" sz="1900" dirty="0" err="1" smtClean="0"/>
              <a:t>Prasanjit</a:t>
            </a:r>
            <a:r>
              <a:rPr lang="en-US" sz="1900" dirty="0" smtClean="0"/>
              <a:t> Dash</a:t>
            </a:r>
          </a:p>
          <a:p>
            <a:pPr marL="914400" lvl="1" indent="-457200">
              <a:buFont typeface="Arial" panose="020B0604020202020204" pitchFamily="34" charset="0"/>
              <a:buChar char="•"/>
            </a:pPr>
            <a:r>
              <a:rPr lang="en-US" sz="1900" dirty="0" smtClean="0"/>
              <a:t>Data Access and Stability Monitor – </a:t>
            </a:r>
            <a:r>
              <a:rPr lang="en-US" sz="1900" dirty="0" err="1" smtClean="0"/>
              <a:t>Sathya</a:t>
            </a:r>
            <a:r>
              <a:rPr lang="en-US" sz="1900" dirty="0" smtClean="0"/>
              <a:t> Ramachandran</a:t>
            </a:r>
          </a:p>
          <a:p>
            <a:pPr marL="914400" lvl="1" indent="-457200">
              <a:buFont typeface="Arial" panose="020B0604020202020204" pitchFamily="34" charset="0"/>
              <a:buChar char="•"/>
            </a:pPr>
            <a:r>
              <a:rPr lang="en-US" sz="1900" dirty="0" smtClean="0"/>
              <a:t>Training and Tutorials – Melanie </a:t>
            </a:r>
            <a:r>
              <a:rPr lang="en-US" sz="1900" dirty="0" err="1" smtClean="0"/>
              <a:t>Abecassis</a:t>
            </a:r>
            <a:endParaRPr lang="en-US" sz="1900" dirty="0"/>
          </a:p>
          <a:p>
            <a:pPr marL="914400" lvl="1" indent="-457200">
              <a:buFont typeface="Arial" panose="020B0604020202020204" pitchFamily="34" charset="0"/>
              <a:buChar char="•"/>
            </a:pPr>
            <a:endParaRPr lang="en-US" sz="1900" dirty="0" smtClean="0"/>
          </a:p>
          <a:p>
            <a:pPr marL="457200" indent="-457200">
              <a:buFont typeface="Arial" panose="020B0604020202020204" pitchFamily="34" charset="0"/>
              <a:buChar char="•"/>
            </a:pPr>
            <a:r>
              <a:rPr lang="en-US" dirty="0" smtClean="0"/>
              <a:t>Recent CW/STAR </a:t>
            </a:r>
            <a:r>
              <a:rPr lang="en-US" dirty="0"/>
              <a:t>presentations</a:t>
            </a:r>
            <a:r>
              <a:rPr lang="en-US" dirty="0" smtClean="0"/>
              <a:t>:</a:t>
            </a:r>
            <a:endParaRPr lang="en-US" sz="1900" dirty="0"/>
          </a:p>
          <a:p>
            <a:pPr marL="914400" lvl="1" indent="-457200">
              <a:buFont typeface="Arial" panose="020B0604020202020204" pitchFamily="34" charset="0"/>
              <a:buChar char="•"/>
            </a:pPr>
            <a:r>
              <a:rPr lang="en-US" sz="1900" dirty="0" smtClean="0"/>
              <a:t>PolarWatch – Jenn </a:t>
            </a:r>
            <a:r>
              <a:rPr lang="en-US" sz="1900" dirty="0" err="1" smtClean="0"/>
              <a:t>Sevadjian</a:t>
            </a:r>
            <a:r>
              <a:rPr lang="en-US" sz="1900" dirty="0" smtClean="0"/>
              <a:t> 8/29/2019 </a:t>
            </a:r>
            <a:r>
              <a:rPr lang="en-US" i="1" dirty="0">
                <a:hlinkClick r:id="rId2"/>
              </a:rPr>
              <a:t>NOAA Polar </a:t>
            </a:r>
            <a:r>
              <a:rPr lang="en-US" i="1" dirty="0" smtClean="0">
                <a:hlinkClick r:id="rId2"/>
              </a:rPr>
              <a:t>Watch</a:t>
            </a:r>
            <a:endParaRPr lang="en-US" sz="1900" dirty="0"/>
          </a:p>
          <a:p>
            <a:pPr marL="914400" lvl="1" indent="-457200">
              <a:buFont typeface="Arial" panose="020B0604020202020204" pitchFamily="34" charset="0"/>
              <a:buChar char="•"/>
            </a:pPr>
            <a:r>
              <a:rPr lang="en-US" sz="1900" dirty="0" smtClean="0"/>
              <a:t>ERDDAP – Cara Wilson 8/22/2019 </a:t>
            </a:r>
            <a:r>
              <a:rPr lang="en-US" i="1" dirty="0" smtClean="0">
                <a:solidFill>
                  <a:srgbClr val="616161"/>
                </a:solidFill>
                <a:hlinkClick r:id="rId3"/>
              </a:rPr>
              <a:t>ERDDAP</a:t>
            </a:r>
            <a:endParaRPr lang="en-US" dirty="0" smtClean="0"/>
          </a:p>
          <a:p>
            <a:pPr marL="1371600" lvl="2" indent="-457200">
              <a:buFont typeface="Arial" panose="020B0604020202020204" pitchFamily="34" charset="0"/>
              <a:buChar char="•"/>
            </a:pPr>
            <a:endParaRPr lang="en-US" dirty="0"/>
          </a:p>
        </p:txBody>
      </p:sp>
      <p:sp>
        <p:nvSpPr>
          <p:cNvPr id="10" name="Title 18">
            <a:extLst>
              <a:ext uri="{FF2B5EF4-FFF2-40B4-BE49-F238E27FC236}">
                <a16:creationId xmlns:a16="http://schemas.microsoft.com/office/drawing/2014/main" id="{A1403782-09EB-2241-A83F-BFCE1686C717}"/>
              </a:ext>
            </a:extLst>
          </p:cNvPr>
          <p:cNvSpPr txBox="1">
            <a:spLocks/>
          </p:cNvSpPr>
          <p:nvPr/>
        </p:nvSpPr>
        <p:spPr>
          <a:xfrm>
            <a:off x="532062" y="360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dirty="0" smtClean="0"/>
              <a:t>NOAA CoastWatch Future Directions</a:t>
            </a:r>
            <a:endParaRPr lang="en-US" dirty="0"/>
          </a:p>
        </p:txBody>
      </p:sp>
      <p:sp>
        <p:nvSpPr>
          <p:cNvPr id="2" name="Footer Placeholder 1"/>
          <p:cNvSpPr>
            <a:spLocks noGrp="1"/>
          </p:cNvSpPr>
          <p:nvPr>
            <p:ph type="ftr" sz="quarter" idx="3"/>
          </p:nvPr>
        </p:nvSpPr>
        <p:spPr/>
        <p:txBody>
          <a:bodyPr/>
          <a:lstStyle/>
          <a:p>
            <a:r>
              <a:rPr lang="en-US" smtClean="0"/>
              <a:t>STAR Seminar, 20 November 2019, NCWCP, College Park, MD</a:t>
            </a:r>
            <a:endParaRPr lang="en-US" dirty="0"/>
          </a:p>
        </p:txBody>
      </p:sp>
      <p:sp>
        <p:nvSpPr>
          <p:cNvPr id="3" name="Slide Number Placeholder 2"/>
          <p:cNvSpPr>
            <a:spLocks noGrp="1"/>
          </p:cNvSpPr>
          <p:nvPr>
            <p:ph type="sldNum" sz="quarter" idx="12"/>
          </p:nvPr>
        </p:nvSpPr>
        <p:spPr/>
        <p:txBody>
          <a:bodyPr/>
          <a:lstStyle/>
          <a:p>
            <a:fld id="{4F6F23CF-7BCB-1C46-9584-7002207BC3BE}" type="slidenum">
              <a:rPr lang="en-US" smtClean="0"/>
              <a:pPr/>
              <a:t>29</a:t>
            </a:fld>
            <a:endParaRPr lang="en-US"/>
          </a:p>
        </p:txBody>
      </p:sp>
    </p:spTree>
    <p:extLst>
      <p:ext uri="{BB962C8B-B14F-4D97-AF65-F5344CB8AC3E}">
        <p14:creationId xmlns:p14="http://schemas.microsoft.com/office/powerpoint/2010/main" val="14941388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Outine</a:t>
            </a:r>
            <a:endParaRPr lang="en-US" dirty="0"/>
          </a:p>
        </p:txBody>
      </p:sp>
      <p:sp>
        <p:nvSpPr>
          <p:cNvPr id="3" name="Content Placeholder 2"/>
          <p:cNvSpPr>
            <a:spLocks noGrp="1"/>
          </p:cNvSpPr>
          <p:nvPr>
            <p:ph idx="1"/>
          </p:nvPr>
        </p:nvSpPr>
        <p:spPr>
          <a:xfrm>
            <a:off x="838200" y="1094509"/>
            <a:ext cx="10515600" cy="4125192"/>
          </a:xfrm>
        </p:spPr>
        <p:txBody>
          <a:bodyPr>
            <a:normAutofit/>
          </a:bodyPr>
          <a:lstStyle/>
          <a:p>
            <a:r>
              <a:rPr lang="en-US" sz="2400" dirty="0" smtClean="0"/>
              <a:t>What is the “value chain”?</a:t>
            </a:r>
          </a:p>
          <a:p>
            <a:r>
              <a:rPr lang="en-US" sz="2400" dirty="0" smtClean="0"/>
              <a:t>What </a:t>
            </a:r>
            <a:r>
              <a:rPr lang="en-US" sz="2400" dirty="0"/>
              <a:t>is </a:t>
            </a:r>
            <a:r>
              <a:rPr lang="en-US" sz="2400" dirty="0" smtClean="0"/>
              <a:t>“moderate assurance” </a:t>
            </a:r>
            <a:r>
              <a:rPr lang="en-US" sz="2400" dirty="0"/>
              <a:t>operational satellite oceanography</a:t>
            </a:r>
            <a:r>
              <a:rPr lang="en-US" sz="2400" dirty="0" smtClean="0"/>
              <a:t>?</a:t>
            </a:r>
          </a:p>
          <a:p>
            <a:r>
              <a:rPr lang="en-US" sz="2400" dirty="0" smtClean="0"/>
              <a:t>What ocean/coastal/inland water observations can we get from satellites?</a:t>
            </a:r>
          </a:p>
          <a:p>
            <a:r>
              <a:rPr lang="en-US" sz="2400" dirty="0" smtClean="0"/>
              <a:t>What is NOAA CoastWatch/OceanWatch/PolarWatch</a:t>
            </a:r>
            <a:endParaRPr lang="en-US" sz="2400" dirty="0"/>
          </a:p>
          <a:p>
            <a:r>
              <a:rPr lang="en-US" sz="2400" dirty="0" smtClean="0"/>
              <a:t>What are our future directions, challenges, and opportunities?</a:t>
            </a:r>
          </a:p>
          <a:p>
            <a:r>
              <a:rPr lang="en-US" sz="2400" dirty="0" smtClean="0"/>
              <a:t>How </a:t>
            </a:r>
            <a:r>
              <a:rPr lang="en-US" sz="2400" dirty="0"/>
              <a:t>are we aiding in the use of satellite data for applications, decisions and social benefit?</a:t>
            </a:r>
          </a:p>
          <a:p>
            <a:endParaRPr lang="en-US" sz="2400" dirty="0" smtClean="0"/>
          </a:p>
        </p:txBody>
      </p:sp>
      <p:sp>
        <p:nvSpPr>
          <p:cNvPr id="4" name="Footer Placeholder 3"/>
          <p:cNvSpPr>
            <a:spLocks noGrp="1"/>
          </p:cNvSpPr>
          <p:nvPr>
            <p:ph type="ftr" sz="quarter" idx="3"/>
          </p:nvPr>
        </p:nvSpPr>
        <p:spPr/>
        <p:txBody>
          <a:bodyPr/>
          <a:lstStyle/>
          <a:p>
            <a:r>
              <a:rPr lang="en-US" smtClean="0"/>
              <a:t>STAR Seminar, 20 November 2019, NCWCP, College Park, MD</a:t>
            </a:r>
            <a:endParaRPr lang="en-US" dirty="0"/>
          </a:p>
        </p:txBody>
      </p:sp>
      <p:sp>
        <p:nvSpPr>
          <p:cNvPr id="5" name="Slide Number Placeholder 4"/>
          <p:cNvSpPr>
            <a:spLocks noGrp="1"/>
          </p:cNvSpPr>
          <p:nvPr>
            <p:ph type="sldNum" sz="quarter" idx="12"/>
          </p:nvPr>
        </p:nvSpPr>
        <p:spPr/>
        <p:txBody>
          <a:bodyPr/>
          <a:lstStyle/>
          <a:p>
            <a:fld id="{4F6F23CF-7BCB-1C46-9584-7002207BC3BE}" type="slidenum">
              <a:rPr lang="en-US" smtClean="0"/>
              <a:pPr/>
              <a:t>3</a:t>
            </a:fld>
            <a:endParaRPr lang="en-US"/>
          </a:p>
        </p:txBody>
      </p:sp>
      <p:sp>
        <p:nvSpPr>
          <p:cNvPr id="6" name="TextBox 5"/>
          <p:cNvSpPr txBox="1"/>
          <p:nvPr/>
        </p:nvSpPr>
        <p:spPr>
          <a:xfrm>
            <a:off x="2689700" y="4571999"/>
            <a:ext cx="6192795" cy="1077218"/>
          </a:xfrm>
          <a:prstGeom prst="rect">
            <a:avLst/>
          </a:prstGeom>
          <a:solidFill>
            <a:schemeClr val="accent4">
              <a:lumMod val="20000"/>
              <a:lumOff val="80000"/>
            </a:schemeClr>
          </a:solidFill>
        </p:spPr>
        <p:txBody>
          <a:bodyPr wrap="square" rtlCol="0">
            <a:spAutoFit/>
          </a:bodyPr>
          <a:lstStyle/>
          <a:p>
            <a:pPr algn="ctr"/>
            <a:r>
              <a:rPr lang="en-US" sz="3200" dirty="0"/>
              <a:t>STAR scientists have roles as both “users” and “providers</a:t>
            </a:r>
            <a:r>
              <a:rPr lang="en-US" sz="3200" dirty="0" smtClean="0"/>
              <a:t>”</a:t>
            </a:r>
            <a:endParaRPr lang="en-US" sz="3200" dirty="0"/>
          </a:p>
        </p:txBody>
      </p:sp>
    </p:spTree>
    <p:extLst>
      <p:ext uri="{BB962C8B-B14F-4D97-AF65-F5344CB8AC3E}">
        <p14:creationId xmlns:p14="http://schemas.microsoft.com/office/powerpoint/2010/main" val="28848719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and Research Examples</a:t>
            </a:r>
            <a:endParaRPr lang="en-US" dirty="0"/>
          </a:p>
        </p:txBody>
      </p:sp>
      <p:sp>
        <p:nvSpPr>
          <p:cNvPr id="3" name="Footer Placeholder 2"/>
          <p:cNvSpPr>
            <a:spLocks noGrp="1"/>
          </p:cNvSpPr>
          <p:nvPr>
            <p:ph type="ftr" sz="quarter" idx="3"/>
          </p:nvPr>
        </p:nvSpPr>
        <p:spPr/>
        <p:txBody>
          <a:bodyPr/>
          <a:lstStyle/>
          <a:p>
            <a:r>
              <a:rPr lang="en-US" smtClean="0"/>
              <a:t>STAR Seminar, 20 November 2019, NCWCP, College Park, MD</a:t>
            </a:r>
            <a:endParaRPr lang="en-US" dirty="0"/>
          </a:p>
        </p:txBody>
      </p:sp>
      <p:sp>
        <p:nvSpPr>
          <p:cNvPr id="4" name="Slide Number Placeholder 3"/>
          <p:cNvSpPr>
            <a:spLocks noGrp="1"/>
          </p:cNvSpPr>
          <p:nvPr>
            <p:ph type="sldNum" sz="quarter" idx="12"/>
          </p:nvPr>
        </p:nvSpPr>
        <p:spPr/>
        <p:txBody>
          <a:bodyPr/>
          <a:lstStyle/>
          <a:p>
            <a:fld id="{4F6F23CF-7BCB-1C46-9584-7002207BC3BE}" type="slidenum">
              <a:rPr lang="en-US" smtClean="0"/>
              <a:pPr/>
              <a:t>30</a:t>
            </a:fld>
            <a:endParaRPr lang="en-US"/>
          </a:p>
        </p:txBody>
      </p:sp>
    </p:spTree>
    <p:extLst>
      <p:ext uri="{BB962C8B-B14F-4D97-AF65-F5344CB8AC3E}">
        <p14:creationId xmlns:p14="http://schemas.microsoft.com/office/powerpoint/2010/main" val="2802433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936920" y="913309"/>
            <a:ext cx="5553381" cy="5121459"/>
          </a:xfrm>
          <a:prstGeom prst="rect">
            <a:avLst/>
          </a:prstGeom>
        </p:spPr>
      </p:pic>
      <p:sp>
        <p:nvSpPr>
          <p:cNvPr id="2" name="Title 1"/>
          <p:cNvSpPr>
            <a:spLocks noGrp="1"/>
          </p:cNvSpPr>
          <p:nvPr>
            <p:ph type="title"/>
          </p:nvPr>
        </p:nvSpPr>
        <p:spPr>
          <a:xfrm>
            <a:off x="528298" y="11557"/>
            <a:ext cx="10915990" cy="1325563"/>
          </a:xfrm>
        </p:spPr>
        <p:txBody>
          <a:bodyPr/>
          <a:lstStyle/>
          <a:p>
            <a:r>
              <a:rPr lang="en-US" dirty="0" smtClean="0"/>
              <a:t>NOAA OAR </a:t>
            </a:r>
            <a:r>
              <a:rPr lang="en-US" dirty="0"/>
              <a:t/>
            </a:r>
            <a:br>
              <a:rPr lang="en-US" dirty="0"/>
            </a:br>
            <a:r>
              <a:rPr lang="en-US" dirty="0"/>
              <a:t> Earth System Research Laboratory/Physical Science </a:t>
            </a:r>
            <a:r>
              <a:rPr lang="en-US" dirty="0" smtClean="0"/>
              <a:t>Division</a:t>
            </a:r>
            <a:endParaRPr lang="en-US" dirty="0"/>
          </a:p>
        </p:txBody>
      </p:sp>
      <p:sp>
        <p:nvSpPr>
          <p:cNvPr id="3" name="TextBox 2"/>
          <p:cNvSpPr txBox="1"/>
          <p:nvPr/>
        </p:nvSpPr>
        <p:spPr>
          <a:xfrm>
            <a:off x="764070" y="1107076"/>
            <a:ext cx="5265253" cy="4401205"/>
          </a:xfrm>
          <a:prstGeom prst="rect">
            <a:avLst/>
          </a:prstGeom>
          <a:noFill/>
        </p:spPr>
        <p:txBody>
          <a:bodyPr wrap="square" rtlCol="0">
            <a:spAutoFit/>
          </a:bodyPr>
          <a:lstStyle/>
          <a:p>
            <a:r>
              <a:rPr lang="en-US" sz="3200" dirty="0" smtClean="0">
                <a:latin typeface="Arial Narrow" panose="020B0606020202030204" pitchFamily="34" charset="0"/>
              </a:rPr>
              <a:t>Observation inputs:  </a:t>
            </a:r>
          </a:p>
          <a:p>
            <a:pPr marL="342900" indent="-342900">
              <a:buFont typeface="Arial" panose="020B0604020202020204" pitchFamily="34" charset="0"/>
              <a:buChar char="•"/>
            </a:pPr>
            <a:r>
              <a:rPr lang="en-US" sz="2400" dirty="0" smtClean="0">
                <a:latin typeface="Arial Narrow" panose="020B0606020202030204" pitchFamily="34" charset="0"/>
              </a:rPr>
              <a:t>NRT Geo-Polar Blended Day-Night SST</a:t>
            </a:r>
          </a:p>
          <a:p>
            <a:pPr marL="342900" indent="-342900">
              <a:buFont typeface="Arial" panose="020B0604020202020204" pitchFamily="34" charset="0"/>
              <a:buChar char="•"/>
            </a:pPr>
            <a:r>
              <a:rPr lang="en-US" sz="2400" dirty="0" smtClean="0">
                <a:latin typeface="Arial Narrow" panose="020B0606020202030204" pitchFamily="34" charset="0"/>
              </a:rPr>
              <a:t>AMSR-2 sea ice concentration</a:t>
            </a:r>
          </a:p>
          <a:p>
            <a:endParaRPr lang="en-US" sz="3200" dirty="0" smtClean="0">
              <a:latin typeface="Arial Narrow" panose="020B0606020202030204" pitchFamily="34" charset="0"/>
            </a:endParaRPr>
          </a:p>
          <a:p>
            <a:r>
              <a:rPr lang="en-US" sz="3200" dirty="0" smtClean="0">
                <a:latin typeface="Arial Narrow" panose="020B0606020202030204" pitchFamily="34" charset="0"/>
              </a:rPr>
              <a:t>Application:  </a:t>
            </a:r>
            <a:endParaRPr lang="en-US" dirty="0"/>
          </a:p>
          <a:p>
            <a:r>
              <a:rPr lang="en-US" dirty="0"/>
              <a:t> initialize the Coupled Arctic Forecast Systems (CAFS) model. CAFS will be used during the upcoming Multidisciplinary drifting Observatory for the Study of Arctic Climate (</a:t>
            </a:r>
            <a:r>
              <a:rPr lang="en-US" dirty="0" err="1"/>
              <a:t>MOSAiC</a:t>
            </a:r>
            <a:r>
              <a:rPr lang="en-US" dirty="0"/>
              <a:t>) field </a:t>
            </a:r>
            <a:r>
              <a:rPr lang="en-US" dirty="0" smtClean="0"/>
              <a:t>campaign.</a:t>
            </a:r>
          </a:p>
          <a:p>
            <a:endParaRPr lang="en-US" sz="3200" dirty="0" smtClean="0">
              <a:latin typeface="Arial Narrow" panose="020B0606020202030204" pitchFamily="34" charset="0"/>
            </a:endParaRPr>
          </a:p>
          <a:p>
            <a:r>
              <a:rPr lang="en-US" sz="3200" dirty="0" smtClean="0">
                <a:latin typeface="Arial Narrow" panose="020B0606020202030204" pitchFamily="34" charset="0"/>
              </a:rPr>
              <a:t>Distributed through:  CW Central</a:t>
            </a:r>
          </a:p>
        </p:txBody>
      </p:sp>
      <p:sp>
        <p:nvSpPr>
          <p:cNvPr id="5" name="Footer Placeholder 4"/>
          <p:cNvSpPr>
            <a:spLocks noGrp="1"/>
          </p:cNvSpPr>
          <p:nvPr>
            <p:ph type="ftr" sz="quarter" idx="3"/>
          </p:nvPr>
        </p:nvSpPr>
        <p:spPr/>
        <p:txBody>
          <a:bodyPr/>
          <a:lstStyle/>
          <a:p>
            <a:r>
              <a:rPr lang="en-US" smtClean="0"/>
              <a:t>STAR Seminar, 20 November 2019, NCWCP, College Park, MD</a:t>
            </a:r>
            <a:endParaRPr lang="en-US" dirty="0"/>
          </a:p>
        </p:txBody>
      </p:sp>
      <p:sp>
        <p:nvSpPr>
          <p:cNvPr id="6" name="Slide Number Placeholder 5"/>
          <p:cNvSpPr>
            <a:spLocks noGrp="1"/>
          </p:cNvSpPr>
          <p:nvPr>
            <p:ph type="sldNum" sz="quarter" idx="12"/>
          </p:nvPr>
        </p:nvSpPr>
        <p:spPr/>
        <p:txBody>
          <a:bodyPr/>
          <a:lstStyle/>
          <a:p>
            <a:fld id="{4F6F23CF-7BCB-1C46-9584-7002207BC3BE}" type="slidenum">
              <a:rPr lang="en-US" smtClean="0"/>
              <a:pPr/>
              <a:t>31</a:t>
            </a:fld>
            <a:endParaRPr lang="en-US"/>
          </a:p>
        </p:txBody>
      </p:sp>
      <p:sp>
        <p:nvSpPr>
          <p:cNvPr id="4" name="TextBox 3"/>
          <p:cNvSpPr txBox="1"/>
          <p:nvPr/>
        </p:nvSpPr>
        <p:spPr>
          <a:xfrm flipH="1">
            <a:off x="764070" y="5711602"/>
            <a:ext cx="7136917" cy="646331"/>
          </a:xfrm>
          <a:prstGeom prst="rect">
            <a:avLst/>
          </a:prstGeom>
          <a:noFill/>
        </p:spPr>
        <p:txBody>
          <a:bodyPr wrap="square" rtlCol="0">
            <a:spAutoFit/>
          </a:bodyPr>
          <a:lstStyle/>
          <a:p>
            <a:r>
              <a:rPr lang="en-US" i="1" dirty="0" smtClean="0"/>
              <a:t>Courtesy:  Janet </a:t>
            </a:r>
            <a:r>
              <a:rPr lang="en-US" i="1" dirty="0" err="1" smtClean="0"/>
              <a:t>Intrieri</a:t>
            </a:r>
            <a:r>
              <a:rPr lang="en-US" i="1" dirty="0" smtClean="0"/>
              <a:t> and Amy Solomon at NOAA/ESRL </a:t>
            </a:r>
            <a:r>
              <a:rPr lang="en-US" i="1" dirty="0"/>
              <a:t>Physical Sciences Division, Boulder, CO from their Web site </a:t>
            </a:r>
            <a:r>
              <a:rPr lang="en-US" i="1" dirty="0" smtClean="0"/>
              <a:t>https</a:t>
            </a:r>
            <a:r>
              <a:rPr lang="en-US" i="1" dirty="0"/>
              <a:t>://www.esrl.noaa.gov/psd/ </a:t>
            </a:r>
            <a:endParaRPr lang="en-US" i="1" dirty="0" smtClean="0"/>
          </a:p>
        </p:txBody>
      </p:sp>
    </p:spTree>
    <p:extLst>
      <p:ext uri="{BB962C8B-B14F-4D97-AF65-F5344CB8AC3E}">
        <p14:creationId xmlns:p14="http://schemas.microsoft.com/office/powerpoint/2010/main" val="30170643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4058" y="1129994"/>
            <a:ext cx="6008204" cy="3908762"/>
          </a:xfrm>
          <a:prstGeom prst="rect">
            <a:avLst/>
          </a:prstGeom>
          <a:noFill/>
        </p:spPr>
        <p:txBody>
          <a:bodyPr wrap="square" rtlCol="0">
            <a:spAutoFit/>
          </a:bodyPr>
          <a:lstStyle/>
          <a:p>
            <a:r>
              <a:rPr lang="en-US" sz="3200" dirty="0" smtClean="0">
                <a:latin typeface="Arial Narrow" panose="020B0606020202030204" pitchFamily="34" charset="0"/>
              </a:rPr>
              <a:t>Observations:  SST, </a:t>
            </a:r>
            <a:r>
              <a:rPr lang="en-US" sz="3200" dirty="0" err="1" smtClean="0">
                <a:latin typeface="Arial Narrow" panose="020B0606020202030204" pitchFamily="34" charset="0"/>
              </a:rPr>
              <a:t>chl</a:t>
            </a:r>
            <a:r>
              <a:rPr lang="en-US" sz="3200" dirty="0" smtClean="0">
                <a:latin typeface="Arial Narrow" panose="020B0606020202030204" pitchFamily="34" charset="0"/>
              </a:rPr>
              <a:t>, EKE, SSH, winds</a:t>
            </a:r>
          </a:p>
          <a:p>
            <a:endParaRPr lang="en-US" sz="3200" dirty="0">
              <a:latin typeface="Arial Narrow" panose="020B0606020202030204" pitchFamily="34" charset="0"/>
            </a:endParaRPr>
          </a:p>
          <a:p>
            <a:r>
              <a:rPr lang="en-US" sz="3200" dirty="0" smtClean="0">
                <a:latin typeface="Arial Narrow" panose="020B0606020202030204" pitchFamily="34" charset="0"/>
              </a:rPr>
              <a:t>Application:  Bycatch avoidance</a:t>
            </a:r>
            <a:endParaRPr lang="en-US" sz="3200" dirty="0">
              <a:latin typeface="Arial Narrow" panose="020B0606020202030204" pitchFamily="34" charset="0"/>
            </a:endParaRPr>
          </a:p>
          <a:p>
            <a:r>
              <a:rPr lang="en-US" sz="3200" dirty="0" smtClean="0">
                <a:latin typeface="Arial Narrow" panose="020B0606020202030204" pitchFamily="34" charset="0"/>
              </a:rPr>
              <a:t>Distributed through: CW West Coast Node</a:t>
            </a:r>
          </a:p>
          <a:p>
            <a:endParaRPr lang="en-US" sz="3200" dirty="0">
              <a:latin typeface="Arial Narrow" panose="020B0606020202030204" pitchFamily="34" charset="0"/>
            </a:endParaRPr>
          </a:p>
          <a:p>
            <a:r>
              <a:rPr lang="en-US" sz="2400" dirty="0" smtClean="0">
                <a:latin typeface="Arial Narrow" panose="020B0606020202030204" pitchFamily="34" charset="0"/>
              </a:rPr>
              <a:t>This project is funded in part through JPSS/PGRR</a:t>
            </a:r>
          </a:p>
        </p:txBody>
      </p:sp>
      <p:sp>
        <p:nvSpPr>
          <p:cNvPr id="4" name="TextBox 3"/>
          <p:cNvSpPr txBox="1"/>
          <p:nvPr/>
        </p:nvSpPr>
        <p:spPr>
          <a:xfrm flipH="1">
            <a:off x="528297" y="5262225"/>
            <a:ext cx="6143965" cy="923330"/>
          </a:xfrm>
          <a:prstGeom prst="rect">
            <a:avLst/>
          </a:prstGeom>
          <a:noFill/>
        </p:spPr>
        <p:txBody>
          <a:bodyPr wrap="square" rtlCol="0">
            <a:spAutoFit/>
          </a:bodyPr>
          <a:lstStyle/>
          <a:p>
            <a:r>
              <a:rPr lang="en-US" i="1" dirty="0" smtClean="0"/>
              <a:t>Courtesy:  Elliot Hazen, Heather Welch, NMFS SWFSC developers and Dale Robinson, operations production West Coast Node</a:t>
            </a:r>
          </a:p>
          <a:p>
            <a:r>
              <a:rPr lang="en-US" dirty="0">
                <a:hlinkClick r:id="rId2"/>
              </a:rPr>
              <a:t>https://coastwatch.pfeg.noaa.gov/ecocast/map_product.html</a:t>
            </a:r>
            <a:endParaRPr lang="en-US" i="1" dirty="0"/>
          </a:p>
        </p:txBody>
      </p:sp>
      <p:pic>
        <p:nvPicPr>
          <p:cNvPr id="1026" name="Picture 2" descr="Mean sea surface temperature off Southern California - to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75" y="145476"/>
            <a:ext cx="4029075" cy="651298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err="1" smtClean="0"/>
              <a:t>EcoCast</a:t>
            </a:r>
            <a:endParaRPr lang="en-US" dirty="0"/>
          </a:p>
        </p:txBody>
      </p:sp>
      <p:sp>
        <p:nvSpPr>
          <p:cNvPr id="6" name="Footer Placeholder 5"/>
          <p:cNvSpPr>
            <a:spLocks noGrp="1"/>
          </p:cNvSpPr>
          <p:nvPr>
            <p:ph type="ftr" sz="quarter" idx="3"/>
          </p:nvPr>
        </p:nvSpPr>
        <p:spPr/>
        <p:txBody>
          <a:bodyPr/>
          <a:lstStyle/>
          <a:p>
            <a:r>
              <a:rPr lang="en-US" smtClean="0"/>
              <a:t>STAR Seminar, 20 November 2019, NCWCP, College Park, MD</a:t>
            </a:r>
            <a:endParaRPr lang="en-US" dirty="0"/>
          </a:p>
        </p:txBody>
      </p:sp>
      <p:sp>
        <p:nvSpPr>
          <p:cNvPr id="7" name="Slide Number Placeholder 6"/>
          <p:cNvSpPr>
            <a:spLocks noGrp="1"/>
          </p:cNvSpPr>
          <p:nvPr>
            <p:ph type="sldNum" sz="quarter" idx="12"/>
          </p:nvPr>
        </p:nvSpPr>
        <p:spPr/>
        <p:txBody>
          <a:bodyPr/>
          <a:lstStyle/>
          <a:p>
            <a:fld id="{4F6F23CF-7BCB-1C46-9584-7002207BC3BE}" type="slidenum">
              <a:rPr lang="en-US" smtClean="0"/>
              <a:pPr/>
              <a:t>32</a:t>
            </a:fld>
            <a:endParaRPr lang="en-US"/>
          </a:p>
        </p:txBody>
      </p:sp>
    </p:spTree>
    <p:extLst>
      <p:ext uri="{BB962C8B-B14F-4D97-AF65-F5344CB8AC3E}">
        <p14:creationId xmlns:p14="http://schemas.microsoft.com/office/powerpoint/2010/main" val="2560877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298" y="370711"/>
            <a:ext cx="6405871" cy="2038826"/>
          </a:xfrm>
        </p:spPr>
        <p:txBody>
          <a:bodyPr>
            <a:normAutofit/>
          </a:bodyPr>
          <a:lstStyle/>
          <a:p>
            <a:r>
              <a:rPr lang="en-US" dirty="0" smtClean="0"/>
              <a:t>C-HARM </a:t>
            </a:r>
            <a:r>
              <a:rPr lang="en-US" dirty="0"/>
              <a:t>3-Day Advanced Forecast: </a:t>
            </a:r>
            <a:r>
              <a:rPr lang="en-US" dirty="0" smtClean="0"/>
              <a:t/>
            </a:r>
            <a:br>
              <a:rPr lang="en-US" dirty="0" smtClean="0"/>
            </a:br>
            <a:r>
              <a:rPr lang="en-US" dirty="0"/>
              <a:t/>
            </a:r>
            <a:br>
              <a:rPr lang="en-US" dirty="0"/>
            </a:br>
            <a:r>
              <a:rPr lang="en-US" sz="2400" i="1" dirty="0" smtClean="0"/>
              <a:t>Pseudo-</a:t>
            </a:r>
            <a:r>
              <a:rPr lang="en-US" sz="2400" i="1" dirty="0" err="1" smtClean="0"/>
              <a:t>nitzschia</a:t>
            </a:r>
            <a:r>
              <a:rPr lang="en-US" sz="2400" dirty="0"/>
              <a:t>, cellular </a:t>
            </a:r>
            <a:r>
              <a:rPr lang="en-US" sz="2400" dirty="0" err="1"/>
              <a:t>domoic</a:t>
            </a:r>
            <a:r>
              <a:rPr lang="en-US" sz="2400" dirty="0"/>
              <a:t> acid, </a:t>
            </a:r>
            <a:r>
              <a:rPr lang="en-US" sz="2400" dirty="0" smtClean="0"/>
              <a:t>and particulate </a:t>
            </a:r>
            <a:r>
              <a:rPr lang="en-US" sz="2400" dirty="0" err="1"/>
              <a:t>domoic</a:t>
            </a:r>
            <a:r>
              <a:rPr lang="en-US" sz="2400" dirty="0"/>
              <a:t> acid probability, California and Southern Oregon coast</a:t>
            </a:r>
          </a:p>
        </p:txBody>
      </p:sp>
      <p:sp>
        <p:nvSpPr>
          <p:cNvPr id="3" name="TextBox 2"/>
          <p:cNvSpPr txBox="1"/>
          <p:nvPr/>
        </p:nvSpPr>
        <p:spPr>
          <a:xfrm>
            <a:off x="641267" y="2835681"/>
            <a:ext cx="5614870" cy="2554545"/>
          </a:xfrm>
          <a:prstGeom prst="rect">
            <a:avLst/>
          </a:prstGeom>
          <a:noFill/>
        </p:spPr>
        <p:txBody>
          <a:bodyPr wrap="square" rtlCol="0">
            <a:spAutoFit/>
          </a:bodyPr>
          <a:lstStyle/>
          <a:p>
            <a:r>
              <a:rPr lang="en-US" sz="3200" dirty="0" smtClean="0">
                <a:latin typeface="Arial Narrow" panose="020B0606020202030204" pitchFamily="34" charset="0"/>
              </a:rPr>
              <a:t>Observations:  SST</a:t>
            </a:r>
            <a:r>
              <a:rPr lang="en-US" sz="3200" dirty="0">
                <a:latin typeface="Arial Narrow" panose="020B0606020202030204" pitchFamily="34" charset="0"/>
              </a:rPr>
              <a:t> </a:t>
            </a:r>
            <a:r>
              <a:rPr lang="en-US" sz="3200" dirty="0" smtClean="0">
                <a:latin typeface="Arial Narrow" panose="020B0606020202030204" pitchFamily="34" charset="0"/>
              </a:rPr>
              <a:t>and Chlorophyll </a:t>
            </a:r>
          </a:p>
          <a:p>
            <a:endParaRPr lang="en-US" sz="3200" dirty="0">
              <a:latin typeface="Arial Narrow" panose="020B0606020202030204" pitchFamily="34" charset="0"/>
            </a:endParaRPr>
          </a:p>
          <a:p>
            <a:r>
              <a:rPr lang="en-US" sz="3200" dirty="0" smtClean="0">
                <a:latin typeface="Arial Narrow" panose="020B0606020202030204" pitchFamily="34" charset="0"/>
              </a:rPr>
              <a:t>Application:  Human health, wildlife health, shellfish aquaculture, etc.</a:t>
            </a:r>
          </a:p>
          <a:p>
            <a:endParaRPr lang="en-US" sz="3200" dirty="0">
              <a:latin typeface="Arial Narrow" panose="020B0606020202030204" pitchFamily="34" charset="0"/>
            </a:endParaRPr>
          </a:p>
        </p:txBody>
      </p:sp>
      <p:sp>
        <p:nvSpPr>
          <p:cNvPr id="4" name="TextBox 3"/>
          <p:cNvSpPr txBox="1"/>
          <p:nvPr/>
        </p:nvSpPr>
        <p:spPr>
          <a:xfrm flipH="1">
            <a:off x="641267" y="5445684"/>
            <a:ext cx="6535387" cy="646331"/>
          </a:xfrm>
          <a:prstGeom prst="rect">
            <a:avLst/>
          </a:prstGeom>
          <a:noFill/>
        </p:spPr>
        <p:txBody>
          <a:bodyPr wrap="square" rtlCol="0">
            <a:spAutoFit/>
          </a:bodyPr>
          <a:lstStyle/>
          <a:p>
            <a:r>
              <a:rPr lang="en-US" i="1" dirty="0" smtClean="0"/>
              <a:t>Courtesy:  Dale Robinson, West Coast Node;</a:t>
            </a:r>
          </a:p>
          <a:p>
            <a:r>
              <a:rPr lang="en-US" i="1" dirty="0" smtClean="0"/>
              <a:t>Developed by </a:t>
            </a:r>
            <a:r>
              <a:rPr lang="en-US" i="1" dirty="0" err="1" smtClean="0"/>
              <a:t>Kudela</a:t>
            </a:r>
            <a:r>
              <a:rPr lang="en-US" i="1" dirty="0" smtClean="0"/>
              <a:t> et al.. UC Santa Cruz, etc.</a:t>
            </a:r>
            <a:endParaRPr lang="en-US" i="1" dirty="0"/>
          </a:p>
        </p:txBody>
      </p:sp>
      <p:pic>
        <p:nvPicPr>
          <p:cNvPr id="9" name="Picture 8"/>
          <p:cNvPicPr>
            <a:picLocks noChangeAspect="1"/>
          </p:cNvPicPr>
          <p:nvPr/>
        </p:nvPicPr>
        <p:blipFill>
          <a:blip r:embed="rId2"/>
          <a:stretch>
            <a:fillRect/>
          </a:stretch>
        </p:blipFill>
        <p:spPr>
          <a:xfrm>
            <a:off x="6460274" y="127623"/>
            <a:ext cx="5157359" cy="6013945"/>
          </a:xfrm>
          <a:prstGeom prst="rect">
            <a:avLst/>
          </a:prstGeom>
        </p:spPr>
      </p:pic>
      <p:sp>
        <p:nvSpPr>
          <p:cNvPr id="5" name="Footer Placeholder 4"/>
          <p:cNvSpPr>
            <a:spLocks noGrp="1"/>
          </p:cNvSpPr>
          <p:nvPr>
            <p:ph type="ftr" sz="quarter" idx="3"/>
          </p:nvPr>
        </p:nvSpPr>
        <p:spPr/>
        <p:txBody>
          <a:bodyPr/>
          <a:lstStyle/>
          <a:p>
            <a:r>
              <a:rPr lang="en-US" smtClean="0"/>
              <a:t>STAR Seminar, 20 November 2019, NCWCP, College Park, MD</a:t>
            </a:r>
            <a:endParaRPr lang="en-US" dirty="0"/>
          </a:p>
        </p:txBody>
      </p:sp>
      <p:sp>
        <p:nvSpPr>
          <p:cNvPr id="6" name="Slide Number Placeholder 5"/>
          <p:cNvSpPr>
            <a:spLocks noGrp="1"/>
          </p:cNvSpPr>
          <p:nvPr>
            <p:ph type="sldNum" sz="quarter" idx="12"/>
          </p:nvPr>
        </p:nvSpPr>
        <p:spPr/>
        <p:txBody>
          <a:bodyPr/>
          <a:lstStyle/>
          <a:p>
            <a:fld id="{4F6F23CF-7BCB-1C46-9584-7002207BC3BE}" type="slidenum">
              <a:rPr lang="en-US" smtClean="0"/>
              <a:pPr/>
              <a:t>33</a:t>
            </a:fld>
            <a:endParaRPr lang="en-US"/>
          </a:p>
        </p:txBody>
      </p:sp>
    </p:spTree>
    <p:extLst>
      <p:ext uri="{BB962C8B-B14F-4D97-AF65-F5344CB8AC3E}">
        <p14:creationId xmlns:p14="http://schemas.microsoft.com/office/powerpoint/2010/main" val="21754492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268" y="0"/>
            <a:ext cx="11095666" cy="1371600"/>
          </a:xfrm>
        </p:spPr>
        <p:txBody>
          <a:bodyPr/>
          <a:lstStyle/>
          <a:p>
            <a:r>
              <a:rPr lang="en-US" dirty="0" smtClean="0"/>
              <a:t>Local validation of global satellite product for further use.</a:t>
            </a:r>
            <a:br>
              <a:rPr lang="en-US" dirty="0" smtClean="0"/>
            </a:br>
            <a:r>
              <a:rPr lang="en-US" dirty="0" smtClean="0"/>
              <a:t>Example Slide from Recent 3-Day CoastWatch Satellite Training Course</a:t>
            </a:r>
            <a:endParaRPr lang="en-US" dirty="0"/>
          </a:p>
        </p:txBody>
      </p:sp>
      <p:pic>
        <p:nvPicPr>
          <p:cNvPr id="5" name="Picture 4"/>
          <p:cNvPicPr>
            <a:picLocks noChangeAspect="1"/>
          </p:cNvPicPr>
          <p:nvPr/>
        </p:nvPicPr>
        <p:blipFill>
          <a:blip r:embed="rId2"/>
          <a:stretch>
            <a:fillRect/>
          </a:stretch>
        </p:blipFill>
        <p:spPr>
          <a:xfrm>
            <a:off x="4374696" y="1255867"/>
            <a:ext cx="6778213" cy="5085340"/>
          </a:xfrm>
          <a:prstGeom prst="rect">
            <a:avLst/>
          </a:prstGeom>
        </p:spPr>
      </p:pic>
      <p:sp>
        <p:nvSpPr>
          <p:cNvPr id="3" name="TextBox 2"/>
          <p:cNvSpPr txBox="1"/>
          <p:nvPr/>
        </p:nvSpPr>
        <p:spPr>
          <a:xfrm>
            <a:off x="641268" y="1744091"/>
            <a:ext cx="3733428" cy="3046988"/>
          </a:xfrm>
          <a:prstGeom prst="rect">
            <a:avLst/>
          </a:prstGeom>
          <a:noFill/>
        </p:spPr>
        <p:txBody>
          <a:bodyPr wrap="square" rtlCol="0">
            <a:spAutoFit/>
          </a:bodyPr>
          <a:lstStyle/>
          <a:p>
            <a:r>
              <a:rPr lang="en-US" sz="3200" dirty="0" smtClean="0">
                <a:latin typeface="Arial Narrow" panose="020B0606020202030204" pitchFamily="34" charset="0"/>
              </a:rPr>
              <a:t>Observation:  SST</a:t>
            </a:r>
          </a:p>
          <a:p>
            <a:endParaRPr lang="en-US" sz="3200" dirty="0">
              <a:latin typeface="Arial Narrow" panose="020B0606020202030204" pitchFamily="34" charset="0"/>
            </a:endParaRPr>
          </a:p>
          <a:p>
            <a:r>
              <a:rPr lang="en-US" sz="3200" dirty="0" smtClean="0">
                <a:latin typeface="Arial Narrow" panose="020B0606020202030204" pitchFamily="34" charset="0"/>
              </a:rPr>
              <a:t>Application:  Management of Flower Garden Banks National Marine Sanctuary</a:t>
            </a:r>
          </a:p>
        </p:txBody>
      </p:sp>
      <p:sp>
        <p:nvSpPr>
          <p:cNvPr id="4" name="TextBox 3"/>
          <p:cNvSpPr txBox="1"/>
          <p:nvPr/>
        </p:nvSpPr>
        <p:spPr>
          <a:xfrm flipH="1">
            <a:off x="641268" y="5818403"/>
            <a:ext cx="4049486" cy="369332"/>
          </a:xfrm>
          <a:prstGeom prst="rect">
            <a:avLst/>
          </a:prstGeom>
          <a:noFill/>
        </p:spPr>
        <p:txBody>
          <a:bodyPr wrap="square" rtlCol="0">
            <a:spAutoFit/>
          </a:bodyPr>
          <a:lstStyle/>
          <a:p>
            <a:r>
              <a:rPr lang="en-US" i="1" dirty="0" smtClean="0"/>
              <a:t>Courtesy:  Michelle A. Johnston, NOAA</a:t>
            </a:r>
            <a:endParaRPr lang="en-US" i="1" dirty="0"/>
          </a:p>
        </p:txBody>
      </p:sp>
      <p:sp>
        <p:nvSpPr>
          <p:cNvPr id="6" name="Footer Placeholder 5"/>
          <p:cNvSpPr>
            <a:spLocks noGrp="1"/>
          </p:cNvSpPr>
          <p:nvPr>
            <p:ph type="ftr" sz="quarter" idx="3"/>
          </p:nvPr>
        </p:nvSpPr>
        <p:spPr/>
        <p:txBody>
          <a:bodyPr/>
          <a:lstStyle/>
          <a:p>
            <a:r>
              <a:rPr lang="en-US" smtClean="0"/>
              <a:t>STAR Seminar, 20 November 2019, NCWCP, College Park, MD</a:t>
            </a:r>
            <a:endParaRPr lang="en-US" dirty="0"/>
          </a:p>
        </p:txBody>
      </p:sp>
      <p:sp>
        <p:nvSpPr>
          <p:cNvPr id="7" name="Slide Number Placeholder 6"/>
          <p:cNvSpPr>
            <a:spLocks noGrp="1"/>
          </p:cNvSpPr>
          <p:nvPr>
            <p:ph type="sldNum" sz="quarter" idx="12"/>
          </p:nvPr>
        </p:nvSpPr>
        <p:spPr/>
        <p:txBody>
          <a:bodyPr/>
          <a:lstStyle/>
          <a:p>
            <a:fld id="{4F6F23CF-7BCB-1C46-9584-7002207BC3BE}" type="slidenum">
              <a:rPr lang="en-US" smtClean="0"/>
              <a:pPr/>
              <a:t>34</a:t>
            </a:fld>
            <a:endParaRPr lang="en-US"/>
          </a:p>
        </p:txBody>
      </p:sp>
    </p:spTree>
    <p:extLst>
      <p:ext uri="{BB962C8B-B14F-4D97-AF65-F5344CB8AC3E}">
        <p14:creationId xmlns:p14="http://schemas.microsoft.com/office/powerpoint/2010/main" val="32597841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3116C-1BD3-294E-9ACC-07D0B1355971}"/>
              </a:ext>
            </a:extLst>
          </p:cNvPr>
          <p:cNvSpPr>
            <a:spLocks noGrp="1"/>
          </p:cNvSpPr>
          <p:nvPr>
            <p:ph type="title"/>
          </p:nvPr>
        </p:nvSpPr>
        <p:spPr/>
        <p:txBody>
          <a:bodyPr/>
          <a:lstStyle/>
          <a:p>
            <a:r>
              <a:rPr lang="en-US" altLang="en-US" dirty="0"/>
              <a:t>Participant Slide: </a:t>
            </a:r>
            <a:r>
              <a:rPr lang="en-US" dirty="0"/>
              <a:t>SAR data for monitoring coast storm hazards</a:t>
            </a:r>
          </a:p>
        </p:txBody>
      </p:sp>
      <p:sp>
        <p:nvSpPr>
          <p:cNvPr id="3" name="Slide Number Placeholder 2">
            <a:extLst>
              <a:ext uri="{FF2B5EF4-FFF2-40B4-BE49-F238E27FC236}">
                <a16:creationId xmlns:a16="http://schemas.microsoft.com/office/drawing/2014/main" id="{AD43138A-E2D7-B944-874C-E185D4D0A013}"/>
              </a:ext>
            </a:extLst>
          </p:cNvPr>
          <p:cNvSpPr>
            <a:spLocks noGrp="1"/>
          </p:cNvSpPr>
          <p:nvPr>
            <p:ph type="sldNum" sz="quarter" idx="12"/>
          </p:nvPr>
        </p:nvSpPr>
        <p:spPr/>
        <p:txBody>
          <a:bodyPr/>
          <a:lstStyle/>
          <a:p>
            <a:fld id="{4F6F23CF-7BCB-1C46-9584-7002207BC3BE}" type="slidenum">
              <a:rPr lang="en-US" smtClean="0"/>
              <a:pPr/>
              <a:t>35</a:t>
            </a:fld>
            <a:endParaRPr lang="en-US" dirty="0"/>
          </a:p>
        </p:txBody>
      </p:sp>
      <p:sp>
        <p:nvSpPr>
          <p:cNvPr id="4" name="Footer Placeholder 3">
            <a:extLst>
              <a:ext uri="{FF2B5EF4-FFF2-40B4-BE49-F238E27FC236}">
                <a16:creationId xmlns:a16="http://schemas.microsoft.com/office/drawing/2014/main" id="{A740EEF5-7650-EB47-B6F6-010FB6BDE690}"/>
              </a:ext>
            </a:extLst>
          </p:cNvPr>
          <p:cNvSpPr>
            <a:spLocks noGrp="1"/>
          </p:cNvSpPr>
          <p:nvPr>
            <p:ph type="ftr" sz="quarter" idx="3"/>
          </p:nvPr>
        </p:nvSpPr>
        <p:spPr/>
        <p:txBody>
          <a:bodyPr/>
          <a:lstStyle/>
          <a:p>
            <a:r>
              <a:rPr lang="en-US" smtClean="0"/>
              <a:t>STAR Seminar, 20 November 2019, NCWCP, College Park, MD</a:t>
            </a:r>
            <a:endParaRPr lang="en-US" dirty="0"/>
          </a:p>
        </p:txBody>
      </p:sp>
      <p:sp>
        <p:nvSpPr>
          <p:cNvPr id="7" name="TextBox 6">
            <a:extLst>
              <a:ext uri="{FF2B5EF4-FFF2-40B4-BE49-F238E27FC236}">
                <a16:creationId xmlns:a16="http://schemas.microsoft.com/office/drawing/2014/main" id="{E31752BF-E1EB-7447-BB8E-1E70642C04A2}"/>
              </a:ext>
            </a:extLst>
          </p:cNvPr>
          <p:cNvSpPr txBox="1"/>
          <p:nvPr/>
        </p:nvSpPr>
        <p:spPr>
          <a:xfrm>
            <a:off x="539641" y="1012614"/>
            <a:ext cx="6637971" cy="400110"/>
          </a:xfrm>
          <a:prstGeom prst="rect">
            <a:avLst/>
          </a:prstGeom>
          <a:noFill/>
        </p:spPr>
        <p:txBody>
          <a:bodyPr wrap="none" rtlCol="0">
            <a:spAutoFit/>
          </a:bodyPr>
          <a:lstStyle/>
          <a:p>
            <a:r>
              <a:rPr lang="en-US" sz="2000" dirty="0"/>
              <a:t>Tahzay Jones, NPS, 2019 Satellite Course participant (Juneau) </a:t>
            </a:r>
          </a:p>
        </p:txBody>
      </p:sp>
      <p:sp>
        <p:nvSpPr>
          <p:cNvPr id="8" name="TextBox 7">
            <a:extLst>
              <a:ext uri="{FF2B5EF4-FFF2-40B4-BE49-F238E27FC236}">
                <a16:creationId xmlns:a16="http://schemas.microsoft.com/office/drawing/2014/main" id="{1A6F0295-07AD-EE4B-BDCA-F248D68FD8D7}"/>
              </a:ext>
            </a:extLst>
          </p:cNvPr>
          <p:cNvSpPr txBox="1"/>
          <p:nvPr/>
        </p:nvSpPr>
        <p:spPr>
          <a:xfrm>
            <a:off x="8049722" y="1697328"/>
            <a:ext cx="4002369"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t>Seward Peninsula is host to natural and cultural resources significant enough for the majority of the northeast coast to be designated a Natural Preserve.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Storm activity in ice-free conditions is accelerating erosion.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Erosion threatens coastal villages, important archeological artifacts and migratory bird habitat. </a:t>
            </a:r>
          </a:p>
        </p:txBody>
      </p:sp>
      <p:pic>
        <p:nvPicPr>
          <p:cNvPr id="5" name="Picture 4">
            <a:extLst>
              <a:ext uri="{FF2B5EF4-FFF2-40B4-BE49-F238E27FC236}">
                <a16:creationId xmlns:a16="http://schemas.microsoft.com/office/drawing/2014/main" id="{54E9A475-8302-FF44-9D86-073A9D47A7D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57"/>
          <a:stretch/>
        </p:blipFill>
        <p:spPr>
          <a:xfrm>
            <a:off x="227935" y="1492297"/>
            <a:ext cx="7554460" cy="4949113"/>
          </a:xfrm>
          <a:prstGeom prst="rect">
            <a:avLst/>
          </a:prstGeom>
        </p:spPr>
      </p:pic>
    </p:spTree>
    <p:extLst>
      <p:ext uri="{BB962C8B-B14F-4D97-AF65-F5344CB8AC3E}">
        <p14:creationId xmlns:p14="http://schemas.microsoft.com/office/powerpoint/2010/main" val="81276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
          <p:cNvSpPr txBox="1">
            <a:spLocks noGrp="1"/>
          </p:cNvSpPr>
          <p:nvPr>
            <p:ph type="title"/>
          </p:nvPr>
        </p:nvSpPr>
        <p:spPr>
          <a:xfrm>
            <a:off x="1620952" y="310750"/>
            <a:ext cx="6915000" cy="868500"/>
          </a:xfrm>
          <a:prstGeom prst="rect">
            <a:avLst/>
          </a:prstGeom>
          <a:noFill/>
          <a:ln>
            <a:noFill/>
          </a:ln>
        </p:spPr>
        <p:txBody>
          <a:bodyPr spcFirstLastPara="1" vert="horz" wrap="square" lIns="91425" tIns="45700" rIns="91425" bIns="45700" rtlCol="0" anchor="ctr" anchorCtr="0">
            <a:normAutofit fontScale="90000"/>
          </a:bodyPr>
          <a:lstStyle/>
          <a:p>
            <a:pPr algn="ctr">
              <a:spcBef>
                <a:spcPts val="0"/>
              </a:spcBef>
              <a:buClr>
                <a:schemeClr val="dk1"/>
              </a:buClr>
              <a:buSzPts val="3240"/>
            </a:pPr>
            <a:r>
              <a:rPr lang="en-US" sz="3240" b="1" dirty="0"/>
              <a:t>Sediment Plume 2018 Unprecedented Rainfall, Chesapeake Bay</a:t>
            </a:r>
            <a:endParaRPr dirty="0"/>
          </a:p>
        </p:txBody>
      </p:sp>
      <p:pic>
        <p:nvPicPr>
          <p:cNvPr id="178" name="Google Shape;178;p2"/>
          <p:cNvPicPr preferRelativeResize="0"/>
          <p:nvPr/>
        </p:nvPicPr>
        <p:blipFill rotWithShape="1">
          <a:blip r:embed="rId3">
            <a:alphaModFix/>
          </a:blip>
          <a:srcRect/>
          <a:stretch/>
        </p:blipFill>
        <p:spPr>
          <a:xfrm>
            <a:off x="1550773" y="1247769"/>
            <a:ext cx="9067080" cy="5287962"/>
          </a:xfrm>
          <a:prstGeom prst="rect">
            <a:avLst/>
          </a:prstGeom>
          <a:noFill/>
          <a:ln>
            <a:noFill/>
          </a:ln>
        </p:spPr>
      </p:pic>
      <p:pic>
        <p:nvPicPr>
          <p:cNvPr id="179" name="Google Shape;179;p2"/>
          <p:cNvPicPr preferRelativeResize="0"/>
          <p:nvPr/>
        </p:nvPicPr>
        <p:blipFill rotWithShape="1">
          <a:blip r:embed="rId4">
            <a:alphaModFix/>
          </a:blip>
          <a:srcRect/>
          <a:stretch/>
        </p:blipFill>
        <p:spPr>
          <a:xfrm>
            <a:off x="9296401" y="194488"/>
            <a:ext cx="1108325" cy="1100913"/>
          </a:xfrm>
          <a:prstGeom prst="rect">
            <a:avLst/>
          </a:prstGeom>
          <a:noFill/>
          <a:ln>
            <a:noFill/>
          </a:ln>
        </p:spPr>
      </p:pic>
      <p:sp>
        <p:nvSpPr>
          <p:cNvPr id="2" name="Footer Placeholder 1"/>
          <p:cNvSpPr>
            <a:spLocks noGrp="1"/>
          </p:cNvSpPr>
          <p:nvPr>
            <p:ph type="ftr" sz="quarter" idx="3"/>
          </p:nvPr>
        </p:nvSpPr>
        <p:spPr/>
        <p:txBody>
          <a:bodyPr/>
          <a:lstStyle/>
          <a:p>
            <a:r>
              <a:rPr lang="en-US" smtClean="0"/>
              <a:t>STAR Seminar, 20 November 2019, NCWCP, College Park, MD</a:t>
            </a:r>
            <a:endParaRPr lang="en-US" dirty="0"/>
          </a:p>
        </p:txBody>
      </p:sp>
      <p:sp>
        <p:nvSpPr>
          <p:cNvPr id="3" name="Slide Number Placeholder 2"/>
          <p:cNvSpPr>
            <a:spLocks noGrp="1"/>
          </p:cNvSpPr>
          <p:nvPr>
            <p:ph type="sldNum" sz="quarter" idx="12"/>
          </p:nvPr>
        </p:nvSpPr>
        <p:spPr/>
        <p:txBody>
          <a:bodyPr/>
          <a:lstStyle/>
          <a:p>
            <a:fld id="{4F6F23CF-7BCB-1C46-9584-7002207BC3BE}" type="slidenum">
              <a:rPr lang="en-US" smtClean="0"/>
              <a:pPr/>
              <a:t>36</a:t>
            </a:fld>
            <a:endParaRPr lang="en-US"/>
          </a:p>
        </p:txBody>
      </p:sp>
    </p:spTree>
    <p:extLst>
      <p:ext uri="{BB962C8B-B14F-4D97-AF65-F5344CB8AC3E}">
        <p14:creationId xmlns:p14="http://schemas.microsoft.com/office/powerpoint/2010/main" val="10977346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b="14215"/>
          <a:stretch/>
        </p:blipFill>
        <p:spPr>
          <a:xfrm>
            <a:off x="362282" y="1005909"/>
            <a:ext cx="3348524" cy="3740657"/>
          </a:xfrm>
          <a:prstGeom prst="rect">
            <a:avLst/>
          </a:prstGeom>
        </p:spPr>
      </p:pic>
      <p:sp>
        <p:nvSpPr>
          <p:cNvPr id="2" name="Title 1"/>
          <p:cNvSpPr>
            <a:spLocks noGrp="1"/>
          </p:cNvSpPr>
          <p:nvPr>
            <p:ph type="title"/>
          </p:nvPr>
        </p:nvSpPr>
        <p:spPr/>
        <p:txBody>
          <a:bodyPr/>
          <a:lstStyle/>
          <a:p>
            <a:r>
              <a:rPr lang="en-US" dirty="0" smtClean="0"/>
              <a:t>First International Operational Satellite Oceanography Symposium</a:t>
            </a:r>
            <a:endParaRPr lang="en-US" dirty="0"/>
          </a:p>
        </p:txBody>
      </p:sp>
      <p:pic>
        <p:nvPicPr>
          <p:cNvPr id="12" name="Picture 11" descr="https://lh5.googleusercontent.com/hGCqi4QUH4nhnV4PHcjaCOE782N3dV26rJ1kz1s0YvXkYSlIP1BmlmJSZengR16KOBCLD0B6j6Jx6uEjL2uytdZCXr6xPxubAoS0yOOpPIEwNpoRKx0xl5mp0afoykfUCUISle8cgNjDgtHkaQ"/>
          <p:cNvPicPr/>
          <p:nvPr/>
        </p:nvPicPr>
        <p:blipFill rotWithShape="1">
          <a:blip r:embed="rId3">
            <a:extLst>
              <a:ext uri="{28A0092B-C50C-407E-A947-70E740481C1C}">
                <a14:useLocalDpi xmlns:a14="http://schemas.microsoft.com/office/drawing/2010/main" val="0"/>
              </a:ext>
            </a:extLst>
          </a:blip>
          <a:srcRect b="18255"/>
          <a:stretch/>
        </p:blipFill>
        <p:spPr bwMode="auto">
          <a:xfrm>
            <a:off x="3424845" y="1114144"/>
            <a:ext cx="7827016" cy="3424605"/>
          </a:xfrm>
          <a:prstGeom prst="rect">
            <a:avLst/>
          </a:prstGeom>
          <a:noFill/>
          <a:ln>
            <a:noFill/>
          </a:ln>
        </p:spPr>
      </p:pic>
      <p:pic>
        <p:nvPicPr>
          <p:cNvPr id="14" name="Picture 13" descr="File:EUMETSAT logo.svg"/>
          <p:cNvPicPr/>
          <p:nvPr/>
        </p:nvPicPr>
        <p:blipFill>
          <a:blip r:embed="rId4" cstate="print">
            <a:extLst>
              <a:ext uri="{28A0092B-C50C-407E-A947-70E740481C1C}">
                <a14:useLocalDpi xmlns:a14="http://schemas.microsoft.com/office/drawing/2010/main" val="0"/>
              </a:ext>
            </a:extLst>
          </a:blip>
          <a:stretch>
            <a:fillRect/>
          </a:stretch>
        </p:blipFill>
        <p:spPr bwMode="auto">
          <a:xfrm>
            <a:off x="9389794" y="4466784"/>
            <a:ext cx="2064948" cy="1623021"/>
          </a:xfrm>
          <a:prstGeom prst="rect">
            <a:avLst/>
          </a:prstGeom>
          <a:noFill/>
          <a:ln>
            <a:noFill/>
          </a:ln>
        </p:spPr>
      </p:pic>
      <p:pic>
        <p:nvPicPr>
          <p:cNvPr id="15" name="Picture 14"/>
          <p:cNvPicPr/>
          <p:nvPr/>
        </p:nvPicPr>
        <p:blipFill>
          <a:blip r:embed="rId5">
            <a:extLst>
              <a:ext uri="{28A0092B-C50C-407E-A947-70E740481C1C}">
                <a14:useLocalDpi xmlns:a14="http://schemas.microsoft.com/office/drawing/2010/main" val="0"/>
              </a:ext>
            </a:extLst>
          </a:blip>
          <a:stretch>
            <a:fillRect/>
          </a:stretch>
        </p:blipFill>
        <p:spPr>
          <a:xfrm>
            <a:off x="7493144" y="4424936"/>
            <a:ext cx="1776914" cy="1702193"/>
          </a:xfrm>
          <a:prstGeom prst="rect">
            <a:avLst/>
          </a:prstGeom>
        </p:spPr>
      </p:pic>
      <p:sp>
        <p:nvSpPr>
          <p:cNvPr id="16" name="TextBox 15"/>
          <p:cNvSpPr txBox="1"/>
          <p:nvPr/>
        </p:nvSpPr>
        <p:spPr>
          <a:xfrm>
            <a:off x="528299" y="4730148"/>
            <a:ext cx="2896546" cy="1477328"/>
          </a:xfrm>
          <a:prstGeom prst="rect">
            <a:avLst/>
          </a:prstGeom>
          <a:solidFill>
            <a:schemeClr val="bg1"/>
          </a:solidFill>
        </p:spPr>
        <p:txBody>
          <a:bodyPr wrap="square" rtlCol="0">
            <a:spAutoFit/>
          </a:bodyPr>
          <a:lstStyle/>
          <a:p>
            <a:pPr algn="ctr"/>
            <a:endParaRPr lang="en-US" dirty="0" smtClean="0"/>
          </a:p>
          <a:p>
            <a:pPr algn="ctr"/>
            <a:r>
              <a:rPr lang="en-US" dirty="0" smtClean="0"/>
              <a:t>18 to 20 June 2019</a:t>
            </a:r>
          </a:p>
          <a:p>
            <a:pPr algn="ctr"/>
            <a:r>
              <a:rPr lang="en-US" dirty="0" smtClean="0"/>
              <a:t>National Climate and Weather Prediction Center</a:t>
            </a:r>
          </a:p>
          <a:p>
            <a:pPr algn="ctr"/>
            <a:r>
              <a:rPr lang="en-US" dirty="0" smtClean="0"/>
              <a:t>College Park, MD USA</a:t>
            </a:r>
            <a:endParaRPr lang="en-US" dirty="0"/>
          </a:p>
        </p:txBody>
      </p:sp>
      <p:sp>
        <p:nvSpPr>
          <p:cNvPr id="17" name="TextBox 16"/>
          <p:cNvSpPr txBox="1"/>
          <p:nvPr/>
        </p:nvSpPr>
        <p:spPr>
          <a:xfrm>
            <a:off x="3710806" y="4566013"/>
            <a:ext cx="3547460" cy="1754326"/>
          </a:xfrm>
          <a:prstGeom prst="rect">
            <a:avLst/>
          </a:prstGeom>
          <a:solidFill>
            <a:srgbClr val="FFC000"/>
          </a:solidFill>
        </p:spPr>
        <p:txBody>
          <a:bodyPr wrap="square" rtlCol="0">
            <a:spAutoFit/>
          </a:bodyPr>
          <a:lstStyle/>
          <a:p>
            <a:pPr algn="ctr"/>
            <a:endParaRPr lang="en-US" dirty="0" smtClean="0"/>
          </a:p>
          <a:p>
            <a:pPr algn="ctr"/>
            <a:r>
              <a:rPr lang="en-US" sz="2400" b="1" dirty="0" smtClean="0"/>
              <a:t>2</a:t>
            </a:r>
            <a:r>
              <a:rPr lang="en-US" sz="2400" b="1" baseline="30000" dirty="0" smtClean="0"/>
              <a:t>nd</a:t>
            </a:r>
            <a:r>
              <a:rPr lang="en-US" sz="2400" b="1" dirty="0" smtClean="0"/>
              <a:t> </a:t>
            </a:r>
            <a:r>
              <a:rPr lang="en-US" sz="2400" b="1" dirty="0" err="1" smtClean="0"/>
              <a:t>In’tl</a:t>
            </a:r>
            <a:r>
              <a:rPr lang="en-US" sz="2400" b="1" dirty="0" smtClean="0"/>
              <a:t> OSO Symposium</a:t>
            </a:r>
          </a:p>
          <a:p>
            <a:pPr algn="ctr"/>
            <a:r>
              <a:rPr lang="en-US" sz="2400" b="1" dirty="0" smtClean="0"/>
              <a:t>Spring 2021</a:t>
            </a:r>
          </a:p>
          <a:p>
            <a:pPr algn="ctr"/>
            <a:r>
              <a:rPr lang="en-US" sz="2400" b="1" dirty="0" smtClean="0"/>
              <a:t>Germany</a:t>
            </a:r>
          </a:p>
          <a:p>
            <a:pPr algn="ctr"/>
            <a:endParaRPr lang="en-US" dirty="0" smtClean="0"/>
          </a:p>
        </p:txBody>
      </p:sp>
      <p:sp>
        <p:nvSpPr>
          <p:cNvPr id="3" name="Footer Placeholder 2"/>
          <p:cNvSpPr>
            <a:spLocks noGrp="1"/>
          </p:cNvSpPr>
          <p:nvPr>
            <p:ph type="ftr" sz="quarter" idx="3"/>
          </p:nvPr>
        </p:nvSpPr>
        <p:spPr/>
        <p:txBody>
          <a:bodyPr/>
          <a:lstStyle/>
          <a:p>
            <a:r>
              <a:rPr lang="en-US" smtClean="0"/>
              <a:t>STAR Seminar, 20 November 2019, NCWCP, College Park, MD</a:t>
            </a:r>
            <a:endParaRPr lang="en-US" dirty="0"/>
          </a:p>
        </p:txBody>
      </p:sp>
      <p:sp>
        <p:nvSpPr>
          <p:cNvPr id="4" name="Slide Number Placeholder 3"/>
          <p:cNvSpPr>
            <a:spLocks noGrp="1"/>
          </p:cNvSpPr>
          <p:nvPr>
            <p:ph type="sldNum" sz="quarter" idx="12"/>
          </p:nvPr>
        </p:nvSpPr>
        <p:spPr/>
        <p:txBody>
          <a:bodyPr/>
          <a:lstStyle/>
          <a:p>
            <a:fld id="{4F6F23CF-7BCB-1C46-9584-7002207BC3BE}" type="slidenum">
              <a:rPr lang="en-US" smtClean="0"/>
              <a:pPr/>
              <a:t>37</a:t>
            </a:fld>
            <a:endParaRPr lang="en-US"/>
          </a:p>
        </p:txBody>
      </p:sp>
    </p:spTree>
    <p:extLst>
      <p:ext uri="{BB962C8B-B14F-4D97-AF65-F5344CB8AC3E}">
        <p14:creationId xmlns:p14="http://schemas.microsoft.com/office/powerpoint/2010/main" val="37317728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990600" y="1427861"/>
            <a:ext cx="8305800" cy="7583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Font typeface="Arial" panose="020B0604020202020204" pitchFamily="34" charset="0"/>
              <a:buNone/>
            </a:pPr>
            <a:r>
              <a:rPr lang="en-US" sz="2400" b="1" dirty="0" smtClean="0">
                <a:solidFill>
                  <a:srgbClr val="81B2DF"/>
                </a:solidFill>
              </a:rPr>
              <a:t>9-13 December 2019, San Francisco</a:t>
            </a:r>
          </a:p>
        </p:txBody>
      </p:sp>
      <p:pic>
        <p:nvPicPr>
          <p:cNvPr id="5" name="Picture 2" descr="https://ci6.googleusercontent.com/proxy/TV98pJOqejTnEE-ZqykSd9KZVSWFh_vlk_60BWgy1R-T0wk3oW1bhE4zLis5Yv0KckAoRgIJfBbSC9vHM9gCFOelE8tDj0q_Ew1xMPEC82yeUgiWqVFLhD80OLKleSrM5zFa7Bsvhdw7lzi37cwJsc-hYxMgTavbd_yKhg=s0-d-e1-ft#https://www2.agu.org/-/media/FM_2019.png?h=233&amp;la=en&amp;w=2416&amp;hash=018B63F54C3D706307152B3DFA446CE26D3E83A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540010"/>
            <a:ext cx="6903720" cy="6657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990600" y="1930167"/>
            <a:ext cx="10537556" cy="13849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E-Lightning and Poster Sessions: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Oceanography from Space:  Applications for Satellite-based Ocean Observations</a:t>
            </a:r>
            <a:r>
              <a:rPr kumimoji="0" lang="en-US" altLang="en-US" sz="1800" b="0" i="0" u="none" strike="noStrike" cap="none" normalizeH="0" baseline="0" dirty="0" smtClean="0">
                <a:ln>
                  <a:noFill/>
                </a:ln>
                <a:solidFill>
                  <a:schemeClr val="tx1"/>
                </a:solidFill>
                <a:effectLst/>
              </a:rPr>
              <a:t/>
            </a:r>
            <a:br>
              <a:rPr kumimoji="0" lang="en-US" altLang="en-US" sz="1800" b="0" i="0" u="none" strike="noStrike" cap="none" normalizeH="0" baseline="0" dirty="0" smtClean="0">
                <a:ln>
                  <a:noFill/>
                </a:ln>
                <a:solidFill>
                  <a:schemeClr val="tx1"/>
                </a:solidFill>
                <a:effectLst/>
              </a:rPr>
            </a:br>
            <a:r>
              <a:rPr kumimoji="0" lang="en-US" altLang="en-US" sz="1800" b="0" i="0" u="none" strike="noStrike" cap="none" normalizeH="0" baseline="0" dirty="0" smtClean="0">
                <a:ln>
                  <a:noFill/>
                </a:ln>
                <a:solidFill>
                  <a:srgbClr val="1155CC"/>
                </a:solidFill>
                <a:effectLst/>
                <a:latin typeface="Arial" panose="020B0604020202020204" pitchFamily="34" charset="0"/>
                <a:cs typeface="Arial" panose="020B0604020202020204" pitchFamily="34" charset="0"/>
                <a:hlinkClick r:id="rId3"/>
              </a:rPr>
              <a:t>https://agu.confex.com/agu/fm19/gateway.cgi</a:t>
            </a:r>
            <a:r>
              <a:rPr kumimoji="0" lang="en-US" altLang="en-US" sz="18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990600" y="3370612"/>
            <a:ext cx="8991600" cy="13849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Town</a:t>
            </a:r>
            <a:r>
              <a:rPr kumimoji="0" lang="en-US" altLang="en-US" sz="1800" b="1" i="0" u="none" strike="noStrike" cap="none" normalizeH="0" dirty="0" smtClean="0">
                <a:ln>
                  <a:noFill/>
                </a:ln>
                <a:solidFill>
                  <a:srgbClr val="222222"/>
                </a:solidFill>
                <a:effectLst/>
                <a:latin typeface="Arial" panose="020B0604020202020204" pitchFamily="34" charset="0"/>
                <a:cs typeface="Arial" panose="020B0604020202020204" pitchFamily="34" charset="0"/>
              </a:rPr>
              <a:t> Hall: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smtClean="0">
                <a:ln>
                  <a:noFill/>
                </a:ln>
                <a:effectLst/>
                <a:latin typeface="Arial" panose="020B0604020202020204" pitchFamily="34" charset="0"/>
                <a:cs typeface="Arial" panose="020B0604020202020204" pitchFamily="34" charset="0"/>
              </a:rPr>
              <a:t>NOAA </a:t>
            </a:r>
            <a:r>
              <a:rPr kumimoji="0" lang="en-US" altLang="en-US" sz="24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Ocean Satellite Data Products for Science and Applications </a:t>
            </a:r>
            <a:r>
              <a:rPr kumimoji="0" lang="en-US" altLang="en-US" sz="1800" b="0" i="0" u="none" strike="noStrike" cap="none" normalizeH="0" baseline="0" dirty="0" smtClean="0">
                <a:ln>
                  <a:noFill/>
                </a:ln>
                <a:solidFill>
                  <a:schemeClr val="tx1"/>
                </a:solidFill>
                <a:effectLst/>
              </a:rPr>
              <a:t/>
            </a:r>
            <a:br>
              <a:rPr kumimoji="0" lang="en-US" altLang="en-US" sz="1800" b="0" i="0" u="none" strike="noStrike" cap="none" normalizeH="0" baseline="0" dirty="0" smtClean="0">
                <a:ln>
                  <a:noFill/>
                </a:ln>
                <a:solidFill>
                  <a:schemeClr val="tx1"/>
                </a:solidFill>
                <a:effectLst/>
              </a:rPr>
            </a:br>
            <a:r>
              <a:rPr kumimoji="0" lang="en-US" altLang="en-US" sz="1800" b="0" i="0" u="none" strike="noStrike" cap="none" normalizeH="0" baseline="0" dirty="0" smtClean="0">
                <a:ln>
                  <a:noFill/>
                </a:ln>
                <a:solidFill>
                  <a:srgbClr val="1155CC"/>
                </a:solidFill>
                <a:effectLst/>
                <a:latin typeface="Arial" panose="020B0604020202020204" pitchFamily="34" charset="0"/>
                <a:cs typeface="Arial" panose="020B0604020202020204" pitchFamily="34" charset="0"/>
                <a:hlinkClick r:id="rId3"/>
              </a:rPr>
              <a:t>https://agu.confex.com/agu/fm19/gateway.cgi</a:t>
            </a:r>
            <a:r>
              <a:rPr kumimoji="0" lang="en-US" altLang="en-US" sz="18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 name="TextBox 1"/>
          <p:cNvSpPr txBox="1"/>
          <p:nvPr/>
        </p:nvSpPr>
        <p:spPr>
          <a:xfrm>
            <a:off x="3205163" y="5090305"/>
            <a:ext cx="7223371" cy="1077218"/>
          </a:xfrm>
          <a:prstGeom prst="rect">
            <a:avLst/>
          </a:prstGeom>
          <a:noFill/>
        </p:spPr>
        <p:txBody>
          <a:bodyPr wrap="square" rtlCol="0">
            <a:spAutoFit/>
          </a:bodyPr>
          <a:lstStyle/>
          <a:p>
            <a:r>
              <a:rPr lang="en-US" sz="4000" b="1" dirty="0" smtClean="0"/>
              <a:t>And Ocean Sciences</a:t>
            </a:r>
          </a:p>
          <a:p>
            <a:r>
              <a:rPr lang="en-US" sz="2400" b="1" dirty="0" smtClean="0">
                <a:solidFill>
                  <a:srgbClr val="81B2DF"/>
                </a:solidFill>
              </a:rPr>
              <a:t>February 2020, </a:t>
            </a:r>
            <a:r>
              <a:rPr lang="en-US" sz="2400" b="1" dirty="0">
                <a:solidFill>
                  <a:srgbClr val="81B2DF"/>
                </a:solidFill>
              </a:rPr>
              <a:t>San Diego </a:t>
            </a:r>
          </a:p>
        </p:txBody>
      </p:sp>
      <p:pic>
        <p:nvPicPr>
          <p:cNvPr id="1026" name="Picture 2" descr="Ocean Sciences Meeting 2020, February 16 - 21, 2020, San Die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600" y="5123581"/>
            <a:ext cx="2077216" cy="10439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14388" y="342900"/>
            <a:ext cx="10713768" cy="45145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14388" y="4988475"/>
            <a:ext cx="10713768" cy="13511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p:cNvSpPr>
            <a:spLocks noGrp="1"/>
          </p:cNvSpPr>
          <p:nvPr>
            <p:ph type="ftr" sz="quarter" idx="3"/>
          </p:nvPr>
        </p:nvSpPr>
        <p:spPr/>
        <p:txBody>
          <a:bodyPr/>
          <a:lstStyle/>
          <a:p>
            <a:r>
              <a:rPr lang="en-US" smtClean="0"/>
              <a:t>STAR Seminar, 20 November 2019, NCWCP, College Park, MD</a:t>
            </a:r>
            <a:endParaRPr lang="en-US" dirty="0"/>
          </a:p>
        </p:txBody>
      </p:sp>
      <p:sp>
        <p:nvSpPr>
          <p:cNvPr id="9" name="Slide Number Placeholder 8"/>
          <p:cNvSpPr>
            <a:spLocks noGrp="1"/>
          </p:cNvSpPr>
          <p:nvPr>
            <p:ph type="sldNum" sz="quarter" idx="12"/>
          </p:nvPr>
        </p:nvSpPr>
        <p:spPr/>
        <p:txBody>
          <a:bodyPr/>
          <a:lstStyle/>
          <a:p>
            <a:fld id="{4F6F23CF-7BCB-1C46-9584-7002207BC3BE}" type="slidenum">
              <a:rPr lang="en-US" smtClean="0"/>
              <a:pPr/>
              <a:t>38</a:t>
            </a:fld>
            <a:endParaRPr lang="en-US"/>
          </a:p>
        </p:txBody>
      </p:sp>
    </p:spTree>
    <p:extLst>
      <p:ext uri="{BB962C8B-B14F-4D97-AF65-F5344CB8AC3E}">
        <p14:creationId xmlns:p14="http://schemas.microsoft.com/office/powerpoint/2010/main" val="13276357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5" name="Rectangle 4"/>
          <p:cNvSpPr/>
          <p:nvPr/>
        </p:nvSpPr>
        <p:spPr>
          <a:xfrm>
            <a:off x="631370" y="4699281"/>
            <a:ext cx="10981509" cy="984885"/>
          </a:xfrm>
          <a:prstGeom prst="rect">
            <a:avLst/>
          </a:prstGeom>
          <a:solidFill>
            <a:srgbClr val="00B0F0"/>
          </a:solidFill>
        </p:spPr>
        <p:txBody>
          <a:bodyPr wrap="square">
            <a:spAutoFit/>
          </a:bodyPr>
          <a:lstStyle/>
          <a:p>
            <a:r>
              <a:rPr lang="en-US" sz="4000" dirty="0" smtClean="0">
                <a:solidFill>
                  <a:srgbClr val="FFFFFF"/>
                </a:solidFill>
                <a:latin typeface="Helvetica Neue"/>
                <a:hlinkClick r:id="rId2"/>
              </a:rPr>
              <a:t>SUBSCRIBE</a:t>
            </a:r>
            <a:endParaRPr lang="en-US" sz="4000" dirty="0" smtClean="0">
              <a:solidFill>
                <a:srgbClr val="FFFFFF"/>
              </a:solidFill>
              <a:latin typeface="Helvetica Neue"/>
            </a:endParaRPr>
          </a:p>
          <a:p>
            <a:r>
              <a:rPr lang="en-US" b="1" dirty="0" smtClean="0">
                <a:solidFill>
                  <a:srgbClr val="FFFFFF"/>
                </a:solidFill>
                <a:latin typeface="Helvetica Neue"/>
              </a:rPr>
              <a:t>to </a:t>
            </a:r>
            <a:r>
              <a:rPr lang="en-US" b="1" dirty="0">
                <a:solidFill>
                  <a:srgbClr val="FFFFFF"/>
                </a:solidFill>
                <a:latin typeface="Helvetica Neue"/>
              </a:rPr>
              <a:t>our monthly newsletter and stay informed of all the latest news about NOAA CoastWatch!</a:t>
            </a:r>
            <a:endParaRPr lang="en-US" dirty="0"/>
          </a:p>
        </p:txBody>
      </p:sp>
      <p:sp>
        <p:nvSpPr>
          <p:cNvPr id="7" name="object 4"/>
          <p:cNvSpPr/>
          <p:nvPr/>
        </p:nvSpPr>
        <p:spPr>
          <a:xfrm>
            <a:off x="5536908" y="620538"/>
            <a:ext cx="1170431" cy="1371599"/>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8" name="Rectangle 7"/>
          <p:cNvSpPr/>
          <p:nvPr/>
        </p:nvSpPr>
        <p:spPr>
          <a:xfrm>
            <a:off x="3004798" y="2350014"/>
            <a:ext cx="5562599" cy="707886"/>
          </a:xfrm>
          <a:prstGeom prst="rect">
            <a:avLst/>
          </a:prstGeom>
          <a:solidFill>
            <a:srgbClr val="FFFF00"/>
          </a:solidFill>
        </p:spPr>
        <p:txBody>
          <a:bodyPr wrap="square">
            <a:spAutoFit/>
          </a:bodyPr>
          <a:lstStyle/>
          <a:p>
            <a:pPr algn="ctr"/>
            <a:r>
              <a:rPr lang="en-US" sz="4000" dirty="0">
                <a:solidFill>
                  <a:schemeClr val="bg1"/>
                </a:solidFill>
                <a:hlinkClick r:id="rId4"/>
              </a:rPr>
              <a:t>CoastWatch.NOAA.gov</a:t>
            </a:r>
            <a:endParaRPr lang="en-US" sz="4000" dirty="0">
              <a:solidFill>
                <a:schemeClr val="bg1"/>
              </a:solidFill>
            </a:endParaRPr>
          </a:p>
        </p:txBody>
      </p:sp>
      <p:sp>
        <p:nvSpPr>
          <p:cNvPr id="9" name="Rectangle 8"/>
          <p:cNvSpPr/>
          <p:nvPr/>
        </p:nvSpPr>
        <p:spPr>
          <a:xfrm>
            <a:off x="2680952" y="3541930"/>
            <a:ext cx="6210290" cy="707886"/>
          </a:xfrm>
          <a:prstGeom prst="rect">
            <a:avLst/>
          </a:prstGeom>
          <a:solidFill>
            <a:srgbClr val="FFFF00"/>
          </a:solidFill>
        </p:spPr>
        <p:txBody>
          <a:bodyPr wrap="none">
            <a:spAutoFit/>
          </a:bodyPr>
          <a:lstStyle/>
          <a:p>
            <a:pPr algn="ctr"/>
            <a:r>
              <a:rPr lang="en-US" sz="4000" dirty="0">
                <a:solidFill>
                  <a:srgbClr val="0000A4"/>
                </a:solidFill>
                <a:hlinkClick r:id="rId5"/>
              </a:rPr>
              <a:t>CoastWatch.Info@NOAA.gov</a:t>
            </a:r>
            <a:endParaRPr lang="en-US" sz="4000" dirty="0"/>
          </a:p>
        </p:txBody>
      </p:sp>
      <p:sp>
        <p:nvSpPr>
          <p:cNvPr id="3" name="Footer Placeholder 2"/>
          <p:cNvSpPr>
            <a:spLocks noGrp="1"/>
          </p:cNvSpPr>
          <p:nvPr>
            <p:ph type="ftr" sz="quarter" idx="3"/>
          </p:nvPr>
        </p:nvSpPr>
        <p:spPr/>
        <p:txBody>
          <a:bodyPr/>
          <a:lstStyle/>
          <a:p>
            <a:r>
              <a:rPr lang="en-US" smtClean="0"/>
              <a:t>STAR Seminar, 20 November 2019, NCWCP, College Park, MD</a:t>
            </a:r>
            <a:endParaRPr lang="en-US" dirty="0"/>
          </a:p>
        </p:txBody>
      </p:sp>
      <p:sp>
        <p:nvSpPr>
          <p:cNvPr id="4" name="Slide Number Placeholder 3"/>
          <p:cNvSpPr>
            <a:spLocks noGrp="1"/>
          </p:cNvSpPr>
          <p:nvPr>
            <p:ph type="sldNum" sz="quarter" idx="12"/>
          </p:nvPr>
        </p:nvSpPr>
        <p:spPr/>
        <p:txBody>
          <a:bodyPr/>
          <a:lstStyle/>
          <a:p>
            <a:fld id="{4F6F23CF-7BCB-1C46-9584-7002207BC3BE}" type="slidenum">
              <a:rPr lang="en-US" smtClean="0"/>
              <a:pPr/>
              <a:t>39</a:t>
            </a:fld>
            <a:endParaRPr lang="en-US"/>
          </a:p>
        </p:txBody>
      </p:sp>
    </p:spTree>
    <p:extLst>
      <p:ext uri="{BB962C8B-B14F-4D97-AF65-F5344CB8AC3E}">
        <p14:creationId xmlns:p14="http://schemas.microsoft.com/office/powerpoint/2010/main" val="24761841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6BFDA-3813-4341-9357-953D63152EC7}"/>
              </a:ext>
            </a:extLst>
          </p:cNvPr>
          <p:cNvSpPr>
            <a:spLocks noGrp="1"/>
          </p:cNvSpPr>
          <p:nvPr>
            <p:ph type="title"/>
          </p:nvPr>
        </p:nvSpPr>
        <p:spPr/>
        <p:txBody>
          <a:bodyPr/>
          <a:lstStyle/>
          <a:p>
            <a:r>
              <a:rPr lang="en-US" dirty="0" smtClean="0"/>
              <a:t>Value Chain of Data</a:t>
            </a:r>
            <a:r>
              <a:rPr lang="en-US" dirty="0"/>
              <a:t>, Products, Information, Knowledge</a:t>
            </a:r>
            <a:endParaRPr lang="en-US" dirty="0">
              <a:latin typeface="Arial" panose="020B0604020202020204" pitchFamily="34" charset="0"/>
              <a:cs typeface="Arial" panose="020B0604020202020204" pitchFamily="34" charset="0"/>
            </a:endParaRPr>
          </a:p>
        </p:txBody>
      </p:sp>
      <p:sp>
        <p:nvSpPr>
          <p:cNvPr id="12" name="Slide Number Placeholder 11">
            <a:extLst>
              <a:ext uri="{FF2B5EF4-FFF2-40B4-BE49-F238E27FC236}">
                <a16:creationId xmlns:a16="http://schemas.microsoft.com/office/drawing/2014/main" id="{1DE3F045-427B-3245-BB06-1671389CE3A0}"/>
              </a:ext>
            </a:extLst>
          </p:cNvPr>
          <p:cNvSpPr>
            <a:spLocks noGrp="1"/>
          </p:cNvSpPr>
          <p:nvPr>
            <p:ph type="sldNum" sz="quarter" idx="12"/>
          </p:nvPr>
        </p:nvSpPr>
        <p:spPr/>
        <p:txBody>
          <a:bodyPr/>
          <a:lstStyle/>
          <a:p>
            <a:fld id="{4F6F23CF-7BCB-1C46-9584-7002207BC3BE}" type="slidenum">
              <a:rPr lang="en-US" smtClean="0"/>
              <a:t>4</a:t>
            </a:fld>
            <a:endParaRPr lang="en-US"/>
          </a:p>
        </p:txBody>
      </p:sp>
      <p:sp>
        <p:nvSpPr>
          <p:cNvPr id="5" name="TextBox 4">
            <a:extLst>
              <a:ext uri="{FF2B5EF4-FFF2-40B4-BE49-F238E27FC236}">
                <a16:creationId xmlns:a16="http://schemas.microsoft.com/office/drawing/2014/main" id="{3E919721-BDAF-AF47-BFF5-02754C954A52}"/>
              </a:ext>
            </a:extLst>
          </p:cNvPr>
          <p:cNvSpPr txBox="1"/>
          <p:nvPr/>
        </p:nvSpPr>
        <p:spPr>
          <a:xfrm>
            <a:off x="4820415" y="1462347"/>
            <a:ext cx="6598019" cy="3777075"/>
          </a:xfrm>
          <a:prstGeom prst="rect">
            <a:avLst/>
          </a:prstGeom>
          <a:noFill/>
        </p:spPr>
        <p:txBody>
          <a:bodyPr wrap="square" lIns="82945" tIns="41473" rIns="82945" bIns="41473" rtlCol="0">
            <a:spAutoFit/>
          </a:bodyPr>
          <a:lstStyle/>
          <a:p>
            <a:r>
              <a:rPr lang="en-US" sz="2000" dirty="0" smtClean="0">
                <a:cs typeface="Helvetica" panose="020B0604020202020204" pitchFamily="34" charset="0"/>
              </a:rPr>
              <a:t>Data </a:t>
            </a:r>
            <a:r>
              <a:rPr lang="en-US" sz="2000" dirty="0">
                <a:cs typeface="Helvetica" panose="020B0604020202020204" pitchFamily="34" charset="0"/>
              </a:rPr>
              <a:t>(~from bytes to geophysical parameters)</a:t>
            </a:r>
          </a:p>
          <a:p>
            <a:endParaRPr lang="en-US" sz="2000" dirty="0" smtClean="0">
              <a:cs typeface="Helvetica" panose="020B0604020202020204" pitchFamily="34" charset="0"/>
            </a:endParaRPr>
          </a:p>
          <a:p>
            <a:r>
              <a:rPr lang="en-US" sz="2000" dirty="0" smtClean="0">
                <a:cs typeface="Helvetica" panose="020B0604020202020204" pitchFamily="34" charset="0"/>
              </a:rPr>
              <a:t>Data </a:t>
            </a:r>
            <a:r>
              <a:rPr lang="en-US" sz="2000" dirty="0">
                <a:cs typeface="Helvetica" panose="020B0604020202020204" pitchFamily="34" charset="0"/>
              </a:rPr>
              <a:t>Products (~from swath/granule to merged, mapped, anomalies, etc.)</a:t>
            </a:r>
          </a:p>
          <a:p>
            <a:endParaRPr lang="en-US" sz="2000" dirty="0" smtClean="0">
              <a:cs typeface="Helvetica" panose="020B0604020202020204" pitchFamily="34" charset="0"/>
            </a:endParaRPr>
          </a:p>
          <a:p>
            <a:r>
              <a:rPr lang="en-US" sz="2000" dirty="0" smtClean="0">
                <a:cs typeface="Helvetica" panose="020B0604020202020204" pitchFamily="34" charset="0"/>
              </a:rPr>
              <a:t>Information </a:t>
            </a:r>
            <a:r>
              <a:rPr lang="en-US" sz="2000" dirty="0">
                <a:cs typeface="Helvetica" panose="020B0604020202020204" pitchFamily="34" charset="0"/>
              </a:rPr>
              <a:t>(such as combine data types, outside information, get the full picture)</a:t>
            </a:r>
          </a:p>
          <a:p>
            <a:endParaRPr lang="en-US" sz="2000" dirty="0" smtClean="0">
              <a:cs typeface="Helvetica" panose="020B0604020202020204" pitchFamily="34" charset="0"/>
            </a:endParaRPr>
          </a:p>
          <a:p>
            <a:r>
              <a:rPr lang="en-US" sz="2000" dirty="0" smtClean="0">
                <a:cs typeface="Helvetica" panose="020B0604020202020204" pitchFamily="34" charset="0"/>
              </a:rPr>
              <a:t>Knowledge </a:t>
            </a:r>
            <a:r>
              <a:rPr lang="en-US" sz="2000" dirty="0">
                <a:cs typeface="Helvetica" panose="020B0604020202020204" pitchFamily="34" charset="0"/>
              </a:rPr>
              <a:t>(</a:t>
            </a:r>
            <a:r>
              <a:rPr lang="en-US" sz="2000" b="1" i="1" dirty="0">
                <a:cs typeface="Helvetica" panose="020B0604020202020204" pitchFamily="34" charset="0"/>
              </a:rPr>
              <a:t>to inform actions</a:t>
            </a:r>
            <a:r>
              <a:rPr lang="en-US" sz="2000" dirty="0">
                <a:cs typeface="Helvetica" panose="020B0604020202020204" pitchFamily="34" charset="0"/>
              </a:rPr>
              <a:t>)</a:t>
            </a:r>
          </a:p>
          <a:p>
            <a:endParaRPr lang="en-US" sz="2000" b="1" i="1" dirty="0" smtClean="0">
              <a:cs typeface="Helvetica" panose="020B0604020202020204" pitchFamily="34" charset="0"/>
            </a:endParaRPr>
          </a:p>
          <a:p>
            <a:endParaRPr lang="en-US" sz="2000" b="1" i="1" dirty="0">
              <a:cs typeface="Helvetica" panose="020B0604020202020204" pitchFamily="34" charset="0"/>
            </a:endParaRPr>
          </a:p>
          <a:p>
            <a:r>
              <a:rPr lang="en-US" sz="2000" b="1" i="1" dirty="0" smtClean="0">
                <a:cs typeface="Helvetica" panose="020B0604020202020204" pitchFamily="34" charset="0"/>
              </a:rPr>
              <a:t>There </a:t>
            </a:r>
            <a:r>
              <a:rPr lang="en-US" sz="2000" b="1" i="1" dirty="0">
                <a:cs typeface="Helvetica" panose="020B0604020202020204" pitchFamily="34" charset="0"/>
              </a:rPr>
              <a:t>are </a:t>
            </a:r>
            <a:r>
              <a:rPr lang="en-US" sz="2000" b="1" i="1" dirty="0" smtClean="0">
                <a:cs typeface="Helvetica" panose="020B0604020202020204" pitchFamily="34" charset="0"/>
              </a:rPr>
              <a:t>gaps</a:t>
            </a:r>
            <a:endParaRPr lang="en-US" sz="1800" dirty="0">
              <a:solidFill>
                <a:schemeClr val="tx1"/>
              </a:solidFill>
              <a:latin typeface="Arial" panose="020B0604020202020204" pitchFamily="34" charset="0"/>
              <a:cs typeface="Arial" panose="020B0604020202020204" pitchFamily="34" charset="0"/>
            </a:endParaRPr>
          </a:p>
        </p:txBody>
      </p:sp>
      <p:graphicFrame>
        <p:nvGraphicFramePr>
          <p:cNvPr id="7" name="Diagram 6"/>
          <p:cNvGraphicFramePr/>
          <p:nvPr>
            <p:extLst/>
          </p:nvPr>
        </p:nvGraphicFramePr>
        <p:xfrm>
          <a:off x="777470" y="1534205"/>
          <a:ext cx="3752966" cy="3235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p:cNvSpPr>
            <a:spLocks noGrp="1"/>
          </p:cNvSpPr>
          <p:nvPr>
            <p:ph type="ftr" sz="quarter" idx="3"/>
          </p:nvPr>
        </p:nvSpPr>
        <p:spPr/>
        <p:txBody>
          <a:bodyPr/>
          <a:lstStyle/>
          <a:p>
            <a:r>
              <a:rPr lang="en-US" smtClean="0"/>
              <a:t>STAR Seminar, 20 November 2019, NCWCP, College Park, MD</a:t>
            </a:r>
            <a:endParaRPr lang="en-US" dirty="0"/>
          </a:p>
        </p:txBody>
      </p:sp>
    </p:spTree>
    <p:extLst>
      <p:ext uri="{BB962C8B-B14F-4D97-AF65-F5344CB8AC3E}">
        <p14:creationId xmlns:p14="http://schemas.microsoft.com/office/powerpoint/2010/main" val="13511767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1403782-09EB-2241-A83F-BFCE1686C717}"/>
              </a:ext>
            </a:extLst>
          </p:cNvPr>
          <p:cNvSpPr>
            <a:spLocks noGrp="1"/>
          </p:cNvSpPr>
          <p:nvPr>
            <p:ph type="title"/>
          </p:nvPr>
        </p:nvSpPr>
        <p:spPr/>
        <p:txBody>
          <a:bodyPr/>
          <a:lstStyle/>
          <a:p>
            <a:r>
              <a:rPr lang="en-US" dirty="0"/>
              <a:t>Expanding the </a:t>
            </a:r>
            <a:r>
              <a:rPr lang="en-US" dirty="0" smtClean="0"/>
              <a:t>“operational</a:t>
            </a:r>
            <a:r>
              <a:rPr lang="en-US" dirty="0"/>
              <a:t>” paradigm</a:t>
            </a:r>
          </a:p>
        </p:txBody>
      </p:sp>
      <p:sp>
        <p:nvSpPr>
          <p:cNvPr id="20" name="Content Placeholder 19">
            <a:extLst>
              <a:ext uri="{FF2B5EF4-FFF2-40B4-BE49-F238E27FC236}">
                <a16:creationId xmlns:a16="http://schemas.microsoft.com/office/drawing/2014/main" id="{113F02FD-DDD8-5B43-830D-127F763CDFDB}"/>
              </a:ext>
            </a:extLst>
          </p:cNvPr>
          <p:cNvSpPr>
            <a:spLocks noGrp="1"/>
          </p:cNvSpPr>
          <p:nvPr>
            <p:ph idx="1"/>
          </p:nvPr>
        </p:nvSpPr>
        <p:spPr>
          <a:xfrm>
            <a:off x="627064" y="1391095"/>
            <a:ext cx="10515600" cy="4351338"/>
          </a:xfrm>
        </p:spPr>
        <p:txBody>
          <a:bodyPr>
            <a:normAutofit fontScale="92500" lnSpcReduction="10000"/>
          </a:bodyPr>
          <a:lstStyle/>
          <a:p>
            <a:pPr>
              <a:lnSpc>
                <a:spcPct val="120000"/>
              </a:lnSpc>
              <a:spcBef>
                <a:spcPct val="40000"/>
              </a:spcBef>
              <a:buFont typeface="Times" charset="0"/>
              <a:buChar char="•"/>
            </a:pPr>
            <a:r>
              <a:rPr lang="en-US" altLang="x-none" sz="3600" dirty="0">
                <a:latin typeface="Arial Narrow" panose="020B0606020202030204" pitchFamily="34" charset="0"/>
              </a:rPr>
              <a:t>Routine and sustained provision of accurate, </a:t>
            </a:r>
            <a:r>
              <a:rPr lang="en-US" altLang="x-none" sz="3600" dirty="0" smtClean="0">
                <a:latin typeface="Arial Narrow" panose="020B0606020202030204" pitchFamily="34" charset="0"/>
              </a:rPr>
              <a:t>consistent, mature </a:t>
            </a:r>
            <a:r>
              <a:rPr lang="en-US" altLang="x-none" sz="3600" dirty="0">
                <a:latin typeface="Arial Narrow" panose="020B0606020202030204" pitchFamily="34" charset="0"/>
              </a:rPr>
              <a:t>and fit for </a:t>
            </a:r>
            <a:r>
              <a:rPr lang="en-US" altLang="x-none" sz="3600" dirty="0" smtClean="0">
                <a:latin typeface="Arial Narrow" panose="020B0606020202030204" pitchFamily="34" charset="0"/>
              </a:rPr>
              <a:t>purpose, well-described, discoverable and accessible </a:t>
            </a:r>
            <a:r>
              <a:rPr lang="en-US" altLang="x-none" sz="3600" dirty="0">
                <a:latin typeface="Arial Narrow" panose="020B0606020202030204" pitchFamily="34" charset="0"/>
              </a:rPr>
              <a:t>oceanographic satellite observations spanning different time-scales (i.e., NRT to climate) for multiple </a:t>
            </a:r>
            <a:r>
              <a:rPr lang="en-US" altLang="x-none" sz="3600" dirty="0" smtClean="0">
                <a:latin typeface="Arial Narrow" panose="020B0606020202030204" pitchFamily="34" charset="0"/>
              </a:rPr>
              <a:t>uses (e.g</a:t>
            </a:r>
            <a:r>
              <a:rPr lang="en-US" altLang="x-none" sz="3600" dirty="0">
                <a:latin typeface="Arial Narrow" panose="020B0606020202030204" pitchFamily="34" charset="0"/>
              </a:rPr>
              <a:t>., research, applications and services</a:t>
            </a:r>
            <a:r>
              <a:rPr lang="en-US" altLang="x-none" sz="3600" dirty="0" smtClean="0">
                <a:latin typeface="Arial Narrow" panose="020B0606020202030204" pitchFamily="34" charset="0"/>
              </a:rPr>
              <a:t>) that lead to decisions and actions.</a:t>
            </a:r>
            <a:endParaRPr lang="en-US" altLang="x-none" sz="3600" dirty="0">
              <a:latin typeface="Arial Narrow" panose="020B0606020202030204" pitchFamily="34" charset="0"/>
            </a:endParaRPr>
          </a:p>
          <a:p>
            <a:pPr>
              <a:lnSpc>
                <a:spcPct val="120000"/>
              </a:lnSpc>
              <a:spcBef>
                <a:spcPct val="40000"/>
              </a:spcBef>
              <a:buFont typeface="Times" charset="0"/>
              <a:buChar char="•"/>
            </a:pPr>
            <a:r>
              <a:rPr lang="en-US" altLang="x-none" sz="3600" dirty="0">
                <a:latin typeface="Arial Narrow" panose="020B0606020202030204" pitchFamily="34" charset="0"/>
              </a:rPr>
              <a:t>Can be high assurance/high-service, or </a:t>
            </a:r>
            <a:r>
              <a:rPr lang="en-US" altLang="x-none" sz="3600" b="1" dirty="0">
                <a:latin typeface="Arial Narrow" panose="020B0606020202030204" pitchFamily="34" charset="0"/>
              </a:rPr>
              <a:t>moderate assurance/moderate-service</a:t>
            </a:r>
          </a:p>
          <a:p>
            <a:pPr>
              <a:lnSpc>
                <a:spcPct val="120000"/>
              </a:lnSpc>
              <a:spcBef>
                <a:spcPct val="40000"/>
              </a:spcBef>
              <a:buFont typeface="Times" charset="0"/>
              <a:buChar char="•"/>
            </a:pPr>
            <a:endParaRPr lang="en-US" altLang="x-none" sz="3600" dirty="0"/>
          </a:p>
          <a:p>
            <a:pPr>
              <a:lnSpc>
                <a:spcPct val="120000"/>
              </a:lnSpc>
              <a:spcBef>
                <a:spcPct val="40000"/>
              </a:spcBef>
              <a:buFont typeface="Times" charset="0"/>
              <a:buChar char="•"/>
            </a:pPr>
            <a:endParaRPr lang="en-US" altLang="x-none" sz="3600" dirty="0"/>
          </a:p>
        </p:txBody>
      </p:sp>
      <p:sp>
        <p:nvSpPr>
          <p:cNvPr id="2" name="Footer Placeholder 1"/>
          <p:cNvSpPr>
            <a:spLocks noGrp="1"/>
          </p:cNvSpPr>
          <p:nvPr>
            <p:ph type="ftr" sz="quarter" idx="3"/>
          </p:nvPr>
        </p:nvSpPr>
        <p:spPr/>
        <p:txBody>
          <a:bodyPr/>
          <a:lstStyle/>
          <a:p>
            <a:r>
              <a:rPr lang="en-US" smtClean="0"/>
              <a:t>STAR Seminar, 20 November 2019, NCWCP, College Park, MD</a:t>
            </a:r>
            <a:endParaRPr lang="en-US" dirty="0"/>
          </a:p>
        </p:txBody>
      </p:sp>
      <p:sp>
        <p:nvSpPr>
          <p:cNvPr id="3" name="Slide Number Placeholder 2"/>
          <p:cNvSpPr>
            <a:spLocks noGrp="1"/>
          </p:cNvSpPr>
          <p:nvPr>
            <p:ph type="sldNum" sz="quarter" idx="12"/>
          </p:nvPr>
        </p:nvSpPr>
        <p:spPr/>
        <p:txBody>
          <a:bodyPr/>
          <a:lstStyle/>
          <a:p>
            <a:fld id="{4F6F23CF-7BCB-1C46-9584-7002207BC3BE}" type="slidenum">
              <a:rPr lang="en-US" smtClean="0"/>
              <a:pPr/>
              <a:t>5</a:t>
            </a:fld>
            <a:endParaRPr lang="en-US"/>
          </a:p>
        </p:txBody>
      </p:sp>
    </p:spTree>
    <p:extLst>
      <p:ext uri="{BB962C8B-B14F-4D97-AF65-F5344CB8AC3E}">
        <p14:creationId xmlns:p14="http://schemas.microsoft.com/office/powerpoint/2010/main" val="25750331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1403782-09EB-2241-A83F-BFCE1686C717}"/>
              </a:ext>
            </a:extLst>
          </p:cNvPr>
          <p:cNvSpPr>
            <a:spLocks noGrp="1"/>
          </p:cNvSpPr>
          <p:nvPr>
            <p:ph type="title"/>
          </p:nvPr>
        </p:nvSpPr>
        <p:spPr/>
        <p:txBody>
          <a:bodyPr/>
          <a:lstStyle/>
          <a:p>
            <a:r>
              <a:rPr lang="en-US" dirty="0"/>
              <a:t>Expanding the </a:t>
            </a:r>
            <a:r>
              <a:rPr lang="en-US" dirty="0" smtClean="0"/>
              <a:t>“operational</a:t>
            </a:r>
            <a:r>
              <a:rPr lang="en-US" dirty="0"/>
              <a:t>” paradigm</a:t>
            </a:r>
          </a:p>
        </p:txBody>
      </p:sp>
      <p:sp>
        <p:nvSpPr>
          <p:cNvPr id="20" name="Content Placeholder 19">
            <a:extLst>
              <a:ext uri="{FF2B5EF4-FFF2-40B4-BE49-F238E27FC236}">
                <a16:creationId xmlns:a16="http://schemas.microsoft.com/office/drawing/2014/main" id="{113F02FD-DDD8-5B43-830D-127F763CDFDB}"/>
              </a:ext>
            </a:extLst>
          </p:cNvPr>
          <p:cNvSpPr>
            <a:spLocks noGrp="1"/>
          </p:cNvSpPr>
          <p:nvPr>
            <p:ph idx="1"/>
          </p:nvPr>
        </p:nvSpPr>
        <p:spPr>
          <a:xfrm>
            <a:off x="627064" y="1391095"/>
            <a:ext cx="10515600" cy="4351338"/>
          </a:xfrm>
        </p:spPr>
        <p:txBody>
          <a:bodyPr>
            <a:normAutofit fontScale="92500" lnSpcReduction="10000"/>
          </a:bodyPr>
          <a:lstStyle/>
          <a:p>
            <a:pPr>
              <a:lnSpc>
                <a:spcPct val="120000"/>
              </a:lnSpc>
              <a:spcBef>
                <a:spcPct val="40000"/>
              </a:spcBef>
              <a:buFont typeface="Times" charset="0"/>
              <a:buChar char="•"/>
            </a:pPr>
            <a:r>
              <a:rPr lang="en-US" altLang="x-none" sz="3600" dirty="0">
                <a:latin typeface="Arial Narrow" panose="020B0606020202030204" pitchFamily="34" charset="0"/>
              </a:rPr>
              <a:t>Routine and sustained provision of accurate, </a:t>
            </a:r>
            <a:r>
              <a:rPr lang="en-US" altLang="x-none" sz="3600" dirty="0" smtClean="0">
                <a:latin typeface="Arial Narrow" panose="020B0606020202030204" pitchFamily="34" charset="0"/>
              </a:rPr>
              <a:t>consistent, mature </a:t>
            </a:r>
            <a:r>
              <a:rPr lang="en-US" altLang="x-none" sz="3600" dirty="0">
                <a:latin typeface="Arial Narrow" panose="020B0606020202030204" pitchFamily="34" charset="0"/>
              </a:rPr>
              <a:t>and fit for </a:t>
            </a:r>
            <a:r>
              <a:rPr lang="en-US" altLang="x-none" sz="3600" dirty="0" smtClean="0">
                <a:latin typeface="Arial Narrow" panose="020B0606020202030204" pitchFamily="34" charset="0"/>
              </a:rPr>
              <a:t>purpose, well-described, discoverable and accessible </a:t>
            </a:r>
            <a:r>
              <a:rPr lang="en-US" altLang="x-none" sz="3600" dirty="0">
                <a:latin typeface="Arial Narrow" panose="020B0606020202030204" pitchFamily="34" charset="0"/>
              </a:rPr>
              <a:t>oceanographic satellite observations spanning different time-scales (i.e., NRT to climate) for multiple </a:t>
            </a:r>
            <a:r>
              <a:rPr lang="en-US" altLang="x-none" sz="3600" dirty="0" smtClean="0">
                <a:latin typeface="Arial Narrow" panose="020B0606020202030204" pitchFamily="34" charset="0"/>
              </a:rPr>
              <a:t>uses (e.g</a:t>
            </a:r>
            <a:r>
              <a:rPr lang="en-US" altLang="x-none" sz="3600" dirty="0">
                <a:latin typeface="Arial Narrow" panose="020B0606020202030204" pitchFamily="34" charset="0"/>
              </a:rPr>
              <a:t>., research, applications and services</a:t>
            </a:r>
            <a:r>
              <a:rPr lang="en-US" altLang="x-none" sz="3600" dirty="0" smtClean="0">
                <a:latin typeface="Arial Narrow" panose="020B0606020202030204" pitchFamily="34" charset="0"/>
              </a:rPr>
              <a:t>) that lead to decisions and actions.</a:t>
            </a:r>
            <a:endParaRPr lang="en-US" altLang="x-none" sz="3600" dirty="0">
              <a:latin typeface="Arial Narrow" panose="020B0606020202030204" pitchFamily="34" charset="0"/>
            </a:endParaRPr>
          </a:p>
          <a:p>
            <a:pPr>
              <a:lnSpc>
                <a:spcPct val="120000"/>
              </a:lnSpc>
              <a:spcBef>
                <a:spcPct val="40000"/>
              </a:spcBef>
              <a:buFont typeface="Times" charset="0"/>
              <a:buChar char="•"/>
            </a:pPr>
            <a:r>
              <a:rPr lang="en-US" altLang="x-none" sz="3600" dirty="0">
                <a:latin typeface="Arial Narrow" panose="020B0606020202030204" pitchFamily="34" charset="0"/>
              </a:rPr>
              <a:t>Can be high assurance/high-service, or </a:t>
            </a:r>
            <a:r>
              <a:rPr lang="en-US" altLang="x-none" sz="3600" b="1" dirty="0">
                <a:latin typeface="Arial Narrow" panose="020B0606020202030204" pitchFamily="34" charset="0"/>
              </a:rPr>
              <a:t>moderate assurance/moderate-service</a:t>
            </a:r>
          </a:p>
          <a:p>
            <a:pPr>
              <a:lnSpc>
                <a:spcPct val="120000"/>
              </a:lnSpc>
              <a:spcBef>
                <a:spcPct val="40000"/>
              </a:spcBef>
              <a:buFont typeface="Times" charset="0"/>
              <a:buChar char="•"/>
            </a:pPr>
            <a:endParaRPr lang="en-US" altLang="x-none" sz="3600" dirty="0"/>
          </a:p>
          <a:p>
            <a:pPr>
              <a:lnSpc>
                <a:spcPct val="120000"/>
              </a:lnSpc>
              <a:spcBef>
                <a:spcPct val="40000"/>
              </a:spcBef>
              <a:buFont typeface="Times" charset="0"/>
              <a:buChar char="•"/>
            </a:pPr>
            <a:endParaRPr lang="en-US" altLang="x-none" sz="3600" dirty="0"/>
          </a:p>
        </p:txBody>
      </p:sp>
      <p:sp>
        <p:nvSpPr>
          <p:cNvPr id="2" name="Oval 1"/>
          <p:cNvSpPr/>
          <p:nvPr/>
        </p:nvSpPr>
        <p:spPr>
          <a:xfrm>
            <a:off x="659275" y="4164227"/>
            <a:ext cx="9532355" cy="1578206"/>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644982" y="1677653"/>
            <a:ext cx="9532355" cy="2146041"/>
          </a:xfrm>
          <a:prstGeom prst="ellipse">
            <a:avLst/>
          </a:prstGeom>
          <a:solidFill>
            <a:schemeClr val="accent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chemeClr val="tx1"/>
                </a:solidFill>
              </a:rPr>
              <a:t>“Fit for Purpose” </a:t>
            </a:r>
            <a:endParaRPr lang="en-US" sz="6000" dirty="0">
              <a:solidFill>
                <a:schemeClr val="tx1"/>
              </a:solidFill>
            </a:endParaRPr>
          </a:p>
        </p:txBody>
      </p:sp>
      <p:sp>
        <p:nvSpPr>
          <p:cNvPr id="4" name="TextBox 3"/>
          <p:cNvSpPr txBox="1"/>
          <p:nvPr/>
        </p:nvSpPr>
        <p:spPr>
          <a:xfrm>
            <a:off x="1539251" y="4445498"/>
            <a:ext cx="7772401" cy="1015663"/>
          </a:xfrm>
          <a:prstGeom prst="rect">
            <a:avLst/>
          </a:prstGeom>
          <a:noFill/>
        </p:spPr>
        <p:txBody>
          <a:bodyPr wrap="square" rtlCol="0">
            <a:spAutoFit/>
          </a:bodyPr>
          <a:lstStyle/>
          <a:p>
            <a:pPr algn="ctr"/>
            <a:r>
              <a:rPr lang="en-US" sz="6000" dirty="0" smtClean="0"/>
              <a:t>Moderate Assurance</a:t>
            </a:r>
            <a:endParaRPr lang="en-US" sz="6000" dirty="0"/>
          </a:p>
        </p:txBody>
      </p:sp>
      <p:sp>
        <p:nvSpPr>
          <p:cNvPr id="5" name="Footer Placeholder 4"/>
          <p:cNvSpPr>
            <a:spLocks noGrp="1"/>
          </p:cNvSpPr>
          <p:nvPr>
            <p:ph type="ftr" sz="quarter" idx="3"/>
          </p:nvPr>
        </p:nvSpPr>
        <p:spPr/>
        <p:txBody>
          <a:bodyPr/>
          <a:lstStyle/>
          <a:p>
            <a:r>
              <a:rPr lang="en-US" smtClean="0"/>
              <a:t>STAR Seminar, 20 November 2019, NCWCP, College Park, MD</a:t>
            </a:r>
            <a:endParaRPr lang="en-US" dirty="0"/>
          </a:p>
        </p:txBody>
      </p:sp>
      <p:sp>
        <p:nvSpPr>
          <p:cNvPr id="6" name="Slide Number Placeholder 5"/>
          <p:cNvSpPr>
            <a:spLocks noGrp="1"/>
          </p:cNvSpPr>
          <p:nvPr>
            <p:ph type="sldNum" sz="quarter" idx="12"/>
          </p:nvPr>
        </p:nvSpPr>
        <p:spPr/>
        <p:txBody>
          <a:bodyPr/>
          <a:lstStyle/>
          <a:p>
            <a:fld id="{4F6F23CF-7BCB-1C46-9584-7002207BC3BE}" type="slidenum">
              <a:rPr lang="en-US" smtClean="0"/>
              <a:pPr/>
              <a:t>6</a:t>
            </a:fld>
            <a:endParaRPr lang="en-US"/>
          </a:p>
        </p:txBody>
      </p:sp>
    </p:spTree>
    <p:extLst>
      <p:ext uri="{BB962C8B-B14F-4D97-AF65-F5344CB8AC3E}">
        <p14:creationId xmlns:p14="http://schemas.microsoft.com/office/powerpoint/2010/main" val="42571595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1403782-09EB-2241-A83F-BFCE1686C717}"/>
              </a:ext>
            </a:extLst>
          </p:cNvPr>
          <p:cNvSpPr>
            <a:spLocks noGrp="1"/>
          </p:cNvSpPr>
          <p:nvPr>
            <p:ph type="title"/>
          </p:nvPr>
        </p:nvSpPr>
        <p:spPr/>
        <p:txBody>
          <a:bodyPr/>
          <a:lstStyle/>
          <a:p>
            <a:r>
              <a:rPr lang="en-US" spc="-35" dirty="0" smtClean="0"/>
              <a:t>Ocean (Water) </a:t>
            </a:r>
            <a:r>
              <a:rPr lang="en-US" spc="-100" dirty="0"/>
              <a:t>P</a:t>
            </a:r>
            <a:r>
              <a:rPr lang="en-US" spc="-25" dirty="0"/>
              <a:t>a</a:t>
            </a:r>
            <a:r>
              <a:rPr lang="en-US" spc="-90" dirty="0"/>
              <a:t>r</a:t>
            </a:r>
            <a:r>
              <a:rPr lang="en-US" spc="-25" dirty="0"/>
              <a:t>a</a:t>
            </a:r>
            <a:r>
              <a:rPr lang="en-US" spc="-35" dirty="0"/>
              <a:t>m</a:t>
            </a:r>
            <a:r>
              <a:rPr lang="en-US" spc="-45" dirty="0"/>
              <a:t>e</a:t>
            </a:r>
            <a:r>
              <a:rPr lang="en-US" spc="-70" dirty="0"/>
              <a:t>t</a:t>
            </a:r>
            <a:r>
              <a:rPr lang="en-US" spc="-25" dirty="0"/>
              <a:t>e</a:t>
            </a:r>
            <a:r>
              <a:rPr lang="en-US" spc="-55" dirty="0"/>
              <a:t>r</a:t>
            </a:r>
            <a:r>
              <a:rPr lang="en-US" spc="-20" dirty="0"/>
              <a:t>s</a:t>
            </a:r>
            <a:r>
              <a:rPr lang="en-US" spc="20" dirty="0"/>
              <a:t> </a:t>
            </a:r>
            <a:r>
              <a:rPr lang="en-US" spc="-10" dirty="0"/>
              <a:t>f</a:t>
            </a:r>
            <a:r>
              <a:rPr lang="en-US" spc="-55" dirty="0"/>
              <a:t>r</a:t>
            </a:r>
            <a:r>
              <a:rPr lang="en-US" spc="-30" dirty="0"/>
              <a:t>o</a:t>
            </a:r>
            <a:r>
              <a:rPr lang="en-US" spc="-35" dirty="0"/>
              <a:t>m </a:t>
            </a:r>
            <a:r>
              <a:rPr lang="en-US" spc="-25" dirty="0"/>
              <a:t>S</a:t>
            </a:r>
            <a:r>
              <a:rPr lang="en-US" spc="-305" dirty="0"/>
              <a:t>P</a:t>
            </a:r>
            <a:r>
              <a:rPr lang="en-US" spc="-75" dirty="0"/>
              <a:t>A</a:t>
            </a:r>
            <a:r>
              <a:rPr lang="en-US" spc="-30" dirty="0"/>
              <a:t>C</a:t>
            </a:r>
            <a:r>
              <a:rPr lang="en-US" spc="-20" dirty="0"/>
              <a:t>E</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128" y="3267328"/>
            <a:ext cx="4217671" cy="2706383"/>
          </a:xfrm>
          <a:prstGeom prst="rect">
            <a:avLst/>
          </a:prstGeom>
          <a:ln w="12700">
            <a:solidFill>
              <a:schemeClr val="tx1"/>
            </a:solidFill>
          </a:ln>
        </p:spPr>
      </p:pic>
      <p:sp>
        <p:nvSpPr>
          <p:cNvPr id="9" name="object 11"/>
          <p:cNvSpPr/>
          <p:nvPr/>
        </p:nvSpPr>
        <p:spPr>
          <a:xfrm>
            <a:off x="4518611" y="915436"/>
            <a:ext cx="4536795" cy="2098547"/>
          </a:xfrm>
          <a:prstGeom prst="rect">
            <a:avLst/>
          </a:prstGeom>
          <a:blipFill>
            <a:blip r:embed="rId4" cstate="screen">
              <a:extLst>
                <a:ext uri="{28A0092B-C50C-407E-A947-70E740481C1C}">
                  <a14:useLocalDpi xmlns:a14="http://schemas.microsoft.com/office/drawing/2010/main" val="0"/>
                </a:ext>
              </a:extLst>
            </a:blip>
            <a:stretch>
              <a:fillRect/>
            </a:stretch>
          </a:blipFill>
          <a:ln w="12700">
            <a:solidFill>
              <a:schemeClr val="tx1"/>
            </a:solidFill>
          </a:ln>
        </p:spPr>
        <p:txBody>
          <a:bodyPr wrap="square" lIns="0" tIns="0" rIns="0" bIns="0" rtlCol="0"/>
          <a:lstStyle/>
          <a:p>
            <a:endParaRPr/>
          </a:p>
        </p:txBody>
      </p:sp>
      <p:sp>
        <p:nvSpPr>
          <p:cNvPr id="10" name="object 13"/>
          <p:cNvSpPr/>
          <p:nvPr/>
        </p:nvSpPr>
        <p:spPr>
          <a:xfrm>
            <a:off x="958157" y="957832"/>
            <a:ext cx="3536603" cy="2568514"/>
          </a:xfrm>
          <a:prstGeom prst="rect">
            <a:avLst/>
          </a:prstGeom>
          <a:blipFill>
            <a:blip r:embed="rId5" cstate="print">
              <a:extLst>
                <a:ext uri="{28A0092B-C50C-407E-A947-70E740481C1C}">
                  <a14:useLocalDpi xmlns:a14="http://schemas.microsoft.com/office/drawing/2010/main" val="0"/>
                </a:ext>
              </a:extLst>
            </a:blip>
            <a:stretch>
              <a:fillRect/>
            </a:stretch>
          </a:blipFill>
          <a:ln w="12700">
            <a:solidFill>
              <a:schemeClr val="tx1"/>
            </a:solidFill>
          </a:ln>
        </p:spPr>
        <p:txBody>
          <a:bodyPr wrap="square" lIns="0" tIns="0" rIns="0" bIns="0" rtlCol="0"/>
          <a:lstStyle/>
          <a:p>
            <a:endParaRPr/>
          </a:p>
        </p:txBody>
      </p:sp>
      <p:sp>
        <p:nvSpPr>
          <p:cNvPr id="11" name="object 2"/>
          <p:cNvSpPr/>
          <p:nvPr/>
        </p:nvSpPr>
        <p:spPr>
          <a:xfrm>
            <a:off x="3692410" y="4483224"/>
            <a:ext cx="4765790" cy="2069976"/>
          </a:xfrm>
          <a:prstGeom prst="rect">
            <a:avLst/>
          </a:prstGeom>
          <a:blipFill>
            <a:blip r:embed="rId6" cstate="print">
              <a:extLst>
                <a:ext uri="{28A0092B-C50C-407E-A947-70E740481C1C}">
                  <a14:useLocalDpi xmlns:a14="http://schemas.microsoft.com/office/drawing/2010/main" val="0"/>
                </a:ext>
              </a:extLst>
            </a:blip>
            <a:stretch>
              <a:fillRect/>
            </a:stretch>
          </a:blipFill>
          <a:ln w="12700">
            <a:solidFill>
              <a:schemeClr val="tx1"/>
            </a:solidFill>
          </a:ln>
        </p:spPr>
        <p:txBody>
          <a:bodyPr wrap="square" lIns="0" tIns="0" rIns="0" bIns="0" rtlCol="0"/>
          <a:lstStyle/>
          <a:p>
            <a:endParaRPr/>
          </a:p>
        </p:txBody>
      </p:sp>
      <p:sp>
        <p:nvSpPr>
          <p:cNvPr id="13" name="object 7"/>
          <p:cNvSpPr/>
          <p:nvPr/>
        </p:nvSpPr>
        <p:spPr>
          <a:xfrm>
            <a:off x="8077201" y="2867074"/>
            <a:ext cx="2795540" cy="1842414"/>
          </a:xfrm>
          <a:prstGeom prst="rect">
            <a:avLst/>
          </a:prstGeom>
          <a:blipFill>
            <a:blip r:embed="rId7" cstate="print">
              <a:extLst>
                <a:ext uri="{28A0092B-C50C-407E-A947-70E740481C1C}">
                  <a14:useLocalDpi xmlns:a14="http://schemas.microsoft.com/office/drawing/2010/main" val="0"/>
                </a:ext>
              </a:extLst>
            </a:blip>
            <a:stretch>
              <a:fillRect/>
            </a:stretch>
          </a:blipFill>
          <a:ln w="12700">
            <a:solidFill>
              <a:schemeClr val="tx1"/>
            </a:solidFill>
          </a:ln>
        </p:spPr>
        <p:txBody>
          <a:bodyPr wrap="square" lIns="0" tIns="0" rIns="0" bIns="0" rtlCol="0"/>
          <a:lstStyle/>
          <a:p>
            <a:endParaRPr/>
          </a:p>
        </p:txBody>
      </p:sp>
      <p:sp>
        <p:nvSpPr>
          <p:cNvPr id="15" name="object 9"/>
          <p:cNvSpPr/>
          <p:nvPr/>
        </p:nvSpPr>
        <p:spPr>
          <a:xfrm>
            <a:off x="4397625" y="2867073"/>
            <a:ext cx="3668103" cy="1920824"/>
          </a:xfrm>
          <a:prstGeom prst="rect">
            <a:avLst/>
          </a:prstGeom>
          <a:blipFill>
            <a:blip r:embed="rId8" cstate="print">
              <a:extLst>
                <a:ext uri="{28A0092B-C50C-407E-A947-70E740481C1C}">
                  <a14:useLocalDpi xmlns:a14="http://schemas.microsoft.com/office/drawing/2010/main" val="0"/>
                </a:ext>
              </a:extLst>
            </a:blip>
            <a:stretch>
              <a:fillRect/>
            </a:stretch>
          </a:blipFill>
          <a:ln w="12700">
            <a:solidFill>
              <a:schemeClr val="tx1"/>
            </a:solidFill>
          </a:ln>
        </p:spPr>
        <p:txBody>
          <a:bodyPr wrap="square" lIns="0" tIns="0" rIns="0" bIns="0" rtlCol="0"/>
          <a:lstStyle/>
          <a:p>
            <a:endParaRPr/>
          </a:p>
        </p:txBody>
      </p:sp>
      <p:sp>
        <p:nvSpPr>
          <p:cNvPr id="16" name="object 15"/>
          <p:cNvSpPr/>
          <p:nvPr/>
        </p:nvSpPr>
        <p:spPr>
          <a:xfrm>
            <a:off x="9052400" y="759283"/>
            <a:ext cx="2375354" cy="2448175"/>
          </a:xfrm>
          <a:prstGeom prst="rect">
            <a:avLst/>
          </a:prstGeom>
          <a:blipFill>
            <a:blip r:embed="rId9" cstate="screen">
              <a:extLst>
                <a:ext uri="{28A0092B-C50C-407E-A947-70E740481C1C}">
                  <a14:useLocalDpi xmlns:a14="http://schemas.microsoft.com/office/drawing/2010/main" val="0"/>
                </a:ext>
              </a:extLst>
            </a:blip>
            <a:stretch>
              <a:fillRect/>
            </a:stretch>
          </a:blipFill>
          <a:ln w="12700">
            <a:solidFill>
              <a:schemeClr val="tx1"/>
            </a:solidFill>
          </a:ln>
        </p:spPr>
        <p:txBody>
          <a:bodyPr wrap="square" lIns="0" tIns="0" rIns="0" bIns="0" rtlCol="0"/>
          <a:lstStyle/>
          <a:p>
            <a:endParaRPr/>
          </a:p>
        </p:txBody>
      </p:sp>
      <p:sp>
        <p:nvSpPr>
          <p:cNvPr id="17" name="object 17"/>
          <p:cNvSpPr txBox="1"/>
          <p:nvPr/>
        </p:nvSpPr>
        <p:spPr>
          <a:xfrm>
            <a:off x="1297652" y="1531581"/>
            <a:ext cx="2501265" cy="984885"/>
          </a:xfrm>
          <a:prstGeom prst="rect">
            <a:avLst/>
          </a:prstGeom>
        </p:spPr>
        <p:txBody>
          <a:bodyPr vert="horz" wrap="square" lIns="0" tIns="0" rIns="0" bIns="0" rtlCol="0">
            <a:spAutoFit/>
          </a:bodyPr>
          <a:lstStyle/>
          <a:p>
            <a:pPr marL="754380" marR="5080" indent="-742315"/>
            <a:r>
              <a:rPr sz="3200" b="1" spc="-275" dirty="0">
                <a:latin typeface="Constantia"/>
                <a:cs typeface="Constantia"/>
              </a:rPr>
              <a:t>T</a:t>
            </a:r>
            <a:r>
              <a:rPr sz="3200" b="1" spc="5" dirty="0">
                <a:latin typeface="Constantia"/>
                <a:cs typeface="Constantia"/>
              </a:rPr>
              <a:t>e</a:t>
            </a:r>
            <a:r>
              <a:rPr sz="3200" b="1" spc="-5" dirty="0">
                <a:latin typeface="Constantia"/>
                <a:cs typeface="Constantia"/>
              </a:rPr>
              <a:t>mp</a:t>
            </a:r>
            <a:r>
              <a:rPr sz="3200" b="1" spc="5" dirty="0">
                <a:latin typeface="Constantia"/>
                <a:cs typeface="Constantia"/>
              </a:rPr>
              <a:t>e</a:t>
            </a:r>
            <a:r>
              <a:rPr sz="3200" b="1" spc="-60" dirty="0">
                <a:latin typeface="Constantia"/>
                <a:cs typeface="Constantia"/>
              </a:rPr>
              <a:t>r</a:t>
            </a:r>
            <a:r>
              <a:rPr sz="3200" b="1" dirty="0">
                <a:latin typeface="Constantia"/>
                <a:cs typeface="Constantia"/>
              </a:rPr>
              <a:t>a</a:t>
            </a:r>
            <a:r>
              <a:rPr sz="3200" b="1" spc="-5" dirty="0">
                <a:latin typeface="Constantia"/>
                <a:cs typeface="Constantia"/>
              </a:rPr>
              <a:t>tu</a:t>
            </a:r>
            <a:r>
              <a:rPr sz="3200" b="1" spc="-50" dirty="0">
                <a:latin typeface="Constantia"/>
                <a:cs typeface="Constantia"/>
              </a:rPr>
              <a:t>r</a:t>
            </a:r>
            <a:r>
              <a:rPr sz="3200" b="1" dirty="0">
                <a:latin typeface="Constantia"/>
                <a:cs typeface="Constantia"/>
              </a:rPr>
              <a:t>e (S</a:t>
            </a:r>
            <a:r>
              <a:rPr sz="3200" b="1" spc="-35" dirty="0">
                <a:latin typeface="Constantia"/>
                <a:cs typeface="Constantia"/>
              </a:rPr>
              <a:t>S</a:t>
            </a:r>
            <a:r>
              <a:rPr sz="3200" b="1" dirty="0">
                <a:latin typeface="Constantia"/>
                <a:cs typeface="Constantia"/>
              </a:rPr>
              <a:t>T)</a:t>
            </a:r>
            <a:endParaRPr sz="3200" dirty="0">
              <a:latin typeface="Constantia"/>
              <a:cs typeface="Constantia"/>
            </a:endParaRPr>
          </a:p>
        </p:txBody>
      </p:sp>
      <p:sp>
        <p:nvSpPr>
          <p:cNvPr id="18" name="object 18"/>
          <p:cNvSpPr txBox="1"/>
          <p:nvPr/>
        </p:nvSpPr>
        <p:spPr>
          <a:xfrm>
            <a:off x="3657600" y="5832157"/>
            <a:ext cx="3911409" cy="492443"/>
          </a:xfrm>
          <a:prstGeom prst="rect">
            <a:avLst/>
          </a:prstGeom>
        </p:spPr>
        <p:txBody>
          <a:bodyPr vert="horz" wrap="square" lIns="0" tIns="0" rIns="0" bIns="0" rtlCol="0">
            <a:spAutoFit/>
          </a:bodyPr>
          <a:lstStyle/>
          <a:p>
            <a:pPr marL="12700" algn="ctr"/>
            <a:r>
              <a:rPr sz="3200" b="1" dirty="0">
                <a:latin typeface="Constantia"/>
                <a:cs typeface="Constantia"/>
              </a:rPr>
              <a:t>Sea</a:t>
            </a:r>
            <a:r>
              <a:rPr sz="3200" b="1" spc="-95" dirty="0">
                <a:latin typeface="Constantia"/>
                <a:cs typeface="Constantia"/>
              </a:rPr>
              <a:t> </a:t>
            </a:r>
            <a:r>
              <a:rPr sz="3200" b="1" spc="35" dirty="0">
                <a:latin typeface="Constantia"/>
                <a:cs typeface="Constantia"/>
              </a:rPr>
              <a:t>L</a:t>
            </a:r>
            <a:r>
              <a:rPr sz="3200" b="1" dirty="0">
                <a:latin typeface="Constantia"/>
                <a:cs typeface="Constantia"/>
              </a:rPr>
              <a:t>e</a:t>
            </a:r>
            <a:r>
              <a:rPr sz="3200" b="1" spc="-80" dirty="0">
                <a:latin typeface="Constantia"/>
                <a:cs typeface="Constantia"/>
              </a:rPr>
              <a:t>v</a:t>
            </a:r>
            <a:r>
              <a:rPr sz="3200" b="1" spc="5" dirty="0">
                <a:latin typeface="Constantia"/>
                <a:cs typeface="Constantia"/>
              </a:rPr>
              <a:t>e</a:t>
            </a:r>
            <a:r>
              <a:rPr sz="3200" b="1" dirty="0">
                <a:latin typeface="Constantia"/>
                <a:cs typeface="Constantia"/>
              </a:rPr>
              <a:t>l</a:t>
            </a:r>
            <a:r>
              <a:rPr sz="3200" b="1" spc="-60" dirty="0">
                <a:latin typeface="Constantia"/>
                <a:cs typeface="Constantia"/>
              </a:rPr>
              <a:t> </a:t>
            </a:r>
            <a:r>
              <a:rPr sz="3200" b="1" dirty="0" smtClean="0">
                <a:latin typeface="Constantia"/>
                <a:cs typeface="Constantia"/>
              </a:rPr>
              <a:t>Anom</a:t>
            </a:r>
            <a:r>
              <a:rPr sz="3200" b="1" spc="-5" dirty="0" smtClean="0">
                <a:latin typeface="Constantia"/>
                <a:cs typeface="Constantia"/>
              </a:rPr>
              <a:t>a</a:t>
            </a:r>
            <a:r>
              <a:rPr sz="3200" b="1" dirty="0" smtClean="0">
                <a:latin typeface="Constantia"/>
                <a:cs typeface="Constantia"/>
              </a:rPr>
              <a:t>l</a:t>
            </a:r>
            <a:r>
              <a:rPr lang="en-US" sz="3200" b="1" dirty="0" smtClean="0">
                <a:latin typeface="Constantia"/>
                <a:cs typeface="Constantia"/>
              </a:rPr>
              <a:t>y</a:t>
            </a:r>
            <a:endParaRPr sz="3200" dirty="0">
              <a:latin typeface="Constantia"/>
              <a:cs typeface="Constantia"/>
            </a:endParaRPr>
          </a:p>
        </p:txBody>
      </p:sp>
      <p:sp>
        <p:nvSpPr>
          <p:cNvPr id="20" name="object 19"/>
          <p:cNvSpPr txBox="1"/>
          <p:nvPr/>
        </p:nvSpPr>
        <p:spPr>
          <a:xfrm>
            <a:off x="6156454" y="3130793"/>
            <a:ext cx="1261110" cy="1600438"/>
          </a:xfrm>
          <a:prstGeom prst="rect">
            <a:avLst/>
          </a:prstGeom>
        </p:spPr>
        <p:txBody>
          <a:bodyPr vert="horz" wrap="square" lIns="0" tIns="0" rIns="0" bIns="0" rtlCol="0">
            <a:spAutoFit/>
          </a:bodyPr>
          <a:lstStyle/>
          <a:p>
            <a:pPr marL="12700" algn="ctr"/>
            <a:r>
              <a:rPr lang="en-US" sz="2000" b="1" dirty="0" smtClean="0">
                <a:latin typeface="Constantia"/>
                <a:cs typeface="Constantia"/>
              </a:rPr>
              <a:t>Ocean Surface </a:t>
            </a:r>
          </a:p>
          <a:p>
            <a:pPr marL="12700" algn="ctr"/>
            <a:r>
              <a:rPr lang="en-US" sz="3200" b="1" dirty="0" err="1" smtClean="0">
                <a:latin typeface="Constantia"/>
                <a:cs typeface="Constantia"/>
              </a:rPr>
              <a:t>Vector</a:t>
            </a:r>
            <a:r>
              <a:rPr sz="3200" b="1" dirty="0" err="1" smtClean="0">
                <a:latin typeface="Constantia"/>
                <a:cs typeface="Constantia"/>
              </a:rPr>
              <a:t>W</a:t>
            </a:r>
            <a:r>
              <a:rPr sz="3200" b="1" spc="-10" dirty="0" err="1" smtClean="0">
                <a:latin typeface="Constantia"/>
                <a:cs typeface="Constantia"/>
              </a:rPr>
              <a:t>i</a:t>
            </a:r>
            <a:r>
              <a:rPr sz="3200" b="1" dirty="0" err="1" smtClean="0">
                <a:latin typeface="Constantia"/>
                <a:cs typeface="Constantia"/>
              </a:rPr>
              <a:t>n</a:t>
            </a:r>
            <a:r>
              <a:rPr sz="3200" b="1" spc="5" dirty="0" err="1" smtClean="0">
                <a:latin typeface="Constantia"/>
                <a:cs typeface="Constantia"/>
              </a:rPr>
              <a:t>ds</a:t>
            </a:r>
            <a:endParaRPr sz="3200" dirty="0">
              <a:latin typeface="Constantia"/>
              <a:cs typeface="Constantia"/>
            </a:endParaRPr>
          </a:p>
        </p:txBody>
      </p:sp>
      <p:sp>
        <p:nvSpPr>
          <p:cNvPr id="21" name="object 20"/>
          <p:cNvSpPr txBox="1"/>
          <p:nvPr/>
        </p:nvSpPr>
        <p:spPr>
          <a:xfrm>
            <a:off x="9585820" y="1107648"/>
            <a:ext cx="1313815" cy="492443"/>
          </a:xfrm>
          <a:prstGeom prst="rect">
            <a:avLst/>
          </a:prstGeom>
        </p:spPr>
        <p:txBody>
          <a:bodyPr vert="horz" wrap="square" lIns="0" tIns="0" rIns="0" bIns="0" rtlCol="0">
            <a:spAutoFit/>
          </a:bodyPr>
          <a:lstStyle/>
          <a:p>
            <a:pPr marL="12700"/>
            <a:r>
              <a:rPr sz="3200" b="1" dirty="0">
                <a:latin typeface="Constantia"/>
                <a:cs typeface="Constantia"/>
              </a:rPr>
              <a:t>S</a:t>
            </a:r>
            <a:r>
              <a:rPr sz="3200" b="1" spc="5" dirty="0">
                <a:latin typeface="Constantia"/>
                <a:cs typeface="Constantia"/>
              </a:rPr>
              <a:t>e</a:t>
            </a:r>
            <a:r>
              <a:rPr sz="3200" b="1" dirty="0">
                <a:latin typeface="Constantia"/>
                <a:cs typeface="Constantia"/>
              </a:rPr>
              <a:t>a</a:t>
            </a:r>
            <a:r>
              <a:rPr sz="3200" b="1" spc="-95" dirty="0">
                <a:latin typeface="Constantia"/>
                <a:cs typeface="Constantia"/>
              </a:rPr>
              <a:t> </a:t>
            </a:r>
            <a:r>
              <a:rPr sz="3200" b="1" spc="-65" dirty="0">
                <a:latin typeface="Constantia"/>
                <a:cs typeface="Constantia"/>
              </a:rPr>
              <a:t>Ice</a:t>
            </a:r>
            <a:endParaRPr sz="3200" dirty="0">
              <a:latin typeface="Constantia"/>
              <a:cs typeface="Constantia"/>
            </a:endParaRPr>
          </a:p>
        </p:txBody>
      </p:sp>
      <p:sp>
        <p:nvSpPr>
          <p:cNvPr id="22" name="object 21"/>
          <p:cNvSpPr txBox="1"/>
          <p:nvPr/>
        </p:nvSpPr>
        <p:spPr>
          <a:xfrm>
            <a:off x="5613304" y="1011131"/>
            <a:ext cx="2399665" cy="492443"/>
          </a:xfrm>
          <a:prstGeom prst="rect">
            <a:avLst/>
          </a:prstGeom>
        </p:spPr>
        <p:txBody>
          <a:bodyPr vert="horz" wrap="square" lIns="0" tIns="0" rIns="0" bIns="0" rtlCol="0">
            <a:spAutoFit/>
          </a:bodyPr>
          <a:lstStyle/>
          <a:p>
            <a:pPr marL="12700"/>
            <a:r>
              <a:rPr sz="3200" b="1" spc="-5" dirty="0">
                <a:latin typeface="Constantia"/>
                <a:cs typeface="Constantia"/>
              </a:rPr>
              <a:t>O</a:t>
            </a:r>
            <a:r>
              <a:rPr sz="3200" b="1" spc="-65" dirty="0">
                <a:latin typeface="Constantia"/>
                <a:cs typeface="Constantia"/>
              </a:rPr>
              <a:t>c</a:t>
            </a:r>
            <a:r>
              <a:rPr sz="3200" b="1" dirty="0">
                <a:latin typeface="Constantia"/>
                <a:cs typeface="Constantia"/>
              </a:rPr>
              <a:t>e</a:t>
            </a:r>
            <a:r>
              <a:rPr sz="3200" b="1" spc="-5" dirty="0">
                <a:latin typeface="Constantia"/>
                <a:cs typeface="Constantia"/>
              </a:rPr>
              <a:t>a</a:t>
            </a:r>
            <a:r>
              <a:rPr sz="3200" b="1" dirty="0">
                <a:latin typeface="Constantia"/>
                <a:cs typeface="Constantia"/>
              </a:rPr>
              <a:t>n</a:t>
            </a:r>
            <a:r>
              <a:rPr sz="3200" b="1" spc="-70" dirty="0">
                <a:latin typeface="Constantia"/>
                <a:cs typeface="Constantia"/>
              </a:rPr>
              <a:t> </a:t>
            </a:r>
            <a:r>
              <a:rPr sz="3200" b="1" spc="-40" dirty="0">
                <a:latin typeface="Constantia"/>
                <a:cs typeface="Constantia"/>
              </a:rPr>
              <a:t>C</a:t>
            </a:r>
            <a:r>
              <a:rPr sz="3200" b="1" dirty="0">
                <a:latin typeface="Constantia"/>
                <a:cs typeface="Constantia"/>
              </a:rPr>
              <a:t>olor</a:t>
            </a:r>
            <a:endParaRPr sz="3200" dirty="0">
              <a:latin typeface="Constantia"/>
              <a:cs typeface="Constantia"/>
            </a:endParaRPr>
          </a:p>
        </p:txBody>
      </p:sp>
      <p:sp>
        <p:nvSpPr>
          <p:cNvPr id="23" name="object 22"/>
          <p:cNvSpPr txBox="1"/>
          <p:nvPr/>
        </p:nvSpPr>
        <p:spPr>
          <a:xfrm>
            <a:off x="8749097" y="3348766"/>
            <a:ext cx="1490980" cy="984885"/>
          </a:xfrm>
          <a:prstGeom prst="rect">
            <a:avLst/>
          </a:prstGeom>
        </p:spPr>
        <p:txBody>
          <a:bodyPr vert="horz" wrap="square" lIns="0" tIns="0" rIns="0" bIns="0" rtlCol="0">
            <a:spAutoFit/>
          </a:bodyPr>
          <a:lstStyle/>
          <a:p>
            <a:pPr marL="12700" marR="5080"/>
            <a:r>
              <a:rPr sz="3200" b="1" dirty="0">
                <a:latin typeface="Constantia"/>
                <a:cs typeface="Constantia"/>
              </a:rPr>
              <a:t>S</a:t>
            </a:r>
            <a:r>
              <a:rPr sz="3200" b="1" spc="-5" dirty="0">
                <a:latin typeface="Constantia"/>
                <a:cs typeface="Constantia"/>
              </a:rPr>
              <a:t>ur</a:t>
            </a:r>
            <a:r>
              <a:rPr sz="3200" b="1" spc="5" dirty="0">
                <a:latin typeface="Constantia"/>
                <a:cs typeface="Constantia"/>
              </a:rPr>
              <a:t>f</a:t>
            </a:r>
            <a:r>
              <a:rPr sz="3200" b="1" dirty="0">
                <a:latin typeface="Constantia"/>
                <a:cs typeface="Constantia"/>
              </a:rPr>
              <a:t>a</a:t>
            </a:r>
            <a:r>
              <a:rPr sz="3200" b="1" spc="-65" dirty="0">
                <a:latin typeface="Constantia"/>
                <a:cs typeface="Constantia"/>
              </a:rPr>
              <a:t>c</a:t>
            </a:r>
            <a:r>
              <a:rPr sz="3200" b="1" dirty="0">
                <a:latin typeface="Constantia"/>
                <a:cs typeface="Constantia"/>
              </a:rPr>
              <a:t>e S</a:t>
            </a:r>
            <a:r>
              <a:rPr sz="3200" b="1" spc="-5" dirty="0">
                <a:latin typeface="Constantia"/>
                <a:cs typeface="Constantia"/>
              </a:rPr>
              <a:t>a</a:t>
            </a:r>
            <a:r>
              <a:rPr sz="3200" b="1" dirty="0">
                <a:latin typeface="Constantia"/>
                <a:cs typeface="Constantia"/>
              </a:rPr>
              <a:t>lini</a:t>
            </a:r>
            <a:r>
              <a:rPr sz="3200" b="1" spc="-5" dirty="0">
                <a:latin typeface="Constantia"/>
                <a:cs typeface="Constantia"/>
              </a:rPr>
              <a:t>t</a:t>
            </a:r>
            <a:r>
              <a:rPr sz="3200" b="1" dirty="0">
                <a:latin typeface="Constantia"/>
                <a:cs typeface="Constantia"/>
              </a:rPr>
              <a:t>y</a:t>
            </a:r>
            <a:endParaRPr sz="3200" dirty="0">
              <a:latin typeface="Constantia"/>
              <a:cs typeface="Constantia"/>
            </a:endParaRPr>
          </a:p>
        </p:txBody>
      </p:sp>
      <p:sp>
        <p:nvSpPr>
          <p:cNvPr id="24" name="object 25"/>
          <p:cNvSpPr txBox="1"/>
          <p:nvPr/>
        </p:nvSpPr>
        <p:spPr>
          <a:xfrm>
            <a:off x="958157" y="4043185"/>
            <a:ext cx="2054225" cy="492443"/>
          </a:xfrm>
          <a:prstGeom prst="rect">
            <a:avLst/>
          </a:prstGeom>
        </p:spPr>
        <p:txBody>
          <a:bodyPr vert="horz" wrap="square" lIns="0" tIns="0" rIns="0" bIns="0" rtlCol="0">
            <a:spAutoFit/>
          </a:bodyPr>
          <a:lstStyle/>
          <a:p>
            <a:pPr marL="12700" algn="ctr"/>
            <a:r>
              <a:rPr lang="en-US" sz="3200" b="1" spc="-190" dirty="0" smtClean="0">
                <a:solidFill>
                  <a:srgbClr val="FFFFFF"/>
                </a:solidFill>
                <a:latin typeface="Constantia"/>
                <a:cs typeface="Constantia"/>
              </a:rPr>
              <a:t>Imagery</a:t>
            </a:r>
            <a:endParaRPr sz="3200" dirty="0">
              <a:latin typeface="Constantia"/>
              <a:cs typeface="Constantia"/>
            </a:endParaRPr>
          </a:p>
        </p:txBody>
      </p:sp>
      <p:sp>
        <p:nvSpPr>
          <p:cNvPr id="25" name="object 33"/>
          <p:cNvSpPr/>
          <p:nvPr/>
        </p:nvSpPr>
        <p:spPr>
          <a:xfrm>
            <a:off x="8088083" y="4564698"/>
            <a:ext cx="3276600" cy="1907028"/>
          </a:xfrm>
          <a:prstGeom prst="rect">
            <a:avLst/>
          </a:prstGeom>
          <a:blipFill>
            <a:blip r:embed="rId10" cstate="print">
              <a:extLst>
                <a:ext uri="{28A0092B-C50C-407E-A947-70E740481C1C}">
                  <a14:useLocalDpi xmlns:a14="http://schemas.microsoft.com/office/drawing/2010/main" val="0"/>
                </a:ext>
              </a:extLst>
            </a:blip>
            <a:stretch>
              <a:fillRect/>
            </a:stretch>
          </a:blipFill>
          <a:ln w="12700">
            <a:solidFill>
              <a:schemeClr val="tx1"/>
            </a:solidFill>
          </a:ln>
        </p:spPr>
        <p:txBody>
          <a:bodyPr wrap="square" lIns="0" tIns="0" rIns="0" bIns="0" rtlCol="0"/>
          <a:lstStyle/>
          <a:p>
            <a:endParaRPr/>
          </a:p>
        </p:txBody>
      </p:sp>
      <p:sp>
        <p:nvSpPr>
          <p:cNvPr id="26" name="object 35"/>
          <p:cNvSpPr txBox="1"/>
          <p:nvPr/>
        </p:nvSpPr>
        <p:spPr>
          <a:xfrm>
            <a:off x="9186111" y="4874645"/>
            <a:ext cx="800100" cy="492443"/>
          </a:xfrm>
          <a:prstGeom prst="rect">
            <a:avLst/>
          </a:prstGeom>
        </p:spPr>
        <p:txBody>
          <a:bodyPr vert="horz" wrap="square" lIns="0" tIns="0" rIns="0" bIns="0" rtlCol="0">
            <a:spAutoFit/>
          </a:bodyPr>
          <a:lstStyle/>
          <a:p>
            <a:pPr marL="12700"/>
            <a:r>
              <a:rPr sz="3200" b="1" dirty="0">
                <a:latin typeface="Constantia"/>
                <a:cs typeface="Constantia"/>
              </a:rPr>
              <a:t>SAR</a:t>
            </a:r>
            <a:endParaRPr sz="3200" dirty="0">
              <a:latin typeface="Constantia"/>
              <a:cs typeface="Constantia"/>
            </a:endParaRPr>
          </a:p>
        </p:txBody>
      </p:sp>
      <p:sp>
        <p:nvSpPr>
          <p:cNvPr id="27" name="object 36"/>
          <p:cNvSpPr txBox="1"/>
          <p:nvPr/>
        </p:nvSpPr>
        <p:spPr>
          <a:xfrm>
            <a:off x="10100733" y="5492115"/>
            <a:ext cx="1253067" cy="984885"/>
          </a:xfrm>
          <a:prstGeom prst="rect">
            <a:avLst/>
          </a:prstGeom>
          <a:noFill/>
        </p:spPr>
        <p:txBody>
          <a:bodyPr vert="horz" wrap="square" lIns="0" tIns="0" rIns="0" bIns="0" rtlCol="0">
            <a:spAutoFit/>
          </a:bodyPr>
          <a:lstStyle/>
          <a:p>
            <a:pPr marL="12700" algn="ctr"/>
            <a:r>
              <a:rPr sz="1600" b="1" dirty="0" smtClean="0">
                <a:solidFill>
                  <a:schemeClr val="bg1"/>
                </a:solidFill>
                <a:latin typeface="Constantia"/>
                <a:cs typeface="Constantia"/>
              </a:rPr>
              <a:t>(</a:t>
            </a:r>
            <a:r>
              <a:rPr lang="en-US" sz="1600" b="1" dirty="0" smtClean="0">
                <a:solidFill>
                  <a:schemeClr val="bg1"/>
                </a:solidFill>
                <a:latin typeface="Constantia"/>
                <a:cs typeface="Constantia"/>
              </a:rPr>
              <a:t>“roughness” e.g., ice, </a:t>
            </a:r>
            <a:r>
              <a:rPr sz="1600" b="1" dirty="0" smtClean="0">
                <a:solidFill>
                  <a:schemeClr val="bg1"/>
                </a:solidFill>
                <a:latin typeface="Constantia"/>
                <a:cs typeface="Constantia"/>
              </a:rPr>
              <a:t>w</a:t>
            </a:r>
            <a:r>
              <a:rPr sz="1600" b="1" spc="-10" dirty="0" smtClean="0">
                <a:solidFill>
                  <a:schemeClr val="bg1"/>
                </a:solidFill>
                <a:latin typeface="Constantia"/>
                <a:cs typeface="Constantia"/>
              </a:rPr>
              <a:t>i</a:t>
            </a:r>
            <a:r>
              <a:rPr sz="1600" b="1" dirty="0" smtClean="0">
                <a:solidFill>
                  <a:schemeClr val="bg1"/>
                </a:solidFill>
                <a:latin typeface="Constantia"/>
                <a:cs typeface="Constantia"/>
              </a:rPr>
              <a:t>n</a:t>
            </a:r>
            <a:r>
              <a:rPr sz="1600" b="1" spc="5" dirty="0" smtClean="0">
                <a:solidFill>
                  <a:schemeClr val="bg1"/>
                </a:solidFill>
                <a:latin typeface="Constantia"/>
                <a:cs typeface="Constantia"/>
              </a:rPr>
              <a:t>d</a:t>
            </a:r>
            <a:r>
              <a:rPr sz="1600" b="1" spc="-35" dirty="0" smtClean="0">
                <a:solidFill>
                  <a:schemeClr val="bg1"/>
                </a:solidFill>
                <a:latin typeface="Constantia"/>
                <a:cs typeface="Constantia"/>
              </a:rPr>
              <a:t>s</a:t>
            </a:r>
            <a:r>
              <a:rPr sz="1600" b="1" dirty="0">
                <a:solidFill>
                  <a:schemeClr val="bg1"/>
                </a:solidFill>
                <a:latin typeface="Constantia"/>
                <a:cs typeface="Constantia"/>
              </a:rPr>
              <a:t>,</a:t>
            </a:r>
            <a:r>
              <a:rPr sz="1600" b="1" spc="-100" dirty="0">
                <a:solidFill>
                  <a:schemeClr val="bg1"/>
                </a:solidFill>
                <a:latin typeface="Constantia"/>
                <a:cs typeface="Constantia"/>
              </a:rPr>
              <a:t> </a:t>
            </a:r>
            <a:r>
              <a:rPr lang="en-US" sz="1600" b="1" spc="-100" dirty="0" smtClean="0">
                <a:solidFill>
                  <a:schemeClr val="bg1"/>
                </a:solidFill>
                <a:latin typeface="Constantia"/>
                <a:cs typeface="Constantia"/>
              </a:rPr>
              <a:t>oil spills, </a:t>
            </a:r>
            <a:r>
              <a:rPr sz="1600" b="1" spc="5" dirty="0" smtClean="0">
                <a:solidFill>
                  <a:schemeClr val="bg1"/>
                </a:solidFill>
                <a:latin typeface="Constantia"/>
                <a:cs typeface="Constantia"/>
              </a:rPr>
              <a:t>e</a:t>
            </a:r>
            <a:r>
              <a:rPr sz="1600" b="1" spc="-50" dirty="0" smtClean="0">
                <a:solidFill>
                  <a:schemeClr val="bg1"/>
                </a:solidFill>
                <a:latin typeface="Constantia"/>
                <a:cs typeface="Constantia"/>
              </a:rPr>
              <a:t>t</a:t>
            </a:r>
            <a:r>
              <a:rPr sz="1600" b="1" spc="-5" dirty="0" smtClean="0">
                <a:solidFill>
                  <a:schemeClr val="bg1"/>
                </a:solidFill>
                <a:latin typeface="Constantia"/>
                <a:cs typeface="Constantia"/>
              </a:rPr>
              <a:t>c</a:t>
            </a:r>
            <a:r>
              <a:rPr sz="1600" b="1" spc="-5" dirty="0">
                <a:solidFill>
                  <a:schemeClr val="bg1"/>
                </a:solidFill>
                <a:latin typeface="Constantia"/>
                <a:cs typeface="Constantia"/>
              </a:rPr>
              <a:t>.)</a:t>
            </a:r>
            <a:endParaRPr sz="1600" dirty="0">
              <a:solidFill>
                <a:schemeClr val="bg1"/>
              </a:solidFill>
              <a:latin typeface="Constantia"/>
              <a:cs typeface="Constantia"/>
            </a:endParaRPr>
          </a:p>
        </p:txBody>
      </p:sp>
      <p:sp>
        <p:nvSpPr>
          <p:cNvPr id="2" name="Footer Placeholder 1"/>
          <p:cNvSpPr>
            <a:spLocks noGrp="1"/>
          </p:cNvSpPr>
          <p:nvPr>
            <p:ph type="ftr" sz="quarter" idx="3"/>
          </p:nvPr>
        </p:nvSpPr>
        <p:spPr/>
        <p:txBody>
          <a:bodyPr/>
          <a:lstStyle/>
          <a:p>
            <a:r>
              <a:rPr lang="en-US" smtClean="0"/>
              <a:t>STAR Seminar, 20 November 2019, NCWCP, College Park, MD</a:t>
            </a:r>
            <a:endParaRPr lang="en-US" dirty="0"/>
          </a:p>
        </p:txBody>
      </p:sp>
      <p:sp>
        <p:nvSpPr>
          <p:cNvPr id="3" name="Slide Number Placeholder 2"/>
          <p:cNvSpPr>
            <a:spLocks noGrp="1"/>
          </p:cNvSpPr>
          <p:nvPr>
            <p:ph type="sldNum" sz="quarter" idx="12"/>
          </p:nvPr>
        </p:nvSpPr>
        <p:spPr/>
        <p:txBody>
          <a:bodyPr/>
          <a:lstStyle/>
          <a:p>
            <a:fld id="{4F6F23CF-7BCB-1C46-9584-7002207BC3BE}" type="slidenum">
              <a:rPr lang="en-US" smtClean="0"/>
              <a:pPr/>
              <a:t>7</a:t>
            </a:fld>
            <a:endParaRPr lang="en-US"/>
          </a:p>
        </p:txBody>
      </p:sp>
    </p:spTree>
    <p:extLst>
      <p:ext uri="{BB962C8B-B14F-4D97-AF65-F5344CB8AC3E}">
        <p14:creationId xmlns:p14="http://schemas.microsoft.com/office/powerpoint/2010/main" val="26193436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4189" y="1041825"/>
            <a:ext cx="10982145" cy="5092968"/>
          </a:xfrm>
        </p:spPr>
      </p:pic>
      <p:sp>
        <p:nvSpPr>
          <p:cNvPr id="2" name="Footer Placeholder 1"/>
          <p:cNvSpPr>
            <a:spLocks noGrp="1"/>
          </p:cNvSpPr>
          <p:nvPr>
            <p:ph type="ftr" sz="quarter" idx="3"/>
          </p:nvPr>
        </p:nvSpPr>
        <p:spPr/>
        <p:txBody>
          <a:bodyPr/>
          <a:lstStyle/>
          <a:p>
            <a:r>
              <a:rPr lang="en-US" smtClean="0"/>
              <a:t>STAR Seminar, 20 November 2019, NCWCP, College Park, MD</a:t>
            </a:r>
            <a:endParaRPr lang="en-US" dirty="0"/>
          </a:p>
        </p:txBody>
      </p:sp>
      <p:sp>
        <p:nvSpPr>
          <p:cNvPr id="3" name="Slide Number Placeholder 2"/>
          <p:cNvSpPr>
            <a:spLocks noGrp="1"/>
          </p:cNvSpPr>
          <p:nvPr>
            <p:ph type="sldNum" sz="quarter" idx="12"/>
          </p:nvPr>
        </p:nvSpPr>
        <p:spPr/>
        <p:txBody>
          <a:bodyPr/>
          <a:lstStyle/>
          <a:p>
            <a:fld id="{4F6F23CF-7BCB-1C46-9584-7002207BC3BE}" type="slidenum">
              <a:rPr lang="en-US" smtClean="0"/>
              <a:pPr/>
              <a:t>8</a:t>
            </a:fld>
            <a:endParaRPr lang="en-US"/>
          </a:p>
        </p:txBody>
      </p:sp>
      <p:sp>
        <p:nvSpPr>
          <p:cNvPr id="9" name="Title 18">
            <a:extLst>
              <a:ext uri="{FF2B5EF4-FFF2-40B4-BE49-F238E27FC236}">
                <a16:creationId xmlns:a16="http://schemas.microsoft.com/office/drawing/2014/main" id="{A1403782-09EB-2241-A83F-BFCE1686C717}"/>
              </a:ext>
            </a:extLst>
          </p:cNvPr>
          <p:cNvSpPr>
            <a:spLocks noGrp="1"/>
          </p:cNvSpPr>
          <p:nvPr>
            <p:ph type="title"/>
          </p:nvPr>
        </p:nvSpPr>
        <p:spPr>
          <a:xfrm>
            <a:off x="528298" y="11557"/>
            <a:ext cx="10515600" cy="1325563"/>
          </a:xfrm>
        </p:spPr>
        <p:txBody>
          <a:bodyPr/>
          <a:lstStyle/>
          <a:p>
            <a:r>
              <a:rPr lang="en-US" spc="-100" dirty="0" smtClean="0"/>
              <a:t>Satellite input - Model output:  e.g., Seascapes Product</a:t>
            </a:r>
            <a:endParaRPr lang="en-US" dirty="0"/>
          </a:p>
        </p:txBody>
      </p:sp>
      <p:sp>
        <p:nvSpPr>
          <p:cNvPr id="10" name="Rectangle 9"/>
          <p:cNvSpPr/>
          <p:nvPr/>
        </p:nvSpPr>
        <p:spPr>
          <a:xfrm>
            <a:off x="131806" y="6060467"/>
            <a:ext cx="12060194" cy="369332"/>
          </a:xfrm>
          <a:prstGeom prst="rect">
            <a:avLst/>
          </a:prstGeom>
        </p:spPr>
        <p:txBody>
          <a:bodyPr wrap="square">
            <a:spAutoFit/>
          </a:bodyPr>
          <a:lstStyle/>
          <a:p>
            <a:pPr algn="ctr"/>
            <a:r>
              <a:rPr lang="en-US" dirty="0">
                <a:hlinkClick r:id="rId3"/>
              </a:rPr>
              <a:t>https://coastwatch.noaa.gov/cw/satellite-data-products/multi-parameter-models/seascape-pelagic-habitat-classification.html</a:t>
            </a:r>
            <a:endParaRPr lang="en-US" dirty="0"/>
          </a:p>
        </p:txBody>
      </p:sp>
    </p:spTree>
    <p:extLst>
      <p:ext uri="{BB962C8B-B14F-4D97-AF65-F5344CB8AC3E}">
        <p14:creationId xmlns:p14="http://schemas.microsoft.com/office/powerpoint/2010/main" val="8070300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4189" y="1041825"/>
            <a:ext cx="10982145" cy="5092968"/>
          </a:xfrm>
        </p:spPr>
      </p:pic>
      <p:sp>
        <p:nvSpPr>
          <p:cNvPr id="4" name="Title 18">
            <a:extLst>
              <a:ext uri="{FF2B5EF4-FFF2-40B4-BE49-F238E27FC236}">
                <a16:creationId xmlns:a16="http://schemas.microsoft.com/office/drawing/2014/main" id="{A1403782-09EB-2241-A83F-BFCE1686C717}"/>
              </a:ext>
            </a:extLst>
          </p:cNvPr>
          <p:cNvSpPr>
            <a:spLocks noGrp="1"/>
          </p:cNvSpPr>
          <p:nvPr>
            <p:ph type="title"/>
          </p:nvPr>
        </p:nvSpPr>
        <p:spPr/>
        <p:txBody>
          <a:bodyPr/>
          <a:lstStyle/>
          <a:p>
            <a:r>
              <a:rPr lang="en-US" spc="-100" dirty="0" smtClean="0"/>
              <a:t>Satellite input - Model output:  e.g., Seascapes Product</a:t>
            </a:r>
            <a:endParaRPr lang="en-US" dirty="0"/>
          </a:p>
        </p:txBody>
      </p:sp>
      <p:pic>
        <p:nvPicPr>
          <p:cNvPr id="8" name="Picture 7"/>
          <p:cNvPicPr>
            <a:picLocks noChangeAspect="1"/>
          </p:cNvPicPr>
          <p:nvPr/>
        </p:nvPicPr>
        <p:blipFill>
          <a:blip r:embed="rId3"/>
          <a:stretch>
            <a:fillRect/>
          </a:stretch>
        </p:blipFill>
        <p:spPr>
          <a:xfrm>
            <a:off x="3014398" y="1259446"/>
            <a:ext cx="6181725" cy="4657725"/>
          </a:xfrm>
          <a:prstGeom prst="rect">
            <a:avLst/>
          </a:prstGeom>
        </p:spPr>
      </p:pic>
      <p:sp>
        <p:nvSpPr>
          <p:cNvPr id="2" name="Footer Placeholder 1"/>
          <p:cNvSpPr>
            <a:spLocks noGrp="1"/>
          </p:cNvSpPr>
          <p:nvPr>
            <p:ph type="ftr" sz="quarter" idx="3"/>
          </p:nvPr>
        </p:nvSpPr>
        <p:spPr/>
        <p:txBody>
          <a:bodyPr/>
          <a:lstStyle/>
          <a:p>
            <a:r>
              <a:rPr lang="en-US" smtClean="0"/>
              <a:t>STAR Seminar, 20 November 2019, NCWCP, College Park, MD</a:t>
            </a:r>
            <a:endParaRPr lang="en-US" dirty="0"/>
          </a:p>
        </p:txBody>
      </p:sp>
      <p:sp>
        <p:nvSpPr>
          <p:cNvPr id="3" name="Slide Number Placeholder 2"/>
          <p:cNvSpPr>
            <a:spLocks noGrp="1"/>
          </p:cNvSpPr>
          <p:nvPr>
            <p:ph type="sldNum" sz="quarter" idx="12"/>
          </p:nvPr>
        </p:nvSpPr>
        <p:spPr/>
        <p:txBody>
          <a:bodyPr/>
          <a:lstStyle/>
          <a:p>
            <a:fld id="{4F6F23CF-7BCB-1C46-9584-7002207BC3BE}" type="slidenum">
              <a:rPr lang="en-US" smtClean="0"/>
              <a:pPr/>
              <a:t>9</a:t>
            </a:fld>
            <a:endParaRPr lang="en-US"/>
          </a:p>
        </p:txBody>
      </p:sp>
      <p:sp>
        <p:nvSpPr>
          <p:cNvPr id="9" name="TextBox 8"/>
          <p:cNvSpPr txBox="1"/>
          <p:nvPr/>
        </p:nvSpPr>
        <p:spPr>
          <a:xfrm>
            <a:off x="8487318" y="322836"/>
            <a:ext cx="3387525" cy="1600438"/>
          </a:xfrm>
          <a:prstGeom prst="rect">
            <a:avLst/>
          </a:prstGeom>
          <a:solidFill>
            <a:schemeClr val="bg1"/>
          </a:solidFill>
        </p:spPr>
        <p:txBody>
          <a:bodyPr wrap="square" rtlCol="0">
            <a:spAutoFit/>
          </a:bodyPr>
          <a:lstStyle/>
          <a:p>
            <a:r>
              <a:rPr lang="en-US" sz="1400" dirty="0"/>
              <a:t>US and global Marine Biodiversity Observation Network (MBON) </a:t>
            </a:r>
            <a:r>
              <a:rPr lang="en-US" sz="1400" dirty="0" smtClean="0"/>
              <a:t>scientists (</a:t>
            </a:r>
            <a:r>
              <a:rPr lang="en-US" sz="1400" dirty="0" err="1" smtClean="0"/>
              <a:t>Kananaugh</a:t>
            </a:r>
            <a:r>
              <a:rPr lang="en-US" sz="1400" dirty="0" smtClean="0"/>
              <a:t>, Muller-</a:t>
            </a:r>
            <a:r>
              <a:rPr lang="en-US" sz="1400" dirty="0" err="1" smtClean="0"/>
              <a:t>Karger</a:t>
            </a:r>
            <a:r>
              <a:rPr lang="en-US" sz="1400" dirty="0" smtClean="0"/>
              <a:t> and others) partnered </a:t>
            </a:r>
            <a:r>
              <a:rPr lang="en-US" sz="1400" dirty="0"/>
              <a:t>with US Integrated Ocean Observation System (IOOS), NOAA/OAR/AOML and </a:t>
            </a:r>
            <a:r>
              <a:rPr lang="en-US" sz="1400" dirty="0" smtClean="0"/>
              <a:t>NOAA/NESDIS/STAR (NOAA CoastWatch/OceanWatch)</a:t>
            </a:r>
            <a:endParaRPr lang="en-US" sz="1400" dirty="0"/>
          </a:p>
        </p:txBody>
      </p:sp>
      <p:sp>
        <p:nvSpPr>
          <p:cNvPr id="10" name="Rectangle 9"/>
          <p:cNvSpPr/>
          <p:nvPr/>
        </p:nvSpPr>
        <p:spPr>
          <a:xfrm>
            <a:off x="131806" y="6060467"/>
            <a:ext cx="12060194" cy="369332"/>
          </a:xfrm>
          <a:prstGeom prst="rect">
            <a:avLst/>
          </a:prstGeom>
        </p:spPr>
        <p:txBody>
          <a:bodyPr wrap="square">
            <a:spAutoFit/>
          </a:bodyPr>
          <a:lstStyle/>
          <a:p>
            <a:pPr algn="ctr"/>
            <a:r>
              <a:rPr lang="en-US" dirty="0">
                <a:hlinkClick r:id="rId4"/>
              </a:rPr>
              <a:t>https://coastwatch.noaa.gov/cw/satellite-data-products/multi-parameter-models/seascape-pelagic-habitat-classification.html</a:t>
            </a:r>
            <a:endParaRPr lang="en-US" dirty="0"/>
          </a:p>
        </p:txBody>
      </p:sp>
    </p:spTree>
    <p:extLst>
      <p:ext uri="{BB962C8B-B14F-4D97-AF65-F5344CB8AC3E}">
        <p14:creationId xmlns:p14="http://schemas.microsoft.com/office/powerpoint/2010/main" val="26275554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AA Title Option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84395</TotalTime>
  <Words>2374</Words>
  <Application>Microsoft Office PowerPoint</Application>
  <PresentationFormat>Widescreen</PresentationFormat>
  <Paragraphs>485</Paragraphs>
  <Slides>39</Slides>
  <Notes>17</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39</vt:i4>
      </vt:variant>
    </vt:vector>
  </HeadingPairs>
  <TitlesOfParts>
    <vt:vector size="54" baseType="lpstr">
      <vt:lpstr>ＭＳ Ｐゴシック</vt:lpstr>
      <vt:lpstr>Arial</vt:lpstr>
      <vt:lpstr>Arial Narrow</vt:lpstr>
      <vt:lpstr>Arial Narrow Bold</vt:lpstr>
      <vt:lpstr>Arial Unicode MS</vt:lpstr>
      <vt:lpstr>Batang</vt:lpstr>
      <vt:lpstr>Calibri</vt:lpstr>
      <vt:lpstr>Constantia</vt:lpstr>
      <vt:lpstr>Courier New</vt:lpstr>
      <vt:lpstr>Helvetica</vt:lpstr>
      <vt:lpstr>Helvetica Neue</vt:lpstr>
      <vt:lpstr>Times</vt:lpstr>
      <vt:lpstr>Times New Roman</vt:lpstr>
      <vt:lpstr>1_Custom Design</vt:lpstr>
      <vt:lpstr>NOAA Title Options</vt:lpstr>
      <vt:lpstr>NOAA CoastWatch/OceanWatch/PolarWatch: Aiding Value-ChainTransitions from Data to Applications</vt:lpstr>
      <vt:lpstr>Questions</vt:lpstr>
      <vt:lpstr>Outine</vt:lpstr>
      <vt:lpstr>Value Chain of Data, Products, Information, Knowledge</vt:lpstr>
      <vt:lpstr>Expanding the “operational” paradigm</vt:lpstr>
      <vt:lpstr>Expanding the “operational” paradigm</vt:lpstr>
      <vt:lpstr>Ocean (Water) Parameters from SPACE</vt:lpstr>
      <vt:lpstr>Satellite input - Model output:  e.g., Seascapes Product</vt:lpstr>
      <vt:lpstr>Satellite input - Model output:  e.g., Seascapes Product</vt:lpstr>
      <vt:lpstr>History of CoastWatch</vt:lpstr>
      <vt:lpstr>CoastWatch/OceanWatch  Data</vt:lpstr>
      <vt:lpstr>NOAA CoastWatch/OceanWatch/PolarWatch Free and Open Data/Products</vt:lpstr>
      <vt:lpstr>PowerPoint Presentation</vt:lpstr>
      <vt:lpstr>NOAA CoastWatch/OceanWatch/PolarWatch Program </vt:lpstr>
      <vt:lpstr>Contact information for the nodes, central office and program</vt:lpstr>
      <vt:lpstr>Typical Product Lifecycle</vt:lpstr>
      <vt:lpstr>Collections</vt:lpstr>
      <vt:lpstr>Consistent NRT &amp; Science Quality Datasets Example from NOAA MSL12 VIIRS Ocean Color</vt:lpstr>
      <vt:lpstr>CoastWatch “Value Added” Products Example:  VIIRS Hi-Res Sectors Co-Located for Ocean Color and SST</vt:lpstr>
      <vt:lpstr>PowerPoint Presentation</vt:lpstr>
      <vt:lpstr>Satellite Data Products Pages</vt:lpstr>
      <vt:lpstr>Data Portal</vt:lpstr>
      <vt:lpstr>Data Portal Tutorial Animation</vt:lpstr>
      <vt:lpstr>PowerPoint Presentation</vt:lpstr>
      <vt:lpstr>PowerPoint Presentation</vt:lpstr>
      <vt:lpstr>CoastWatch Utilities and CDAT Software</vt:lpstr>
      <vt:lpstr>NOAA CoastWatch Satellite Training</vt:lpstr>
      <vt:lpstr>PowerPoint Presentation</vt:lpstr>
      <vt:lpstr>PowerPoint Presentation</vt:lpstr>
      <vt:lpstr>Applications and Research Examples</vt:lpstr>
      <vt:lpstr>NOAA OAR   Earth System Research Laboratory/Physical Science Division</vt:lpstr>
      <vt:lpstr>EcoCast</vt:lpstr>
      <vt:lpstr>C-HARM 3-Day Advanced Forecast:   Pseudo-nitzschia, cellular domoic acid, and particulate domoic acid probability, California and Southern Oregon coast</vt:lpstr>
      <vt:lpstr>Local validation of global satellite product for further use. Example Slide from Recent 3-Day CoastWatch Satellite Training Course</vt:lpstr>
      <vt:lpstr>Participant Slide: SAR data for monitoring coast storm hazards</vt:lpstr>
      <vt:lpstr>Sediment Plume 2018 Unprecedented Rainfall, Chesapeake Bay</vt:lpstr>
      <vt:lpstr>First International Operational Satellite Oceanography Symposium</vt:lpstr>
      <vt:lpstr>PowerPoint Presentation</vt:lpstr>
      <vt:lpstr>Questions?</vt:lpstr>
    </vt:vector>
  </TitlesOfParts>
  <Company>Janin/Cliff Design,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Durham</dc:creator>
  <cp:lastModifiedBy>Veronica Lance</cp:lastModifiedBy>
  <cp:revision>1066</cp:revision>
  <cp:lastPrinted>2019-11-12T15:25:26Z</cp:lastPrinted>
  <dcterms:created xsi:type="dcterms:W3CDTF">2014-05-07T21:32:41Z</dcterms:created>
  <dcterms:modified xsi:type="dcterms:W3CDTF">2019-11-27T13:55:18Z</dcterms:modified>
</cp:coreProperties>
</file>