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tags/tag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8"/>
  </p:sldMasterIdLst>
  <p:notesMasterIdLst>
    <p:notesMasterId r:id="rId23"/>
  </p:notesMasterIdLst>
  <p:handoutMasterIdLst>
    <p:handoutMasterId r:id="rId24"/>
  </p:handoutMasterIdLst>
  <p:sldIdLst>
    <p:sldId id="262" r:id="rId9"/>
    <p:sldId id="301" r:id="rId10"/>
    <p:sldId id="309" r:id="rId11"/>
    <p:sldId id="302" r:id="rId12"/>
    <p:sldId id="291" r:id="rId13"/>
    <p:sldId id="310" r:id="rId14"/>
    <p:sldId id="311" r:id="rId15"/>
    <p:sldId id="304" r:id="rId16"/>
    <p:sldId id="287" r:id="rId17"/>
    <p:sldId id="305" r:id="rId18"/>
    <p:sldId id="306" r:id="rId19"/>
    <p:sldId id="307" r:id="rId20"/>
    <p:sldId id="308" r:id="rId21"/>
    <p:sldId id="292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7488" userDrawn="1">
          <p15:clr>
            <a:srgbClr val="A4A3A4"/>
          </p15:clr>
        </p15:guide>
        <p15:guide id="4" orient="horz" pos="379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pos="6528" userDrawn="1">
          <p15:clr>
            <a:srgbClr val="A4A3A4"/>
          </p15:clr>
        </p15:guide>
        <p15:guide id="8" pos="1152" userDrawn="1">
          <p15:clr>
            <a:srgbClr val="A4A3A4"/>
          </p15:clr>
        </p15:guide>
        <p15:guide id="9" orient="horz" pos="4176" userDrawn="1">
          <p15:clr>
            <a:srgbClr val="A4A3A4"/>
          </p15:clr>
        </p15:guide>
        <p15:guide id="10" orient="horz" pos="648" userDrawn="1">
          <p15:clr>
            <a:srgbClr val="A4A3A4"/>
          </p15:clr>
        </p15:guide>
        <p15:guide id="11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BEEF3"/>
    <a:srgbClr val="C4DEE0"/>
    <a:srgbClr val="CE1126"/>
    <a:srgbClr val="996633"/>
    <a:srgbClr val="87BF83"/>
    <a:srgbClr val="666465"/>
    <a:srgbClr val="B5B5B5"/>
    <a:srgbClr val="880C1B"/>
    <a:srgbClr val="506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96" autoAdjust="0"/>
    <p:restoredTop sz="72979" autoAdjust="0"/>
  </p:normalViewPr>
  <p:slideViewPr>
    <p:cSldViewPr showGuides="1">
      <p:cViewPr varScale="1">
        <p:scale>
          <a:sx n="54" d="100"/>
          <a:sy n="54" d="100"/>
        </p:scale>
        <p:origin x="948" y="56"/>
      </p:cViewPr>
      <p:guideLst>
        <p:guide orient="horz" pos="167"/>
        <p:guide pos="192"/>
        <p:guide pos="7488"/>
        <p:guide orient="horz" pos="3792"/>
        <p:guide orient="horz" pos="3984"/>
        <p:guide pos="3840"/>
        <p:guide pos="6528"/>
        <p:guide pos="1152"/>
        <p:guide orient="horz" pos="4176"/>
        <p:guide orient="horz" pos="648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64"/>
    </p:cViewPr>
  </p:sorterViewPr>
  <p:notesViewPr>
    <p:cSldViewPr showGuides="1">
      <p:cViewPr varScale="1">
        <p:scale>
          <a:sx n="56" d="100"/>
          <a:sy n="56" d="100"/>
        </p:scale>
        <p:origin x="2564" y="2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>
                <a:latin typeface="Arial" pitchFamily="34" charset="0"/>
              </a:rPr>
              <a:t>Raytheon</a:t>
            </a:r>
            <a:endParaRPr lang="en-US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E104DB-5A84-4417-9505-9949D8449EC3}" type="datetimeFigureOut">
              <a:rPr lang="en-US" smtClean="0">
                <a:latin typeface="Arial" pitchFamily="34" charset="0"/>
              </a:rPr>
              <a:pPr/>
              <a:t>12/11/2019</a:t>
            </a:fld>
            <a:endParaRPr lang="en-US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  <p:custDataLst>
              <p:tags r:id="rId2"/>
            </p:custDataLst>
          </p:nvPr>
        </p:nvSpPr>
        <p:spPr>
          <a:xfrm>
            <a:off x="0" y="8829967"/>
            <a:ext cx="70104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82DAC55-62D0-4EAE-A230-0CCA3BD4BC39}" type="slidenum">
              <a:rPr lang="en-US" smtClean="0">
                <a:latin typeface="Arial" pitchFamily="34" charset="0"/>
              </a:rPr>
              <a:pPr/>
              <a:t>‹#›</a:t>
            </a:fld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0417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r>
              <a:rPr lang="en-US" smtClean="0"/>
              <a:t>Raytheon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FC1312E8-DAE4-4DB4-9959-6EFE043C5908}" type="datetimeFigureOut">
              <a:rPr lang="en-US" smtClean="0"/>
              <a:pPr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829967"/>
            <a:ext cx="701040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ctr">
              <a:defRPr lang="en-US" sz="800" b="0" i="0" u="none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smtClean="0"/>
              <a:t> </a:t>
            </a:r>
          </a:p>
          <a:p>
            <a:r>
              <a:rPr lang="en-US" smtClean="0"/>
              <a:t>This document does not contain technology or technical data controlled under either the U.S. International Traffic in Arms Regulations or the U.S. Export Administration Regulations.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0D02AC4-1C81-4AB4-8D73-92191CCF5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266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>
                <a:solidFill>
                  <a:schemeClr val="accent4"/>
                </a:solidFill>
              </a:rPr>
              <a:t>Text or image elements are not permitted below the copyright or takeaway bar on any slide to allow this white space for required document markings.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82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Raytheon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11143008"/>
            <a:ext cx="7010400" cy="586581"/>
          </a:xfrm>
        </p:spPr>
        <p:txBody>
          <a:bodyPr/>
          <a:lstStyle/>
          <a:p>
            <a:r>
              <a:rPr lang="en-US" smtClean="0"/>
              <a:t> </a:t>
            </a:r>
          </a:p>
          <a:p>
            <a:r>
              <a:rPr lang="en-US" smtClean="0"/>
              <a:t>This document does not contain technology or technical data controlled under either the U.S. International Traffic in Arms Regulations or the U.S. Export Administration Regulations.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01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Raytheon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11143008"/>
            <a:ext cx="7010400" cy="586581"/>
          </a:xfrm>
        </p:spPr>
        <p:txBody>
          <a:bodyPr/>
          <a:lstStyle/>
          <a:p>
            <a:r>
              <a:rPr lang="en-US" smtClean="0"/>
              <a:t> </a:t>
            </a:r>
          </a:p>
          <a:p>
            <a:r>
              <a:rPr lang="en-US" smtClean="0"/>
              <a:t>This document does not contain technology or technical data controlled under either the U.S. International Traffic in Arms Regulations or the U.S. Export Administration Regulations.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1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Raytheon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11143008"/>
            <a:ext cx="7010400" cy="586581"/>
          </a:xfrm>
        </p:spPr>
        <p:txBody>
          <a:bodyPr/>
          <a:lstStyle/>
          <a:p>
            <a:r>
              <a:rPr lang="en-US" smtClean="0"/>
              <a:t> </a:t>
            </a:r>
          </a:p>
          <a:p>
            <a:r>
              <a:rPr lang="en-US" smtClean="0"/>
              <a:t>This document does not contain technology or technical data controlled under either the U.S. International Traffic in Arms Regulations or the U.S. Export Administration Regulations.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487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Raytheon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42030"/>
            <a:ext cx="7010400" cy="465455"/>
          </a:xfrm>
        </p:spPr>
        <p:txBody>
          <a:bodyPr/>
          <a:lstStyle/>
          <a:p>
            <a:r>
              <a:rPr lang="en-US" smtClean="0"/>
              <a:t> </a:t>
            </a:r>
          </a:p>
          <a:p>
            <a:r>
              <a:rPr lang="en-US" smtClean="0"/>
              <a:t>This document does not contain technology or technical data controlled under either the U.S. International Traffic in Arms Regulations or the U.S. Export Administration Regulations.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32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29967"/>
            <a:ext cx="7010400" cy="464820"/>
          </a:xfrm>
        </p:spPr>
        <p:txBody>
          <a:bodyPr/>
          <a:lstStyle/>
          <a:p>
            <a:pPr>
              <a:defRPr/>
            </a:pPr>
            <a:r>
              <a:rPr lang="en-US" smtClean="0"/>
              <a:t> </a:t>
            </a:r>
          </a:p>
          <a:p>
            <a:pPr>
              <a:defRPr/>
            </a:pPr>
            <a:r>
              <a:rPr lang="en-US" smtClean="0"/>
              <a:t>This document does not contain technology or technical data controlled under either the U.S. International Traffic in Arms Regulations or the U.S. Export Administration Regulations.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6A4E2-1D8B-4730-A1A0-D442754CB03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04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Raytheon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29967"/>
            <a:ext cx="7010400" cy="464820"/>
          </a:xfrm>
        </p:spPr>
        <p:txBody>
          <a:bodyPr/>
          <a:lstStyle/>
          <a:p>
            <a:r>
              <a:rPr lang="en-US" smtClean="0"/>
              <a:t> </a:t>
            </a:r>
          </a:p>
          <a:p>
            <a:r>
              <a:rPr lang="en-US" smtClean="0"/>
              <a:t>This document does not contain technology or technical data controlled under either the U.S. International Traffic in Arms Regulations or the U.S. Export Administration Regulations.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5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0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Raytheon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29967"/>
            <a:ext cx="7010400" cy="464820"/>
          </a:xfrm>
        </p:spPr>
        <p:txBody>
          <a:bodyPr/>
          <a:lstStyle/>
          <a:p>
            <a:r>
              <a:rPr lang="en-US" smtClean="0"/>
              <a:t> </a:t>
            </a:r>
          </a:p>
          <a:p>
            <a:r>
              <a:rPr lang="en-US" smtClean="0"/>
              <a:t>This document does not contain technology or technical data controlled under either the U.S. International Traffic in Arms Regulations or the U.S. Export Administration Regulations.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091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Raytheon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8829967"/>
            <a:ext cx="7010400" cy="464820"/>
          </a:xfrm>
        </p:spPr>
        <p:txBody>
          <a:bodyPr/>
          <a:lstStyle/>
          <a:p>
            <a:r>
              <a:rPr lang="en-US" smtClean="0"/>
              <a:t> </a:t>
            </a:r>
          </a:p>
          <a:p>
            <a:r>
              <a:rPr lang="en-US" smtClean="0"/>
              <a:t>This document does not contain technology or technical data controlled under either the U.S. International Traffic in Arms Regulations or the U.S. Export Administration Regulations.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7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59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3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77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90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633" y="1028701"/>
            <a:ext cx="11465984" cy="4537076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EE59-D58B-42C7-9F69-DFE6033DCCBE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635" y="261938"/>
            <a:ext cx="9236364" cy="6524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1F1-D86C-4849-8C07-8527E150384C}" type="datetime1">
              <a:rPr lang="en-US" smtClean="0"/>
              <a:t>12/11/2019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13635" y="1028701"/>
            <a:ext cx="5608320" cy="4543839"/>
          </a:xfrm>
        </p:spPr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1800"/>
            </a:lvl2pPr>
            <a:lvl3pPr>
              <a:buClr>
                <a:schemeClr val="tx1"/>
              </a:buClr>
              <a:defRPr sz="18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28292" y="1028701"/>
            <a:ext cx="5608320" cy="4543839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06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83507" y="6428801"/>
            <a:ext cx="2844800" cy="200025"/>
          </a:xfrm>
        </p:spPr>
        <p:txBody>
          <a:bodyPr/>
          <a:lstStyle/>
          <a:p>
            <a:fld id="{F527C511-E613-4CAE-A7C8-99CCE59A5A8B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631507" y="6429376"/>
            <a:ext cx="410211" cy="200025"/>
          </a:xfrm>
        </p:spPr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50848" y="3220378"/>
            <a:ext cx="10909827" cy="430887"/>
          </a:xfrm>
          <a:prstGeom prst="rect">
            <a:avLst/>
          </a:prstGeom>
          <a:effectLst/>
        </p:spPr>
        <p:txBody>
          <a:bodyPr wrap="square" lIns="0" tIns="0" rIns="0" bIns="0">
            <a:noAutofit/>
          </a:bodyPr>
          <a:lstStyle>
            <a:lvl1pPr algn="l">
              <a:defRPr sz="2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ADD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413181"/>
            <a:ext cx="5363077" cy="457200"/>
          </a:xfrm>
        </p:spPr>
        <p:txBody>
          <a:bodyPr lIns="0" tIns="0" rIns="0" bIns="0" anchor="ctr"/>
          <a:lstStyle>
            <a:lvl1pPr marL="0" indent="0">
              <a:buNone/>
              <a:defRPr sz="2400" b="1"/>
            </a:lvl1pPr>
            <a:lvl2pPr marL="230188" indent="0">
              <a:buNone/>
              <a:defRPr/>
            </a:lvl2pPr>
            <a:lvl3pPr marL="461963" indent="0">
              <a:buNone/>
              <a:defRPr/>
            </a:lvl3pPr>
            <a:lvl4pPr marL="68421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Business or subtitle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2" y="4880321"/>
            <a:ext cx="5363077" cy="596140"/>
          </a:xfrm>
        </p:spPr>
        <p:txBody>
          <a:bodyPr lIns="0" tIns="0" rIns="0" bIns="0" anchor="ctr" anchorCtr="0"/>
          <a:lstStyle>
            <a:lvl1pPr marL="0" indent="0">
              <a:buNone/>
              <a:defRPr sz="1600"/>
            </a:lvl1pPr>
            <a:lvl2pPr marL="230188" indent="0">
              <a:buNone/>
              <a:defRPr/>
            </a:lvl2pPr>
            <a:lvl3pPr marL="461963" indent="0">
              <a:buNone/>
              <a:defRPr/>
            </a:lvl3pPr>
            <a:lvl4pPr marL="68421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197600" y="6172200"/>
            <a:ext cx="5384800" cy="1592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/>
          <a:p>
            <a:pPr marL="0" indent="0" algn="r"/>
            <a:r>
              <a:rPr lang="en-US" sz="800" dirty="0" smtClean="0">
                <a:latin typeface="+mj-lt"/>
              </a:rPr>
              <a:t>Copyright </a:t>
            </a:r>
            <a:r>
              <a:rPr lang="en-US" sz="800" dirty="0" smtClean="0">
                <a:latin typeface="+mj-lt"/>
                <a:cs typeface="Arial" pitchFamily="34" charset="0"/>
              </a:rPr>
              <a:t>© 2018,</a:t>
            </a:r>
            <a:r>
              <a:rPr lang="en-US" sz="800" baseline="0" dirty="0" smtClean="0">
                <a:latin typeface="+mj-lt"/>
                <a:cs typeface="Arial" pitchFamily="34" charset="0"/>
              </a:rPr>
              <a:t> </a:t>
            </a:r>
            <a:r>
              <a:rPr lang="en-US" sz="800" dirty="0" smtClean="0">
                <a:latin typeface="+mj-lt"/>
              </a:rPr>
              <a:t>Raytheon Company. 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7521" y="464009"/>
            <a:ext cx="2340988" cy="38943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auto">
          <a:xfrm>
            <a:off x="0" y="6409944"/>
            <a:ext cx="12192000" cy="448056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sz="1800" dirty="0" err="1" smtClean="0"/>
          </a:p>
        </p:txBody>
      </p:sp>
    </p:spTree>
    <p:extLst>
      <p:ext uri="{BB962C8B-B14F-4D97-AF65-F5344CB8AC3E}">
        <p14:creationId xmlns:p14="http://schemas.microsoft.com/office/powerpoint/2010/main" val="972390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F8003-0BEA-4B3B-A1A5-9298412E6224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1800134" y="2819401"/>
            <a:ext cx="10072249" cy="492443"/>
          </a:xfrm>
          <a:prstGeom prst="rect">
            <a:avLst/>
          </a:prstGeom>
          <a:effectLst/>
        </p:spPr>
        <p:txBody>
          <a:bodyPr lIns="0" tIns="0" rIns="0" bIns="0">
            <a:noAutofit/>
          </a:bodyPr>
          <a:lstStyle>
            <a:lvl1pPr marL="0" indent="0"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800134" y="3772619"/>
            <a:ext cx="10072249" cy="1728031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 sz="1800" b="0"/>
            </a:lvl1pPr>
            <a:lvl2pPr marL="230188" indent="0">
              <a:buNone/>
              <a:defRPr/>
            </a:lvl2pPr>
            <a:lvl3pPr marL="461963" indent="0">
              <a:buNone/>
              <a:defRPr/>
            </a:lvl3pPr>
            <a:lvl4pPr marL="684212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Business or subtitle</a:t>
            </a:r>
            <a:br>
              <a:rPr lang="en-US" dirty="0" smtClean="0"/>
            </a:br>
            <a:r>
              <a:rPr lang="en-US" dirty="0" smtClean="0"/>
              <a:t>Presenter name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49168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900" y="1295401"/>
            <a:ext cx="54864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0" y="439738"/>
            <a:ext cx="381211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lpanas\Desktop\Na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857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7900" y="1295401"/>
            <a:ext cx="5486400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8000" y="439738"/>
            <a:ext cx="381211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lpanas\Desktop\Nasa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2857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1642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634" y="261938"/>
            <a:ext cx="9236364" cy="6524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3633" y="1028701"/>
            <a:ext cx="11465984" cy="45022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3507" y="6505001"/>
            <a:ext cx="2844800" cy="2000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D129851C-A163-435C-A69F-3F988F8F9CA6}" type="datetime1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31507" y="6505576"/>
            <a:ext cx="410211" cy="2000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Line 28"/>
          <p:cNvSpPr>
            <a:spLocks noChangeShapeType="1"/>
          </p:cNvSpPr>
          <p:nvPr/>
        </p:nvSpPr>
        <p:spPr bwMode="auto">
          <a:xfrm>
            <a:off x="11523557" y="6505576"/>
            <a:ext cx="0" cy="200025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schemeClr val="accent6"/>
              </a:solidFill>
              <a:latin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339" y="228601"/>
            <a:ext cx="2330940" cy="38776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0" y="963930"/>
            <a:ext cx="12192003" cy="0"/>
          </a:xfrm>
          <a:prstGeom prst="line">
            <a:avLst/>
          </a:prstGeom>
          <a:ln w="12700"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54" r:id="rId3"/>
    <p:sldLayoutId id="2147483668" r:id="rId4"/>
    <p:sldLayoutId id="2147483671" r:id="rId5"/>
    <p:sldLayoutId id="2147483672" r:id="rId6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29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461963" indent="-231775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684213" indent="-222250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914400" indent="-230188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1800" b="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144588" indent="-230188" algn="l" defTabSz="914400" rtl="0" eaLnBrk="1" latinLnBrk="0" hangingPunct="1">
        <a:spcBef>
          <a:spcPct val="200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752600" y="3220378"/>
            <a:ext cx="8686800" cy="430887"/>
          </a:xfrm>
        </p:spPr>
        <p:txBody>
          <a:bodyPr/>
          <a:lstStyle/>
          <a:p>
            <a:r>
              <a:rPr lang="en-US" dirty="0" smtClean="0"/>
              <a:t>JPSS Cloud Data Processing Future </a:t>
            </a:r>
            <a:br>
              <a:rPr lang="en-US" dirty="0" smtClean="0"/>
            </a:br>
            <a:r>
              <a:rPr lang="en-US" dirty="0" smtClean="0"/>
              <a:t>and Machine Learning for the Weather Value Chain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096000" y="4413181"/>
            <a:ext cx="4022308" cy="692219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096000" y="5257801"/>
            <a:ext cx="2209801" cy="838199"/>
          </a:xfrm>
        </p:spPr>
        <p:txBody>
          <a:bodyPr/>
          <a:lstStyle/>
          <a:p>
            <a:r>
              <a:rPr lang="en-US" dirty="0" smtClean="0"/>
              <a:t>Scott Kern</a:t>
            </a:r>
          </a:p>
          <a:p>
            <a:r>
              <a:rPr lang="en-US" dirty="0" smtClean="0"/>
              <a:t>Emily Greene</a:t>
            </a:r>
          </a:p>
          <a:p>
            <a:r>
              <a:rPr lang="en-US" dirty="0" smtClean="0"/>
              <a:t>Shawn Miller</a:t>
            </a:r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Application of Machine Learning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4BE4-E647-4B22-BC7E-0D8CE757A8E3}" type="datetime1">
              <a:rPr lang="en-US" smtClean="0"/>
              <a:t>12/11/2019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769371" y="4751318"/>
            <a:ext cx="1358855" cy="1358855"/>
            <a:chOff x="11389132" y="4381404"/>
            <a:chExt cx="1522850" cy="1522850"/>
          </a:xfrm>
        </p:grpSpPr>
        <p:sp>
          <p:nvSpPr>
            <p:cNvPr id="7" name="Arc 6"/>
            <p:cNvSpPr>
              <a:spLocks noChangeAspect="1"/>
            </p:cNvSpPr>
            <p:nvPr/>
          </p:nvSpPr>
          <p:spPr>
            <a:xfrm>
              <a:off x="11389132" y="4381404"/>
              <a:ext cx="1522850" cy="1522850"/>
            </a:xfrm>
            <a:prstGeom prst="arc">
              <a:avLst>
                <a:gd name="adj1" fmla="val 7604326"/>
                <a:gd name="adj2" fmla="val 17979816"/>
              </a:avLst>
            </a:prstGeom>
            <a:ln w="2540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8" name="Arc 7"/>
            <p:cNvSpPr>
              <a:spLocks noChangeAspect="1"/>
            </p:cNvSpPr>
            <p:nvPr/>
          </p:nvSpPr>
          <p:spPr>
            <a:xfrm>
              <a:off x="11426995" y="4417501"/>
              <a:ext cx="1447128" cy="1447128"/>
            </a:xfrm>
            <a:prstGeom prst="arc">
              <a:avLst>
                <a:gd name="adj1" fmla="val 6256232"/>
                <a:gd name="adj2" fmla="val 20937041"/>
              </a:avLst>
            </a:prstGeom>
            <a:ln w="127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rcRect l="24528" t="9326" r="26355" b="2719"/>
            <a:stretch>
              <a:fillRect/>
            </a:stretch>
          </p:blipFill>
          <p:spPr>
            <a:xfrm>
              <a:off x="11435409" y="4425915"/>
              <a:ext cx="1430301" cy="1430301"/>
            </a:xfrm>
            <a:custGeom>
              <a:avLst/>
              <a:gdLst>
                <a:gd name="connsiteX0" fmla="*/ 4786012 w 9572028"/>
                <a:gd name="connsiteY0" fmla="*/ 0 h 9572028"/>
                <a:gd name="connsiteX1" fmla="*/ 9572028 w 9572028"/>
                <a:gd name="connsiteY1" fmla="*/ 4786014 h 9572028"/>
                <a:gd name="connsiteX2" fmla="*/ 4786012 w 9572028"/>
                <a:gd name="connsiteY2" fmla="*/ 9572028 h 9572028"/>
                <a:gd name="connsiteX3" fmla="*/ 0 w 9572028"/>
                <a:gd name="connsiteY3" fmla="*/ 4786014 h 9572028"/>
                <a:gd name="connsiteX4" fmla="*/ 4786012 w 9572028"/>
                <a:gd name="connsiteY4" fmla="*/ 0 h 95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2028" h="9572028">
                  <a:moveTo>
                    <a:pt x="4786012" y="0"/>
                  </a:moveTo>
                  <a:cubicBezTo>
                    <a:pt x="7429256" y="0"/>
                    <a:pt x="9572028" y="2142772"/>
                    <a:pt x="9572028" y="4786014"/>
                  </a:cubicBezTo>
                  <a:cubicBezTo>
                    <a:pt x="9572028" y="7429256"/>
                    <a:pt x="7429256" y="9572028"/>
                    <a:pt x="4786012" y="9572028"/>
                  </a:cubicBezTo>
                  <a:cubicBezTo>
                    <a:pt x="2142772" y="9572028"/>
                    <a:pt x="0" y="7429256"/>
                    <a:pt x="0" y="4786014"/>
                  </a:cubicBezTo>
                  <a:cubicBezTo>
                    <a:pt x="0" y="2142772"/>
                    <a:pt x="2142772" y="0"/>
                    <a:pt x="4786012" y="0"/>
                  </a:cubicBezTo>
                  <a:close/>
                </a:path>
              </a:pathLst>
            </a:custGeom>
          </p:spPr>
        </p:pic>
      </p:grpSp>
      <p:grpSp>
        <p:nvGrpSpPr>
          <p:cNvPr id="10" name="Group 9"/>
          <p:cNvGrpSpPr/>
          <p:nvPr/>
        </p:nvGrpSpPr>
        <p:grpSpPr>
          <a:xfrm>
            <a:off x="1071395" y="2681175"/>
            <a:ext cx="1415440" cy="1415440"/>
            <a:chOff x="1453920" y="4698113"/>
            <a:chExt cx="1586265" cy="1586265"/>
          </a:xfrm>
        </p:grpSpPr>
        <p:sp>
          <p:nvSpPr>
            <p:cNvPr id="11" name="Arc 10"/>
            <p:cNvSpPr>
              <a:spLocks noChangeAspect="1"/>
            </p:cNvSpPr>
            <p:nvPr/>
          </p:nvSpPr>
          <p:spPr>
            <a:xfrm>
              <a:off x="1453920" y="4698113"/>
              <a:ext cx="1586265" cy="1586265"/>
            </a:xfrm>
            <a:prstGeom prst="arc">
              <a:avLst>
                <a:gd name="adj1" fmla="val 3089019"/>
                <a:gd name="adj2" fmla="val 10955972"/>
              </a:avLst>
            </a:prstGeom>
            <a:ln w="2540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12" name="Arc 11"/>
            <p:cNvSpPr>
              <a:spLocks noChangeAspect="1"/>
            </p:cNvSpPr>
            <p:nvPr/>
          </p:nvSpPr>
          <p:spPr>
            <a:xfrm>
              <a:off x="1493360" y="4735713"/>
              <a:ext cx="1507390" cy="1507390"/>
            </a:xfrm>
            <a:prstGeom prst="arc">
              <a:avLst>
                <a:gd name="adj1" fmla="val 885948"/>
                <a:gd name="adj2" fmla="val 14701613"/>
              </a:avLst>
            </a:prstGeom>
            <a:ln w="127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rcRect l="1560" t="1576" r="42109"/>
            <a:stretch>
              <a:fillRect/>
            </a:stretch>
          </p:blipFill>
          <p:spPr>
            <a:xfrm>
              <a:off x="1502124" y="4744477"/>
              <a:ext cx="1489862" cy="1489609"/>
            </a:xfrm>
            <a:custGeom>
              <a:avLst/>
              <a:gdLst>
                <a:gd name="connsiteX0" fmla="*/ 4786014 w 9572028"/>
                <a:gd name="connsiteY0" fmla="*/ 0 h 9570404"/>
                <a:gd name="connsiteX1" fmla="*/ 9572028 w 9572028"/>
                <a:gd name="connsiteY1" fmla="*/ 4786014 h 9570404"/>
                <a:gd name="connsiteX2" fmla="*/ 5032302 w 9572028"/>
                <a:gd name="connsiteY2" fmla="*/ 9565800 h 9570404"/>
                <a:gd name="connsiteX3" fmla="*/ 4850236 w 9572028"/>
                <a:gd name="connsiteY3" fmla="*/ 9570404 h 9570404"/>
                <a:gd name="connsiteX4" fmla="*/ 4721792 w 9572028"/>
                <a:gd name="connsiteY4" fmla="*/ 9570404 h 9570404"/>
                <a:gd name="connsiteX5" fmla="*/ 4539726 w 9572028"/>
                <a:gd name="connsiteY5" fmla="*/ 9565800 h 9570404"/>
                <a:gd name="connsiteX6" fmla="*/ 0 w 9572028"/>
                <a:gd name="connsiteY6" fmla="*/ 4786014 h 9570404"/>
                <a:gd name="connsiteX7" fmla="*/ 4786014 w 9572028"/>
                <a:gd name="connsiteY7" fmla="*/ 0 h 9570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72028" h="9570404">
                  <a:moveTo>
                    <a:pt x="4786014" y="0"/>
                  </a:moveTo>
                  <a:cubicBezTo>
                    <a:pt x="7429256" y="0"/>
                    <a:pt x="9572028" y="2142772"/>
                    <a:pt x="9572028" y="4786014"/>
                  </a:cubicBezTo>
                  <a:cubicBezTo>
                    <a:pt x="9572028" y="7346654"/>
                    <a:pt x="7561086" y="9437616"/>
                    <a:pt x="5032302" y="9565800"/>
                  </a:cubicBezTo>
                  <a:lnTo>
                    <a:pt x="4850236" y="9570404"/>
                  </a:lnTo>
                  <a:lnTo>
                    <a:pt x="4721792" y="9570404"/>
                  </a:lnTo>
                  <a:lnTo>
                    <a:pt x="4539726" y="9565800"/>
                  </a:lnTo>
                  <a:cubicBezTo>
                    <a:pt x="2010942" y="9437616"/>
                    <a:pt x="0" y="7346654"/>
                    <a:pt x="0" y="4786014"/>
                  </a:cubicBezTo>
                  <a:cubicBezTo>
                    <a:pt x="0" y="2142772"/>
                    <a:pt x="2142772" y="0"/>
                    <a:pt x="4786014" y="0"/>
                  </a:cubicBezTo>
                  <a:close/>
                </a:path>
              </a:pathLst>
            </a:custGeom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7063994" y="1304059"/>
            <a:ext cx="1358855" cy="1358855"/>
            <a:chOff x="7790434" y="1480986"/>
            <a:chExt cx="1522850" cy="1522850"/>
          </a:xfrm>
        </p:grpSpPr>
        <p:sp>
          <p:nvSpPr>
            <p:cNvPr id="15" name="Arc 14"/>
            <p:cNvSpPr>
              <a:spLocks noChangeAspect="1"/>
            </p:cNvSpPr>
            <p:nvPr/>
          </p:nvSpPr>
          <p:spPr>
            <a:xfrm>
              <a:off x="7790434" y="1480986"/>
              <a:ext cx="1522850" cy="1522850"/>
            </a:xfrm>
            <a:prstGeom prst="arc">
              <a:avLst>
                <a:gd name="adj1" fmla="val 13403924"/>
                <a:gd name="adj2" fmla="val 828424"/>
              </a:avLst>
            </a:prstGeom>
            <a:ln w="254000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sp>
          <p:nvSpPr>
            <p:cNvPr id="16" name="Arc 15"/>
            <p:cNvSpPr>
              <a:spLocks noChangeAspect="1"/>
            </p:cNvSpPr>
            <p:nvPr/>
          </p:nvSpPr>
          <p:spPr>
            <a:xfrm>
              <a:off x="7828297" y="1517083"/>
              <a:ext cx="1447128" cy="1447128"/>
            </a:xfrm>
            <a:prstGeom prst="arc">
              <a:avLst>
                <a:gd name="adj1" fmla="val 12432191"/>
                <a:gd name="adj2" fmla="val 4189851"/>
              </a:avLst>
            </a:prstGeom>
            <a:ln w="1270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Narrow" panose="020B060602020203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/>
            <a:srcRect l="3734" t="3207" r="30170" b="1992"/>
            <a:stretch>
              <a:fillRect/>
            </a:stretch>
          </p:blipFill>
          <p:spPr>
            <a:xfrm>
              <a:off x="7836711" y="1525497"/>
              <a:ext cx="1430301" cy="1430301"/>
            </a:xfrm>
            <a:custGeom>
              <a:avLst/>
              <a:gdLst>
                <a:gd name="connsiteX0" fmla="*/ 4786014 w 9572028"/>
                <a:gd name="connsiteY0" fmla="*/ 0 h 9572028"/>
                <a:gd name="connsiteX1" fmla="*/ 9572028 w 9572028"/>
                <a:gd name="connsiteY1" fmla="*/ 4786014 h 9572028"/>
                <a:gd name="connsiteX2" fmla="*/ 4786014 w 9572028"/>
                <a:gd name="connsiteY2" fmla="*/ 9572028 h 9572028"/>
                <a:gd name="connsiteX3" fmla="*/ 0 w 9572028"/>
                <a:gd name="connsiteY3" fmla="*/ 4786014 h 9572028"/>
                <a:gd name="connsiteX4" fmla="*/ 4786014 w 9572028"/>
                <a:gd name="connsiteY4" fmla="*/ 0 h 9572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72028" h="9572028">
                  <a:moveTo>
                    <a:pt x="4786014" y="0"/>
                  </a:moveTo>
                  <a:cubicBezTo>
                    <a:pt x="7429257" y="0"/>
                    <a:pt x="9572028" y="2142772"/>
                    <a:pt x="9572028" y="4786014"/>
                  </a:cubicBezTo>
                  <a:cubicBezTo>
                    <a:pt x="9572028" y="7429256"/>
                    <a:pt x="7429257" y="9572028"/>
                    <a:pt x="4786014" y="9572028"/>
                  </a:cubicBezTo>
                  <a:cubicBezTo>
                    <a:pt x="2142771" y="9572028"/>
                    <a:pt x="0" y="7429256"/>
                    <a:pt x="0" y="4786014"/>
                  </a:cubicBezTo>
                  <a:cubicBezTo>
                    <a:pt x="0" y="2142772"/>
                    <a:pt x="2142771" y="0"/>
                    <a:pt x="4786014" y="0"/>
                  </a:cubicBezTo>
                  <a:close/>
                </a:path>
              </a:pathLst>
            </a:custGeom>
          </p:spPr>
        </p:pic>
      </p:grpSp>
      <p:sp>
        <p:nvSpPr>
          <p:cNvPr id="18" name="Rectangle 17"/>
          <p:cNvSpPr/>
          <p:nvPr/>
        </p:nvSpPr>
        <p:spPr>
          <a:xfrm>
            <a:off x="4725435" y="5173007"/>
            <a:ext cx="2824447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spc="300" dirty="0">
                <a:latin typeface="Arial Narrow" panose="020B0606020202030204" pitchFamily="34" charset="0"/>
                <a:cs typeface="Arial Narrow"/>
              </a:rPr>
              <a:t>    HARDWARE</a:t>
            </a:r>
          </a:p>
          <a:p>
            <a:endParaRPr lang="en-US" sz="500" b="1" spc="300" dirty="0">
              <a:latin typeface="Arial Narrow" panose="020B0606020202030204" pitchFamily="34" charset="0"/>
            </a:endParaRPr>
          </a:p>
          <a:p>
            <a:pPr lvl="0"/>
            <a:r>
              <a:rPr 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 Narrow"/>
              </a:rPr>
              <a:t>       Specialized hardware to accelerate </a:t>
            </a:r>
            <a:br>
              <a:rPr 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 Narrow"/>
              </a:rPr>
            </a:br>
            <a:r>
              <a:rPr 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 Narrow"/>
              </a:rPr>
              <a:t>     software which runs machine learning and deep learning applications</a:t>
            </a:r>
          </a:p>
        </p:txBody>
      </p:sp>
      <p:sp>
        <p:nvSpPr>
          <p:cNvPr id="19" name="object 12"/>
          <p:cNvSpPr/>
          <p:nvPr/>
        </p:nvSpPr>
        <p:spPr>
          <a:xfrm>
            <a:off x="1929115" y="4179904"/>
            <a:ext cx="1967512" cy="391667"/>
          </a:xfrm>
          <a:prstGeom prst="rect">
            <a:avLst/>
          </a:prstGeom>
          <a:noFill/>
        </p:spPr>
        <p:txBody>
          <a:bodyPr wrap="square" lIns="0" tIns="0" rIns="0" bIns="0" rtlCol="0" anchor="ctr" anchorCtr="0"/>
          <a:lstStyle/>
          <a:p>
            <a:pPr algn="r">
              <a:lnSpc>
                <a:spcPct val="94000"/>
              </a:lnSpc>
            </a:pPr>
            <a:endParaRPr lang="en-US" sz="1900" b="1" spc="300" dirty="0"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4201489"/>
            <a:ext cx="2587045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900" b="1" spc="300" dirty="0">
                <a:latin typeface="Arial Narrow" panose="020B0606020202030204" pitchFamily="34" charset="0"/>
                <a:cs typeface="Arial Narrow"/>
              </a:rPr>
              <a:t>SOFTWARE/ </a:t>
            </a:r>
            <a:r>
              <a:rPr lang="pt-BR" sz="1900" b="1" spc="300" dirty="0" smtClean="0">
                <a:latin typeface="Arial Narrow" panose="020B0606020202030204" pitchFamily="34" charset="0"/>
                <a:cs typeface="Arial Narrow"/>
              </a:rPr>
              <a:t>ALGORITHMS</a:t>
            </a:r>
            <a:endParaRPr lang="en-US" sz="1900" b="1" spc="300" dirty="0">
              <a:latin typeface="Arial Narrow" panose="020B0606020202030204" pitchFamily="34" charset="0"/>
            </a:endParaRPr>
          </a:p>
          <a:p>
            <a:endParaRPr lang="en-US" sz="500" spc="-5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 Narrow"/>
            </a:endParaRPr>
          </a:p>
          <a:p>
            <a:r>
              <a:rPr 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 Narrow"/>
              </a:rPr>
              <a:t>Interface, library or tool which allows developers to more easily and quickly build machine learning models, using pre-built optimized components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00680" y="4119312"/>
            <a:ext cx="3217077" cy="841256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bg1"/>
            </a:solidFill>
          </a:ln>
          <a:effectLst>
            <a:outerShdw blurRad="50800" algn="ctr" rotWithShape="0">
              <a:prstClr val="black">
                <a:alpha val="45000"/>
              </a:prstClr>
            </a:outerShdw>
          </a:effectLst>
        </p:spPr>
        <p:txBody>
          <a:bodyPr wrap="square" lIns="91440" tIns="45720" rIns="0" bIns="4572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600" b="1" spc="300" dirty="0">
                <a:solidFill>
                  <a:schemeClr val="accent4"/>
                </a:solidFill>
                <a:latin typeface="Arial Narrow" panose="020B0606020202030204" pitchFamily="34" charset="0"/>
                <a:cs typeface="Arial" pitchFamily="34" charset="0"/>
              </a:rPr>
              <a:t>IMPLEMENT ALGORITHMS</a:t>
            </a:r>
          </a:p>
          <a:p>
            <a:pPr marL="182866" indent="-182866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latin typeface="Arial Narrow" panose="020B0606020202030204" pitchFamily="34" charset="0"/>
                <a:cs typeface="Arial" pitchFamily="34" charset="0"/>
              </a:rPr>
              <a:t>Select processing approach</a:t>
            </a:r>
          </a:p>
          <a:p>
            <a:pPr marL="182866" indent="-182866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latin typeface="Arial Narrow" panose="020B0606020202030204" pitchFamily="34" charset="0"/>
                <a:cs typeface="Arial" pitchFamily="34" charset="0"/>
              </a:rPr>
              <a:t>Integrate with existing system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97124" y="5148002"/>
            <a:ext cx="2948085" cy="1041311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bg1"/>
            </a:solidFill>
          </a:ln>
          <a:effectLst>
            <a:outerShdw blurRad="50800" algn="ctr" rotWithShape="0">
              <a:prstClr val="black">
                <a:alpha val="45000"/>
              </a:prstClr>
            </a:outerShdw>
          </a:effectLst>
        </p:spPr>
        <p:txBody>
          <a:bodyPr wrap="square" lIns="91440" tIns="45720" rIns="0" bIns="4572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600" b="1" spc="300" dirty="0">
                <a:solidFill>
                  <a:schemeClr val="accent4"/>
                </a:solidFill>
                <a:latin typeface="Arial Narrow" panose="020B0606020202030204" pitchFamily="34" charset="0"/>
                <a:cs typeface="Arial" pitchFamily="34" charset="0"/>
              </a:rPr>
              <a:t>EVALUATE SYSTEM</a:t>
            </a:r>
          </a:p>
          <a:p>
            <a:pPr marL="182866" indent="-182866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latin typeface="Arial Narrow" panose="020B0606020202030204" pitchFamily="34" charset="0"/>
                <a:cs typeface="Arial" pitchFamily="34" charset="0"/>
              </a:rPr>
              <a:t>Select evaluation data</a:t>
            </a:r>
          </a:p>
          <a:p>
            <a:pPr marL="182866" indent="-182866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latin typeface="Arial Narrow" panose="020B0606020202030204" pitchFamily="34" charset="0"/>
                <a:cs typeface="Arial" pitchFamily="34" charset="0"/>
              </a:rPr>
              <a:t>Perform Verification &amp; Validation, operational testing</a:t>
            </a:r>
          </a:p>
        </p:txBody>
      </p:sp>
      <p:sp>
        <p:nvSpPr>
          <p:cNvPr id="23" name="Bent Arrow 22"/>
          <p:cNvSpPr/>
          <p:nvPr/>
        </p:nvSpPr>
        <p:spPr bwMode="auto">
          <a:xfrm rot="5400000">
            <a:off x="4257747" y="1808273"/>
            <a:ext cx="806700" cy="735921"/>
          </a:xfrm>
          <a:prstGeom prst="bentArrow">
            <a:avLst/>
          </a:prstGeom>
          <a:solidFill>
            <a:srgbClr val="B5B5B5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>
              <a:latin typeface="Arial Narrow" panose="020B0606020202030204" pitchFamily="34" charset="0"/>
            </a:endParaRPr>
          </a:p>
        </p:txBody>
      </p:sp>
      <p:sp>
        <p:nvSpPr>
          <p:cNvPr id="24" name="Bent Arrow 23"/>
          <p:cNvSpPr/>
          <p:nvPr/>
        </p:nvSpPr>
        <p:spPr bwMode="auto">
          <a:xfrm rot="5400000">
            <a:off x="7191344" y="3290541"/>
            <a:ext cx="799797" cy="772019"/>
          </a:xfrm>
          <a:prstGeom prst="bentArrow">
            <a:avLst/>
          </a:prstGeom>
          <a:solidFill>
            <a:srgbClr val="B5B5B5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>
              <a:latin typeface="Arial Narrow" panose="020B0606020202030204" pitchFamily="34" charset="0"/>
            </a:endParaRPr>
          </a:p>
        </p:txBody>
      </p:sp>
      <p:sp>
        <p:nvSpPr>
          <p:cNvPr id="25" name="Bent Arrow 24"/>
          <p:cNvSpPr/>
          <p:nvPr/>
        </p:nvSpPr>
        <p:spPr bwMode="auto">
          <a:xfrm rot="5400000">
            <a:off x="9717125" y="4361503"/>
            <a:ext cx="801233" cy="720431"/>
          </a:xfrm>
          <a:prstGeom prst="bentArrow">
            <a:avLst/>
          </a:prstGeom>
          <a:solidFill>
            <a:srgbClr val="B5B5B5"/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>
              <a:latin typeface="Arial Narrow" panose="020B0606020202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54504" y="1598741"/>
            <a:ext cx="324052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spc="300" dirty="0">
                <a:latin typeface="Arial Narrow" panose="020B0606020202030204" pitchFamily="34" charset="0"/>
                <a:cs typeface="Arial Narrow"/>
              </a:rPr>
              <a:t>    DATA</a:t>
            </a:r>
            <a:endParaRPr lang="en-US" sz="2000" b="1" spc="300" dirty="0">
              <a:latin typeface="Arial Narrow" panose="020B0606020202030204" pitchFamily="34" charset="0"/>
            </a:endParaRPr>
          </a:p>
          <a:p>
            <a:pPr lvl="0"/>
            <a:endParaRPr lang="en-US" sz="500" spc="-5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 Narrow"/>
            </a:endParaRPr>
          </a:p>
          <a:p>
            <a:pPr lvl="0"/>
            <a:r>
              <a:rPr 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 Narrow"/>
              </a:rPr>
              <a:t>          Information that contains a signal about </a:t>
            </a:r>
            <a:br>
              <a:rPr 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 Narrow"/>
              </a:rPr>
            </a:br>
            <a:r>
              <a:rPr 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 Narrow"/>
              </a:rPr>
              <a:t>          the event you care about. AI/ML data can </a:t>
            </a:r>
            <a:br>
              <a:rPr 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 Narrow"/>
              </a:rPr>
            </a:br>
            <a:r>
              <a:rPr 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 Narrow"/>
              </a:rPr>
              <a:t>       be in the form of images, text or video. </a:t>
            </a:r>
            <a:br>
              <a:rPr 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 Narrow"/>
              </a:rPr>
            </a:br>
            <a:r>
              <a:rPr lang="en-US" sz="1400" spc="-5" dirty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  <a:cs typeface="Arial Narrow"/>
              </a:rPr>
              <a:t>  Training data: data that we present AI/ML algorithms to train them; Test data: data that we use to evaluate accuracy of AI/ML algorithms</a:t>
            </a:r>
          </a:p>
          <a:p>
            <a:pPr lvl="0"/>
            <a:endParaRPr lang="en-US" sz="1400" spc="-5" dirty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  <a:cs typeface="Arial Narrow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8033" y="1131313"/>
            <a:ext cx="3437739" cy="1544012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bg1"/>
            </a:solidFill>
          </a:ln>
          <a:effectLst>
            <a:outerShdw blurRad="50800" algn="ctr" rotWithShape="0">
              <a:prstClr val="black">
                <a:alpha val="45000"/>
              </a:prstClr>
            </a:outerShdw>
          </a:effectLst>
        </p:spPr>
        <p:txBody>
          <a:bodyPr wrap="square" lIns="91440" tIns="45720" rIns="0" bIns="4572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600" b="1" spc="300" dirty="0">
                <a:solidFill>
                  <a:schemeClr val="accent4"/>
                </a:solidFill>
                <a:latin typeface="Arial Narrow" panose="020B0606020202030204" pitchFamily="34" charset="0"/>
                <a:cs typeface="Arial" pitchFamily="34" charset="0"/>
              </a:rPr>
              <a:t>SYSTEMS ENGINEERING</a:t>
            </a:r>
          </a:p>
          <a:p>
            <a:pPr>
              <a:spcAft>
                <a:spcPts val="500"/>
              </a:spcAft>
            </a:pPr>
            <a:r>
              <a:rPr lang="en-US" sz="1300" b="1" dirty="0">
                <a:latin typeface="Arial Narrow" panose="020B0606020202030204" pitchFamily="34" charset="0"/>
                <a:cs typeface="Arial" pitchFamily="34" charset="0"/>
              </a:rPr>
              <a:t>Where in Processing Chain should AI/ML be Applied?</a:t>
            </a:r>
          </a:p>
          <a:p>
            <a:pPr marL="182866" indent="-182866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latin typeface="Arial Narrow" panose="020B0606020202030204" pitchFamily="34" charset="0"/>
                <a:cs typeface="Arial" pitchFamily="34" charset="0"/>
              </a:rPr>
              <a:t>Benefit vs. cost</a:t>
            </a:r>
          </a:p>
          <a:p>
            <a:pPr marL="182866" indent="-182866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latin typeface="Arial Narrow" panose="020B0606020202030204" pitchFamily="34" charset="0"/>
                <a:cs typeface="Arial" pitchFamily="34" charset="0"/>
              </a:rPr>
              <a:t>Data availability – quality &amp; quantity</a:t>
            </a:r>
          </a:p>
          <a:p>
            <a:pPr marL="182866" indent="-182866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latin typeface="Arial Narrow" panose="020B0606020202030204" pitchFamily="34" charset="0"/>
                <a:cs typeface="Arial" pitchFamily="34" charset="0"/>
              </a:rPr>
              <a:t>Impact on overall system</a:t>
            </a:r>
          </a:p>
        </p:txBody>
      </p:sp>
      <p:sp>
        <p:nvSpPr>
          <p:cNvPr id="28" name="Bent Arrow 27"/>
          <p:cNvSpPr/>
          <p:nvPr/>
        </p:nvSpPr>
        <p:spPr bwMode="auto">
          <a:xfrm rot="16200000">
            <a:off x="7620306" y="5044367"/>
            <a:ext cx="801233" cy="720431"/>
          </a:xfrm>
          <a:prstGeom prst="bentArrow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>
              <a:latin typeface="Arial Narrow" panose="020B0606020202030204" pitchFamily="34" charset="0"/>
            </a:endParaRPr>
          </a:p>
        </p:txBody>
      </p:sp>
      <p:sp>
        <p:nvSpPr>
          <p:cNvPr id="29" name="Bent Arrow 28"/>
          <p:cNvSpPr/>
          <p:nvPr/>
        </p:nvSpPr>
        <p:spPr bwMode="auto">
          <a:xfrm rot="16200000">
            <a:off x="5700609" y="4029591"/>
            <a:ext cx="801233" cy="720431"/>
          </a:xfrm>
          <a:prstGeom prst="bentArrow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>
              <a:latin typeface="Arial Narrow" panose="020B0606020202030204" pitchFamily="34" charset="0"/>
            </a:endParaRPr>
          </a:p>
        </p:txBody>
      </p:sp>
      <p:sp>
        <p:nvSpPr>
          <p:cNvPr id="30" name="Bent Arrow 29"/>
          <p:cNvSpPr/>
          <p:nvPr/>
        </p:nvSpPr>
        <p:spPr bwMode="auto">
          <a:xfrm rot="16200000">
            <a:off x="2851423" y="2438079"/>
            <a:ext cx="642212" cy="802247"/>
          </a:xfrm>
          <a:prstGeom prst="bentArrow">
            <a:avLst/>
          </a:prstGeom>
          <a:solidFill>
            <a:schemeClr val="bg1">
              <a:lumMod val="85000"/>
            </a:schemeClr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96496" y="2617243"/>
            <a:ext cx="3572443" cy="1326004"/>
          </a:xfrm>
          <a:prstGeom prst="rect">
            <a:avLst/>
          </a:prstGeom>
          <a:solidFill>
            <a:schemeClr val="bg1">
              <a:lumMod val="95000"/>
            </a:schemeClr>
          </a:solidFill>
          <a:ln w="41275">
            <a:solidFill>
              <a:schemeClr val="bg1"/>
            </a:solidFill>
          </a:ln>
          <a:effectLst>
            <a:outerShdw blurRad="50800" algn="ctr" rotWithShape="0">
              <a:prstClr val="black">
                <a:alpha val="45000"/>
              </a:prstClr>
            </a:outerShdw>
          </a:effectLst>
        </p:spPr>
        <p:txBody>
          <a:bodyPr wrap="square" lIns="91440" tIns="45720" rIns="0" bIns="45720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1600" b="1" spc="300" dirty="0">
                <a:solidFill>
                  <a:schemeClr val="accent4"/>
                </a:solidFill>
                <a:latin typeface="Arial Narrow" panose="020B0606020202030204" pitchFamily="34" charset="0"/>
                <a:cs typeface="Arial" pitchFamily="34" charset="0"/>
              </a:rPr>
              <a:t>DEVELOP/TRAIN MACHINE LEARNING ALGORITHMS</a:t>
            </a:r>
          </a:p>
          <a:p>
            <a:pPr marL="182866" indent="-182866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latin typeface="Arial Narrow" panose="020B0606020202030204" pitchFamily="34" charset="0"/>
                <a:cs typeface="Arial" pitchFamily="34" charset="0"/>
              </a:rPr>
              <a:t>Select algorithm, language, framework</a:t>
            </a:r>
          </a:p>
          <a:p>
            <a:pPr marL="182866" indent="-182866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latin typeface="Arial Narrow" panose="020B0606020202030204" pitchFamily="34" charset="0"/>
                <a:cs typeface="Arial" pitchFamily="34" charset="0"/>
              </a:rPr>
              <a:t>Establish training environment</a:t>
            </a:r>
          </a:p>
          <a:p>
            <a:pPr marL="182866" indent="-182866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latin typeface="Arial Narrow" panose="020B0606020202030204" pitchFamily="34" charset="0"/>
                <a:cs typeface="Arial" pitchFamily="34" charset="0"/>
              </a:rPr>
              <a:t>Train neural nets, evaluate results, iterate</a:t>
            </a:r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4916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2222" r="12187"/>
          <a:stretch/>
        </p:blipFill>
        <p:spPr>
          <a:xfrm>
            <a:off x="10134599" y="3124200"/>
            <a:ext cx="1828801" cy="26765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to Machine Learning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5385" y="1041400"/>
            <a:ext cx="578061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Opacity (i.e., “the black box”):</a:t>
            </a:r>
          </a:p>
          <a:p>
            <a:pPr lvl="1"/>
            <a:r>
              <a:rPr lang="en-US" dirty="0" smtClean="0"/>
              <a:t>Explaining why ML got an answer is just as important as getting the answer</a:t>
            </a:r>
          </a:p>
          <a:p>
            <a:r>
              <a:rPr lang="en-US" dirty="0" smtClean="0"/>
              <a:t>Perpetual Upgrades:</a:t>
            </a:r>
          </a:p>
          <a:p>
            <a:pPr lvl="1"/>
            <a:r>
              <a:rPr lang="en-US" dirty="0" smtClean="0"/>
              <a:t>Evolving requirements </a:t>
            </a:r>
            <a:r>
              <a:rPr lang="en-US" dirty="0"/>
              <a:t>can cause models to have a life cycle </a:t>
            </a:r>
            <a:r>
              <a:rPr lang="en-US" dirty="0" smtClean="0"/>
              <a:t>of mere seconds; key </a:t>
            </a:r>
            <a:r>
              <a:rPr lang="en-US" dirty="0"/>
              <a:t>discriminator is automation</a:t>
            </a:r>
          </a:p>
          <a:p>
            <a:r>
              <a:rPr lang="en-US" dirty="0" smtClean="0"/>
              <a:t>Operational </a:t>
            </a:r>
            <a:r>
              <a:rPr lang="en-US" dirty="0"/>
              <a:t>Test and </a:t>
            </a:r>
            <a:r>
              <a:rPr lang="en-US" dirty="0" smtClean="0"/>
              <a:t>Evaluation:</a:t>
            </a:r>
          </a:p>
          <a:p>
            <a:pPr lvl="1"/>
            <a:r>
              <a:rPr lang="en-US" dirty="0" smtClean="0"/>
              <a:t>ML models are inherently </a:t>
            </a:r>
            <a:r>
              <a:rPr lang="en-US" dirty="0"/>
              <a:t>complex, non-deterministic </a:t>
            </a:r>
            <a:r>
              <a:rPr lang="en-US" dirty="0" smtClean="0"/>
              <a:t>systems; potential exists for unanticipated </a:t>
            </a:r>
            <a:r>
              <a:rPr lang="en-US" dirty="0"/>
              <a:t>emergent behavior, indeterminate test results, Black Swan </a:t>
            </a:r>
            <a:r>
              <a:rPr lang="en-US" dirty="0" smtClean="0"/>
              <a:t>events (another </a:t>
            </a:r>
            <a:r>
              <a:rPr lang="en-US" dirty="0"/>
              <a:t>fertile ground for innovative </a:t>
            </a:r>
            <a:r>
              <a:rPr lang="en-US" dirty="0" smtClean="0"/>
              <a:t>solutions)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54BE4-E647-4B22-BC7E-0D8CE757A8E3}" type="datetime1">
              <a:rPr lang="en-US" smtClean="0"/>
              <a:t>12/11/2019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7391"/>
          <a:stretch/>
        </p:blipFill>
        <p:spPr>
          <a:xfrm>
            <a:off x="6324600" y="1047750"/>
            <a:ext cx="1809750" cy="2686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600" y="1981200"/>
            <a:ext cx="2295525" cy="2552700"/>
          </a:xfrm>
          <a:prstGeom prst="rect">
            <a:avLst/>
          </a:prstGeom>
        </p:spPr>
      </p:pic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14239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5662"/>
          <a:stretch/>
        </p:blipFill>
        <p:spPr>
          <a:xfrm>
            <a:off x="9610928" y="3208054"/>
            <a:ext cx="2514600" cy="30374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Machine Learning Itself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385" y="1041400"/>
            <a:ext cx="5780615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Strategies for Rapid Prototyping Machine Learning</a:t>
            </a:r>
          </a:p>
          <a:p>
            <a:pPr lvl="1"/>
            <a:r>
              <a:rPr lang="en-US" dirty="0" smtClean="0"/>
              <a:t>Difficulty </a:t>
            </a:r>
            <a:r>
              <a:rPr lang="en-US" dirty="0"/>
              <a:t>in pattern </a:t>
            </a:r>
            <a:r>
              <a:rPr lang="en-US" dirty="0" smtClean="0"/>
              <a:t>recognition is the </a:t>
            </a:r>
            <a:r>
              <a:rPr lang="en-US" dirty="0"/>
              <a:t>sheer volume of source data that must be analyzed – time required to acquire, label, and </a:t>
            </a:r>
            <a:r>
              <a:rPr lang="en-US" dirty="0" smtClean="0"/>
              <a:t>train the model</a:t>
            </a:r>
            <a:endParaRPr lang="en-US" dirty="0"/>
          </a:p>
          <a:p>
            <a:pPr lvl="1"/>
            <a:r>
              <a:rPr lang="en-US" dirty="0" smtClean="0"/>
              <a:t>We have </a:t>
            </a:r>
            <a:r>
              <a:rPr lang="en-US" dirty="0"/>
              <a:t>developed a number of tools and approaches to maximize training efficiency and mitigate effects of limited training exemplars, bad labels, and noisy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Example 1: integration </a:t>
            </a:r>
            <a:r>
              <a:rPr lang="en-US" dirty="0"/>
              <a:t>of Generative Adversarial Networks (GANs) into the training </a:t>
            </a:r>
            <a:r>
              <a:rPr lang="en-US" dirty="0" smtClean="0"/>
              <a:t>process (joint probability between inputs and outputs); shown </a:t>
            </a:r>
            <a:r>
              <a:rPr lang="en-US" dirty="0"/>
              <a:t>in one study to reduce training iterations by factor of 10</a:t>
            </a:r>
          </a:p>
          <a:p>
            <a:pPr lvl="1"/>
            <a:r>
              <a:rPr lang="en-US" dirty="0" smtClean="0"/>
              <a:t>Example 2: Pseudo-Labels</a:t>
            </a:r>
            <a:r>
              <a:rPr lang="en-US" dirty="0"/>
              <a:t> </a:t>
            </a:r>
            <a:r>
              <a:rPr lang="en-US" dirty="0" smtClean="0"/>
              <a:t>(labels </a:t>
            </a:r>
            <a:r>
              <a:rPr lang="en-US" dirty="0"/>
              <a:t>that are created automatically for unlabeled data using a partially trained </a:t>
            </a:r>
            <a:r>
              <a:rPr lang="en-US" dirty="0" smtClean="0"/>
              <a:t>network) </a:t>
            </a:r>
            <a:r>
              <a:rPr lang="en-US" dirty="0"/>
              <a:t>can significantly improve classification accuracy without changing network </a:t>
            </a:r>
            <a:r>
              <a:rPr lang="en-US" dirty="0" smtClean="0"/>
              <a:t>architecture, based </a:t>
            </a:r>
            <a:r>
              <a:rPr lang="en-US" dirty="0"/>
              <a:t>on theory known as Entropy </a:t>
            </a:r>
            <a:r>
              <a:rPr lang="en-US" dirty="0" smtClean="0"/>
              <a:t>Regularization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55694-8CCC-4710-9594-BE307ED22DA8}" type="datetime1">
              <a:rPr lang="en-US" smtClean="0"/>
              <a:t>12/11/2019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2604"/>
          <a:stretch/>
        </p:blipFill>
        <p:spPr>
          <a:xfrm>
            <a:off x="6095999" y="1143000"/>
            <a:ext cx="3657601" cy="2540000"/>
          </a:xfrm>
          <a:prstGeom prst="rect">
            <a:avLst/>
          </a:prstGeom>
        </p:spPr>
      </p:pic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964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75641"/>
            <a:ext cx="6413412" cy="5349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Analytics, ML, and the Weather Value Chain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80E0-4ABD-480C-AB1A-EE207835F277}" type="datetime1">
              <a:rPr lang="en-US" smtClean="0"/>
              <a:t>12/11/2019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67F36-57C2-4443-95AD-30AC935C52B4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6592595" y="1117664"/>
          <a:ext cx="5307498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1190391163"/>
                    </a:ext>
                  </a:extLst>
                </a:gridCol>
                <a:gridCol w="3097698">
                  <a:extLst>
                    <a:ext uri="{9D8B030D-6E8A-4147-A177-3AD203B41FA5}">
                      <a16:colId xmlns:a16="http://schemas.microsoft.com/office/drawing/2014/main" val="2354941639"/>
                    </a:ext>
                  </a:extLst>
                </a:gridCol>
              </a:tblGrid>
              <a:tr h="33231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Impact Area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Forecast Benefit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225719"/>
                  </a:ext>
                </a:extLst>
              </a:tr>
              <a:tr h="3323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Accelerated Data Ingest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Commercial data available</a:t>
                      </a:r>
                      <a:r>
                        <a:rPr lang="en-US" sz="1400" baseline="0" dirty="0" smtClean="0"/>
                        <a:t> for forecast models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Reduced data latency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601228"/>
                  </a:ext>
                </a:extLst>
              </a:tr>
              <a:tr h="3323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Identify high-value data for forecast models during sensor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processing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Improve initial conditions for</a:t>
                      </a:r>
                      <a:r>
                        <a:rPr lang="en-US" sz="1400" baseline="0" dirty="0" smtClean="0"/>
                        <a:t> model runs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Improved Satellite Data Assimilation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008110"/>
                  </a:ext>
                </a:extLst>
              </a:tr>
              <a:tr h="33231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Training models for weather anomalies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Increase speed and accuracy of extreme weather forecasts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Provide forecaster</a:t>
                      </a:r>
                      <a:r>
                        <a:rPr lang="en-US" sz="1400" baseline="0" dirty="0" smtClean="0"/>
                        <a:t> tools to train regional datasets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012791"/>
                  </a:ext>
                </a:extLst>
              </a:tr>
              <a:tr h="33231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Federate Weather data</a:t>
                      </a:r>
                      <a:r>
                        <a:rPr lang="en-US" sz="1400" baseline="0" dirty="0" smtClean="0"/>
                        <a:t> to process disparate data sets in the cloud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Faster</a:t>
                      </a:r>
                      <a:r>
                        <a:rPr lang="en-US" sz="1400" baseline="0" dirty="0" smtClean="0"/>
                        <a:t> R2O2R due to removal of data stovepipes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/>
                        <a:t>“multi-</a:t>
                      </a:r>
                      <a:r>
                        <a:rPr lang="en-US" sz="1400" baseline="0" dirty="0" err="1" smtClean="0"/>
                        <a:t>int</a:t>
                      </a:r>
                      <a:r>
                        <a:rPr lang="en-US" sz="1400" baseline="0" dirty="0" smtClean="0"/>
                        <a:t>” data fusing across commercial/</a:t>
                      </a:r>
                      <a:r>
                        <a:rPr lang="en-US" sz="1400" baseline="0" dirty="0" err="1" smtClean="0"/>
                        <a:t>govt</a:t>
                      </a:r>
                      <a:r>
                        <a:rPr lang="en-US" sz="1400" baseline="0" dirty="0" smtClean="0"/>
                        <a:t> data types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940125"/>
                  </a:ext>
                </a:extLst>
              </a:tr>
              <a:tr h="332317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Cloud technologies </a:t>
                      </a:r>
                      <a:r>
                        <a:rPr lang="en-US" sz="1400" baseline="0" dirty="0" smtClean="0"/>
                        <a:t>(massively parallel systems, GPUs, cloud computing)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ML for all classes of users, with elasticity for cost control</a:t>
                      </a:r>
                    </a:p>
                    <a:p>
                      <a:pPr marL="285750" marR="0" lvl="0" indent="-28575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/>
                        <a:t>Better collaboration across weather enterprise community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419422"/>
                  </a:ext>
                </a:extLst>
              </a:tr>
            </a:tbl>
          </a:graphicData>
        </a:graphic>
      </p:graphicFrame>
      <p:sp>
        <p:nvSpPr>
          <p:cNvPr id="4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08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1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IDPS in the Cloud for NESDIS</a:t>
            </a:r>
          </a:p>
          <a:p>
            <a:r>
              <a:rPr lang="en-US" dirty="0" smtClean="0"/>
              <a:t>Optimization Plans</a:t>
            </a:r>
          </a:p>
          <a:p>
            <a:r>
              <a:rPr lang="en-US" dirty="0" smtClean="0"/>
              <a:t>Cloud enabled Opportunities</a:t>
            </a:r>
          </a:p>
          <a:p>
            <a:r>
              <a:rPr lang="en-US" dirty="0" smtClean="0"/>
              <a:t>Machine Learning for Operational Weather</a:t>
            </a:r>
            <a:endParaRPr lang="en-US" dirty="0"/>
          </a:p>
        </p:txBody>
      </p:sp>
      <p:sp>
        <p:nvSpPr>
          <p:cNvPr id="5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6179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Implementation – Phase 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2400" y="1143000"/>
            <a:ext cx="6624035" cy="548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Transition to Operations in Cloud must occur NLT EOY 2020 (Lenovo HW waiver expiration)</a:t>
            </a:r>
          </a:p>
          <a:p>
            <a:endParaRPr lang="en-US" dirty="0" smtClean="0"/>
          </a:p>
          <a:p>
            <a:r>
              <a:rPr lang="en-US" dirty="0" smtClean="0"/>
              <a:t>NOAA direction to migrate current operational baseline to Cloud with minimal baseline changes</a:t>
            </a:r>
          </a:p>
          <a:p>
            <a:pPr lvl="1"/>
            <a:r>
              <a:rPr lang="en-US" dirty="0" smtClean="0"/>
              <a:t>Only changes to baseline that are explicitly necessary to operate in the cloud</a:t>
            </a:r>
          </a:p>
          <a:p>
            <a:pPr lvl="2"/>
            <a:r>
              <a:rPr lang="en-US" dirty="0" smtClean="0"/>
              <a:t>Moving primary IDP DB from Oracle to PostgreSQL to save Oracle licensing costs</a:t>
            </a:r>
          </a:p>
          <a:p>
            <a:endParaRPr lang="en-US" dirty="0" smtClean="0"/>
          </a:p>
          <a:p>
            <a:r>
              <a:rPr lang="en-US" dirty="0" smtClean="0"/>
              <a:t>HOT </a:t>
            </a:r>
            <a:r>
              <a:rPr lang="en-US" dirty="0"/>
              <a:t>backup of primary Operations IDP</a:t>
            </a:r>
          </a:p>
          <a:p>
            <a:pPr lvl="1"/>
            <a:r>
              <a:rPr lang="en-US" dirty="0"/>
              <a:t>Monthly Security Patching requires transition to backup </a:t>
            </a:r>
            <a:r>
              <a:rPr lang="en-US" dirty="0" smtClean="0"/>
              <a:t>IDP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IDP necessary to accommodate monthly patches and baseline upgrades while maintaining resiliency to failures</a:t>
            </a:r>
          </a:p>
          <a:p>
            <a:endParaRPr lang="en-US" dirty="0" smtClean="0"/>
          </a:p>
          <a:p>
            <a:r>
              <a:rPr lang="en-US" dirty="0" smtClean="0"/>
              <a:t>Primary change is new Common Environment :</a:t>
            </a:r>
          </a:p>
          <a:p>
            <a:pPr lvl="1"/>
            <a:r>
              <a:rPr lang="en-US" dirty="0" smtClean="0"/>
              <a:t>Route data to multiple IDPS systems from a single on-</a:t>
            </a:r>
            <a:r>
              <a:rPr lang="en-US" dirty="0" err="1" smtClean="0"/>
              <a:t>prem</a:t>
            </a:r>
            <a:r>
              <a:rPr lang="en-US" dirty="0" smtClean="0"/>
              <a:t> data source </a:t>
            </a:r>
          </a:p>
          <a:p>
            <a:pPr lvl="1"/>
            <a:r>
              <a:rPr lang="en-US" dirty="0" smtClean="0"/>
              <a:t>Management of security solutions</a:t>
            </a:r>
          </a:p>
          <a:p>
            <a:pPr lvl="2"/>
            <a:r>
              <a:rPr lang="en-US" dirty="0" smtClean="0"/>
              <a:t>On-</a:t>
            </a:r>
            <a:r>
              <a:rPr lang="en-US" dirty="0" err="1" smtClean="0"/>
              <a:t>prem</a:t>
            </a:r>
            <a:r>
              <a:rPr lang="en-US" dirty="0" smtClean="0"/>
              <a:t> IDPS is a “user” of security solutions from the C3S segment</a:t>
            </a:r>
          </a:p>
          <a:p>
            <a:endParaRPr lang="en-US" dirty="0" smtClean="0"/>
          </a:p>
          <a:p>
            <a:r>
              <a:rPr lang="en-US" dirty="0" smtClean="0"/>
              <a:t>Leveraging DevOps Tools/Processes:</a:t>
            </a:r>
          </a:p>
          <a:p>
            <a:pPr lvl="1"/>
            <a:r>
              <a:rPr lang="en-US" dirty="0" smtClean="0"/>
              <a:t>Environments 100% managed using Infrastructure-as-Code (Packer, Terraform, Chef)</a:t>
            </a:r>
          </a:p>
          <a:p>
            <a:pPr lvl="1"/>
            <a:r>
              <a:rPr lang="en-US" dirty="0" smtClean="0"/>
              <a:t>Faster/Frequent algorithm releases to PRO subsystem decreases Research-to-OPS (R2O) cycle</a:t>
            </a:r>
          </a:p>
          <a:p>
            <a:endParaRPr lang="en-US" dirty="0"/>
          </a:p>
          <a:p>
            <a:r>
              <a:rPr lang="en-US" dirty="0" smtClean="0"/>
              <a:t>~60 EC2 VMs and 500 TB EBS storage per Ops-capable IDPS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25A2-B9F2-45D3-97D4-2BF14B95B920}" type="datetime1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8836" y="1219200"/>
            <a:ext cx="3391059" cy="33822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6928835" y="1352896"/>
            <a:ext cx="3377612" cy="1648400"/>
          </a:xfrm>
          <a:prstGeom prst="rect">
            <a:avLst/>
          </a:prstGeom>
          <a:solidFill>
            <a:srgbClr val="0070C0">
              <a:alpha val="35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/>
          </a:p>
        </p:txBody>
      </p:sp>
      <p:sp>
        <p:nvSpPr>
          <p:cNvPr id="14" name="TextBox 13"/>
          <p:cNvSpPr txBox="1"/>
          <p:nvPr/>
        </p:nvSpPr>
        <p:spPr>
          <a:xfrm>
            <a:off x="6928836" y="4904800"/>
            <a:ext cx="3359683" cy="16181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normAutofit fontScale="6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Processing VMs (EC2)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IDPS subsystems are very modular allowing updates to individual subsystems without impacting others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Attached to shared file system for product and common storage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19870" y="2895600"/>
            <a:ext cx="3377612" cy="813227"/>
          </a:xfrm>
          <a:prstGeom prst="rect">
            <a:avLst/>
          </a:prstGeom>
          <a:solidFill>
            <a:srgbClr val="0070C0">
              <a:alpha val="35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/>
          </a:p>
        </p:txBody>
      </p:sp>
      <p:sp>
        <p:nvSpPr>
          <p:cNvPr id="16" name="TextBox 15"/>
          <p:cNvSpPr txBox="1"/>
          <p:nvPr/>
        </p:nvSpPr>
        <p:spPr>
          <a:xfrm>
            <a:off x="6915388" y="4894963"/>
            <a:ext cx="3359683" cy="16181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normAutofit fontScale="6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Storage Layer (EBS)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EBS SSD volumes attached to EC2 instances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GPFS/Spectrum Scale installed to EC2 to create shared file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Data is replicated using GPFS failure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906423" y="3642436"/>
            <a:ext cx="3377612" cy="813227"/>
          </a:xfrm>
          <a:prstGeom prst="rect">
            <a:avLst/>
          </a:prstGeom>
          <a:solidFill>
            <a:srgbClr val="0070C0">
              <a:alpha val="35000"/>
            </a:srgbClr>
          </a:solidFill>
          <a:ln w="1270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/>
            <a:endParaRPr lang="en-US" dirty="0" err="1"/>
          </a:p>
        </p:txBody>
      </p:sp>
      <p:sp>
        <p:nvSpPr>
          <p:cNvPr id="18" name="TextBox 17"/>
          <p:cNvSpPr txBox="1"/>
          <p:nvPr/>
        </p:nvSpPr>
        <p:spPr>
          <a:xfrm>
            <a:off x="6910907" y="4894962"/>
            <a:ext cx="3359683" cy="16181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normAutofit fontScale="62500" lnSpcReduction="2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Database Layer (EC2 and EBS)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Oracle </a:t>
            </a:r>
            <a:r>
              <a:rPr lang="en-US" sz="2400" dirty="0" err="1">
                <a:solidFill>
                  <a:schemeClr val="bg1"/>
                </a:solidFill>
              </a:rPr>
              <a:t>Dataguard</a:t>
            </a:r>
            <a:r>
              <a:rPr lang="en-US" sz="2400" dirty="0">
                <a:solidFill>
                  <a:schemeClr val="bg1"/>
                </a:solidFill>
              </a:rPr>
              <a:t> installed to EC2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Backup DB instance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EBS storage attached to EC2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DMS: Data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PDR: Performance Data Repo</a:t>
            </a: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987624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itchFamily="34" charset="0"/>
                <a:cs typeface="Arial" pitchFamily="34" charset="0"/>
              </a:rPr>
              <a:t>Operational IDP Configuration</a:t>
            </a:r>
          </a:p>
        </p:txBody>
      </p:sp>
    </p:spTree>
    <p:extLst>
      <p:ext uri="{BB962C8B-B14F-4D97-AF65-F5344CB8AC3E}">
        <p14:creationId xmlns:p14="http://schemas.microsoft.com/office/powerpoint/2010/main" val="39625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IDPS in the Cloud Architecture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0A1F1-D86C-4849-8C07-8527E150384C}" type="datetime1">
              <a:rPr lang="en-US" smtClean="0"/>
              <a:t>12/11/2019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51" y="943265"/>
            <a:ext cx="10800146" cy="644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2679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AWS Services In Use For Initial Implementation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BEE59-D58B-42C7-9F69-DFE6033DCCBE}" type="datetime1">
              <a:rPr lang="en-US" smtClean="0"/>
              <a:t>12/11/2019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78726"/>
              </p:ext>
            </p:extLst>
          </p:nvPr>
        </p:nvGraphicFramePr>
        <p:xfrm>
          <a:off x="609600" y="1143000"/>
          <a:ext cx="10287000" cy="510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6762">
                  <a:extLst>
                    <a:ext uri="{9D8B030D-6E8A-4147-A177-3AD203B41FA5}">
                      <a16:colId xmlns:a16="http://schemas.microsoft.com/office/drawing/2014/main" val="2820506751"/>
                    </a:ext>
                  </a:extLst>
                </a:gridCol>
                <a:gridCol w="7720238">
                  <a:extLst>
                    <a:ext uri="{9D8B030D-6E8A-4147-A177-3AD203B41FA5}">
                      <a16:colId xmlns:a16="http://schemas.microsoft.com/office/drawing/2014/main" val="4207971899"/>
                    </a:ext>
                  </a:extLst>
                </a:gridCol>
              </a:tblGrid>
              <a:tr h="46182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AWS Service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Purpose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88759"/>
                  </a:ext>
                </a:extLst>
              </a:tr>
              <a:tr h="68325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EC2/EBS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Processing VMs, significant tuning</a:t>
                      </a:r>
                      <a:r>
                        <a:rPr lang="en-US" sz="1000" baseline="0" dirty="0" smtClean="0"/>
                        <a:t> in Task Order prototypes to define the configuration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baseline="0" dirty="0" smtClean="0"/>
                        <a:t>SIGNIFICANT volume of EBS storage required for GPFS, 250 TB writable data perf IDP.  GPFS installed to EC2 however needs full replication for resiliency to a single EC2 failure, 500TB total storage.</a:t>
                      </a:r>
                      <a:endParaRPr lang="en-US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800263"/>
                  </a:ext>
                </a:extLst>
              </a:tr>
              <a:tr h="493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PostgreSQL Relational Database Service (RDS)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Hosts primary data management database (DMS)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Deployed in multi-AZ configuration for redundancy, but other IDPS components are single-AZ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99498"/>
                  </a:ext>
                </a:extLst>
              </a:tr>
              <a:tr h="87304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Simple</a:t>
                      </a:r>
                      <a:r>
                        <a:rPr lang="en-US" sz="1000" baseline="0" dirty="0" smtClean="0"/>
                        <a:t> Storage Service (S3)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SMD and MSD archive hosted in cloud DPC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Factory use</a:t>
                      </a:r>
                      <a:r>
                        <a:rPr lang="en-US" sz="1000" baseline="0" dirty="0" smtClean="0"/>
                        <a:t> for </a:t>
                      </a:r>
                      <a:r>
                        <a:rPr lang="en-US" sz="1000" baseline="0" dirty="0" err="1" smtClean="0"/>
                        <a:t>testdata</a:t>
                      </a:r>
                      <a:r>
                        <a:rPr lang="en-US" sz="1000" baseline="0" dirty="0" smtClean="0"/>
                        <a:t> and other large </a:t>
                      </a:r>
                      <a:r>
                        <a:rPr lang="en-US" sz="1000" baseline="0" dirty="0" err="1" smtClean="0"/>
                        <a:t>datastores</a:t>
                      </a:r>
                      <a:endParaRPr lang="en-US" sz="1000" baseline="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Storage for </a:t>
                      </a:r>
                      <a:r>
                        <a:rPr lang="en-US" sz="1000" baseline="0" dirty="0" err="1" smtClean="0"/>
                        <a:t>Artifactory</a:t>
                      </a:r>
                      <a:r>
                        <a:rPr lang="en-US" sz="1000" baseline="0" dirty="0" smtClean="0"/>
                        <a:t> COTS in deployment pipeline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Drop-box for algorithm changes in DP-AE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41408"/>
                  </a:ext>
                </a:extLst>
              </a:tr>
              <a:tr h="68325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Simple Notification Service (SNS)</a:t>
                      </a:r>
                    </a:p>
                    <a:p>
                      <a:r>
                        <a:rPr lang="en-US" sz="1000" dirty="0" smtClean="0"/>
                        <a:t>Simple</a:t>
                      </a:r>
                      <a:r>
                        <a:rPr lang="en-US" sz="1000" baseline="0" dirty="0" smtClean="0"/>
                        <a:t> Queue Service (SQS)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Used by new Mission Data Distribution function to deliver one data source to many IDPs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dirty="0" smtClean="0"/>
                        <a:t>New SMD/MSD product arrives in S3, SNS sends message to a SQS queue assigned to each IDP, guarantees each IDP receives all SMD/MSD even when not active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245552"/>
                  </a:ext>
                </a:extLst>
              </a:tr>
              <a:tr h="493459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CloudWatch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Monitoring and aggregation of cloud logs (from </a:t>
                      </a:r>
                      <a:r>
                        <a:rPr lang="en-US" sz="1000" dirty="0" err="1" smtClean="0"/>
                        <a:t>CloudTrail</a:t>
                      </a:r>
                      <a:r>
                        <a:rPr lang="en-US" sz="1000" baseline="0" dirty="0" smtClean="0"/>
                        <a:t>, VPC Flow Logs and </a:t>
                      </a:r>
                      <a:r>
                        <a:rPr lang="en-US" sz="1000" baseline="0" dirty="0" err="1" smtClean="0"/>
                        <a:t>CloudWatch</a:t>
                      </a:r>
                      <a:r>
                        <a:rPr lang="en-US" sz="1000" baseline="0" dirty="0" smtClean="0"/>
                        <a:t> agents)</a:t>
                      </a:r>
                      <a:endParaRPr lang="en-US" sz="1000" dirty="0" smtClean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Delivers security</a:t>
                      </a:r>
                      <a:r>
                        <a:rPr lang="en-US" sz="1000" baseline="0" dirty="0" smtClean="0"/>
                        <a:t> relevant events to on-</a:t>
                      </a:r>
                      <a:r>
                        <a:rPr lang="en-US" sz="1000" baseline="0" dirty="0" err="1" smtClean="0"/>
                        <a:t>prem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Qradar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67987"/>
                  </a:ext>
                </a:extLst>
              </a:tr>
              <a:tr h="461827">
                <a:tc>
                  <a:txBody>
                    <a:bodyPr/>
                    <a:lstStyle/>
                    <a:p>
                      <a:r>
                        <a:rPr lang="en-US" sz="1000" dirty="0" err="1" smtClean="0"/>
                        <a:t>CloudTrail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Logs API calls</a:t>
                      </a:r>
                      <a:r>
                        <a:rPr lang="en-US" sz="1000" baseline="0" dirty="0" smtClean="0"/>
                        <a:t> to AWS services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716658"/>
                  </a:ext>
                </a:extLst>
              </a:tr>
              <a:tr h="46182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VPC Flow</a:t>
                      </a:r>
                      <a:r>
                        <a:rPr lang="en-US" sz="1000" baseline="0" dirty="0" smtClean="0"/>
                        <a:t> Logs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Logs</a:t>
                      </a:r>
                      <a:r>
                        <a:rPr lang="en-US" sz="1000" baseline="0" dirty="0" smtClean="0"/>
                        <a:t> traffic in/out of each VPC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651160"/>
                  </a:ext>
                </a:extLst>
              </a:tr>
              <a:tr h="49345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Direct Connect Gateway (DXG)</a:t>
                      </a:r>
                    </a:p>
                    <a:p>
                      <a:r>
                        <a:rPr lang="en-US" sz="1000" dirty="0" smtClean="0"/>
                        <a:t>Transit Gateway (TXG)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 smtClean="0"/>
                        <a:t>DXG enables direct</a:t>
                      </a:r>
                      <a:r>
                        <a:rPr lang="en-US" sz="1000" baseline="0" dirty="0" smtClean="0"/>
                        <a:t> connect at NWAVE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000" baseline="0" dirty="0" smtClean="0"/>
                        <a:t>TXG routes data from DXG to each VPC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063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3534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Optimization – Phase 2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25A2-B9F2-45D3-97D4-2BF14B95B920}" type="datetime1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10971107" cy="1754577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Optimization Phase Updates the IDPS cloud design to take better advantage of cloud capabilities</a:t>
            </a:r>
          </a:p>
          <a:p>
            <a:r>
              <a:rPr lang="en-US" dirty="0" smtClean="0"/>
              <a:t>Provides significant cost savings over initial-implementation</a:t>
            </a:r>
          </a:p>
          <a:p>
            <a:pPr lvl="1"/>
            <a:r>
              <a:rPr lang="en-US" dirty="0" smtClean="0"/>
              <a:t>Savings for Infrastructure, COTS, O&amp;M</a:t>
            </a:r>
          </a:p>
          <a:p>
            <a:r>
              <a:rPr lang="en-US" dirty="0" smtClean="0"/>
              <a:t>Implements a better foundation for science/forecast product driven changes during Modernization Phase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84796317"/>
              </p:ext>
            </p:extLst>
          </p:nvPr>
        </p:nvGraphicFramePr>
        <p:xfrm>
          <a:off x="685800" y="2870611"/>
          <a:ext cx="9982200" cy="3489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6996">
                  <a:extLst>
                    <a:ext uri="{9D8B030D-6E8A-4147-A177-3AD203B41FA5}">
                      <a16:colId xmlns:a16="http://schemas.microsoft.com/office/drawing/2014/main" val="1518083491"/>
                    </a:ext>
                  </a:extLst>
                </a:gridCol>
                <a:gridCol w="6645204">
                  <a:extLst>
                    <a:ext uri="{9D8B030D-6E8A-4147-A177-3AD203B41FA5}">
                      <a16:colId xmlns:a16="http://schemas.microsoft.com/office/drawing/2014/main" val="282986084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Optimization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54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FF"/>
                          </a:solidFill>
                        </a:rPr>
                        <a:t>Transition to Highly</a:t>
                      </a:r>
                      <a:r>
                        <a:rPr lang="en-US" sz="1100" baseline="0" dirty="0" smtClean="0">
                          <a:solidFill>
                            <a:srgbClr val="0000FF"/>
                          </a:solidFill>
                        </a:rPr>
                        <a:t> Available (HA) IDPS</a:t>
                      </a:r>
                      <a:endParaRPr lang="en-US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Deploy single HA IDPS spanning 2 Availability Zones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Subsystems deployed across AZs in auto-scaling groups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“Live” security patching on dynamic instances to eliminate OPS/Non-OPS transitions for monthly security patching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12036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Dynamic Allocation of Processing</a:t>
                      </a:r>
                      <a:r>
                        <a:rPr lang="en-US" sz="1100" baseline="0" dirty="0" smtClean="0"/>
                        <a:t> Capacity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Elastic processing capacity to dynamically</a:t>
                      </a:r>
                      <a:r>
                        <a:rPr lang="en-US" sz="1100" baseline="0" dirty="0" smtClean="0"/>
                        <a:t> respond to changing </a:t>
                      </a:r>
                      <a:r>
                        <a:rPr lang="en-US" sz="1100" dirty="0" smtClean="0"/>
                        <a:t>throughput needs in responding to anomalies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3387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Complete migration of all</a:t>
                      </a:r>
                      <a:r>
                        <a:rPr lang="en-US" sz="1100" baseline="0" dirty="0" smtClean="0"/>
                        <a:t> databases to PDR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COTS licensing savings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Reduces DBA support needs and security patching overhead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665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FF"/>
                          </a:solidFill>
                        </a:rPr>
                        <a:t>Modernize IDPS Storage Layer</a:t>
                      </a:r>
                      <a:endParaRPr lang="en-US" sz="11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Product storage moved from GPFS to cloud-native blob storage (AWS S3)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Significant cost savings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Initial prototyping shows satisfactory performance with minimal code modifications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Common storage migrates to cloud-native shared file system (AWS Elastic File Service EFS)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Provides HA without overhead required to manage large replicated storage cluster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600767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Utilize Clustered Messaging Service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Develop</a:t>
                      </a:r>
                      <a:r>
                        <a:rPr lang="en-US" sz="1100" baseline="0" dirty="0" smtClean="0"/>
                        <a:t> HA messaging system or utilize “Messaging-as-a-Service from AWS (Amazon MQ)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36059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Utilize</a:t>
                      </a:r>
                      <a:r>
                        <a:rPr lang="en-US" sz="1100" baseline="0" dirty="0" smtClean="0"/>
                        <a:t> Cloud-Native Monitoring and Alerting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Initial</a:t>
                      </a:r>
                      <a:r>
                        <a:rPr lang="en-US" sz="1100" baseline="0" dirty="0" smtClean="0"/>
                        <a:t>-Implementation using legacy design of monitoring agents deployed on IDPS VMs delivering messages to operations.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6788131"/>
                  </a:ext>
                </a:extLst>
              </a:tr>
            </a:tbl>
          </a:graphicData>
        </a:graphic>
      </p:graphicFrame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9226" y="6351112"/>
            <a:ext cx="63179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BLUE: Denotes successfully prototyped and demonstrated capability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6647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Modernization – Phase 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25A2-B9F2-45D3-97D4-2BF14B95B920}" type="datetime1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8232022"/>
              </p:ext>
            </p:extLst>
          </p:nvPr>
        </p:nvGraphicFramePr>
        <p:xfrm>
          <a:off x="838200" y="2590800"/>
          <a:ext cx="9753600" cy="3886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06876">
                  <a:extLst>
                    <a:ext uri="{9D8B030D-6E8A-4147-A177-3AD203B41FA5}">
                      <a16:colId xmlns:a16="http://schemas.microsoft.com/office/drawing/2014/main" val="1518083491"/>
                    </a:ext>
                  </a:extLst>
                </a:gridCol>
                <a:gridCol w="7246724">
                  <a:extLst>
                    <a:ext uri="{9D8B030D-6E8A-4147-A177-3AD203B41FA5}">
                      <a16:colId xmlns:a16="http://schemas.microsoft.com/office/drawing/2014/main" val="282986084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Optimization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Description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2054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Modernize</a:t>
                      </a:r>
                      <a:r>
                        <a:rPr lang="en-US" sz="1100" baseline="0" dirty="0" smtClean="0"/>
                        <a:t> Processing Subsystem using Containerized Algorithms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Science teams will directly develop algorithms and include dependencies in versioned containers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Run multiple algorithm versions in parallel, dependencies reside in container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Enterprise data product generation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Real-time Processing: Operational algorithms generating products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Off-line Processing: “Algorithm Sandbox” Evaluate updates to algorithms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Executed during “back-orbits”,</a:t>
                      </a:r>
                      <a:r>
                        <a:rPr lang="en-US" sz="1100" baseline="0" dirty="0" smtClean="0"/>
                        <a:t> spot-instances or </a:t>
                      </a:r>
                      <a:r>
                        <a:rPr lang="en-US" sz="1100" dirty="0" err="1" smtClean="0"/>
                        <a:t>serverless</a:t>
                      </a:r>
                      <a:endParaRPr lang="en-US" sz="1100" dirty="0" smtClean="0"/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Eliminates need for full IDPS dedicated for dedicated I&amp;T and provides faster</a:t>
                      </a:r>
                      <a:r>
                        <a:rPr lang="en-US" sz="1100" baseline="0" dirty="0" smtClean="0"/>
                        <a:t> R2O</a:t>
                      </a:r>
                      <a:r>
                        <a:rPr lang="en-US" sz="1100" dirty="0" smtClean="0"/>
                        <a:t> cycles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12036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Modernize Data Delivery via Cloud-based Content Delivery Network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Data products delivered to single cloud location (S3)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Eliminate delivery of products through C3S facility to Mission Partners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Real-Time Delivery: Products delivered to S3 location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NWP products delivered in directly ingestible format (HDF,</a:t>
                      </a:r>
                      <a:r>
                        <a:rPr lang="en-US" sz="1100" baseline="0" dirty="0" smtClean="0"/>
                        <a:t> BUFR, </a:t>
                      </a:r>
                      <a:r>
                        <a:rPr lang="en-US" sz="1100" baseline="0" dirty="0" err="1" smtClean="0"/>
                        <a:t>NetCDR</a:t>
                      </a:r>
                      <a:r>
                        <a:rPr lang="en-US" sz="1100" baseline="0" dirty="0" smtClean="0"/>
                        <a:t>, </a:t>
                      </a:r>
                      <a:r>
                        <a:rPr lang="en-US" sz="1100" baseline="0" dirty="0" err="1" smtClean="0"/>
                        <a:t>etc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dirty="0" smtClean="0"/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Consumers who need real-time products will receive notification of new products and API to pull the data directly down to their system (S3 =&gt; SNS =&gt; SQS pipeline)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Off-Line Delivery: 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smtClean="0"/>
                        <a:t>Non-Real-Time consumers will be able to request aggregation and/or packaging of products which will create a new product in S3 and notification delivered to consumer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3387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“Lights Out” IDPS</a:t>
                      </a:r>
                      <a:r>
                        <a:rPr lang="en-US" sz="1100" baseline="0" dirty="0" smtClean="0"/>
                        <a:t> decreases reliance on dedicated operations staff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IDPS is highly stable system requiring almost no human interaction to function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Decreases</a:t>
                      </a:r>
                      <a:r>
                        <a:rPr lang="en-US" sz="1100" baseline="0" dirty="0" smtClean="0"/>
                        <a:t> reliance on 24x7 d</a:t>
                      </a:r>
                      <a:r>
                        <a:rPr lang="en-US" sz="1100" dirty="0" smtClean="0"/>
                        <a:t>edicated operators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Remove Java based GUIs and replace with simplified web GUI with APIs to drive IDP functions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 smtClean="0"/>
                        <a:t>Significantly improves security posture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665215"/>
                  </a:ext>
                </a:extLst>
              </a:tr>
            </a:tbl>
          </a:graphicData>
        </a:graphic>
      </p:graphicFrame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28701"/>
            <a:ext cx="9549566" cy="14858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modernization phase leverages IDPS’ proven data production platform</a:t>
            </a:r>
          </a:p>
          <a:p>
            <a:pPr lvl="1"/>
            <a:r>
              <a:rPr lang="en-US" dirty="0" smtClean="0"/>
              <a:t>Provide an expanded number of enterprise data products</a:t>
            </a:r>
          </a:p>
          <a:p>
            <a:pPr lvl="1"/>
            <a:r>
              <a:rPr lang="en-US" dirty="0" smtClean="0"/>
              <a:t>Decrease algorithm process overhead accelerating R2O cycle</a:t>
            </a:r>
          </a:p>
          <a:p>
            <a:r>
              <a:rPr lang="en-US" dirty="0" smtClean="0"/>
              <a:t>Data Delivery capability to expanded user base while minimizing data egress costs</a:t>
            </a:r>
          </a:p>
          <a:p>
            <a:pPr lvl="1"/>
            <a:r>
              <a:rPr lang="en-US" dirty="0" smtClean="0"/>
              <a:t>Prioritize Real-time products critical to NWP delivered with IDPS’ proven low-latency and stability</a:t>
            </a:r>
          </a:p>
          <a:p>
            <a:pPr lvl="1"/>
            <a:r>
              <a:rPr lang="en-US" dirty="0" smtClean="0"/>
              <a:t>Non-Real-time critical products have packaging and delivery processing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45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Enabled Opportunities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1156" y="1040298"/>
            <a:ext cx="10797151" cy="5589102"/>
          </a:xfrm>
        </p:spPr>
        <p:txBody>
          <a:bodyPr>
            <a:normAutofit/>
          </a:bodyPr>
          <a:lstStyle/>
          <a:p>
            <a:pPr marL="230188" lvl="1" indent="0">
              <a:buNone/>
            </a:pPr>
            <a:endParaRPr lang="en-US" dirty="0" smtClean="0"/>
          </a:p>
          <a:p>
            <a:r>
              <a:rPr lang="en-US" dirty="0" smtClean="0"/>
              <a:t>Data Delivery via Cloud Storage</a:t>
            </a:r>
          </a:p>
          <a:p>
            <a:pPr lvl="1"/>
            <a:r>
              <a:rPr lang="en-US" dirty="0" smtClean="0"/>
              <a:t>Data products delivered to single cloud location (S3)</a:t>
            </a:r>
          </a:p>
          <a:p>
            <a:pPr lvl="2"/>
            <a:r>
              <a:rPr lang="en-US" dirty="0" smtClean="0"/>
              <a:t>Eliminate delivery of products through C3S facility to Mission Partners</a:t>
            </a:r>
          </a:p>
          <a:p>
            <a:pPr lvl="1"/>
            <a:r>
              <a:rPr lang="en-US" u="sng" dirty="0" smtClean="0"/>
              <a:t>Real-Time Delivery</a:t>
            </a:r>
            <a:r>
              <a:rPr lang="en-US" dirty="0" smtClean="0"/>
              <a:t>: Products delivered to S3 location with no aggregation/packaging</a:t>
            </a:r>
          </a:p>
          <a:p>
            <a:pPr lvl="2"/>
            <a:r>
              <a:rPr lang="en-US" dirty="0" smtClean="0"/>
              <a:t>Significant simplification of delivery subsystem </a:t>
            </a:r>
          </a:p>
          <a:p>
            <a:pPr lvl="2"/>
            <a:r>
              <a:rPr lang="en-US" dirty="0" smtClean="0"/>
              <a:t>Consumers who need real-time products will receive notification of new products and API to pull the data directly down to their system</a:t>
            </a:r>
          </a:p>
          <a:p>
            <a:pPr lvl="2"/>
            <a:r>
              <a:rPr lang="en-US" dirty="0" smtClean="0"/>
              <a:t>S3 =&gt; SNS =&gt; SQS pipeline</a:t>
            </a:r>
          </a:p>
          <a:p>
            <a:pPr lvl="1"/>
            <a:r>
              <a:rPr lang="en-US" u="sng" dirty="0" smtClean="0"/>
              <a:t>Off-Line Delivery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Non-Real-Time consumers will be able to request aggregation and/or packaging of products which will create a new product in S3 and notification delivered to consumer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25A2-B9F2-45D3-97D4-2BF14B95B920}" type="datetime1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98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Enabled Opportunities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31156" y="1040298"/>
            <a:ext cx="10797151" cy="2693502"/>
          </a:xfrm>
        </p:spPr>
        <p:txBody>
          <a:bodyPr>
            <a:normAutofit/>
          </a:bodyPr>
          <a:lstStyle/>
          <a:p>
            <a:r>
              <a:rPr lang="en-US" dirty="0" smtClean="0"/>
              <a:t>Containerize Processing Algorithms</a:t>
            </a:r>
          </a:p>
          <a:p>
            <a:pPr lvl="1"/>
            <a:r>
              <a:rPr lang="en-US" dirty="0" smtClean="0"/>
              <a:t>Science teams will directly develop algorithms and include dependencies in versioned containers </a:t>
            </a:r>
          </a:p>
          <a:p>
            <a:pPr lvl="1"/>
            <a:r>
              <a:rPr lang="en-US" dirty="0" smtClean="0"/>
              <a:t>Run multiple algorithm versions in parallel, dependencies reside in container </a:t>
            </a:r>
          </a:p>
          <a:p>
            <a:pPr lvl="1"/>
            <a:r>
              <a:rPr lang="en-US" u="sng" dirty="0" smtClean="0"/>
              <a:t>Real-time Processing</a:t>
            </a:r>
            <a:r>
              <a:rPr lang="en-US" dirty="0" smtClean="0"/>
              <a:t>: Operational algorithms generating products</a:t>
            </a:r>
          </a:p>
          <a:p>
            <a:pPr lvl="1"/>
            <a:r>
              <a:rPr lang="en-US" u="sng" dirty="0" smtClean="0"/>
              <a:t>Off-line Processing</a:t>
            </a:r>
            <a:r>
              <a:rPr lang="en-US" dirty="0" smtClean="0"/>
              <a:t>: Evaluate updates to algorithms, executed during “back-orbits” or </a:t>
            </a:r>
            <a:r>
              <a:rPr lang="en-US" dirty="0" err="1" smtClean="0"/>
              <a:t>serverless</a:t>
            </a:r>
            <a:endParaRPr lang="en-US" dirty="0" smtClean="0"/>
          </a:p>
          <a:p>
            <a:pPr lvl="2"/>
            <a:r>
              <a:rPr lang="en-US" dirty="0" smtClean="0"/>
              <a:t>Less capacity required than real-time</a:t>
            </a:r>
          </a:p>
          <a:p>
            <a:pPr lvl="2"/>
            <a:r>
              <a:rPr lang="en-US" dirty="0" smtClean="0"/>
              <a:t>Eliminates need for full IDPS dedicated for dedicated I&amp;T and provides faster Science-to-OPS cycles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725A2-B9F2-45D3-97D4-2BF14B95B920}" type="datetime1">
              <a:rPr lang="en-US" smtClean="0"/>
              <a:pPr/>
              <a:t>12/11/2019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BJPseudoFooter"/>
          <p:cNvSpPr txBox="1"/>
          <p:nvPr>
            <p:custDataLst>
              <p:tags r:id="rId1"/>
            </p:custDataLst>
          </p:nvPr>
        </p:nvSpPr>
        <p:spPr>
          <a:xfrm>
            <a:off x="1885552" y="6506746"/>
            <a:ext cx="8420895" cy="33855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algn="ctr"/>
            <a:r>
              <a:rPr lang="en-US" sz="800" smtClean="0">
                <a:solidFill>
                  <a:srgbClr val="000000"/>
                </a:solidFill>
                <a:latin typeface="Arial" panose="020B0604020202020204" pitchFamily="34" charset="0"/>
              </a:rPr>
              <a:t>This document does not contain technology or technical data controlled under either the U.S. International Traffic in Arms Regulations or the U.S. Export Administration Regulations.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4200" y="3766067"/>
            <a:ext cx="5020161" cy="26786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760" y="3766067"/>
            <a:ext cx="5943600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0188" indent="-23018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</a:rPr>
              <a:t>Rapid Science </a:t>
            </a:r>
            <a:r>
              <a:rPr lang="en-US" sz="2400" smtClean="0">
                <a:latin typeface="Arial" pitchFamily="34" charset="0"/>
              </a:rPr>
              <a:t>Container updates</a:t>
            </a:r>
            <a:endParaRPr lang="en-US" sz="2400" dirty="0" smtClean="0">
              <a:latin typeface="Arial" pitchFamily="34" charset="0"/>
            </a:endParaRPr>
          </a:p>
          <a:p>
            <a:pPr marL="461963" lvl="1" indent="-231775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</a:pPr>
            <a:r>
              <a:rPr lang="en-US" dirty="0" smtClean="0">
                <a:latin typeface="Arial" pitchFamily="34" charset="0"/>
              </a:rPr>
              <a:t>4 weeks cycles to reach Operations, 2 cycles in development at all times</a:t>
            </a:r>
          </a:p>
          <a:p>
            <a:pPr marL="461963" lvl="1" indent="-231775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</a:pPr>
            <a:r>
              <a:rPr lang="en-US" dirty="0" smtClean="0">
                <a:latin typeface="Arial" pitchFamily="34" charset="0"/>
              </a:rPr>
              <a:t>SW </a:t>
            </a:r>
            <a:r>
              <a:rPr lang="en-US" dirty="0">
                <a:latin typeface="Arial" pitchFamily="34" charset="0"/>
              </a:rPr>
              <a:t>with 2 week sprints</a:t>
            </a:r>
          </a:p>
          <a:p>
            <a:pPr marL="461963" lvl="1" indent="-231775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</a:pPr>
            <a:r>
              <a:rPr lang="en-US" dirty="0">
                <a:latin typeface="Arial" pitchFamily="34" charset="0"/>
              </a:rPr>
              <a:t>Extra time for Performance check and Science Quality </a:t>
            </a:r>
            <a:r>
              <a:rPr lang="en-US" dirty="0" smtClean="0">
                <a:latin typeface="Arial" pitchFamily="34" charset="0"/>
              </a:rPr>
              <a:t>evaluation</a:t>
            </a:r>
          </a:p>
          <a:p>
            <a:pPr lvl="1"/>
            <a:endParaRPr lang="en-US" dirty="0"/>
          </a:p>
          <a:p>
            <a:pPr marL="230188" lvl="1" indent="0">
              <a:buNone/>
            </a:pPr>
            <a:endParaRPr lang="en-US" dirty="0"/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34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 &#10;This document does not contain technology or technical data controlled under either the U.S. International Traffic in Arms Regulations or the U.S. Export Administration Regulations."/>
</p:tagLst>
</file>

<file path=ppt/theme/theme1.xml><?xml version="1.0" encoding="utf-8"?>
<a:theme xmlns:a="http://schemas.openxmlformats.org/drawingml/2006/main" name="Corp_Template_External">
  <a:themeElements>
    <a:clrScheme name="Raytheon Corporate">
      <a:dk1>
        <a:srgbClr val="000000"/>
      </a:dk1>
      <a:lt1>
        <a:srgbClr val="FFFFFF"/>
      </a:lt1>
      <a:dk2>
        <a:srgbClr val="000000"/>
      </a:dk2>
      <a:lt2>
        <a:srgbClr val="B5B5B5"/>
      </a:lt2>
      <a:accent1>
        <a:srgbClr val="95A289"/>
      </a:accent1>
      <a:accent2>
        <a:srgbClr val="DAD9AD"/>
      </a:accent2>
      <a:accent3>
        <a:srgbClr val="7C96A1"/>
      </a:accent3>
      <a:accent4>
        <a:srgbClr val="CE1126"/>
      </a:accent4>
      <a:accent5>
        <a:srgbClr val="AC9F89"/>
      </a:accent5>
      <a:accent6>
        <a:srgbClr val="666465"/>
      </a:accent6>
      <a:hlink>
        <a:srgbClr val="7C96A1"/>
      </a:hlink>
      <a:folHlink>
        <a:srgbClr val="666465"/>
      </a:folHlink>
    </a:clrScheme>
    <a:fontScheme name="Raytheo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5B5B5"/>
        </a:solidFill>
        <a:ln w="12700" algn="ctr">
          <a:noFill/>
          <a:miter lim="800000"/>
          <a:headEnd/>
          <a:tailEnd/>
        </a:ln>
      </a:spPr>
      <a:bodyPr wrap="none" anchor="ctr"/>
      <a:lstStyle>
        <a:defPPr>
          <a:defRPr dirty="0" err="1" smtClean="0"/>
        </a:defPPr>
      </a:lstStyle>
    </a:spDef>
    <a:lnDef>
      <a:spPr>
        <a:ln w="12700">
          <a:solidFill>
            <a:srgbClr val="B5B5B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orp_External_Template2017_4x3.potx" id="{2F217A42-EBB9-4373-80EE-6E9B165076B3}" vid="{AA66408C-9C1D-4E78-BD04-6456864F69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RTN Document" ma:contentTypeID="0x010100E9DB6D9FC5E73544AFB130023D3F5BEB003C74643AE0BF484A9E0B0CF803045914" ma:contentTypeVersion="4" ma:contentTypeDescription="" ma:contentTypeScope="" ma:versionID="915fd16151cf367758525d64697ff326">
  <xsd:schema xmlns:xsd="http://www.w3.org/2001/XMLSchema" xmlns:xs="http://www.w3.org/2001/XMLSchema" xmlns:p="http://schemas.microsoft.com/office/2006/metadata/properties" xmlns:ns2="3ce633a2-3058-4a23-ba20-731e7ccb36da" targetNamespace="http://schemas.microsoft.com/office/2006/metadata/properties" ma:root="true" ma:fieldsID="f26e4487d4f99347ca48fba6c0511c79" ns2:_="">
    <xsd:import namespace="3ce633a2-3058-4a23-ba20-731e7ccb36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n10c1010ed1f4cfb9545b2ac2ee5bd96" minOccurs="0"/>
                <xsd:element ref="ns2:aeab462c4fbe49358ed363bfb79a4230" minOccurs="0"/>
                <xsd:element ref="ns2:TaxKeywordTaxHTField" minOccurs="0"/>
                <xsd:element ref="ns2:e6d1ff0aba50448d9824fe3bb34f0ef2" minOccurs="0"/>
                <xsd:element ref="ns2:gdd46717841f43358d4de268a1d4b6aa" minOccurs="0"/>
                <xsd:element ref="ns2:c6e3c91c8be14d80b989bd3ac29e755b" minOccurs="0"/>
                <xsd:element ref="ns2:g96bee0428ce4c169fad82ca64ceaa53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633a2-3058-4a23-ba20-731e7ccb36da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80527f0d-62d7-47ee-b749-439337ec3605}" ma:internalName="TaxCatchAll" ma:showField="CatchAllData" ma:web="a5222dc0-9996-4be2-9ea4-136dd9f6c8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80527f0d-62d7-47ee-b749-439337ec3605}" ma:internalName="TaxCatchAllLabel" ma:readOnly="true" ma:showField="CatchAllDataLabel" ma:web="a5222dc0-9996-4be2-9ea4-136dd9f6c8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10c1010ed1f4cfb9545b2ac2ee5bd96" ma:index="12" nillable="true" ma:taxonomy="true" ma:internalName="n10c1010ed1f4cfb9545b2ac2ee5bd96" ma:taxonomyFieldName="Business" ma:displayName="Business" ma:indexed="true" ma:readOnly="false" ma:default="" ma:fieldId="{710c1010-ed1f-4cfb-9545-b2ac2ee5bd96}" ma:sspId="7e1c2332-b14e-457c-a225-e8056827fca0" ma:termSetId="c22d890f-845c-46ce-89d0-abfb23e19c7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eab462c4fbe49358ed363bfb79a4230" ma:index="14" nillable="true" ma:taxonomy="true" ma:internalName="aeab462c4fbe49358ed363bfb79a4230" ma:taxonomyFieldName="Function" ma:displayName="Function" ma:indexed="true" ma:default="" ma:fieldId="{aeab462c-4fbe-4935-8ed3-63bfb79a4230}" ma:sspId="7e1c2332-b14e-457c-a225-e8056827fca0" ma:termSetId="db9eb3e8-e796-4d33-85a2-c518da4ca4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16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e6d1ff0aba50448d9824fe3bb34f0ef2" ma:index="18" nillable="true" ma:taxonomy="true" ma:internalName="e6d1ff0aba50448d9824fe3bb34f0ef2" ma:taxonomyFieldName="ExportControl" ma:displayName="Export Control" ma:readOnly="false" ma:default="" ma:fieldId="{e6d1ff0a-ba50-448d-9824-fe3bb34f0ef2}" ma:sspId="7e1c2332-b14e-457c-a225-e8056827fca0" ma:termSetId="3a4db827-664e-4160-8d2e-1dde696bf7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dd46717841f43358d4de268a1d4b6aa" ma:index="20" nillable="true" ma:taxonomy="true" ma:internalName="gdd46717841f43358d4de268a1d4b6aa" ma:taxonomyFieldName="rtnDocumentType" ma:displayName="Document Type" ma:readOnly="false" ma:default="" ma:fieldId="{0dd46717-841f-4335-8d4d-e268a1d4b6aa}" ma:sspId="7e1c2332-b14e-457c-a225-e8056827fca0" ma:termSetId="8d28be90-c975-442a-98e7-e1f7bbd466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e3c91c8be14d80b989bd3ac29e755b" ma:index="21" ma:taxonomy="true" ma:internalName="c6e3c91c8be14d80b989bd3ac29e755b" ma:taxonomyFieldName="Work_x0020_Product" ma:displayName="Work Product" ma:readOnly="false" ma:default="1;#Work In Progress|c1d885b6-a307-4881-8ac3-0fa4069098db" ma:fieldId="{c6e3c91c-8be1-4d80-b989-bd3ac29e755b}" ma:sspId="7e1c2332-b14e-457c-a225-e8056827fca0" ma:termSetId="43a6ed11-5d1a-4858-9168-4d76faaf2b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6bee0428ce4c169fad82ca64ceaa53" ma:index="22" nillable="true" ma:taxonomy="true" ma:internalName="g96bee0428ce4c169fad82ca64ceaa53" ma:taxonomyFieldName="rtnLocale" ma:displayName="Locale" ma:readOnly="false" ma:default="" ma:fieldId="{096bee04-28ce-4c16-9fad-82ca64ceaa53}" ma:taxonomyMulti="true" ma:sspId="7e1c2332-b14e-457c-a225-e8056827fca0" ma:termSetId="a3b93d5c-5c47-4153-bde3-eb9b4aa7a77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_dlc_DocId" ma:index="2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e633a2-3058-4a23-ba20-731e7ccb36da">
      <Value>3</Value>
      <Value>1</Value>
    </TaxCatchAll>
    <c6e3c91c8be14d80b989bd3ac29e755b xmlns="3ce633a2-3058-4a23-ba20-731e7ccb36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Work In Progress</TermName>
          <TermId xmlns="http://schemas.microsoft.com/office/infopath/2007/PartnerControls">c1d885b6-a307-4881-8ac3-0fa4069098db</TermId>
        </TermInfo>
      </Terms>
    </c6e3c91c8be14d80b989bd3ac29e755b>
    <n10c1010ed1f4cfb9545b2ac2ee5bd96 xmlns="3ce633a2-3058-4a23-ba20-731e7ccb36da">
      <Terms xmlns="http://schemas.microsoft.com/office/infopath/2007/PartnerControls"/>
    </n10c1010ed1f4cfb9545b2ac2ee5bd96>
    <aeab462c4fbe49358ed363bfb79a4230 xmlns="3ce633a2-3058-4a23-ba20-731e7ccb36da">
      <Terms xmlns="http://schemas.microsoft.com/office/infopath/2007/PartnerControls"/>
    </aeab462c4fbe49358ed363bfb79a4230>
    <TaxKeywordTaxHTField xmlns="3ce633a2-3058-4a23-ba20-731e7ccb36da">
      <Terms xmlns="http://schemas.microsoft.com/office/infopath/2007/PartnerControls">
        <TermInfo xmlns="http://schemas.microsoft.com/office/infopath/2007/PartnerControls">
          <TermName xmlns="http://schemas.microsoft.com/office/infopath/2007/PartnerControls">Raytheon</TermName>
          <TermId xmlns="http://schemas.microsoft.com/office/infopath/2007/PartnerControls">568bfb2d-cc70-4a4d-af94-3fce14bb0eaa</TermId>
        </TermInfo>
      </Terms>
    </TaxKeywordTaxHTField>
    <e6d1ff0aba50448d9824fe3bb34f0ef2 xmlns="3ce633a2-3058-4a23-ba20-731e7ccb36da">
      <Terms xmlns="http://schemas.microsoft.com/office/infopath/2007/PartnerControls"/>
    </e6d1ff0aba50448d9824fe3bb34f0ef2>
    <g96bee0428ce4c169fad82ca64ceaa53 xmlns="3ce633a2-3058-4a23-ba20-731e7ccb36da">
      <Terms xmlns="http://schemas.microsoft.com/office/infopath/2007/PartnerControls"/>
    </g96bee0428ce4c169fad82ca64ceaa53>
    <gdd46717841f43358d4de268a1d4b6aa xmlns="3ce633a2-3058-4a23-ba20-731e7ccb36da">
      <Terms xmlns="http://schemas.microsoft.com/office/infopath/2007/PartnerControls"/>
    </gdd46717841f43358d4de268a1d4b6aa>
  </documentManagement>
</p:properties>
</file>

<file path=customXml/item3.xml><?xml version="1.0" encoding="utf-8"?>
<?mso-contentType ?>
<SharedContentType xmlns="Microsoft.SharePoint.Taxonomy.ContentTypeSync" SourceId="7e1c2332-b14e-457c-a225-e8056827fca0" ContentTypeId="0x010100E9DB6D9FC5E73544AFB130023D3F5BEB" PreviousValue="false"/>
</file>

<file path=customXml/item4.xml><?xml version="1.0" encoding="utf-8"?>
<?mso-contentType ?>
<spe:Receivers xmlns:spe="http://schemas.microsoft.com/sharepoint/events"/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ZGU1M2FjMS1iZjVmLTRhYWUtOWNmMS0wNzUwOWUyM2E0YjAiIG9yaWdpbj0iZGVmYXVsdFZhbHVlIj48ZWxlbWVudCB1aWQ9ImJiYTk0YzY1LWFjM2QtNGYzNC1iMmUxLThkZTExZWY2ZjAxYyIgdmFsdWU9IiIgeG1sbnM9Imh0dHA6Ly93d3cuYm9sZG9uamFtZXMuY29tLzIwMDgvMDEvc2llL2ludGVybmFsL2xhYmVsIiAvPjwvc2lzbD48VXNlck5hbWU+VVNcc2tlcm48L1VzZXJOYW1lPjxEYXRlVGltZT4xMS8yNi8yMDE4IDI6MTM6MTcgUE08L0RhdGVUaW1lPjxMYWJlbFN0cmluZz5PcmlnaW4gSnVyaXNkaWN0aW9uOiBVUyA8L0xhYmVsU3RyaW5nPjwvaXRlbT48aXRlbT48c2lzbCBzaXNsVmVyc2lvbj0iMCIgcG9saWN5PSJjZGU1M2FjMS1iZjVmLTRhYWUtOWNmMS0wNzUwOWUyM2E0YjAiIG9yaWdpbj0idXNlclNlbGVjdGVkIj48ZWxlbWVudCB1aWQ9ImJiYTk0YzY1LWFjM2QtNGYzNC1iMmUxLThkZTExZWY2ZjAxYyIgdmFsdWU9IiIgeG1sbnM9Imh0dHA6Ly93d3cuYm9sZG9uamFtZXMuY29tLzIwMDgvMDEvc2llL2ludGVybmFsL2xhYmVsIiAvPjxlbGVtZW50IHVpZD0iZGVjZWNiZDYtZGEzYi00NmZlLThmMDAtZjlkOWRlZWEyZWUxIiB2YWx1ZT0iIiB4bWxucz0iaHR0cDovL3d3dy5ib2xkb25qYW1lcy5jb20vMjAwOC8wMS9zaWUvaW50ZXJuYWwvbGFiZWwiIC8+PGVsZW1lbnQgdWlkPSJiYmJmN2JmNC00ZjRmLTQxODktOWM1ZS02NTAxNWRlOGE2YWQiIHZhbHVlPSIiIHhtbG5zPSJodHRwOi8vd3d3LmJvbGRvbmphbWVzLmNvbS8yMDA4LzAxL3NpZS9pbnRlcm5hbC9sYWJlbCIgLz48ZWxlbWVudCB1aWQ9ImQ3NTljZDdhLWI1N2MtNDJlNC05YTQ5LTliODJhMjMzNzU3OSIgdmFsdWU9IiIgeG1sbnM9Imh0dHA6Ly93d3cuYm9sZG9uamFtZXMuY29tLzIwMDgvMDEvc2llL2ludGVybmFsL2xhYmVsIiAvPjxlbGVtZW50IHVpZD0iYzIwNmQ1ZmEtYWVlMS00ZjY0LTg5ZDktZjgxZTRkN2IzYWNjIiB2YWx1ZT0iIiB4bWxucz0iaHR0cDovL3d3dy5ib2xkb25qYW1lcy5jb20vMjAwOC8wMS9zaWUvaW50ZXJuYWwvbGFiZWwiIC8+PC9zaXNsPjxVc2VyTmFtZT5VU1xza2VybjwvVXNlck5hbWU+PERhdGVUaW1lPjEyLzE4LzIwMTggMzowNjozMCBQTTwvRGF0ZVRpbWU+PExhYmVsU3RyaW5nPk9yaWdpbiBKdXJpc2RpY3Rpb246IFVTICB8IFVucmVzdHJpY3RlZCBDb250ZW50IHwgTm8gbWFya2luZyBhcHBsaWVkIGJ5IHRoZSB0b29sIHwgTm9uLUV4cG9ydCBDb250cm9sbGVkIFRlY2huaWNhbCBJbmZvcm1hdGlvbiAoRVhJTSBEZXRlcm1pbmVkIE9ubHkpIHwgUGVyIEN1cnJlbnQgUmF5dGhlb24gUG9saWN5IChQSS1PR0MtR1RDLTUwMDQpPC9MYWJlbFN0cmluZz48L2l0ZW0+PC9sYWJlbEhpc3Rvcnk+</Value>
</WrappedLabelHistory>
</file>

<file path=customXml/item7.xml><?xml version="1.0" encoding="utf-8"?>
<sisl xmlns:xsi="http://www.w3.org/2001/XMLSchema-instance" xmlns:xsd="http://www.w3.org/2001/XMLSchema" xmlns="http://www.boldonjames.com/2008/01/sie/internal/label" sislVersion="0" policy="cde53ac1-bf5f-4aae-9cf1-07509e23a4b0" origin="userSelected">
  <element uid="bba94c65-ac3d-4f34-b2e1-8de11ef6f01c" value=""/>
  <element uid="dececbd6-da3b-46fe-8f00-f9d9deea2ee1" value=""/>
  <element uid="bbbf7bf4-4f4f-4189-9c5e-65015de8a6ad" value=""/>
  <element uid="d759cd7a-b57c-42e4-9a49-9b82a2337579" value=""/>
  <element uid="c206d5fa-aee1-4f64-89d9-f81e4d7b3acc" value=""/>
</sisl>
</file>

<file path=customXml/itemProps1.xml><?xml version="1.0" encoding="utf-8"?>
<ds:datastoreItem xmlns:ds="http://schemas.openxmlformats.org/officeDocument/2006/customXml" ds:itemID="{68328161-3600-406C-92B9-37629F3B7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e633a2-3058-4a23-ba20-731e7ccb36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E1BAB29-348C-402E-8386-1CEEA3CBBF12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3ce633a2-3058-4a23-ba20-731e7ccb36da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66D8753-E973-4DD1-BD8E-16EF84005B04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F298614-6CE8-42FC-94DA-95F6BE6AC3E3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DA0FBBB4-BFEC-4469-A894-771ACE349B41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C7D8EC0A-1E8D-42B6-8049-1E0FFF8B2CE5}">
  <ds:schemaRefs>
    <ds:schemaRef ds:uri="http://www.w3.org/2001/XMLSchema"/>
    <ds:schemaRef ds:uri="http://www.boldonjames.com/2016/02/Classifier/internal/wrappedLabelHistory"/>
  </ds:schemaRefs>
</ds:datastoreItem>
</file>

<file path=customXml/itemProps7.xml><?xml version="1.0" encoding="utf-8"?>
<ds:datastoreItem xmlns:ds="http://schemas.openxmlformats.org/officeDocument/2006/customXml" ds:itemID="{8993E1C3-24A3-4C13-82F5-60064B25AC5C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Corp_External_Template2018_4x3</Template>
  <TotalTime>13246</TotalTime>
  <Words>1772</Words>
  <Application>Microsoft Office PowerPoint</Application>
  <PresentationFormat>Widescreen</PresentationFormat>
  <Paragraphs>302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Wingdings</vt:lpstr>
      <vt:lpstr>Corp_Template_External</vt:lpstr>
      <vt:lpstr>JPSS Cloud Data Processing Future  and Machine Learning for the Weather Value Chain </vt:lpstr>
      <vt:lpstr>Agenda</vt:lpstr>
      <vt:lpstr>Initial Implementation – Phase 1</vt:lpstr>
      <vt:lpstr>IDPS in the Cloud Architecture Overview</vt:lpstr>
      <vt:lpstr>AWS Services In Use For Initial Implementation</vt:lpstr>
      <vt:lpstr> Optimization – Phase 2</vt:lpstr>
      <vt:lpstr> Modernization – Phase 3</vt:lpstr>
      <vt:lpstr>Cloud Enabled Opportunities</vt:lpstr>
      <vt:lpstr>Cloud Enabled Opportunities</vt:lpstr>
      <vt:lpstr>General Application of Machine Learning</vt:lpstr>
      <vt:lpstr>Challenges to Machine Learning</vt:lpstr>
      <vt:lpstr>Improving Machine Learning Itself</vt:lpstr>
      <vt:lpstr>Analytics, ML, and the Weather Value Chain</vt:lpstr>
      <vt:lpstr>PowerPoint Presentation</vt:lpstr>
    </vt:vector>
  </TitlesOfParts>
  <Company>Raytheon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JPSS CGS IDPS designed for the Cloud</dc:title>
  <dc:subject>[rtnipcontrolcode:unrestricted|rtnipcontrolcodevm:noipvm|rtnexportcontrolcountry:usa|rtnexportcontrolcode:nonexporteximdetermined|rtnexportcontrolcodevm:piogcgtc5004|]</dc:subject>
  <dc:creator>Scott Kern</dc:creator>
  <cp:keywords>Raytheon</cp:keywords>
  <dc:description>Advanced Media 2016 Corp External Template</dc:description>
  <cp:lastModifiedBy>Emily Greene</cp:lastModifiedBy>
  <cp:revision>118</cp:revision>
  <cp:lastPrinted>2019-12-09T14:27:25Z</cp:lastPrinted>
  <dcterms:created xsi:type="dcterms:W3CDTF">2018-11-26T14:04:24Z</dcterms:created>
  <dcterms:modified xsi:type="dcterms:W3CDTF">2019-12-11T17:06:22Z</dcterms:modified>
  <cp:category>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72a1a875-6217-4074-85ae-eca6f3361ac8</vt:lpwstr>
  </property>
  <property fmtid="{D5CDD505-2E9C-101B-9397-08002B2CF9AE}" pid="3" name="bjSaver">
    <vt:lpwstr>sgpw5nO40d7ODoo0wowI66glKz/oaL15</vt:lpwstr>
  </property>
  <property fmtid="{D5CDD505-2E9C-101B-9397-08002B2CF9AE}" pid="4" name="rtnipcontrolcode">
    <vt:lpwstr>unrestricted</vt:lpwstr>
  </property>
  <property fmtid="{D5CDD505-2E9C-101B-9397-08002B2CF9AE}" pid="5" name="rtnipcontrolcodevm">
    <vt:lpwstr>noipvm</vt:lpwstr>
  </property>
  <property fmtid="{D5CDD505-2E9C-101B-9397-08002B2CF9AE}" pid="6" name="rtnexportcontrolcountry">
    <vt:lpwstr>usa</vt:lpwstr>
  </property>
  <property fmtid="{D5CDD505-2E9C-101B-9397-08002B2CF9AE}" pid="7" name="rtnexportcontrolcode">
    <vt:lpwstr>nonexporteximdetermined</vt:lpwstr>
  </property>
  <property fmtid="{D5CDD505-2E9C-101B-9397-08002B2CF9AE}" pid="8" name="rtnexportcontrolcodevm">
    <vt:lpwstr>piogcgtc5004</vt:lpwstr>
  </property>
  <property fmtid="{D5CDD505-2E9C-101B-9397-08002B2CF9AE}" pid="9" name="bjDocumentLabelXML">
    <vt:lpwstr>&lt;?xml version="1.0" encoding="us-ascii"?&gt;&lt;sisl xmlns:xsi="http://www.w3.org/2001/XMLSchema-instance" xmlns:xsd="http://www.w3.org/2001/XMLSchema" sislVersion="0" policy="cde53ac1-bf5f-4aae-9cf1-07509e23a4b0" origin="userSelected" xmlns="http://www.boldonj</vt:lpwstr>
  </property>
  <property fmtid="{D5CDD505-2E9C-101B-9397-08002B2CF9AE}" pid="10" name="bjDocumentLabelXML-0">
    <vt:lpwstr>ames.com/2008/01/sie/internal/label"&gt;&lt;element uid="bba94c65-ac3d-4f34-b2e1-8de11ef6f01c" value="" /&gt;&lt;element uid="dececbd6-da3b-46fe-8f00-f9d9deea2ee1" value="" /&gt;&lt;element uid="bbbf7bf4-4f4f-4189-9c5e-65015de8a6ad" value="" /&gt;&lt;element uid="d759cd7a-b57c-4</vt:lpwstr>
  </property>
  <property fmtid="{D5CDD505-2E9C-101B-9397-08002B2CF9AE}" pid="11" name="bjDocumentLabelXML-1">
    <vt:lpwstr>2e4-9a49-9b82a2337579" value="" /&gt;&lt;element uid="c206d5fa-aee1-4f64-89d9-f81e4d7b3acc" value="" /&gt;&lt;/sisl&gt;</vt:lpwstr>
  </property>
  <property fmtid="{D5CDD505-2E9C-101B-9397-08002B2CF9AE}" pid="12" name="bjDocumentSecurityLabel">
    <vt:lpwstr>Origin Jurisdiction: US  | Unrestricted Content | No marking applied by the tool | Non-Export Controlled Technical Information (EXIM Determined Only) | Per Current Raytheon Policy (PI-OGC-GTC-5004)</vt:lpwstr>
  </property>
  <property fmtid="{D5CDD505-2E9C-101B-9397-08002B2CF9AE}" pid="13" name="bjLabelHistoryID">
    <vt:lpwstr>{C7D8EC0A-1E8D-42B6-8049-1E0FFF8B2CE5}</vt:lpwstr>
  </property>
  <property fmtid="{D5CDD505-2E9C-101B-9397-08002B2CF9AE}" pid="14" name="ContentTypeId">
    <vt:lpwstr>0x010100E9DB6D9FC5E73544AFB130023D3F5BEB003C74643AE0BF484A9E0B0CF803045914</vt:lpwstr>
  </property>
  <property fmtid="{D5CDD505-2E9C-101B-9397-08002B2CF9AE}" pid="15" name="Work Product">
    <vt:lpwstr>1;#Work In Progress|c1d885b6-a307-4881-8ac3-0fa4069098db</vt:lpwstr>
  </property>
  <property fmtid="{D5CDD505-2E9C-101B-9397-08002B2CF9AE}" pid="16" name="TaxKeyword">
    <vt:lpwstr>3;#Raytheon|568bfb2d-cc70-4a4d-af94-3fce14bb0eaa</vt:lpwstr>
  </property>
  <property fmtid="{D5CDD505-2E9C-101B-9397-08002B2CF9AE}" pid="17" name="rtnLocale">
    <vt:lpwstr/>
  </property>
  <property fmtid="{D5CDD505-2E9C-101B-9397-08002B2CF9AE}" pid="18" name="rtnDocumentType">
    <vt:lpwstr/>
  </property>
  <property fmtid="{D5CDD505-2E9C-101B-9397-08002B2CF9AE}" pid="19" name="Business">
    <vt:lpwstr/>
  </property>
  <property fmtid="{D5CDD505-2E9C-101B-9397-08002B2CF9AE}" pid="20" name="Function">
    <vt:lpwstr/>
  </property>
  <property fmtid="{D5CDD505-2E9C-101B-9397-08002B2CF9AE}" pid="21" name="ExportControl">
    <vt:lpwstr/>
  </property>
</Properties>
</file>