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sldIdLst>
    <p:sldId id="259" r:id="rId3"/>
    <p:sldId id="256" r:id="rId5"/>
    <p:sldId id="641" r:id="rId6"/>
    <p:sldId id="667" r:id="rId7"/>
    <p:sldId id="627" r:id="rId8"/>
    <p:sldId id="628" r:id="rId9"/>
    <p:sldId id="629" r:id="rId10"/>
    <p:sldId id="632" r:id="rId11"/>
    <p:sldId id="630" r:id="rId12"/>
    <p:sldId id="682" r:id="rId13"/>
    <p:sldId id="681" r:id="rId14"/>
    <p:sldId id="685" r:id="rId15"/>
    <p:sldId id="686" r:id="rId16"/>
    <p:sldId id="688" r:id="rId17"/>
    <p:sldId id="691" r:id="rId18"/>
    <p:sldId id="689" r:id="rId19"/>
    <p:sldId id="674" r:id="rId20"/>
    <p:sldId id="675" r:id="rId21"/>
    <p:sldId id="676" r:id="rId22"/>
    <p:sldId id="621" r:id="rId23"/>
    <p:sldId id="677" r:id="rId24"/>
    <p:sldId id="678" r:id="rId25"/>
    <p:sldId id="693" r:id="rId26"/>
    <p:sldId id="614" r:id="rId27"/>
    <p:sldId id="619" r:id="rId28"/>
    <p:sldId id="618" r:id="rId29"/>
    <p:sldId id="616" r:id="rId30"/>
    <p:sldId id="692" r:id="rId31"/>
    <p:sldId id="633" r:id="rId32"/>
    <p:sldId id="626" r:id="rId33"/>
    <p:sldId id="640" r:id="rId34"/>
  </p:sldIdLst>
  <p:sldSz cx="17338675" cy="9753600"/>
  <p:notesSz cx="6858000" cy="9144000"/>
  <p:defaultTextStyle>
    <a:defPPr>
      <a:defRPr lang="en-US"/>
    </a:defPPr>
    <a:lvl1pPr marL="0" algn="l" defTabSz="1299845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240" algn="l" defTabSz="1299845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480" algn="l" defTabSz="1299845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720" algn="l" defTabSz="1299845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960" algn="l" defTabSz="1299845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1200" algn="l" defTabSz="1299845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0805" algn="l" defTabSz="1299845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045" algn="l" defTabSz="1299845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285" algn="l" defTabSz="1299845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501"/>
    <a:srgbClr val="25EFAF"/>
    <a:srgbClr val="FF8C01"/>
    <a:srgbClr val="009ACD"/>
    <a:srgbClr val="0563C1"/>
    <a:srgbClr val="E69F00"/>
    <a:srgbClr val="56B4E9"/>
    <a:srgbClr val="1E64C8"/>
    <a:srgbClr val="0066FF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088" autoAdjust="0"/>
  </p:normalViewPr>
  <p:slideViewPr>
    <p:cSldViewPr snapToGrid="0" showGuides="1">
      <p:cViewPr varScale="1">
        <p:scale>
          <a:sx n="53" d="100"/>
          <a:sy n="53" d="100"/>
        </p:scale>
        <p:origin x="912" y="53"/>
      </p:cViewPr>
      <p:guideLst>
        <p:guide orient="horz" pos="3042"/>
        <p:guide pos="52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4F84-246C-4657-8172-1E2969D0F603}" type="datetime1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</a:fld>
            <a:endParaRPr lang="en-GB"/>
          </a:p>
        </p:txBody>
      </p:sp>
      <p:pic>
        <p:nvPicPr>
          <p:cNvPr id="6" name="Logo Large 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47" y="2283675"/>
            <a:ext cx="4800610" cy="4172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>
                <a:solidFill>
                  <a:srgbClr val="FFD200"/>
                </a:solidFill>
              </a:defRPr>
            </a:lvl1pPr>
            <a:lvl2pPr marL="650240" indent="0" algn="ctr">
              <a:buNone/>
              <a:defRPr sz="2845"/>
            </a:lvl2pPr>
            <a:lvl3pPr marL="1300480" indent="0" algn="ctr">
              <a:buNone/>
              <a:defRPr sz="2560"/>
            </a:lvl3pPr>
            <a:lvl4pPr marL="1950720" indent="0" algn="ctr">
              <a:buNone/>
              <a:defRPr sz="2275"/>
            </a:lvl4pPr>
            <a:lvl5pPr marL="2600960" indent="0" algn="ctr">
              <a:buNone/>
              <a:defRPr sz="2275"/>
            </a:lvl5pPr>
            <a:lvl6pPr marL="3251200" indent="0" algn="ctr">
              <a:buNone/>
              <a:defRPr sz="2275"/>
            </a:lvl6pPr>
            <a:lvl7pPr marL="3900805" indent="0" algn="ctr">
              <a:buNone/>
              <a:defRPr sz="2275"/>
            </a:lvl7pPr>
            <a:lvl8pPr marL="4551045" indent="0" algn="ctr">
              <a:buNone/>
              <a:defRPr sz="2275"/>
            </a:lvl8pPr>
            <a:lvl9pPr marL="5201285" indent="0" algn="ctr">
              <a:buNone/>
              <a:defRPr sz="2275"/>
            </a:lvl9pPr>
          </a:lstStyle>
          <a:p>
            <a:r>
              <a:rPr lang="en-GB" noProof="0" dirty="0"/>
              <a:t>Click to add subtitle / presenter / date [</a:t>
            </a:r>
            <a:r>
              <a:rPr lang="en-GB" noProof="0" dirty="0" err="1"/>
              <a:t>dd</a:t>
            </a:r>
            <a:r>
              <a:rPr lang="en-GB" noProof="0" dirty="0"/>
              <a:t>-mm-</a:t>
            </a:r>
            <a:r>
              <a:rPr lang="en-GB" noProof="0" dirty="0" err="1"/>
              <a:t>yyyy</a:t>
            </a:r>
            <a:r>
              <a:rPr lang="en-GB" noProof="0" dirty="0"/>
              <a:t>]</a:t>
            </a:r>
            <a:endParaRPr lang="en-GB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2004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1</a:t>
            </a:r>
            <a:endParaRPr lang="en-GB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32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2</a:t>
            </a:r>
            <a:endParaRPr lang="en-GB" noProof="0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2296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3</a:t>
            </a:r>
            <a:endParaRPr lang="en-GB" noProof="0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460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4</a:t>
            </a:r>
            <a:endParaRPr lang="en-GB" noProof="0" dirty="0"/>
          </a:p>
        </p:txBody>
      </p:sp>
      <p:sp>
        <p:nvSpPr>
          <p:cNvPr id="16" name="Oranisation Placeholder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580530" y="395008"/>
            <a:ext cx="8294400" cy="540000"/>
          </a:xfrm>
        </p:spPr>
        <p:txBody>
          <a:bodyPr anchor="b" anchorCtr="0">
            <a:normAutofit/>
          </a:bodyPr>
          <a:lstStyle>
            <a:lvl1pPr>
              <a:lnSpc>
                <a:spcPts val="1700"/>
              </a:lnSpc>
              <a:defRPr sz="1400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rgbClr val="1E64C8"/>
                </a:solidFill>
              </a:defRPr>
            </a:lvl2pPr>
          </a:lstStyle>
          <a:p>
            <a:pPr lvl="0"/>
            <a:r>
              <a:rPr lang="en-GB" noProof="0" dirty="0"/>
              <a:t>Click to edit organisation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</p:txBody>
      </p:sp>
      <p:pic>
        <p:nvPicPr>
          <p:cNvPr id="25" name="Afbeelding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2786398" cy="1393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 dirty="0"/>
              <a:t>Click to add chapter title</a:t>
            </a:r>
            <a:endParaRPr lang="en-GB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5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marL="536575" indent="-450215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1pPr>
            <a:lvl2pPr marL="1170305" indent="-450215">
              <a:lnSpc>
                <a:spcPct val="120000"/>
              </a:lnSpc>
              <a:defRPr/>
            </a:lvl2pPr>
            <a:lvl3pPr marL="1757045" indent="-450215" defTabSz="457200">
              <a:lnSpc>
                <a:spcPct val="120000"/>
              </a:lnSpc>
              <a:defRPr/>
            </a:lvl3pPr>
            <a:lvl4pPr marL="2329180" indent="-550545" defTabSz="457200">
              <a:lnSpc>
                <a:spcPct val="120000"/>
              </a:lnSpc>
              <a:defRPr/>
            </a:lvl4pPr>
            <a:lvl5pPr marL="2962910" indent="-442595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CAF6-1686-4743-9124-83F33F1A0EA9}" type="datetime1">
              <a:rPr lang="en-GB" noProof="0" smtClean="0"/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ADBF0-A618-4E69-83BB-0C41E08702AA}" type="datetime1">
              <a:rPr lang="en-GB" noProof="0" smtClean="0"/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  <a:endParaRPr lang="en-GB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5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defTabSz="457200">
              <a:lnSpc>
                <a:spcPct val="120000"/>
              </a:lnSpc>
              <a:defRPr/>
            </a:lvl4pPr>
            <a:lvl5pPr defTabSz="457200">
              <a:lnSpc>
                <a:spcPct val="120000"/>
              </a:lnSpc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3E58-CDC3-4782-B82C-4D381C795B98}" type="datetime1">
              <a:rPr lang="en-GB" noProof="0" smtClean="0"/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65D1-804F-429B-83CD-3EFA8410E123}" type="datetime1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7337600" cy="975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15183366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en-GB" noProof="0" dirty="0"/>
              <a:t>Click to add presenters </a:t>
            </a:r>
            <a:r>
              <a:rPr lang="en-GB" noProof="0"/>
              <a:t>contact data</a:t>
            </a:r>
            <a:endParaRPr lang="en-GB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1717969"/>
          </a:xfrm>
        </p:spPr>
        <p:txBody>
          <a:bodyPr>
            <a:normAutofit/>
          </a:bodyPr>
          <a:lstStyle>
            <a:lvl1pPr>
              <a:lnSpc>
                <a:spcPts val="35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social media names</a:t>
            </a:r>
            <a:endParaRPr lang="nl-NL" dirty="0"/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2786398" cy="1393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A3CA-1064-434F-B179-AB3B0298C0D6}" type="datetime1">
              <a:rPr lang="en-GB" noProof="0" smtClean="0"/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5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Logo EN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7200" y="7909180"/>
            <a:ext cx="2307600" cy="18468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defTabSz="1299845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0" indent="0" algn="l" defTabSz="1299845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360045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430" indent="-459105" algn="l" defTabSz="1299845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41655" algn="l" defTabSz="1299845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299845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320" indent="-325120" algn="l" defTabSz="129984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25" indent="-325120" algn="l" defTabSz="129984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165" indent="-325120" algn="l" defTabSz="129984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405" indent="-325120" algn="l" defTabSz="129984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98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algn="l" defTabSz="12998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80" algn="l" defTabSz="12998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720" algn="l" defTabSz="12998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60" algn="l" defTabSz="12998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200" algn="l" defTabSz="12998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05" algn="l" defTabSz="12998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045" algn="l" defTabSz="12998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285" algn="l" defTabSz="12998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hyperlink" Target="https://www.osapublishing.org/abstract.cfm?URI=ao-58-16-4497" TargetMode="External"/><Relationship Id="rId5" Type="http://schemas.openxmlformats.org/officeDocument/2006/relationships/hyperlink" Target="https://www.sciencedirect.com/science/article/pii/S0034425717303991" TargetMode="External"/><Relationship Id="rId4" Type="http://schemas.openxmlformats.org/officeDocument/2006/relationships/hyperlink" Target="https://www.mdpi.com/2072-4292/7/2/2208" TargetMode="Externa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hyperlink" Target="https://journals.ametsoc.org/doi/10.1175/2009JTECHO654.1" TargetMode="External"/><Relationship Id="rId4" Type="http://schemas.openxmlformats.org/officeDocument/2006/relationships/hyperlink" Target="https://www.sciencedirect.com/science/article/pii/S0034425719301014?via=ihub" TargetMode="Externa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hyperlink" Target="https://aslopubs.onlinelibrary.wiley.com/doi/full/10.1002/lno.10674" TargetMode="Externa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81.png"/><Relationship Id="rId11" Type="http://schemas.openxmlformats.org/officeDocument/2006/relationships/image" Target="../media/image80.png"/><Relationship Id="rId10" Type="http://schemas.openxmlformats.org/officeDocument/2006/relationships/image" Target="../media/image79.png"/><Relationship Id="rId1" Type="http://schemas.openxmlformats.org/officeDocument/2006/relationships/hyperlink" Target="https://ieeexplore.ieee.org/document/7809729" TargetMode="Externa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5.jpeg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5.jpeg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www.frontiersin.org/articles/10.3389/fmars.2017.00300/full" TargetMode="External"/><Relationship Id="rId1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www.frontiersin.org/articles/10.3389/fmars.2017.00300/full" TargetMode="External"/><Relationship Id="rId1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2.png"/><Relationship Id="rId3" Type="http://schemas.openxmlformats.org/officeDocument/2006/relationships/image" Target="../media/image98.png"/><Relationship Id="rId2" Type="http://schemas.openxmlformats.org/officeDocument/2006/relationships/image" Target="../media/image101.png"/><Relationship Id="rId1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www.mdpi.com/2072-4292/12/5/868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hyperlink" Target="https://odnature.naturalsciences.be/ponder/" TargetMode="External"/><Relationship Id="rId7" Type="http://schemas.openxmlformats.org/officeDocument/2006/relationships/hyperlink" Target="https://odnature.naturalsciences.be/hypermaq/" TargetMode="Externa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GIF"/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pace.gsfc.nasa.gov/" TargetMode="Externa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hyperlink" Target="https://www.google.com/url?sa=t&amp;rct=j&amp;q=&amp;esrc=s&amp;source=web&amp;cd=1&amp;cad=rja&amp;uact=8&amp;ved=2ahUKEwjy7Peyw8zoAhUG3aQKHT0VBBAQFjAAegQIBRAB&amp;url=http://ceos.org/document_management/Publications/Feasibility-Study-for-an-Aquatic-Ecosystem-EOS-v.2-hi-res_05Ap" TargetMode="External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5.jpeg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hyperlink" Target="https://www.mdpi.com/2072-4292/12/4/637" TargetMode="External"/><Relationship Id="rId4" Type="http://schemas.openxmlformats.org/officeDocument/2006/relationships/hyperlink" Target="https://agupubs.onlinelibrary.wiley.com/doi/abs/10.1029/2019JC015125" TargetMode="External"/><Relationship Id="rId3" Type="http://schemas.openxmlformats.org/officeDocument/2006/relationships/hyperlink" Target="https://www.tandfonline.com/doi/abs/10.1080/014311697217981" TargetMode="Externa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pn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13.jpeg"/><Relationship Id="rId11" Type="http://schemas.openxmlformats.org/officeDocument/2006/relationships/image" Target="../media/image26.jpeg"/><Relationship Id="rId10" Type="http://schemas.openxmlformats.org/officeDocument/2006/relationships/image" Target="../media/image25.jpe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The OLI orange </a:t>
            </a:r>
            <a:r>
              <a:rPr lang="en-US" altLang="en-US" i="1"/>
              <a:t>contra</a:t>
            </a:r>
            <a:r>
              <a:rPr lang="en-US" altLang="en-US"/>
              <a:t>-band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16" name="Picture 15" descr="/home/alexandre/Documents/presentations/noaa_2020/plots/oli_rsrf_pan_original.pngoli_rsrf_pan_original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63332" y="1848802"/>
            <a:ext cx="7314565" cy="7314565"/>
          </a:xfrm>
          <a:prstGeom prst="rect">
            <a:avLst/>
          </a:prstGeom>
        </p:spPr>
      </p:pic>
      <p:pic>
        <p:nvPicPr>
          <p:cNvPr id="18" name="Picture 17" descr="/home/alexandre/Documents/presentations/noaa_2020/plots/oli_comp_cb_analytical.pngoli_comp_cb_analytical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78214" y="1848485"/>
            <a:ext cx="7314565" cy="7314564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11813540" y="1087120"/>
            <a:ext cx="36760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Composite </a:t>
            </a:r>
            <a:r>
              <a:rPr lang="en-US" altLang="en-US" sz="2500" i="1" smtClean="0">
                <a:solidFill>
                  <a:srgbClr val="FFA501"/>
                </a:solidFill>
              </a:rPr>
              <a:t>contra</a:t>
            </a:r>
            <a:r>
              <a:rPr lang="en-US" altLang="en-US" sz="2500" smtClean="0">
                <a:solidFill>
                  <a:srgbClr val="FFA501"/>
                </a:solidFill>
              </a:rPr>
              <a:t>-band:</a:t>
            </a:r>
            <a:r>
              <a:rPr lang="en-US" altLang="en-US" sz="2500" smtClean="0"/>
              <a:t> </a:t>
            </a:r>
            <a:endParaRPr lang="en-US" altLang="en-US" sz="2500" smtClean="0"/>
          </a:p>
        </p:txBody>
      </p:sp>
      <p:pic>
        <p:nvPicPr>
          <p:cNvPr id="3" name="Picture 2" descr="oli_rsrf_overla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015" y="1847850"/>
            <a:ext cx="7315200" cy="7315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72050" y="2763520"/>
            <a:ext cx="2009775" cy="4824730"/>
            <a:chOff x="7962" y="4264"/>
            <a:chExt cx="3165" cy="7598"/>
          </a:xfrm>
        </p:grpSpPr>
        <p:sp>
          <p:nvSpPr>
            <p:cNvPr id="5" name="Rectangle 4"/>
            <p:cNvSpPr/>
            <p:nvPr/>
          </p:nvSpPr>
          <p:spPr>
            <a:xfrm>
              <a:off x="10039" y="4264"/>
              <a:ext cx="1088" cy="7598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962" y="4264"/>
              <a:ext cx="720" cy="7598"/>
            </a:xfrm>
            <a:prstGeom prst="rect">
              <a:avLst/>
            </a:prstGeom>
            <a:solidFill>
              <a:srgbClr val="25EFAF">
                <a:alpha val="3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pic>
        <p:nvPicPr>
          <p:cNvPr id="9" name="Picture 8" descr="eq_composi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830" y="1640205"/>
            <a:ext cx="5901690" cy="9296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15485" y="1385570"/>
            <a:ext cx="2774315" cy="927100"/>
            <a:chOff x="11795" y="12707"/>
            <a:chExt cx="4369" cy="1460"/>
          </a:xfrm>
        </p:grpSpPr>
        <p:sp>
          <p:nvSpPr>
            <p:cNvPr id="12" name="Text Box 11"/>
            <p:cNvSpPr txBox="1"/>
            <p:nvPr/>
          </p:nvSpPr>
          <p:spPr>
            <a:xfrm>
              <a:off x="11795" y="12745"/>
              <a:ext cx="1905" cy="1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>
                <a:lnSpc>
                  <a:spcPct val="120000"/>
                </a:lnSpc>
              </a:pPr>
              <a:r>
                <a:rPr lang="x-none" altLang="en-US" sz="2200" b="1" smtClean="0">
                  <a:solidFill>
                    <a:srgbClr val="74F1AB"/>
                  </a:solidFill>
                  <a:sym typeface="+mn-ea"/>
                </a:rPr>
                <a:t>1</a:t>
              </a:r>
              <a:endParaRPr lang="x-none" altLang="en-US" sz="2200" b="1" smtClean="0">
                <a:solidFill>
                  <a:srgbClr val="74F1AB"/>
                </a:solidFill>
                <a:sym typeface="+mn-ea"/>
              </a:endParaRPr>
            </a:p>
            <a:p>
              <a:pPr algn="ctr">
                <a:lnSpc>
                  <a:spcPct val="120000"/>
                </a:lnSpc>
              </a:pPr>
              <a:r>
                <a:rPr lang="x-none" altLang="en-US" sz="2200" b="1" smtClean="0">
                  <a:solidFill>
                    <a:srgbClr val="74F1AB"/>
                  </a:solidFill>
                  <a:sym typeface="+mn-ea"/>
                </a:rPr>
                <a:t>503-533</a:t>
              </a:r>
              <a:endParaRPr lang="x-none" altLang="en-US" sz="2200" b="1" smtClean="0">
                <a:solidFill>
                  <a:srgbClr val="74F1AB"/>
                </a:solidFill>
              </a:endParaRPr>
            </a:p>
          </p:txBody>
        </p:sp>
        <p:sp>
          <p:nvSpPr>
            <p:cNvPr id="13" name="Text Box 12"/>
            <p:cNvSpPr txBox="1"/>
            <p:nvPr/>
          </p:nvSpPr>
          <p:spPr>
            <a:xfrm>
              <a:off x="14259" y="12745"/>
              <a:ext cx="1905" cy="1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>
                <a:lnSpc>
                  <a:spcPct val="120000"/>
                </a:lnSpc>
              </a:pPr>
              <a:r>
                <a:rPr lang="x-none" altLang="en-US" sz="2200" b="1" smtClean="0">
                  <a:solidFill>
                    <a:srgbClr val="FFC000"/>
                  </a:solidFill>
                  <a:sym typeface="+mn-ea"/>
                </a:rPr>
                <a:t>3</a:t>
              </a:r>
              <a:endParaRPr lang="x-none" altLang="en-US" sz="2200" b="1" smtClean="0">
                <a:solidFill>
                  <a:srgbClr val="FFC000"/>
                </a:solidFill>
                <a:sym typeface="+mn-ea"/>
              </a:endParaRPr>
            </a:p>
            <a:p>
              <a:pPr algn="ctr">
                <a:lnSpc>
                  <a:spcPct val="120000"/>
                </a:lnSpc>
              </a:pPr>
              <a:r>
                <a:rPr lang="x-none" altLang="en-US" sz="2200" b="1" smtClean="0">
                  <a:solidFill>
                    <a:srgbClr val="FFC000"/>
                  </a:solidFill>
                  <a:sym typeface="+mn-ea"/>
                </a:rPr>
                <a:t>590-635</a:t>
              </a:r>
              <a:endParaRPr lang="x-none" altLang="en-US" sz="2200" b="1" smtClean="0">
                <a:solidFill>
                  <a:srgbClr val="FFC000"/>
                </a:solidFill>
                <a:sym typeface="+mn-ea"/>
              </a:endParaRPr>
            </a:p>
          </p:txBody>
        </p:sp>
        <p:sp>
          <p:nvSpPr>
            <p:cNvPr id="14" name="Text Box 13"/>
            <p:cNvSpPr txBox="1"/>
            <p:nvPr/>
          </p:nvSpPr>
          <p:spPr>
            <a:xfrm>
              <a:off x="13690" y="12707"/>
              <a:ext cx="707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500" smtClean="0"/>
                <a:t>+</a:t>
              </a:r>
              <a:endParaRPr lang="en-US" altLang="en-US" sz="2500" smtClean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The OLI orange </a:t>
            </a:r>
            <a:r>
              <a:rPr lang="en-US" altLang="en-US" i="1"/>
              <a:t>contra</a:t>
            </a:r>
            <a:r>
              <a:rPr lang="en-US" altLang="en-US"/>
              <a:t>-band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16" name="Picture 15" descr="/home/alexandre/Documents/presentations/noaa_2020/plots/oli_gaps_adg_pan.pngoli_gaps_adg_pa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63015" y="1848485"/>
            <a:ext cx="7315200" cy="731520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 rot="16200000">
            <a:off x="876300" y="5178425"/>
            <a:ext cx="975995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(x300)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" name="Picture 17" descr="/home/alexandre/Documents/presentations/noaa_2020/plots/oli_oran_se_gr_eval_field.pngoli_oran_se_gr_eval_fiel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78215" y="1848485"/>
            <a:ext cx="7314565" cy="7314565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12002135" y="1087120"/>
            <a:ext cx="36760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Orange </a:t>
            </a:r>
            <a:r>
              <a:rPr lang="en-US" altLang="en-US" sz="2500" i="1" smtClean="0">
                <a:solidFill>
                  <a:srgbClr val="FFA501"/>
                </a:solidFill>
              </a:rPr>
              <a:t>contra</a:t>
            </a:r>
            <a:r>
              <a:rPr lang="en-US" altLang="en-US" sz="2500" smtClean="0">
                <a:solidFill>
                  <a:srgbClr val="FFA501"/>
                </a:solidFill>
              </a:rPr>
              <a:t>-band:</a:t>
            </a:r>
            <a:r>
              <a:rPr lang="en-US" altLang="en-US" sz="2500" smtClean="0"/>
              <a:t> </a:t>
            </a:r>
            <a:endParaRPr lang="en-US" altLang="en-US" sz="2500" smtClean="0"/>
          </a:p>
        </p:txBody>
      </p:sp>
      <p:pic>
        <p:nvPicPr>
          <p:cNvPr id="21" name="Picture 20" descr="eq_oran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610" y="1788795"/>
            <a:ext cx="8928100" cy="671830"/>
          </a:xfrm>
          <a:prstGeom prst="rect">
            <a:avLst/>
          </a:prstGeom>
        </p:spPr>
      </p:pic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1165860" y="2709545"/>
            <a:ext cx="7412355" cy="6696075"/>
          </a:xfrm>
        </p:spPr>
        <p:txBody>
          <a:bodyPr>
            <a:normAutofit/>
          </a:bodyPr>
          <a:p>
            <a:r>
              <a:rPr lang="x-none" altLang="en-US" sz="3200">
                <a:solidFill>
                  <a:schemeClr val="bg2">
                    <a:lumMod val="50000"/>
                  </a:schemeClr>
                </a:solidFill>
              </a:rPr>
              <a:t>Ordinary Least Squares (OLS) to random subset of half the dataset </a:t>
            </a:r>
            <a:r>
              <a:rPr lang="en-US" altLang="x-none" sz="3200">
                <a:solidFill>
                  <a:schemeClr val="bg2">
                    <a:lumMod val="50000"/>
                  </a:schemeClr>
                </a:solidFill>
              </a:rPr>
              <a:t>(calibration);</a:t>
            </a:r>
            <a:endParaRPr lang="x-none" altLang="en-US" sz="32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x-none" sz="3200">
                <a:solidFill>
                  <a:schemeClr val="bg2">
                    <a:lumMod val="50000"/>
                  </a:schemeClr>
                </a:solidFill>
              </a:rPr>
              <a:t>Performance statistics with complementary half dataset (validation);</a:t>
            </a:r>
            <a:endParaRPr lang="x-none" altLang="en-US" sz="32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x-none" sz="3200">
                <a:solidFill>
                  <a:schemeClr val="bg2">
                    <a:lumMod val="50000"/>
                  </a:schemeClr>
                </a:solidFill>
                <a:sym typeface="+mn-ea"/>
              </a:rPr>
              <a:t>R</a:t>
            </a:r>
            <a:r>
              <a:rPr lang="x-none" altLang="en-US" sz="3200">
                <a:solidFill>
                  <a:schemeClr val="bg2">
                    <a:lumMod val="50000"/>
                  </a:schemeClr>
                </a:solidFill>
                <a:sym typeface="+mn-ea"/>
              </a:rPr>
              <a:t>epeated 10,000 times</a:t>
            </a:r>
            <a:r>
              <a:rPr lang="x-none" altLang="en-US" sz="3600">
                <a:solidFill>
                  <a:schemeClr val="bg2">
                    <a:lumMod val="50000"/>
                  </a:schemeClr>
                </a:solidFill>
                <a:sym typeface="+mn-ea"/>
              </a:rPr>
              <a:t>.</a:t>
            </a:r>
            <a:endParaRPr lang="x-none" altLang="en-US" sz="36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27380" y="7183755"/>
            <a:ext cx="9086850" cy="1348740"/>
            <a:chOff x="3085" y="12817"/>
            <a:chExt cx="14310" cy="2124"/>
          </a:xfrm>
        </p:grpSpPr>
        <p:pic>
          <p:nvPicPr>
            <p:cNvPr id="25" name="Picture 24" descr="eq_orange_performan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5" y="13514"/>
              <a:ext cx="14310" cy="732"/>
            </a:xfrm>
            <a:prstGeom prst="rect">
              <a:avLst/>
            </a:prstGeom>
          </p:spPr>
        </p:pic>
        <p:sp>
          <p:nvSpPr>
            <p:cNvPr id="26" name="Text Box 25"/>
            <p:cNvSpPr txBox="1"/>
            <p:nvPr/>
          </p:nvSpPr>
          <p:spPr>
            <a:xfrm>
              <a:off x="5759" y="12817"/>
              <a:ext cx="1559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rgbClr val="FFA501"/>
                  </a:solidFill>
                </a:rPr>
                <a:t>RMSE</a:t>
              </a:r>
              <a:endParaRPr lang="en-US" altLang="en-US" sz="2200" smtClean="0">
                <a:solidFill>
                  <a:srgbClr val="FFA501"/>
                </a:solidFill>
              </a:endParaRPr>
            </a:p>
          </p:txBody>
        </p:sp>
        <p:sp>
          <p:nvSpPr>
            <p:cNvPr id="27" name="Text Box 26"/>
            <p:cNvSpPr txBox="1"/>
            <p:nvPr/>
          </p:nvSpPr>
          <p:spPr>
            <a:xfrm>
              <a:off x="10927" y="12817"/>
              <a:ext cx="1534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rgbClr val="FFA501"/>
                  </a:solidFill>
                </a:rPr>
                <a:t>MAPE</a:t>
              </a:r>
              <a:endParaRPr lang="en-US" altLang="en-US" sz="2200" smtClean="0">
                <a:solidFill>
                  <a:srgbClr val="FFA501"/>
                </a:solidFill>
              </a:endParaRPr>
            </a:p>
          </p:txBody>
        </p:sp>
        <p:sp>
          <p:nvSpPr>
            <p:cNvPr id="29" name="Text Box 28"/>
            <p:cNvSpPr txBox="1"/>
            <p:nvPr/>
          </p:nvSpPr>
          <p:spPr>
            <a:xfrm>
              <a:off x="14706" y="12817"/>
              <a:ext cx="1144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rgbClr val="FFA501"/>
                  </a:solidFill>
                </a:rPr>
                <a:t>Bias</a:t>
              </a:r>
              <a:endParaRPr lang="en-US" altLang="en-US" sz="2200" smtClean="0">
                <a:solidFill>
                  <a:srgbClr val="FFA501"/>
                </a:solidFill>
              </a:endParaRPr>
            </a:p>
          </p:txBody>
        </p:sp>
        <p:sp>
          <p:nvSpPr>
            <p:cNvPr id="31" name="Text Box 30"/>
            <p:cNvSpPr txBox="1"/>
            <p:nvPr/>
          </p:nvSpPr>
          <p:spPr>
            <a:xfrm>
              <a:off x="7020" y="14158"/>
              <a:ext cx="1585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chemeClr val="bg2">
                      <a:lumMod val="50000"/>
                    </a:schemeClr>
                  </a:solidFill>
                </a:rPr>
                <a:t>(5.8%)</a:t>
              </a:r>
              <a:endParaRPr lang="en-US" altLang="en-US" sz="220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2" name="Text Box 31"/>
            <p:cNvSpPr txBox="1"/>
            <p:nvPr/>
          </p:nvSpPr>
          <p:spPr>
            <a:xfrm>
              <a:off x="11935" y="14158"/>
              <a:ext cx="1585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chemeClr val="bg2">
                      <a:lumMod val="50000"/>
                    </a:schemeClr>
                  </a:solidFill>
                </a:rPr>
                <a:t>(4.4%)</a:t>
              </a:r>
              <a:endParaRPr lang="en-US" altLang="en-US" sz="220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3" name="Text Box 32"/>
            <p:cNvSpPr txBox="1"/>
            <p:nvPr/>
          </p:nvSpPr>
          <p:spPr>
            <a:xfrm>
              <a:off x="15613" y="14158"/>
              <a:ext cx="1463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chemeClr val="bg2">
                      <a:lumMod val="50000"/>
                    </a:schemeClr>
                  </a:solidFill>
                </a:rPr>
                <a:t>(52%)</a:t>
              </a:r>
              <a:endParaRPr lang="en-US" altLang="en-US" sz="220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876155" y="2184400"/>
            <a:ext cx="6408420" cy="496570"/>
            <a:chOff x="15553" y="3440"/>
            <a:chExt cx="10092" cy="782"/>
          </a:xfrm>
        </p:grpSpPr>
        <p:sp>
          <p:nvSpPr>
            <p:cNvPr id="35" name="Text Box 34"/>
            <p:cNvSpPr txBox="1"/>
            <p:nvPr/>
          </p:nvSpPr>
          <p:spPr>
            <a:xfrm>
              <a:off x="15553" y="3440"/>
              <a:ext cx="1585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chemeClr val="bg2">
                      <a:lumMod val="50000"/>
                    </a:schemeClr>
                  </a:solidFill>
                </a:rPr>
                <a:t>(5.7%)</a:t>
              </a:r>
              <a:endParaRPr lang="en-US" altLang="en-US" sz="220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6" name="Text Box 35"/>
            <p:cNvSpPr txBox="1"/>
            <p:nvPr/>
          </p:nvSpPr>
          <p:spPr>
            <a:xfrm>
              <a:off x="19778" y="3440"/>
              <a:ext cx="1585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chemeClr val="bg2">
                      <a:lumMod val="50000"/>
                    </a:schemeClr>
                  </a:solidFill>
                </a:rPr>
                <a:t>(6.5%)</a:t>
              </a:r>
              <a:endParaRPr lang="en-US" altLang="en-US" sz="220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7" name="Text Box 36"/>
            <p:cNvSpPr txBox="1"/>
            <p:nvPr/>
          </p:nvSpPr>
          <p:spPr>
            <a:xfrm>
              <a:off x="24183" y="3440"/>
              <a:ext cx="1463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chemeClr val="bg2">
                      <a:lumMod val="50000"/>
                    </a:schemeClr>
                  </a:solidFill>
                </a:rPr>
                <a:t>(36%)</a:t>
              </a:r>
              <a:endParaRPr lang="en-US" altLang="en-US" sz="220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uiExpand="1" build="p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 descr="/home/alexandre/Documents/presentations/noaa_2020/plots/noise_distribution.pngnoise_distributio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806315" y="3789680"/>
            <a:ext cx="5952490" cy="5952490"/>
          </a:xfrm>
          <a:prstGeom prst="rect">
            <a:avLst/>
          </a:prstGeom>
        </p:spPr>
      </p:pic>
      <p:pic>
        <p:nvPicPr>
          <p:cNvPr id="10" name="Picture 9" descr="oli_oran_se_gr_eval_noise_fie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295" y="808990"/>
            <a:ext cx="7315200" cy="731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Noise propagation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5" name="Picture 4" descr="screenshot"/>
          <p:cNvPicPr>
            <a:picLocks noChangeAspect="1"/>
          </p:cNvPicPr>
          <p:nvPr/>
        </p:nvPicPr>
        <p:blipFill>
          <a:blip r:embed="rId3"/>
          <a:srcRect r="786"/>
          <a:stretch>
            <a:fillRect/>
          </a:stretch>
        </p:blipFill>
        <p:spPr>
          <a:xfrm>
            <a:off x="735330" y="1148715"/>
            <a:ext cx="9131935" cy="28949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885825" y="4498975"/>
            <a:ext cx="2451735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hlinkClick r:id="rId4" action="ppaction://hlinkfile"/>
              </a:rPr>
              <a:t>Morfit et al. (2015)</a:t>
            </a:r>
            <a:endParaRPr lang="en-US" altLang="en-US" sz="2200" smtClean="0"/>
          </a:p>
        </p:txBody>
      </p:sp>
      <p:sp>
        <p:nvSpPr>
          <p:cNvPr id="9" name="Text Box 8"/>
          <p:cNvSpPr txBox="1"/>
          <p:nvPr/>
        </p:nvSpPr>
        <p:spPr>
          <a:xfrm>
            <a:off x="885825" y="4043680"/>
            <a:ext cx="3138170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hlinkClick r:id="rId5" action="ppaction://hlinkfile"/>
              </a:rPr>
              <a:t>Pahlevan et al. (2017)</a:t>
            </a:r>
            <a:endParaRPr lang="en-US" altLang="en-US" sz="220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194945" y="3304540"/>
            <a:ext cx="4410075" cy="3486785"/>
            <a:chOff x="615" y="5204"/>
            <a:chExt cx="6945" cy="5491"/>
          </a:xfrm>
        </p:grpSpPr>
        <p:sp>
          <p:nvSpPr>
            <p:cNvPr id="22" name="Freeform 21"/>
            <p:cNvSpPr/>
            <p:nvPr/>
          </p:nvSpPr>
          <p:spPr>
            <a:xfrm>
              <a:off x="615" y="5204"/>
              <a:ext cx="1088" cy="2845"/>
            </a:xfrm>
            <a:custGeom>
              <a:avLst/>
              <a:gdLst>
                <a:gd name="connisteX0" fmla="*/ 249555 w 249555"/>
                <a:gd name="connsiteY0" fmla="*/ 0 h 2290445"/>
                <a:gd name="connisteX1" fmla="*/ 0 w 249555"/>
                <a:gd name="connsiteY1" fmla="*/ 1350645 h 2290445"/>
                <a:gd name="connisteX2" fmla="*/ 249555 w 249555"/>
                <a:gd name="connsiteY2" fmla="*/ 2290445 h 22904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49555" h="2290445">
                  <a:moveTo>
                    <a:pt x="249555" y="0"/>
                  </a:moveTo>
                  <a:cubicBezTo>
                    <a:pt x="194945" y="251460"/>
                    <a:pt x="0" y="892810"/>
                    <a:pt x="0" y="1350645"/>
                  </a:cubicBezTo>
                  <a:cubicBezTo>
                    <a:pt x="0" y="1808480"/>
                    <a:pt x="194945" y="2129790"/>
                    <a:pt x="249555" y="2290445"/>
                  </a:cubicBezTo>
                </a:path>
              </a:pathLst>
            </a:custGeom>
            <a:noFill/>
            <a:ln w="31750">
              <a:solidFill>
                <a:srgbClr val="1E64C8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" name="Text Box 6"/>
            <p:cNvSpPr txBox="1"/>
            <p:nvPr/>
          </p:nvSpPr>
          <p:spPr>
            <a:xfrm>
              <a:off x="1637" y="7961"/>
              <a:ext cx="5923" cy="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chemeClr val="bg2">
                      <a:lumMod val="50000"/>
                    </a:schemeClr>
                  </a:solidFill>
                </a:rPr>
                <a:t>Simulated for clear skies in the range of </a:t>
              </a:r>
              <a:r>
                <a:rPr lang="en-US" altLang="en-US" sz="220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altLang="en-US" sz="2200" baseline="-2500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 </a:t>
              </a:r>
              <a:r>
                <a:rPr lang="en-US" altLang="en-US" sz="220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experienced by OLI scenes.</a:t>
              </a:r>
              <a:endParaRPr lang="en-US" altLang="en-US" sz="220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Box 15"/>
            <p:cNvSpPr txBox="1"/>
            <p:nvPr/>
          </p:nvSpPr>
          <p:spPr>
            <a:xfrm>
              <a:off x="1642" y="9912"/>
              <a:ext cx="4645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20000"/>
                </a:lnSpc>
              </a:pPr>
              <a:r>
                <a:rPr lang="en-US" altLang="en-US" sz="2200" smtClean="0">
                  <a:hlinkClick r:id="rId6" action="ppaction://hlinkfile"/>
                </a:rPr>
                <a:t>Castagna</a:t>
              </a:r>
              <a:r>
                <a:rPr lang="en-US" sz="2200" smtClean="0">
                  <a:hlinkClick r:id="rId6" action="ppaction://hlinkfile"/>
                </a:rPr>
                <a:t> </a:t>
              </a:r>
              <a:r>
                <a:rPr lang="en-US" altLang="en-US" sz="2200" smtClean="0">
                  <a:hlinkClick r:id="rId6" action="ppaction://hlinkfile"/>
                </a:rPr>
                <a:t>et al. (2019)</a:t>
              </a:r>
              <a:endParaRPr lang="en-US" altLang="en-US" sz="2200" smtClean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 descr="/home/alexandre/Documents/presentations/noaa_2020/plots/oli_ac_bias_spectra.pngoli_ac_bias_spectra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55015" y="323215"/>
            <a:ext cx="54864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AC error propagation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grpSp>
        <p:nvGrpSpPr>
          <p:cNvPr id="8" name="Group 7"/>
          <p:cNvGrpSpPr/>
          <p:nvPr/>
        </p:nvGrpSpPr>
        <p:grpSpPr>
          <a:xfrm>
            <a:off x="755015" y="4120515"/>
            <a:ext cx="5486400" cy="5486400"/>
            <a:chOff x="1189" y="6489"/>
            <a:chExt cx="8640" cy="8640"/>
          </a:xfrm>
        </p:grpSpPr>
        <p:sp>
          <p:nvSpPr>
            <p:cNvPr id="7" name="Rectangle 6"/>
            <p:cNvSpPr/>
            <p:nvPr/>
          </p:nvSpPr>
          <p:spPr>
            <a:xfrm>
              <a:off x="2249" y="7385"/>
              <a:ext cx="7137" cy="1455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6" name="Picture 5" descr="/home/alexandre/Documents/presentations/noaa_2020/plots/oli_ac_bias_spectra_norm.pngoli_ac_bias_spectra_norm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89" y="6489"/>
              <a:ext cx="8640" cy="864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186805" y="1219200"/>
            <a:ext cx="8919845" cy="7315200"/>
            <a:chOff x="9743" y="1920"/>
            <a:chExt cx="14047" cy="11520"/>
          </a:xfrm>
        </p:grpSpPr>
        <p:pic>
          <p:nvPicPr>
            <p:cNvPr id="9" name="Picture 8" descr="oli_oran_se_gr_eval_acbias_field_relation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70" y="1920"/>
              <a:ext cx="11520" cy="1152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9743" y="4749"/>
              <a:ext cx="2341" cy="0"/>
            </a:xfrm>
            <a:prstGeom prst="straightConnector1">
              <a:avLst/>
            </a:prstGeom>
            <a:ln w="31750">
              <a:solidFill>
                <a:srgbClr val="1E64C8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Box 10"/>
          <p:cNvSpPr txBox="1"/>
          <p:nvPr/>
        </p:nvSpPr>
        <p:spPr>
          <a:xfrm>
            <a:off x="4406900" y="9109710"/>
            <a:ext cx="2758440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hlinkClick r:id="rId4" action="ppaction://hlinkfile"/>
              </a:rPr>
              <a:t>Vanhellemont (2019)</a:t>
            </a:r>
            <a:endParaRPr lang="en-US" altLang="en-US" sz="2200" smtClean="0"/>
          </a:p>
        </p:txBody>
      </p:sp>
      <p:sp>
        <p:nvSpPr>
          <p:cNvPr id="13" name="Text Box 12"/>
          <p:cNvSpPr txBox="1"/>
          <p:nvPr/>
        </p:nvSpPr>
        <p:spPr>
          <a:xfrm>
            <a:off x="6038215" y="1758950"/>
            <a:ext cx="1783715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rgbClr val="FFA501"/>
                </a:solidFill>
              </a:rPr>
              <a:t>98 matchups</a:t>
            </a:r>
            <a:endParaRPr lang="en-US" altLang="en-US" sz="2200" smtClean="0">
              <a:solidFill>
                <a:srgbClr val="FFA501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7543800" y="9109710"/>
            <a:ext cx="4609465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AERONET-OC: </a:t>
            </a: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  <a:hlinkClick r:id="rId5" action="ppaction://hlinkfile"/>
              </a:rPr>
              <a:t>Zibordi et al. (2009)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Generality of current calibration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5" name="Picture 4" descr="/home/alexandre/Documents/presentations/noaa_2020/plots/oli_sample_spec_nl.pngoli_sample_spec_nl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602662" y="1219200"/>
            <a:ext cx="7314565" cy="7315199"/>
          </a:xfrm>
          <a:prstGeom prst="rect">
            <a:avLst/>
          </a:prstGeom>
        </p:spPr>
      </p:pic>
      <p:pic>
        <p:nvPicPr>
          <p:cNvPr id="6" name="Picture 5" descr="/home/alexandre/Documents/presentations/noaa_2020/plots/oli_sample_spec_be.pngoli_sample_spec_b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7972" y="1219200"/>
            <a:ext cx="7314565" cy="7315199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037840" y="1650365"/>
            <a:ext cx="2187575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rgbClr val="FFA501"/>
                </a:solidFill>
              </a:rPr>
              <a:t>Belgium dataset</a:t>
            </a:r>
            <a:endParaRPr lang="en-US" altLang="en-US" sz="2200" smtClean="0">
              <a:solidFill>
                <a:srgbClr val="FFA50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0078085" y="1650365"/>
            <a:ext cx="1907540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rgbClr val="FFA501"/>
                </a:solidFill>
              </a:rPr>
              <a:t>Dutch dataset</a:t>
            </a:r>
            <a:endParaRPr lang="en-US" altLang="en-US" sz="2200" smtClean="0">
              <a:solidFill>
                <a:srgbClr val="FFA50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Generality of current calibration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5" name="Picture 4" descr="oli_owt_coasta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2343" y="1219200"/>
            <a:ext cx="7315198" cy="7315198"/>
          </a:xfrm>
          <a:prstGeom prst="rect">
            <a:avLst/>
          </a:prstGeom>
        </p:spPr>
      </p:pic>
      <p:pic>
        <p:nvPicPr>
          <p:cNvPr id="6" name="Picture 5" descr="oli_owt_inla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1219200"/>
            <a:ext cx="7315198" cy="7315198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2401549" y="1477645"/>
            <a:ext cx="2917825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hlinkClick r:id="rId3" action="ppaction://hlinkfile"/>
              </a:rPr>
              <a:t>Spyrakos et al. (2017)</a:t>
            </a:r>
            <a:endParaRPr lang="en-US" altLang="en-US" sz="2200" smtClean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Generality of current calibration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6" name="Picture 5" descr="/home/alexandre/Documents/presentations/noaa_2020/plots/oli_owt_inland_insitu.pngoli_owt_inland_insitu"/>
          <p:cNvPicPr>
            <a:picLocks noChangeAspect="1"/>
          </p:cNvPicPr>
          <p:nvPr/>
        </p:nvPicPr>
        <p:blipFill>
          <a:blip r:embed="rId1"/>
          <a:srcRect b="10576"/>
          <a:stretch>
            <a:fillRect/>
          </a:stretch>
        </p:blipFill>
        <p:spPr>
          <a:xfrm>
            <a:off x="146685" y="2742565"/>
            <a:ext cx="5943600" cy="5315585"/>
          </a:xfrm>
          <a:prstGeom prst="rect">
            <a:avLst/>
          </a:prstGeom>
        </p:spPr>
      </p:pic>
      <p:pic>
        <p:nvPicPr>
          <p:cNvPr id="7" name="Picture 6" descr="oli_oran_se_gr_eval_owt_inland_coast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485" y="2742565"/>
            <a:ext cx="5943600" cy="5943600"/>
          </a:xfrm>
          <a:prstGeom prst="rect">
            <a:avLst/>
          </a:prstGeom>
        </p:spPr>
      </p:pic>
      <p:pic>
        <p:nvPicPr>
          <p:cNvPr id="8" name="Picture 7" descr="/home/alexandre/Documents/presentations/noaa_2020/plots/bad_owt_inland_coastal.pngbad_owt_inland_coastal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96345" y="2742565"/>
            <a:ext cx="5943600" cy="5943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015855" y="1641475"/>
            <a:ext cx="6496685" cy="1333500"/>
            <a:chOff x="13922" y="2458"/>
            <a:chExt cx="10231" cy="2100"/>
          </a:xfrm>
        </p:grpSpPr>
        <p:pic>
          <p:nvPicPr>
            <p:cNvPr id="9" name="Picture 8" descr="algo_flag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01" y="2458"/>
              <a:ext cx="5252" cy="2101"/>
            </a:xfrm>
            <a:prstGeom prst="rect">
              <a:avLst/>
            </a:prstGeom>
          </p:spPr>
        </p:pic>
        <p:sp>
          <p:nvSpPr>
            <p:cNvPr id="10" name="Text Box 9"/>
            <p:cNvSpPr txBox="1"/>
            <p:nvPr/>
          </p:nvSpPr>
          <p:spPr>
            <a:xfrm>
              <a:off x="13922" y="3087"/>
              <a:ext cx="4889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rgbClr val="FFA501"/>
                  </a:solidFill>
                </a:rPr>
                <a:t>Algorithm domain flags:</a:t>
              </a:r>
              <a:endParaRPr lang="en-US" altLang="en-US" sz="2200" smtClean="0">
                <a:solidFill>
                  <a:srgbClr val="FFA501"/>
                </a:solidFill>
              </a:endParaRP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4840605" y="1837690"/>
            <a:ext cx="3378835" cy="902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rgbClr val="FFA501"/>
                </a:solidFill>
              </a:rPr>
              <a:t>Inland: 11 out of 13 (85%)</a:t>
            </a:r>
            <a:endParaRPr lang="en-US" altLang="en-US" sz="2200" smtClean="0">
              <a:solidFill>
                <a:srgbClr val="FFA50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rgbClr val="FFA501"/>
                </a:solidFill>
              </a:rPr>
              <a:t>Coastal: 3 out of 9 (33%)</a:t>
            </a:r>
            <a:endParaRPr lang="en-US" altLang="en-US" sz="2200" smtClean="0">
              <a:solidFill>
                <a:srgbClr val="FFA50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663805" y="4820285"/>
            <a:ext cx="4178300" cy="2590800"/>
            <a:chOff x="19943" y="7591"/>
            <a:chExt cx="6580" cy="408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1695" y="11161"/>
              <a:ext cx="4828" cy="0"/>
            </a:xfrm>
            <a:prstGeom prst="line">
              <a:avLst/>
            </a:prstGeom>
            <a:ln w="31750">
              <a:solidFill>
                <a:srgbClr val="FF0000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9943" y="10011"/>
              <a:ext cx="3657" cy="0"/>
            </a:xfrm>
            <a:prstGeom prst="line">
              <a:avLst/>
            </a:prstGeom>
            <a:ln w="31750">
              <a:solidFill>
                <a:srgbClr val="0066FF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0943" y="7591"/>
              <a:ext cx="630" cy="4080"/>
            </a:xfrm>
            <a:prstGeom prst="rect">
              <a:avLst/>
            </a:prstGeom>
            <a:solidFill>
              <a:srgbClr val="0066FF">
                <a:alpha val="3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102" y="9225"/>
              <a:ext cx="450" cy="244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 descr="val_example_olci_ac_4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5083" y="2994025"/>
            <a:ext cx="6675120" cy="6675120"/>
          </a:xfrm>
          <a:prstGeom prst="rect">
            <a:avLst/>
          </a:prstGeom>
        </p:spPr>
      </p:pic>
      <p:pic>
        <p:nvPicPr>
          <p:cNvPr id="6" name="Picture 5" descr="val_example_olci_ac_4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083" y="2994025"/>
            <a:ext cx="6675120" cy="6675120"/>
          </a:xfrm>
          <a:prstGeom prst="rect">
            <a:avLst/>
          </a:prstGeom>
        </p:spPr>
      </p:pic>
      <p:pic>
        <p:nvPicPr>
          <p:cNvPr id="7" name="Picture 6" descr="val_example_olci_ac_4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083" y="2994025"/>
            <a:ext cx="6675120" cy="6675120"/>
          </a:xfrm>
          <a:prstGeom prst="rect">
            <a:avLst/>
          </a:prstGeom>
        </p:spPr>
      </p:pic>
      <p:pic>
        <p:nvPicPr>
          <p:cNvPr id="8" name="Picture 7" descr="val_example_olci_ac_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083" y="2994025"/>
            <a:ext cx="6675120" cy="6675120"/>
          </a:xfrm>
          <a:prstGeom prst="rect">
            <a:avLst/>
          </a:prstGeom>
        </p:spPr>
      </p:pic>
      <p:pic>
        <p:nvPicPr>
          <p:cNvPr id="10" name="Picture 9" descr="val_example_olci_ac_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5083" y="2994025"/>
            <a:ext cx="6675120" cy="6675120"/>
          </a:xfrm>
          <a:prstGeom prst="rect">
            <a:avLst/>
          </a:prstGeom>
        </p:spPr>
      </p:pic>
      <p:pic>
        <p:nvPicPr>
          <p:cNvPr id="14" name="Content Placeholder 13" descr="olcixoli_rsfs_blue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358130" y="4121785"/>
            <a:ext cx="5120640" cy="5120641"/>
          </a:xfrm>
          <a:prstGeom prst="rect">
            <a:avLst/>
          </a:prstGeom>
        </p:spPr>
      </p:pic>
      <p:pic>
        <p:nvPicPr>
          <p:cNvPr id="16" name="Picture 15" descr="olcixoli_rsfs_blue_spe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130" y="4121785"/>
            <a:ext cx="5120640" cy="5120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Validation against spaceborne data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sp>
        <p:nvSpPr>
          <p:cNvPr id="9" name="Text Box 8"/>
          <p:cNvSpPr txBox="1"/>
          <p:nvPr/>
        </p:nvSpPr>
        <p:spPr>
          <a:xfrm>
            <a:off x="829945" y="1233805"/>
            <a:ext cx="9204323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chemeClr val="bg2">
                    <a:lumMod val="50000"/>
                  </a:schemeClr>
                </a:solidFill>
              </a:rPr>
              <a:t>Allows to compare over a broader spatial coverage, system types and states. However, AC errors in each sensor / scene pair is a formidable challenge to be overcomed.</a:t>
            </a:r>
            <a:endParaRPr lang="en-US" altLang="en-US" sz="250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034269" y="1107440"/>
            <a:ext cx="659955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Assumptions:</a:t>
            </a:r>
            <a:endParaRPr lang="en-US" altLang="en-US" sz="2500" smtClean="0">
              <a:solidFill>
                <a:srgbClr val="FFA50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1) Atmosphere is horizontally constant for each sensor acquisition;</a:t>
            </a:r>
            <a:endParaRPr lang="en-US" altLang="en-US" sz="2500" smtClean="0">
              <a:solidFill>
                <a:srgbClr val="FFA50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2) </a:t>
            </a:r>
            <a:r>
              <a:rPr lang="en-US" altLang="en-US" sz="2500" i="1" smtClean="0">
                <a:solidFill>
                  <a:srgbClr val="FFA501"/>
                </a:solidFill>
              </a:rPr>
              <a:t>R</a:t>
            </a:r>
            <a:r>
              <a:rPr lang="en-US" altLang="en-US" sz="2500" baseline="-25000" smtClean="0">
                <a:solidFill>
                  <a:srgbClr val="FFA501"/>
                </a:solidFill>
              </a:rPr>
              <a:t>rs</a:t>
            </a:r>
            <a:r>
              <a:rPr lang="en-US" altLang="en-US" sz="2500" smtClean="0">
                <a:solidFill>
                  <a:srgbClr val="FFA501"/>
                </a:solidFill>
              </a:rPr>
              <a:t> temporally constant between each sensor acquisitions;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  <p:pic>
        <p:nvPicPr>
          <p:cNvPr id="15" name="Picture 14" descr="masking_example"/>
          <p:cNvPicPr>
            <a:picLocks noChangeAspect="1"/>
          </p:cNvPicPr>
          <p:nvPr/>
        </p:nvPicPr>
        <p:blipFill>
          <a:blip r:embed="rId8"/>
          <a:srcRect l="6163" t="3082" r="3852" b="8995"/>
          <a:stretch>
            <a:fillRect/>
          </a:stretch>
        </p:blipFill>
        <p:spPr>
          <a:xfrm>
            <a:off x="138430" y="2753995"/>
            <a:ext cx="5266055" cy="5145405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6534785" y="2858770"/>
            <a:ext cx="2540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  <a:sym typeface="+mn-ea"/>
              </a:rPr>
              <a:t>- t</a:t>
            </a:r>
            <a:r>
              <a:rPr lang="en-US" altLang="en-US" sz="2500" baseline="-25000" smtClean="0">
                <a:solidFill>
                  <a:srgbClr val="FFA501"/>
                </a:solidFill>
                <a:sym typeface="+mn-ea"/>
              </a:rPr>
              <a:t>diff</a:t>
            </a:r>
            <a:r>
              <a:rPr lang="en-US" altLang="en-US" sz="2500" smtClean="0">
                <a:solidFill>
                  <a:srgbClr val="FFA501"/>
                </a:solidFill>
                <a:sym typeface="+mn-ea"/>
              </a:rPr>
              <a:t> &lt; 1 hour</a:t>
            </a:r>
            <a:endParaRPr lang="en-US" altLang="en-US" sz="2500" smtClean="0">
              <a:solidFill>
                <a:srgbClr val="FFA50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- Low f</a:t>
            </a:r>
            <a:r>
              <a:rPr lang="en-US" altLang="en-US" sz="2500" baseline="-25000" smtClean="0">
                <a:solidFill>
                  <a:srgbClr val="FFA501"/>
                </a:solidFill>
              </a:rPr>
              <a:t>cloud</a:t>
            </a:r>
            <a:endParaRPr lang="en-US" sz="2500" smtClean="0">
              <a:solidFill>
                <a:srgbClr val="FFA50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smtClean="0">
                <a:solidFill>
                  <a:srgbClr val="FFA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2500" baseline="-25000" smtClean="0">
                <a:solidFill>
                  <a:srgbClr val="FFA5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500" smtClean="0">
                <a:solidFill>
                  <a:srgbClr val="FFA501"/>
                </a:solidFill>
              </a:rPr>
              <a:t> </a:t>
            </a:r>
            <a:r>
              <a:rPr lang="en-US" altLang="en-US" sz="2500" smtClean="0">
                <a:solidFill>
                  <a:srgbClr val="FFA501"/>
                </a:solidFill>
              </a:rPr>
              <a:t>&lt;</a:t>
            </a:r>
            <a:r>
              <a:rPr lang="en-US" sz="2500" smtClean="0">
                <a:solidFill>
                  <a:srgbClr val="FFA501"/>
                </a:solidFill>
              </a:rPr>
              <a:t> 65</a:t>
            </a:r>
            <a:r>
              <a:rPr lang="en-US" sz="2500" baseline="30000" smtClean="0">
                <a:solidFill>
                  <a:srgbClr val="FFA501"/>
                </a:solidFill>
              </a:rPr>
              <a:t>◦</a:t>
            </a:r>
            <a:r>
              <a:rPr lang="en-US" sz="2500" smtClean="0">
                <a:solidFill>
                  <a:srgbClr val="FFA501"/>
                </a:solidFill>
              </a:rPr>
              <a:t> 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1978660" y="8045450"/>
            <a:ext cx="3956685" cy="902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rgbClr val="FFA501"/>
                </a:solidFill>
                <a:latin typeface="东文宋体" charset="0"/>
                <a:cs typeface="东文宋体" charset="0"/>
              </a:rPr>
              <a:t>Matchup only included if</a:t>
            </a:r>
            <a:endParaRPr lang="en-US" altLang="en-US" sz="2200" smtClean="0">
              <a:solidFill>
                <a:srgbClr val="FFA501"/>
              </a:solidFill>
              <a:latin typeface="东文宋体" charset="0"/>
              <a:cs typeface="东文宋体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rgbClr val="FFA501"/>
                </a:solidFill>
                <a:latin typeface="东文宋体" charset="0"/>
                <a:cs typeface="东文宋体" charset="0"/>
              </a:rPr>
              <a:t>≥</a:t>
            </a:r>
            <a:r>
              <a:rPr lang="en-US" altLang="en-US" sz="2200" smtClean="0">
                <a:solidFill>
                  <a:srgbClr val="FFA501"/>
                </a:solidFill>
              </a:rPr>
              <a:t> 10% od the pixels were valid</a:t>
            </a:r>
            <a:endParaRPr lang="en-US" altLang="en-US" sz="2200" smtClean="0">
              <a:solidFill>
                <a:srgbClr val="FFA50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Validation against spaceborne data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sp>
        <p:nvSpPr>
          <p:cNvPr id="9" name="Text Box 8"/>
          <p:cNvSpPr txBox="1"/>
          <p:nvPr/>
        </p:nvSpPr>
        <p:spPr>
          <a:xfrm>
            <a:off x="829945" y="1233805"/>
            <a:ext cx="9204324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chemeClr val="bg2">
                    <a:lumMod val="50000"/>
                  </a:schemeClr>
                </a:solidFill>
              </a:rPr>
              <a:t>Allows to compare over a broader spatial coverage, system types and states. However, AC errors in each sensor / scene pair is a formidable challenge to be overcomed.</a:t>
            </a:r>
            <a:endParaRPr lang="en-US" altLang="en-US" sz="250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432674" y="8315960"/>
            <a:ext cx="2500630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CyanoTRACKER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200" smtClean="0">
                <a:hlinkClick r:id="rId1" action="ppaction://hlinkfile"/>
              </a:rPr>
              <a:t>Scott et al. (2016)</a:t>
            </a:r>
            <a:endParaRPr lang="en-US" altLang="en-US" sz="2200" smtClean="0"/>
          </a:p>
        </p:txBody>
      </p:sp>
      <p:pic>
        <p:nvPicPr>
          <p:cNvPr id="13" name="Content Placeholder 12" descr="Untitled"/>
          <p:cNvPicPr>
            <a:picLocks noChangeAspect="1"/>
          </p:cNvPicPr>
          <p:nvPr>
            <p:ph idx="1"/>
          </p:nvPr>
        </p:nvPicPr>
        <p:blipFill>
          <a:blip r:embed="rId2"/>
          <a:srcRect b="1193"/>
          <a:stretch>
            <a:fillRect/>
          </a:stretch>
        </p:blipFill>
        <p:spPr>
          <a:xfrm>
            <a:off x="1019810" y="4478655"/>
            <a:ext cx="8195944" cy="4013200"/>
          </a:xfrm>
          <a:prstGeom prst="rect">
            <a:avLst/>
          </a:prstGeom>
        </p:spPr>
      </p:pic>
      <p:pic>
        <p:nvPicPr>
          <p:cNvPr id="15" name="Picture 14" descr="L8_OLI_2017_12_08_16_18_05_019050_rgb_r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984" y="2392680"/>
            <a:ext cx="6815455" cy="5928995"/>
          </a:xfrm>
          <a:prstGeom prst="rect">
            <a:avLst/>
          </a:prstGeom>
        </p:spPr>
      </p:pic>
      <p:pic>
        <p:nvPicPr>
          <p:cNvPr id="16" name="Picture 15" descr="L8_OLI_2017_11_14_14_02_13_228081_rgb_r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799" y="2392680"/>
            <a:ext cx="7524749" cy="5928995"/>
          </a:xfrm>
          <a:prstGeom prst="rect">
            <a:avLst/>
          </a:prstGeom>
        </p:spPr>
      </p:pic>
      <p:pic>
        <p:nvPicPr>
          <p:cNvPr id="17" name="Picture 16" descr="L8_OLI_2017_04_05_08_08_27_171079_rgb_r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3779" y="2395855"/>
            <a:ext cx="6792595" cy="5920740"/>
          </a:xfrm>
          <a:prstGeom prst="rect">
            <a:avLst/>
          </a:prstGeom>
        </p:spPr>
      </p:pic>
      <p:pic>
        <p:nvPicPr>
          <p:cNvPr id="18" name="Picture 17" descr="L8_OLI_2018_01_23_00_15_47_094086_rgb_r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2739" y="2392680"/>
            <a:ext cx="5596890" cy="5928995"/>
          </a:xfrm>
          <a:prstGeom prst="rect">
            <a:avLst/>
          </a:prstGeom>
        </p:spPr>
      </p:pic>
      <p:pic>
        <p:nvPicPr>
          <p:cNvPr id="19" name="Picture 18" descr="L8_OLI_2019_02_18_05_04_01_143050_rgb_r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0189" y="2392680"/>
            <a:ext cx="5769610" cy="5928360"/>
          </a:xfrm>
          <a:prstGeom prst="rect">
            <a:avLst/>
          </a:prstGeom>
        </p:spPr>
      </p:pic>
      <p:pic>
        <p:nvPicPr>
          <p:cNvPr id="20" name="Picture 19" descr="L8_OLI_2016_10_05_03_35_15_129043_rgb_r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7079" y="2392680"/>
            <a:ext cx="4682490" cy="5928360"/>
          </a:xfrm>
          <a:prstGeom prst="rect">
            <a:avLst/>
          </a:prstGeom>
        </p:spPr>
      </p:pic>
      <p:pic>
        <p:nvPicPr>
          <p:cNvPr id="21" name="Picture 20" descr="L8_OLI_2016_10_25_08_00_29_173026_rgb_rh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3444" y="2392680"/>
            <a:ext cx="7087869" cy="5928995"/>
          </a:xfrm>
          <a:prstGeom prst="rect">
            <a:avLst/>
          </a:prstGeom>
        </p:spPr>
      </p:pic>
      <p:pic>
        <p:nvPicPr>
          <p:cNvPr id="22" name="Picture 21" descr="L8_OLI_2018_10_18_08_28_06_178019_rgb_rh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4204" y="2569845"/>
            <a:ext cx="7653019" cy="5401945"/>
          </a:xfrm>
          <a:prstGeom prst="rect">
            <a:avLst/>
          </a:prstGeom>
        </p:spPr>
      </p:pic>
      <p:pic>
        <p:nvPicPr>
          <p:cNvPr id="23" name="Picture 22" descr="L8_OLI_2016_07_15_08_37_10_179026_rgb_rh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3829" y="2392680"/>
            <a:ext cx="5951855" cy="5928995"/>
          </a:xfrm>
          <a:prstGeom prst="rect">
            <a:avLst/>
          </a:prstGeom>
        </p:spPr>
      </p:pic>
      <p:pic>
        <p:nvPicPr>
          <p:cNvPr id="24" name="Picture 23" descr="L8_OLI_2017_09_26_16_16_45_020031_rgb_rh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5674" y="2395855"/>
            <a:ext cx="6956425" cy="5920105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1452880" y="3310255"/>
            <a:ext cx="7958454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  <a:sym typeface="+mn-ea"/>
              </a:rPr>
              <a:t>10 globally distributed lakes over a period of 2 years.</a:t>
            </a:r>
            <a:endParaRPr lang="en-US" altLang="en-US" sz="2500" b="1" smtClean="0"/>
          </a:p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  <a:sym typeface="+mn-ea"/>
              </a:rPr>
              <a:t>133 matchups, with 79 valid matchups after QC.</a:t>
            </a:r>
            <a:endParaRPr lang="en-US" altLang="en-US" sz="2500" smtClean="0">
              <a:solidFill>
                <a:srgbClr val="FFA501"/>
              </a:solidFill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9" descr="olcixoli_rsfs_spe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0" y="1737995"/>
            <a:ext cx="576072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Validation against spaceborne data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9" name="Picture 8" descr="screensho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" y="1646555"/>
            <a:ext cx="5943600" cy="5943600"/>
          </a:xfrm>
          <a:prstGeom prst="rect">
            <a:avLst/>
          </a:prstGeom>
        </p:spPr>
      </p:pic>
      <p:pic>
        <p:nvPicPr>
          <p:cNvPr id="8" name="Picture 7" descr="screensh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665" y="1646555"/>
            <a:ext cx="5943600" cy="5943600"/>
          </a:xfrm>
          <a:prstGeom prst="rect">
            <a:avLst/>
          </a:prstGeom>
        </p:spPr>
      </p:pic>
      <p:pic>
        <p:nvPicPr>
          <p:cNvPr id="7" name="Picture 6" descr="screensho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4599" y="1646555"/>
            <a:ext cx="5943600" cy="594360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4131310" y="7991475"/>
            <a:ext cx="6423025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AC errors equal in scene median sense</a:t>
            </a:r>
            <a:endParaRPr lang="en-US" altLang="en-US" sz="2500" smtClean="0">
              <a:solidFill>
                <a:srgbClr val="FFA50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20% variability allowed in the 440 nm band:</a:t>
            </a:r>
            <a:endParaRPr lang="en-US" altLang="en-US" sz="2500" smtClean="0">
              <a:solidFill>
                <a:srgbClr val="FFA50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Spatio-temporal variability and BRDF effects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7200" u="none" dirty="0" err="1" smtClean="0"/>
              <a:t>Spectral enhancement of multispectral sensors with </a:t>
            </a:r>
            <a:r>
              <a:rPr lang="en-US" altLang="en-US" sz="7200" i="1" u="none" dirty="0" err="1" smtClean="0"/>
              <a:t>contra</a:t>
            </a:r>
            <a:r>
              <a:rPr lang="en-US" altLang="en-US" sz="7200" u="none" dirty="0" err="1" smtClean="0"/>
              <a:t>-bands</a:t>
            </a:r>
            <a:r>
              <a:rPr lang="en-US" altLang="en-US" sz="8000" u="none" dirty="0" err="1" smtClean="0"/>
              <a:t> </a:t>
            </a:r>
            <a:endParaRPr lang="en-US" altLang="en-US" sz="8000" u="none" dirty="0" err="1" smtClean="0"/>
          </a:p>
        </p:txBody>
      </p:sp>
      <p:sp>
        <p:nvSpPr>
          <p:cNvPr id="27" name="Ondertitel 2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T</a:t>
            </a:r>
            <a:r>
              <a:rPr dirty="0" err="1" smtClean="0"/>
              <a:t>heory and retrieval of Landsat 8 orange </a:t>
            </a:r>
            <a:r>
              <a:rPr i="1" dirty="0" err="1" smtClean="0"/>
              <a:t>contra</a:t>
            </a:r>
            <a:r>
              <a:rPr dirty="0" err="1" smtClean="0"/>
              <a:t>-band</a:t>
            </a:r>
            <a:endParaRPr dirty="0" err="1" smtClean="0"/>
          </a:p>
        </p:txBody>
      </p:sp>
      <p:sp>
        <p:nvSpPr>
          <p:cNvPr id="6" name="Text Placeholder Organsation L1/L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r"/>
            <a:r>
              <a:rPr lang="en-GB" dirty="0" smtClean="0"/>
              <a:t>department </a:t>
            </a:r>
            <a:r>
              <a:rPr lang="en-US" altLang="en-GB" dirty="0" smtClean="0"/>
              <a:t>of </a:t>
            </a:r>
            <a:r>
              <a:rPr lang="en-GB" dirty="0" smtClean="0"/>
              <a:t>Biology</a:t>
            </a:r>
            <a:endParaRPr lang="en-GB" dirty="0" smtClean="0"/>
          </a:p>
          <a:p>
            <a:pPr lvl="1" algn="r"/>
            <a:r>
              <a:rPr lang="en-GB" dirty="0" err="1" smtClean="0"/>
              <a:t>Protistology</a:t>
            </a:r>
            <a:r>
              <a:rPr lang="en-GB" dirty="0" smtClean="0"/>
              <a:t> &amp; Aquatic Ecology </a:t>
            </a:r>
            <a:r>
              <a:rPr lang="en-GB" dirty="0" smtClean="0">
                <a:sym typeface="+mn-ea"/>
              </a:rPr>
              <a:t>research group </a:t>
            </a:r>
            <a:endParaRPr lang="en-GB" dirty="0"/>
          </a:p>
        </p:txBody>
      </p:sp>
      <p:sp>
        <p:nvSpPr>
          <p:cNvPr id="2" name="Text Box 1"/>
          <p:cNvSpPr txBox="1"/>
          <p:nvPr/>
        </p:nvSpPr>
        <p:spPr>
          <a:xfrm>
            <a:off x="12472670" y="8330565"/>
            <a:ext cx="43548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20000"/>
              </a:lnSpc>
            </a:pPr>
            <a:r>
              <a:rPr lang="en-US" sz="2500" b="1" smtClean="0">
                <a:solidFill>
                  <a:srgbClr val="1E64C8"/>
                </a:solidFill>
              </a:rPr>
              <a:t>NOCCG </a:t>
            </a:r>
            <a:r>
              <a:rPr lang="en-US" altLang="en-US" sz="2500" b="1" smtClean="0">
                <a:solidFill>
                  <a:srgbClr val="1E64C8"/>
                </a:solidFill>
              </a:rPr>
              <a:t>meeting </a:t>
            </a:r>
            <a:endParaRPr lang="en-US" altLang="en-US" sz="2500" b="1" smtClean="0">
              <a:solidFill>
                <a:srgbClr val="1E64C8"/>
              </a:solidFill>
            </a:endParaRPr>
          </a:p>
          <a:p>
            <a:pPr algn="r">
              <a:lnSpc>
                <a:spcPct val="120000"/>
              </a:lnSpc>
            </a:pPr>
            <a:r>
              <a:rPr lang="en-US" altLang="en-US" sz="2500" b="1" smtClean="0">
                <a:solidFill>
                  <a:srgbClr val="1E64C8"/>
                </a:solidFill>
              </a:rPr>
              <a:t>2020/04/08</a:t>
            </a:r>
            <a:endParaRPr lang="en-US" altLang="en-US" sz="2500" b="1" smtClean="0">
              <a:solidFill>
                <a:srgbClr val="1E64C8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Picture 11" descr="/home/alexandre/Documents/presentations/noaa_2020/plots/620x675_aphy.png620x675_aphy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909945" y="4973320"/>
            <a:ext cx="4770755" cy="4770755"/>
          </a:xfrm>
          <a:prstGeom prst="rect">
            <a:avLst/>
          </a:prstGeom>
        </p:spPr>
      </p:pic>
      <p:pic>
        <p:nvPicPr>
          <p:cNvPr id="13" name="Picture 12" descr="/home/alexandre/Documents/presentations/noaa_2020/plots/620x675_aphy_norm.png620x675_aphy_nor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54180" y="4958715"/>
            <a:ext cx="4770755" cy="4770755"/>
          </a:xfrm>
          <a:prstGeom prst="rect">
            <a:avLst/>
          </a:prstGeom>
        </p:spPr>
      </p:pic>
      <p:pic>
        <p:nvPicPr>
          <p:cNvPr id="14" name="Picture 13" descr="/home/alexandre/Documents/presentations/noaa_2020/plots/spec_aphy_norm_correlated.pngspec_aphy_norm_correlated"/>
          <p:cNvPicPr>
            <a:picLocks noChangeAspect="1"/>
          </p:cNvPicPr>
          <p:nvPr/>
        </p:nvPicPr>
        <p:blipFill>
          <a:blip r:embed="rId3"/>
          <a:srcRect b="3940"/>
          <a:stretch>
            <a:fillRect/>
          </a:stretch>
        </p:blipFill>
        <p:spPr>
          <a:xfrm>
            <a:off x="11854180" y="735965"/>
            <a:ext cx="4770755" cy="4582795"/>
          </a:xfrm>
          <a:prstGeom prst="rect">
            <a:avLst/>
          </a:prstGeom>
        </p:spPr>
      </p:pic>
      <p:pic>
        <p:nvPicPr>
          <p:cNvPr id="16" name="Picture 15" descr="620x675_r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" y="4958715"/>
            <a:ext cx="4770755" cy="4770755"/>
          </a:xfrm>
          <a:prstGeom prst="rect">
            <a:avLst/>
          </a:prstGeom>
        </p:spPr>
      </p:pic>
      <p:pic>
        <p:nvPicPr>
          <p:cNvPr id="15" name="Picture 14" descr="/home/alexandre/Documents/presentations/noaa_2020/plots/spec_rrs_correlated.pngspec_rrs_correlated"/>
          <p:cNvPicPr>
            <a:picLocks noChangeAspect="1"/>
          </p:cNvPicPr>
          <p:nvPr/>
        </p:nvPicPr>
        <p:blipFill>
          <a:blip r:embed="rId5"/>
          <a:srcRect b="3940"/>
          <a:stretch>
            <a:fillRect/>
          </a:stretch>
        </p:blipFill>
        <p:spPr>
          <a:xfrm>
            <a:off x="49530" y="735965"/>
            <a:ext cx="4770755" cy="4582795"/>
          </a:xfrm>
          <a:prstGeom prst="rect">
            <a:avLst/>
          </a:prstGeom>
        </p:spPr>
      </p:pic>
      <p:pic>
        <p:nvPicPr>
          <p:cNvPr id="17" name="Picture 16" descr="/home/alexandre/Documents/presentations/noaa_2020/plots/spec_aphy_correlated.pngspec_aphy_correlat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09945" y="735965"/>
            <a:ext cx="4770755" cy="477075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4615180" y="3923665"/>
            <a:ext cx="1562735" cy="13087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Removing scattering magnitude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489450" y="5232400"/>
            <a:ext cx="1827530" cy="0"/>
          </a:xfrm>
          <a:prstGeom prst="straightConnector1">
            <a:avLst/>
          </a:prstGeom>
          <a:ln w="31750">
            <a:solidFill>
              <a:srgbClr val="1E64C8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1"/>
          <p:cNvSpPr txBox="1"/>
          <p:nvPr/>
        </p:nvSpPr>
        <p:spPr>
          <a:xfrm>
            <a:off x="10576560" y="3923665"/>
            <a:ext cx="1562735" cy="13087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Removing Chl </a:t>
            </a:r>
            <a:r>
              <a:rPr lang="en-US" altLang="en-US" sz="2200" i="1" smtClean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 abs.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magnitude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450830" y="5232400"/>
            <a:ext cx="1827530" cy="0"/>
          </a:xfrm>
          <a:prstGeom prst="straightConnector1">
            <a:avLst/>
          </a:prstGeom>
          <a:ln w="31750">
            <a:solidFill>
              <a:srgbClr val="1E64C8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Independent information content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Independent information content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5" name="Picture 4" descr="screensho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280" y="1442720"/>
            <a:ext cx="5394960" cy="658211"/>
          </a:xfrm>
          <a:prstGeom prst="rect">
            <a:avLst/>
          </a:prstGeom>
        </p:spPr>
      </p:pic>
      <p:pic>
        <p:nvPicPr>
          <p:cNvPr id="6" name="Picture 5" descr="screenshot"/>
          <p:cNvPicPr>
            <a:picLocks noChangeAspect="1"/>
          </p:cNvPicPr>
          <p:nvPr/>
        </p:nvPicPr>
        <p:blipFill>
          <a:blip r:embed="rId2"/>
          <a:srcRect t="6472"/>
          <a:stretch>
            <a:fillRect/>
          </a:stretch>
        </p:blipFill>
        <p:spPr>
          <a:xfrm>
            <a:off x="1086485" y="2258060"/>
            <a:ext cx="3749040" cy="367030"/>
          </a:xfrm>
          <a:prstGeom prst="rect">
            <a:avLst/>
          </a:prstGeom>
        </p:spPr>
      </p:pic>
      <p:pic>
        <p:nvPicPr>
          <p:cNvPr id="7" name="Picture 6" descr="screensh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2757805"/>
            <a:ext cx="6400800" cy="6400800"/>
          </a:xfrm>
          <a:prstGeom prst="rect">
            <a:avLst/>
          </a:prstGeom>
        </p:spPr>
      </p:pic>
      <p:pic>
        <p:nvPicPr>
          <p:cNvPr id="8" name="Picture 7" descr="screensho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135" y="2757805"/>
            <a:ext cx="6400800" cy="64008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896735" y="1674495"/>
            <a:ext cx="68332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Assumes the information in the orange region is completly contained in the adjacenct green and red bands.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005070" y="2413000"/>
            <a:ext cx="1833245" cy="0"/>
          </a:xfrm>
          <a:prstGeom prst="straightConnector1">
            <a:avLst/>
          </a:prstGeom>
          <a:ln w="31750">
            <a:solidFill>
              <a:srgbClr val="1E64C8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Case study: lake erie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5" name="Picture 4" descr="pane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150" y="1247140"/>
            <a:ext cx="13693775" cy="82207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4272260" y="999490"/>
            <a:ext cx="2545715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hlinkClick r:id="rId2" action="ppaction://hlinkfile"/>
              </a:rPr>
              <a:t>Moore et al. (2017)</a:t>
            </a:r>
            <a:endParaRPr lang="en-US" altLang="en-US" sz="220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2932410" y="2969260"/>
            <a:ext cx="4063365" cy="4665345"/>
            <a:chOff x="20366" y="4676"/>
            <a:chExt cx="6399" cy="7347"/>
          </a:xfrm>
        </p:grpSpPr>
        <p:sp>
          <p:nvSpPr>
            <p:cNvPr id="8" name="Text Box 7"/>
            <p:cNvSpPr txBox="1"/>
            <p:nvPr/>
          </p:nvSpPr>
          <p:spPr>
            <a:xfrm>
              <a:off x="22255" y="4676"/>
              <a:ext cx="4230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rgbClr val="FFA501"/>
                  </a:solidFill>
                </a:rPr>
                <a:t>Orange </a:t>
              </a:r>
              <a:r>
                <a:rPr lang="en-US" altLang="en-US" sz="2200" i="1" smtClean="0">
                  <a:solidFill>
                    <a:srgbClr val="FFA501"/>
                  </a:solidFill>
                </a:rPr>
                <a:t>contra</a:t>
              </a:r>
              <a:r>
                <a:rPr lang="en-US" altLang="en-US" sz="2200" smtClean="0">
                  <a:solidFill>
                    <a:srgbClr val="FFA501"/>
                  </a:solidFill>
                </a:rPr>
                <a:t>-band</a:t>
              </a:r>
              <a:endParaRPr lang="en-US" altLang="en-US" sz="2200" smtClean="0">
                <a:solidFill>
                  <a:srgbClr val="FFA501"/>
                </a:solidFill>
              </a:endParaRPr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21975" y="11241"/>
              <a:ext cx="4791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rgbClr val="FFA501"/>
                  </a:solidFill>
                </a:rPr>
                <a:t>Spectral reconstruction</a:t>
              </a:r>
              <a:endParaRPr lang="en-US" altLang="en-US" sz="2200" smtClean="0">
                <a:solidFill>
                  <a:srgbClr val="FFA50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20442" y="5126"/>
              <a:ext cx="1609" cy="0"/>
            </a:xfrm>
            <a:prstGeom prst="straightConnector1">
              <a:avLst/>
            </a:prstGeom>
            <a:ln w="31750">
              <a:solidFill>
                <a:srgbClr val="1E64C8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0366" y="11717"/>
              <a:ext cx="1609" cy="0"/>
            </a:xfrm>
            <a:prstGeom prst="straightConnector1">
              <a:avLst/>
            </a:prstGeom>
            <a:ln w="31750">
              <a:solidFill>
                <a:srgbClr val="1E64C8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6700520" y="1241425"/>
            <a:ext cx="7482205" cy="8233410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4960" y="5508625"/>
            <a:ext cx="6385560" cy="3891280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Case study: lake erie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7" name="Picture 6" descr="SE_BRG_pane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825" y="2919730"/>
            <a:ext cx="13065125" cy="39141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4272260" y="999490"/>
            <a:ext cx="2545715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hlinkClick r:id="rId2" action="ppaction://hlinkfile"/>
              </a:rPr>
              <a:t>Moore et al. (2017)</a:t>
            </a:r>
            <a:endParaRPr lang="en-US" altLang="en-US" sz="2200" smtClean="0"/>
          </a:p>
        </p:txBody>
      </p:sp>
      <p:sp>
        <p:nvSpPr>
          <p:cNvPr id="9" name="Text Box 8"/>
          <p:cNvSpPr txBox="1"/>
          <p:nvPr/>
        </p:nvSpPr>
        <p:spPr>
          <a:xfrm>
            <a:off x="14015085" y="2963545"/>
            <a:ext cx="3059430" cy="902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rgbClr val="FFA501"/>
                </a:solidFill>
              </a:rPr>
              <a:t>Orange </a:t>
            </a:r>
            <a:r>
              <a:rPr lang="en-US" altLang="en-US" sz="2200" i="1" smtClean="0">
                <a:solidFill>
                  <a:srgbClr val="FFA501"/>
                </a:solidFill>
              </a:rPr>
              <a:t>contra</a:t>
            </a:r>
            <a:r>
              <a:rPr lang="en-US" altLang="en-US" sz="2200" smtClean="0">
                <a:solidFill>
                  <a:srgbClr val="FFA501"/>
                </a:solidFill>
              </a:rPr>
              <a:t>-band</a:t>
            </a:r>
            <a:endParaRPr lang="en-US" altLang="en-US" sz="2200" smtClean="0">
              <a:solidFill>
                <a:srgbClr val="FFA50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rgbClr val="FFA501"/>
                </a:solidFill>
              </a:rPr>
              <a:t>including the blue band</a:t>
            </a:r>
            <a:endParaRPr lang="en-US" altLang="en-US" sz="2200" smtClean="0">
              <a:solidFill>
                <a:srgbClr val="FFA50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2632690" y="3404870"/>
            <a:ext cx="1156335" cy="0"/>
          </a:xfrm>
          <a:prstGeom prst="straightConnector1">
            <a:avLst/>
          </a:prstGeom>
          <a:ln w="31750">
            <a:solidFill>
              <a:srgbClr val="1E64C8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Picture 22" descr="/home/alexandre/Documents/presentations/noaa_2020/plots/viirs_cb1_f.pngviirs_cb1_f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0490" y="4920615"/>
            <a:ext cx="4770755" cy="47707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5" name="Picture 4" descr="/home/alexandre/Documents/presentations/noaa_2020/plots/viirs_cb1.pngviirs_cb1"/>
          <p:cNvPicPr>
            <a:picLocks noChangeAspect="1"/>
          </p:cNvPicPr>
          <p:nvPr/>
        </p:nvPicPr>
        <p:blipFill>
          <a:blip r:embed="rId2"/>
          <a:srcRect t="8745"/>
          <a:stretch>
            <a:fillRect/>
          </a:stretch>
        </p:blipFill>
        <p:spPr>
          <a:xfrm>
            <a:off x="114935" y="1053465"/>
            <a:ext cx="4770755" cy="4353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The VIIRS orange </a:t>
            </a:r>
            <a:r>
              <a:rPr lang="en-US" altLang="en-US" i="1"/>
              <a:t>Contra</a:t>
            </a:r>
            <a:r>
              <a:rPr lang="en-US" altLang="en-US"/>
              <a:t>-band</a:t>
            </a:r>
            <a:endParaRPr lang="en-US" altLang="en-US"/>
          </a:p>
        </p:txBody>
      </p:sp>
      <p:sp>
        <p:nvSpPr>
          <p:cNvPr id="32" name="Text Box 31"/>
          <p:cNvSpPr txBox="1"/>
          <p:nvPr/>
        </p:nvSpPr>
        <p:spPr>
          <a:xfrm>
            <a:off x="13361035" y="2794635"/>
            <a:ext cx="3421380" cy="4150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Overlap between imaging band 1 (I1, 375 m) and moderate resolution band 5 (M5, 750 m). Band M5 covers the Chl </a:t>
            </a:r>
            <a:r>
              <a:rPr lang="en-US" altLang="en-US" sz="2200" i="1" smtClean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 absorption peak.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  <a:sym typeface="+mn-ea"/>
              </a:rPr>
              <a:t>Regions of the I1 band are defined by the FWHM of band M5.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7" name="Picture 6" descr="/home/alexandre/Documents/presentations/noaa_2020/plots/viirs_cb1_f.pngviirs_cb1_f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0490" y="4920615"/>
            <a:ext cx="4770755" cy="4770755"/>
          </a:xfrm>
          <a:prstGeom prst="rect">
            <a:avLst/>
          </a:prstGeom>
        </p:spPr>
      </p:pic>
      <p:pic>
        <p:nvPicPr>
          <p:cNvPr id="5" name="Picture 4" descr="/home/alexandre/Documents/presentations/noaa_2020/plots/viirs_cb1.pngviirs_cb1"/>
          <p:cNvPicPr>
            <a:picLocks noChangeAspect="1"/>
          </p:cNvPicPr>
          <p:nvPr/>
        </p:nvPicPr>
        <p:blipFill>
          <a:blip r:embed="rId2"/>
          <a:srcRect t="8745"/>
          <a:stretch>
            <a:fillRect/>
          </a:stretch>
        </p:blipFill>
        <p:spPr>
          <a:xfrm>
            <a:off x="114935" y="1053465"/>
            <a:ext cx="4770755" cy="4353560"/>
          </a:xfrm>
          <a:prstGeom prst="rect">
            <a:avLst/>
          </a:prstGeom>
        </p:spPr>
      </p:pic>
      <p:pic>
        <p:nvPicPr>
          <p:cNvPr id="8" name="Picture 7" descr="/home/alexandre/Documents/presentations/noaa_2020/plots/viirs_cb1_ret.pngviirs_cb1_r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47869" y="636270"/>
            <a:ext cx="4770755" cy="4770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The VIIRS orange </a:t>
            </a:r>
            <a:r>
              <a:rPr lang="en-US" altLang="en-US" i="1">
                <a:sym typeface="+mn-ea"/>
              </a:rPr>
              <a:t>Contra</a:t>
            </a:r>
            <a:r>
              <a:rPr lang="en-US" altLang="en-US">
                <a:sym typeface="+mn-ea"/>
              </a:rPr>
              <a:t>-band</a:t>
            </a:r>
            <a:endParaRPr lang="en-US" altLang="en-US"/>
          </a:p>
        </p:txBody>
      </p:sp>
      <p:sp>
        <p:nvSpPr>
          <p:cNvPr id="22" name="Text Box 21"/>
          <p:cNvSpPr txBox="1"/>
          <p:nvPr/>
        </p:nvSpPr>
        <p:spPr>
          <a:xfrm>
            <a:off x="13796645" y="2164080"/>
            <a:ext cx="3176905" cy="5773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Analytical coefficients (S</a:t>
            </a:r>
            <a:r>
              <a:rPr lang="en-US" altLang="en-US" sz="2200" baseline="-25000" smtClean="0">
                <a:solidFill>
                  <a:schemeClr val="bg2">
                    <a:lumMod val="50000"/>
                  </a:schemeClr>
                </a:solidFill>
              </a:rPr>
              <a:t>x</a:t>
            </a: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) are the RSRF areas in each region.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Performance evaluated from direct convolution of CB RSRF against calculated from broad and narrow band.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No errors sources (noise, AC, etc) other than approximate coefficients.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558655" y="2489835"/>
            <a:ext cx="3489960" cy="1063625"/>
            <a:chOff x="13335" y="9602"/>
            <a:chExt cx="5496" cy="1675"/>
          </a:xfrm>
        </p:grpSpPr>
        <p:sp>
          <p:nvSpPr>
            <p:cNvPr id="6" name="Text Box 5"/>
            <p:cNvSpPr txBox="1"/>
            <p:nvPr/>
          </p:nvSpPr>
          <p:spPr>
            <a:xfrm>
              <a:off x="13335" y="9602"/>
              <a:ext cx="549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500" i="1" smtClean="0">
                  <a:solidFill>
                    <a:srgbClr val="FFA501"/>
                  </a:solidFill>
                  <a:sym typeface="+mn-ea"/>
                </a:rPr>
                <a:t>L</a:t>
              </a:r>
              <a:r>
                <a:rPr lang="en-US" altLang="en-US" sz="2500" baseline="-25000" smtClean="0">
                  <a:solidFill>
                    <a:srgbClr val="FFA501"/>
                  </a:solidFill>
                  <a:sym typeface="+mn-ea"/>
                </a:rPr>
                <a:t>w</a:t>
              </a:r>
              <a:r>
                <a:rPr lang="en-US" altLang="en-US" sz="2500" baseline="30000" smtClean="0">
                  <a:solidFill>
                    <a:srgbClr val="FFA501"/>
                  </a:solidFill>
                </a:rPr>
                <a:t>CB</a:t>
              </a:r>
              <a:r>
                <a:rPr lang="en-US" altLang="en-US" sz="2500" smtClean="0">
                  <a:solidFill>
                    <a:srgbClr val="FFA501"/>
                  </a:solidFill>
                </a:rPr>
                <a:t> = </a:t>
              </a:r>
              <a:r>
                <a:rPr lang="en-US" altLang="en-US" sz="2500" i="1" smtClean="0">
                  <a:solidFill>
                    <a:srgbClr val="FFA501"/>
                  </a:solidFill>
                </a:rPr>
                <a:t>L</a:t>
              </a:r>
              <a:r>
                <a:rPr lang="en-US" altLang="en-US" sz="2500" baseline="-25000" smtClean="0">
                  <a:solidFill>
                    <a:srgbClr val="FFA501"/>
                  </a:solidFill>
                </a:rPr>
                <a:t>w</a:t>
              </a:r>
              <a:r>
                <a:rPr lang="en-US" altLang="en-US" sz="2500" baseline="30000" smtClean="0">
                  <a:solidFill>
                    <a:srgbClr val="FFA501"/>
                  </a:solidFill>
                </a:rPr>
                <a:t>I1</a:t>
              </a:r>
              <a:r>
                <a:rPr lang="en-US" altLang="en-US" sz="2500" smtClean="0">
                  <a:solidFill>
                    <a:srgbClr val="FFA501"/>
                  </a:solidFill>
                </a:rPr>
                <a:t> - </a:t>
              </a:r>
              <a:r>
                <a:rPr lang="en-US" altLang="en-US" sz="2500" i="1" smtClean="0">
                  <a:solidFill>
                    <a:srgbClr val="FFA501"/>
                  </a:solidFill>
                </a:rPr>
                <a:t>S</a:t>
              </a:r>
              <a:r>
                <a:rPr lang="en-US" altLang="en-US" sz="2500" baseline="-25000" smtClean="0">
                  <a:solidFill>
                    <a:srgbClr val="FFA501"/>
                  </a:solidFill>
                </a:rPr>
                <a:t>M5</a:t>
              </a:r>
              <a:r>
                <a:rPr lang="en-US" altLang="en-US" sz="2500" smtClean="0">
                  <a:solidFill>
                    <a:srgbClr val="FFA501"/>
                  </a:solidFill>
                </a:rPr>
                <a:t> * </a:t>
              </a:r>
              <a:r>
                <a:rPr lang="en-US" altLang="en-US" sz="2500" i="1" smtClean="0">
                  <a:solidFill>
                    <a:srgbClr val="FFA501"/>
                  </a:solidFill>
                </a:rPr>
                <a:t>L</a:t>
              </a:r>
              <a:r>
                <a:rPr lang="en-US" altLang="en-US" sz="2500" baseline="-25000" smtClean="0">
                  <a:solidFill>
                    <a:srgbClr val="FFA501"/>
                  </a:solidFill>
                </a:rPr>
                <a:t>w</a:t>
              </a:r>
              <a:r>
                <a:rPr lang="en-US" altLang="en-US" sz="2500" baseline="30000" smtClean="0">
                  <a:solidFill>
                    <a:srgbClr val="FFA501"/>
                  </a:solidFill>
                </a:rPr>
                <a:t>M5</a:t>
              </a:r>
              <a:endParaRPr lang="en-US" altLang="en-US" sz="2500" baseline="30000" smtClean="0">
                <a:solidFill>
                  <a:srgbClr val="FFA501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4927" y="10473"/>
              <a:ext cx="3602" cy="0"/>
            </a:xfrm>
            <a:prstGeom prst="line">
              <a:avLst/>
            </a:prstGeom>
            <a:ln w="31750">
              <a:solidFill>
                <a:srgbClr val="FFC000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12"/>
            <p:cNvSpPr txBox="1"/>
            <p:nvPr/>
          </p:nvSpPr>
          <p:spPr>
            <a:xfrm>
              <a:off x="16103" y="10407"/>
              <a:ext cx="1073" cy="87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500" i="1" smtClean="0">
                  <a:solidFill>
                    <a:srgbClr val="FFA501"/>
                  </a:solidFill>
                  <a:sym typeface="+mn-ea"/>
                </a:rPr>
                <a:t>S</a:t>
              </a:r>
              <a:r>
                <a:rPr lang="en-US" altLang="en-US" sz="2500" baseline="-25000" smtClean="0">
                  <a:solidFill>
                    <a:srgbClr val="FFA501"/>
                  </a:solidFill>
                  <a:sym typeface="+mn-ea"/>
                </a:rPr>
                <a:t>CB</a:t>
              </a:r>
              <a:endParaRPr lang="en-US" altLang="en-US" sz="2500" baseline="-25000" smtClean="0">
                <a:solidFill>
                  <a:srgbClr val="FFA501"/>
                </a:solidFill>
                <a:sym typeface="+mn-ea"/>
              </a:endParaRPr>
            </a:p>
          </p:txBody>
        </p:sp>
      </p:grpSp>
      <p:sp>
        <p:nvSpPr>
          <p:cNvPr id="15" name="Text Box 14"/>
          <p:cNvSpPr txBox="1"/>
          <p:nvPr/>
        </p:nvSpPr>
        <p:spPr>
          <a:xfrm>
            <a:off x="10092055" y="1212215"/>
            <a:ext cx="621919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(algorithm) Analytical retrieval performance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9405620" y="3806825"/>
            <a:ext cx="39693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In absence of other error sources, the MAPE of the analytical algorithm retrieval is 0.69%.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5974715" y="6345555"/>
            <a:ext cx="602297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This is the expected high performance possible analytical </a:t>
            </a:r>
            <a:r>
              <a:rPr lang="en-US" altLang="en-US" sz="2500" i="1" smtClean="0">
                <a:solidFill>
                  <a:srgbClr val="FFA501"/>
                </a:solidFill>
              </a:rPr>
              <a:t>contra</a:t>
            </a:r>
            <a:r>
              <a:rPr lang="en-US" altLang="en-US" sz="2500" smtClean="0">
                <a:solidFill>
                  <a:srgbClr val="FFA501"/>
                </a:solidFill>
              </a:rPr>
              <a:t>-bands. But to judge its utility it is necessary to know how much information it would add to the moderate resolution band set.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Text Box 13"/>
          <p:cNvSpPr txBox="1"/>
          <p:nvPr/>
        </p:nvSpPr>
        <p:spPr>
          <a:xfrm>
            <a:off x="13778230" y="1806575"/>
            <a:ext cx="3176905" cy="6585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Simulated radiance from </a:t>
            </a:r>
            <a:r>
              <a:rPr lang="en-US" altLang="en-US" sz="2200" i="1" smtClean="0">
                <a:solidFill>
                  <a:schemeClr val="bg2">
                    <a:lumMod val="50000"/>
                  </a:schemeClr>
                </a:solidFill>
              </a:rPr>
              <a:t>in situ</a:t>
            </a: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 reflectance measurements: 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Fixed E</a:t>
            </a:r>
            <a:r>
              <a:rPr lang="en-US" altLang="en-US" sz="2200" baseline="-25000" smtClean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;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Negligible noise;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No AC errors;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No absolute calibration errors;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If radiances from bands were totally correlated, residuals would be zero. Therefore, all residual variability is due to independent information content.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5" name="Picture 4" descr="/home/alexandre/Documents/presentations/noaa_2020/plots/viirs_cb1.pngviirs_cb1"/>
          <p:cNvPicPr>
            <a:picLocks noChangeAspect="1"/>
          </p:cNvPicPr>
          <p:nvPr/>
        </p:nvPicPr>
        <p:blipFill>
          <a:blip r:embed="rId1"/>
          <a:srcRect t="8745"/>
          <a:stretch>
            <a:fillRect/>
          </a:stretch>
        </p:blipFill>
        <p:spPr>
          <a:xfrm>
            <a:off x="114935" y="1053465"/>
            <a:ext cx="4770755" cy="4353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the VIIRS orange </a:t>
            </a:r>
            <a:r>
              <a:rPr lang="en-US" altLang="en-US" i="1"/>
              <a:t>Contra</a:t>
            </a:r>
            <a:r>
              <a:rPr lang="en-US" altLang="en-US"/>
              <a:t>-band</a:t>
            </a:r>
            <a:endParaRPr lang="en-US" altLang="en-US"/>
          </a:p>
        </p:txBody>
      </p:sp>
      <p:pic>
        <p:nvPicPr>
          <p:cNvPr id="6" name="Picture 5" descr="viirs_cb1_mod"/>
          <p:cNvPicPr>
            <a:picLocks noChangeAspect="1"/>
          </p:cNvPicPr>
          <p:nvPr/>
        </p:nvPicPr>
        <p:blipFill>
          <a:blip r:embed="rId2"/>
          <a:srcRect t="9650"/>
          <a:stretch>
            <a:fillRect/>
          </a:stretch>
        </p:blipFill>
        <p:spPr>
          <a:xfrm>
            <a:off x="4591685" y="1096645"/>
            <a:ext cx="4770755" cy="431038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9362440" y="5683250"/>
            <a:ext cx="414401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  <a:sym typeface="+mn-ea"/>
              </a:rPr>
              <a:t>If VIIRS had a real orange band with same characteristics as the band M5 but centered at 620 nm, the amount of independent information to band M5, considering our dataset, would be 8.85%. </a:t>
            </a:r>
            <a:endParaRPr lang="en-US" sz="2500" smtClean="0"/>
          </a:p>
        </p:txBody>
      </p:sp>
      <p:sp>
        <p:nvSpPr>
          <p:cNvPr id="15" name="Text Box 14"/>
          <p:cNvSpPr txBox="1"/>
          <p:nvPr/>
        </p:nvSpPr>
        <p:spPr>
          <a:xfrm>
            <a:off x="10092055" y="1212215"/>
            <a:ext cx="637857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(pratical) Maximum independent information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  <p:pic>
        <p:nvPicPr>
          <p:cNvPr id="12" name="Picture 11" descr="/home/alexandre/Documents/presentations/noaa_2020/plots/viirs_cb1_f.pngviirs_cb1_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490" y="4920615"/>
            <a:ext cx="4770755" cy="4770755"/>
          </a:xfrm>
          <a:prstGeom prst="rect">
            <a:avLst/>
          </a:prstGeom>
        </p:spPr>
      </p:pic>
      <p:pic>
        <p:nvPicPr>
          <p:cNvPr id="8" name="Picture 7" descr="/home/alexandre/Documents/presentations/noaa_2020/plots/viirs_cb1_mod_indp4.pngviirs_cb1_mod_indp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1685" y="4920615"/>
            <a:ext cx="4770755" cy="477075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9362440" y="1806575"/>
            <a:ext cx="430911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/>
              <a:t>The main driver of correlation is magnitude of scattering which is not necessarely related to the information we want to estimate. This effect is removed by normalizing to green.</a:t>
            </a:r>
            <a:endParaRPr lang="en-US" altLang="en-US" sz="2500" smtClean="0"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 Box 12"/>
          <p:cNvSpPr txBox="1"/>
          <p:nvPr/>
        </p:nvSpPr>
        <p:spPr>
          <a:xfrm>
            <a:off x="10657205" y="1212215"/>
            <a:ext cx="540385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b="1" smtClean="0">
                <a:solidFill>
                  <a:srgbClr val="FFA501"/>
                </a:solidFill>
              </a:rPr>
              <a:t>(average) Independent information</a:t>
            </a:r>
            <a:endParaRPr lang="en-US" altLang="en-US" sz="2500" b="1" smtClean="0">
              <a:solidFill>
                <a:srgbClr val="FFA50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7" name="Picture 6" descr="/home/alexandre/Documents/presentations/noaa_2020/plots/viirs_cb1_f.pngviirs_cb1_f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0490" y="4920615"/>
            <a:ext cx="4770755" cy="4770755"/>
          </a:xfrm>
          <a:prstGeom prst="rect">
            <a:avLst/>
          </a:prstGeom>
        </p:spPr>
      </p:pic>
      <p:pic>
        <p:nvPicPr>
          <p:cNvPr id="5" name="Picture 4" descr="/home/alexandre/Documents/presentations/noaa_2020/plots/viirs_cb1.pngviirs_cb1"/>
          <p:cNvPicPr>
            <a:picLocks noChangeAspect="1"/>
          </p:cNvPicPr>
          <p:nvPr/>
        </p:nvPicPr>
        <p:blipFill>
          <a:blip r:embed="rId2"/>
          <a:srcRect t="8745"/>
          <a:stretch>
            <a:fillRect/>
          </a:stretch>
        </p:blipFill>
        <p:spPr>
          <a:xfrm>
            <a:off x="114935" y="1053465"/>
            <a:ext cx="4770755" cy="4353560"/>
          </a:xfrm>
          <a:prstGeom prst="rect">
            <a:avLst/>
          </a:prstGeom>
        </p:spPr>
      </p:pic>
      <p:pic>
        <p:nvPicPr>
          <p:cNvPr id="19" name="Picture 18" descr="/home/alexandre/Documents/presentations/noaa_2020/plots/viirs_cb1_indp3.pngviirs_cb1_indp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59935" y="4920615"/>
            <a:ext cx="4770755" cy="4770755"/>
          </a:xfrm>
          <a:prstGeom prst="rect">
            <a:avLst/>
          </a:prstGeom>
        </p:spPr>
      </p:pic>
      <p:pic>
        <p:nvPicPr>
          <p:cNvPr id="12" name="Picture 11" descr="/home/alexandre/Documents/presentations/noaa_2020/plots/viirs_cb1_indp1.pngviirs_cb1_indp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04933" y="4920615"/>
            <a:ext cx="4770755" cy="477075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3778230" y="1806575"/>
            <a:ext cx="3176905" cy="6585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Simulated radiance from </a:t>
            </a:r>
            <a:r>
              <a:rPr lang="en-US" altLang="en-US" sz="2200" i="1" smtClean="0">
                <a:solidFill>
                  <a:schemeClr val="bg2">
                    <a:lumMod val="50000"/>
                  </a:schemeClr>
                </a:solidFill>
              </a:rPr>
              <a:t>in situ</a:t>
            </a: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 reflectance measurements: 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Fixed E</a:t>
            </a:r>
            <a:r>
              <a:rPr lang="en-US" altLang="en-US" sz="2200" baseline="-25000" smtClean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;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Negligible noise;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No AC errors;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No absolute calibration errors;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If radiances from bands were totally correlated, residuals would be zero. Therefore, all residual variability is due to independent information content.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Picture 7" descr="/home/alexandre/Documents/presentations/noaa_2020/plots/viirs_cb1_mod_indp4.pngviirs_cb1_mod_indp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1685" y="670560"/>
            <a:ext cx="4770755" cy="477075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9144000" y="1806575"/>
            <a:ext cx="4634230" cy="33381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rgbClr val="FFA501"/>
                </a:solidFill>
              </a:rPr>
              <a:t>Most of that independent information to band M5 (68%) is already present in band I1 as is, amounting to 6.05%. But the possible </a:t>
            </a:r>
            <a:r>
              <a:rPr lang="en-US" altLang="en-US" sz="2200" i="1" smtClean="0">
                <a:solidFill>
                  <a:srgbClr val="FFA501"/>
                </a:solidFill>
              </a:rPr>
              <a:t>contra</a:t>
            </a:r>
            <a:r>
              <a:rPr lang="en-US" altLang="en-US" sz="2200" smtClean="0">
                <a:solidFill>
                  <a:srgbClr val="FFA501"/>
                </a:solidFill>
              </a:rPr>
              <a:t>-band increases the total independent information captured (81%), amounting to 7.16%.</a:t>
            </a:r>
            <a:endParaRPr lang="en-US" altLang="en-US" sz="2200" smtClean="0">
              <a:solidFill>
                <a:srgbClr val="FFA50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the VIIRS orange </a:t>
            </a:r>
            <a:r>
              <a:rPr lang="en-US" altLang="en-US" i="1">
                <a:sym typeface="+mn-ea"/>
              </a:rPr>
              <a:t>Contra</a:t>
            </a:r>
            <a:r>
              <a:rPr lang="en-US" altLang="en-US">
                <a:sym typeface="+mn-ea"/>
              </a:rPr>
              <a:t>-band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Perspectives: OLI orange </a:t>
            </a:r>
            <a:r>
              <a:rPr lang="en-US" altLang="en-US" i="1"/>
              <a:t>contra</a:t>
            </a:r>
            <a:r>
              <a:rPr lang="en-US" altLang="en-US"/>
              <a:t>-band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en-US" sz="4400">
                <a:solidFill>
                  <a:schemeClr val="bg2">
                    <a:lumMod val="50000"/>
                  </a:schemeClr>
                </a:solidFill>
              </a:rPr>
              <a:t>Data suggest robust retrieval over most turbid inland waters, with an uncertainty of 5.4%, including noise;</a:t>
            </a:r>
            <a:endParaRPr lang="en-US" altLang="en-US" sz="44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4400">
                <a:solidFill>
                  <a:schemeClr val="bg2">
                    <a:lumMod val="50000"/>
                  </a:schemeClr>
                </a:solidFill>
              </a:rPr>
              <a:t>The AC error is expected to propagate with about the same magnitude as the red band;</a:t>
            </a:r>
            <a:endParaRPr lang="en-US" altLang="en-US" sz="44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4400">
                <a:solidFill>
                  <a:schemeClr val="bg2">
                    <a:lumMod val="50000"/>
                  </a:schemeClr>
                </a:solidFill>
              </a:rPr>
              <a:t>It is show to contain independent information and improve retrievals proportional to PC;</a:t>
            </a:r>
            <a:endParaRPr lang="en-US" altLang="en-US" sz="44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t-PT" altLang="en-US" sz="4400">
                <a:solidFill>
                  <a:schemeClr val="bg2">
                    <a:lumMod val="50000"/>
                  </a:schemeClr>
                </a:solidFill>
              </a:rPr>
              <a:t>Algorithms for PC using the orange </a:t>
            </a:r>
            <a:r>
              <a:rPr lang="pt-PT" altLang="en-US" sz="4400" i="1">
                <a:solidFill>
                  <a:schemeClr val="bg2">
                    <a:lumMod val="50000"/>
                  </a:schemeClr>
                </a:solidFill>
              </a:rPr>
              <a:t>contra</a:t>
            </a:r>
            <a:r>
              <a:rPr lang="pt-PT" altLang="en-US" sz="4400">
                <a:solidFill>
                  <a:schemeClr val="bg2">
                    <a:lumMod val="50000"/>
                  </a:schemeClr>
                </a:solidFill>
              </a:rPr>
              <a:t>-band are being developed (e.g., </a:t>
            </a:r>
            <a:r>
              <a:rPr lang="pt-PT" altLang="en-US" sz="4400">
                <a:solidFill>
                  <a:schemeClr val="bg2">
                    <a:lumMod val="50000"/>
                  </a:schemeClr>
                </a:solidFill>
                <a:hlinkClick r:id="rId1" tooltip="" action="ppaction://hlinkfile"/>
              </a:rPr>
              <a:t>Kumar et al., 2020</a:t>
            </a:r>
            <a:r>
              <a:rPr lang="pt-PT" altLang="en-US" sz="4400">
                <a:solidFill>
                  <a:schemeClr val="bg2">
                    <a:lumMod val="50000"/>
                  </a:schemeClr>
                </a:solidFill>
              </a:rPr>
              <a:t>).</a:t>
            </a:r>
            <a:endParaRPr lang="pt-PT" altLang="en-US" sz="44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Perspectives: </a:t>
            </a:r>
            <a:r>
              <a:rPr lang="en-US" altLang="en-US" i="1"/>
              <a:t>contra</a:t>
            </a:r>
            <a:r>
              <a:rPr lang="en-US" altLang="en-US"/>
              <a:t>-band approach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en-US" sz="4400">
                <a:solidFill>
                  <a:schemeClr val="bg2">
                    <a:lumMod val="50000"/>
                  </a:schemeClr>
                </a:solidFill>
              </a:rPr>
              <a:t>1) When conditions are ideal (to a good approximation), use analytical coefficients in radiance space;</a:t>
            </a:r>
            <a:endParaRPr lang="en-US" altLang="en-US" sz="4400"/>
          </a:p>
          <a:p>
            <a:r>
              <a:rPr lang="en-US" altLang="en-US" sz="4400">
                <a:solidFill>
                  <a:schemeClr val="bg2">
                    <a:lumMod val="50000"/>
                  </a:schemeClr>
                </a:solidFill>
              </a:rPr>
              <a:t>2) When conditions are less ideal, substitute the analytical coefficients by empirical ones, calculated through regression in reflectance space;</a:t>
            </a:r>
            <a:endParaRPr lang="en-US" altLang="en-US" sz="44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4400">
                <a:solidFill>
                  <a:schemeClr val="bg2">
                    <a:lumMod val="50000"/>
                  </a:schemeClr>
                </a:solidFill>
              </a:rPr>
              <a:t>3) Spectrally contiguous regions, and significant SRF area overlap will increase utility of the </a:t>
            </a:r>
            <a:r>
              <a:rPr lang="en-US" altLang="en-US" sz="4400" i="1">
                <a:solidFill>
                  <a:schemeClr val="bg2">
                    <a:lumMod val="50000"/>
                  </a:schemeClr>
                </a:solidFill>
              </a:rPr>
              <a:t>contra</a:t>
            </a:r>
            <a:r>
              <a:rPr lang="en-US" altLang="en-US" sz="4400">
                <a:solidFill>
                  <a:schemeClr val="bg2">
                    <a:lumMod val="50000"/>
                  </a:schemeClr>
                </a:solidFill>
              </a:rPr>
              <a:t>-band.</a:t>
            </a:r>
            <a:endParaRPr lang="en-US" altLang="en-US" sz="44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sp>
        <p:nvSpPr>
          <p:cNvPr id="5" name="Text Box 4"/>
          <p:cNvSpPr txBox="1"/>
          <p:nvPr/>
        </p:nvSpPr>
        <p:spPr>
          <a:xfrm>
            <a:off x="3306445" y="6978650"/>
            <a:ext cx="1175258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Semi-empirical </a:t>
            </a:r>
            <a:r>
              <a:rPr lang="en-US" altLang="en-US" sz="2500" i="1" smtClean="0">
                <a:solidFill>
                  <a:srgbClr val="FFA501"/>
                </a:solidFill>
              </a:rPr>
              <a:t>contra</a:t>
            </a:r>
            <a:r>
              <a:rPr lang="en-US" altLang="en-US" sz="2500" smtClean="0">
                <a:solidFill>
                  <a:srgbClr val="FFA501"/>
                </a:solidFill>
              </a:rPr>
              <a:t>-bands may be dependent on spectral shape, since they have some dependence on the spectral correlation structure. Therefore, when designing a sensor that could take advantage of a </a:t>
            </a:r>
            <a:r>
              <a:rPr lang="en-US" altLang="en-US" sz="2500" i="1" smtClean="0">
                <a:solidFill>
                  <a:srgbClr val="FFA501"/>
                </a:solidFill>
              </a:rPr>
              <a:t>contra</a:t>
            </a:r>
            <a:r>
              <a:rPr lang="en-US" altLang="en-US" sz="2500" smtClean="0">
                <a:solidFill>
                  <a:srgbClr val="FFA501"/>
                </a:solidFill>
              </a:rPr>
              <a:t>-band, it will lead to a better retrieval to adapt as necessary to ensure that the conditions of the analytical retrieval are met to a good approximation.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Outline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530" y="1473835"/>
            <a:ext cx="11081385" cy="8091805"/>
          </a:xfrm>
        </p:spPr>
        <p:txBody>
          <a:bodyPr>
            <a:normAutofit lnSpcReduction="10000"/>
          </a:bodyPr>
          <a:p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Motivation</a:t>
            </a:r>
            <a:endParaRPr lang="en-US" altLang="en-US" sz="40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4000">
                <a:solidFill>
                  <a:schemeClr val="bg2">
                    <a:lumMod val="50000"/>
                  </a:schemeClr>
                </a:solidFill>
              </a:rPr>
              <a:t>The </a:t>
            </a:r>
            <a:r>
              <a:rPr lang="en-US" altLang="en-US" sz="4000" i="1">
                <a:solidFill>
                  <a:schemeClr val="bg2">
                    <a:lumMod val="50000"/>
                  </a:schemeClr>
                </a:solidFill>
              </a:rPr>
              <a:t>contra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</a:rPr>
              <a:t>-band concept</a:t>
            </a:r>
            <a:endParaRPr lang="en-US" altLang="en-US" sz="40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4000">
                <a:solidFill>
                  <a:schemeClr val="bg2">
                    <a:lumMod val="50000"/>
                  </a:schemeClr>
                </a:solidFill>
              </a:rPr>
              <a:t>The 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OLI 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</a:rPr>
              <a:t>orange </a:t>
            </a:r>
            <a:r>
              <a:rPr lang="en-US" altLang="en-US" sz="4000" i="1">
                <a:solidFill>
                  <a:schemeClr val="bg2">
                    <a:lumMod val="50000"/>
                  </a:schemeClr>
                </a:solidFill>
              </a:rPr>
              <a:t>contra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</a:rPr>
              <a:t>-band:</a:t>
            </a:r>
            <a:endParaRPr lang="en-US" altLang="en-US" sz="4000">
              <a:solidFill>
                <a:schemeClr val="bg2">
                  <a:lumMod val="50000"/>
                </a:schemeClr>
              </a:solidFill>
            </a:endParaRPr>
          </a:p>
          <a:p>
            <a:pPr marL="86360" indent="0">
              <a:buNone/>
            </a:pP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			</a:t>
            </a:r>
            <a:r>
              <a:rPr lang="en-US" altLang="en-US" sz="2800" baseline="30000">
                <a:solidFill>
                  <a:schemeClr val="bg2">
                    <a:lumMod val="50000"/>
                  </a:schemeClr>
                </a:solidFill>
                <a:latin typeface="东文宋体" charset="0"/>
                <a:sym typeface="+mn-ea"/>
              </a:rPr>
              <a:t>●</a:t>
            </a:r>
            <a:r>
              <a:rPr lang="en-US" altLang="en-US" sz="2800">
                <a:solidFill>
                  <a:schemeClr val="bg2">
                    <a:lumMod val="50000"/>
                  </a:schemeClr>
                </a:solidFill>
                <a:latin typeface="东文宋体" charset="0"/>
                <a:sym typeface="+mn-ea"/>
              </a:rPr>
              <a:t> 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Algorithm development</a:t>
            </a:r>
            <a:endParaRPr lang="en-US" altLang="en-US" sz="4000">
              <a:solidFill>
                <a:schemeClr val="bg2">
                  <a:lumMod val="50000"/>
                </a:schemeClr>
              </a:solidFill>
            </a:endParaRPr>
          </a:p>
          <a:p>
            <a:pPr marL="86360" indent="0">
              <a:buNone/>
            </a:pPr>
            <a:r>
              <a:rPr lang="en-US" altLang="en-US" sz="4000">
                <a:solidFill>
                  <a:schemeClr val="bg2">
                    <a:lumMod val="50000"/>
                  </a:schemeClr>
                </a:solidFill>
              </a:rPr>
              <a:t>			</a:t>
            </a:r>
            <a:r>
              <a:rPr lang="en-US" altLang="en-US" sz="2800" baseline="30000">
                <a:solidFill>
                  <a:schemeClr val="bg2">
                    <a:lumMod val="50000"/>
                  </a:schemeClr>
                </a:solidFill>
                <a:latin typeface="东文宋体" charset="0"/>
              </a:rPr>
              <a:t>●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latin typeface="东文宋体" charset="0"/>
              </a:rPr>
              <a:t> 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</a:rPr>
              <a:t>Noise and AC error propagation</a:t>
            </a:r>
            <a:endParaRPr lang="en-US" altLang="en-US" sz="4000">
              <a:solidFill>
                <a:schemeClr val="bg2">
                  <a:lumMod val="50000"/>
                </a:schemeClr>
              </a:solidFill>
              <a:sym typeface="+mn-ea"/>
            </a:endParaRPr>
          </a:p>
          <a:p>
            <a:pPr marL="86360" indent="0">
              <a:buNone/>
            </a:pP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			</a:t>
            </a:r>
            <a:r>
              <a:rPr lang="en-US" altLang="en-US" sz="2800" baseline="30000">
                <a:solidFill>
                  <a:schemeClr val="bg2">
                    <a:lumMod val="50000"/>
                  </a:schemeClr>
                </a:solidFill>
                <a:latin typeface="东文宋体" charset="0"/>
                <a:sym typeface="+mn-ea"/>
              </a:rPr>
              <a:t>●</a:t>
            </a:r>
            <a:r>
              <a:rPr lang="en-US" altLang="en-US" sz="2800">
                <a:solidFill>
                  <a:schemeClr val="bg2">
                    <a:lumMod val="50000"/>
                  </a:schemeClr>
                </a:solidFill>
                <a:latin typeface="东文宋体" charset="0"/>
                <a:sym typeface="+mn-ea"/>
              </a:rPr>
              <a:t> 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Generality</a:t>
            </a:r>
            <a:endParaRPr lang="en-US" altLang="en-US" sz="4000">
              <a:solidFill>
                <a:schemeClr val="bg2">
                  <a:lumMod val="50000"/>
                </a:schemeClr>
              </a:solidFill>
              <a:sym typeface="+mn-ea"/>
            </a:endParaRPr>
          </a:p>
          <a:p>
            <a:pPr marL="720090" lvl="1" indent="0">
              <a:buNone/>
            </a:pP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		</a:t>
            </a:r>
            <a:r>
              <a:rPr lang="en-US" altLang="en-US" sz="2800" baseline="30000">
                <a:solidFill>
                  <a:schemeClr val="bg2">
                    <a:lumMod val="50000"/>
                  </a:schemeClr>
                </a:solidFill>
                <a:latin typeface="东文宋体" charset="0"/>
                <a:sym typeface="+mn-ea"/>
              </a:rPr>
              <a:t>●</a:t>
            </a:r>
            <a:r>
              <a:rPr lang="en-US" altLang="en-US" sz="2800">
                <a:solidFill>
                  <a:schemeClr val="bg2">
                    <a:lumMod val="50000"/>
                  </a:schemeClr>
                </a:solidFill>
                <a:latin typeface="东文宋体" charset="0"/>
                <a:sym typeface="+mn-ea"/>
              </a:rPr>
              <a:t> 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Spaceborne and </a:t>
            </a:r>
            <a:r>
              <a:rPr lang="en-US" altLang="en-US" sz="4000" i="1">
                <a:solidFill>
                  <a:schemeClr val="bg2">
                    <a:lumMod val="50000"/>
                  </a:schemeClr>
                </a:solidFill>
                <a:sym typeface="+mn-ea"/>
              </a:rPr>
              <a:t>in situ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 validation</a:t>
            </a:r>
            <a:endParaRPr lang="en-US" altLang="en-US" sz="4000">
              <a:solidFill>
                <a:schemeClr val="bg2">
                  <a:lumMod val="50000"/>
                </a:schemeClr>
              </a:solidFill>
            </a:endParaRPr>
          </a:p>
          <a:p>
            <a:pPr marL="86360" indent="0">
              <a:buNone/>
            </a:pP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			</a:t>
            </a:r>
            <a:r>
              <a:rPr lang="en-US" altLang="en-US" sz="2800" baseline="30000">
                <a:solidFill>
                  <a:schemeClr val="bg2">
                    <a:lumMod val="50000"/>
                  </a:schemeClr>
                </a:solidFill>
                <a:latin typeface="东文宋体" charset="0"/>
                <a:sym typeface="+mn-ea"/>
              </a:rPr>
              <a:t>●</a:t>
            </a:r>
            <a:r>
              <a:rPr lang="en-US" altLang="en-US" sz="2800">
                <a:solidFill>
                  <a:schemeClr val="bg2">
                    <a:lumMod val="50000"/>
                  </a:schemeClr>
                </a:solidFill>
                <a:latin typeface="东文宋体" charset="0"/>
                <a:sym typeface="+mn-ea"/>
              </a:rPr>
              <a:t> 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Independent information content</a:t>
            </a:r>
            <a:endParaRPr lang="en-US" altLang="en-US" sz="4000">
              <a:solidFill>
                <a:schemeClr val="bg2">
                  <a:lumMod val="50000"/>
                </a:schemeClr>
              </a:solidFill>
              <a:sym typeface="+mn-ea"/>
            </a:endParaRPr>
          </a:p>
          <a:p>
            <a:pPr marL="86360" indent="0">
              <a:buNone/>
            </a:pP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			</a:t>
            </a:r>
            <a:r>
              <a:rPr lang="en-US" altLang="en-US" sz="2800" baseline="30000">
                <a:solidFill>
                  <a:schemeClr val="bg2">
                    <a:lumMod val="50000"/>
                  </a:schemeClr>
                </a:solidFill>
                <a:latin typeface="东文宋体" charset="0"/>
                <a:sym typeface="+mn-ea"/>
              </a:rPr>
              <a:t>●</a:t>
            </a:r>
            <a:r>
              <a:rPr lang="en-US" altLang="en-US" sz="2800">
                <a:solidFill>
                  <a:schemeClr val="bg2">
                    <a:lumMod val="50000"/>
                  </a:schemeClr>
                </a:solidFill>
                <a:latin typeface="东文宋体" charset="0"/>
                <a:sym typeface="+mn-ea"/>
              </a:rPr>
              <a:t> 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Case study: Lake Erie</a:t>
            </a:r>
            <a:endParaRPr lang="en-US" altLang="en-US" sz="4000">
              <a:solidFill>
                <a:schemeClr val="bg2">
                  <a:lumMod val="50000"/>
                </a:schemeClr>
              </a:solidFill>
              <a:sym typeface="+mn-ea"/>
            </a:endParaRPr>
          </a:p>
          <a:p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VIIRS orange </a:t>
            </a:r>
            <a:r>
              <a:rPr lang="en-US" altLang="en-US" sz="4000" i="1">
                <a:solidFill>
                  <a:schemeClr val="bg2">
                    <a:lumMod val="50000"/>
                  </a:schemeClr>
                </a:solidFill>
                <a:sym typeface="+mn-ea"/>
              </a:rPr>
              <a:t>contra</a:t>
            </a:r>
            <a:r>
              <a:rPr lang="en-US" altLang="en-US" sz="4000">
                <a:solidFill>
                  <a:schemeClr val="bg2">
                    <a:lumMod val="50000"/>
                  </a:schemeClr>
                </a:solidFill>
                <a:sym typeface="+mn-ea"/>
              </a:rPr>
              <a:t>-band</a:t>
            </a:r>
            <a:endParaRPr lang="en-US" altLang="en-US" sz="40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4000">
                <a:solidFill>
                  <a:schemeClr val="bg2">
                    <a:lumMod val="50000"/>
                  </a:schemeClr>
                </a:solidFill>
              </a:rPr>
              <a:t>Perspectives</a:t>
            </a:r>
            <a:endParaRPr lang="en-US" altLang="en-US" sz="40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sp>
        <p:nvSpPr>
          <p:cNvPr id="5" name="Text Box 4"/>
          <p:cNvSpPr txBox="1"/>
          <p:nvPr/>
        </p:nvSpPr>
        <p:spPr>
          <a:xfrm>
            <a:off x="11718290" y="805815"/>
            <a:ext cx="2587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pt-PT" altLang="en-US" sz="2500" b="1" smtClean="0">
                <a:solidFill>
                  <a:srgbClr val="FFA501"/>
                </a:solidFill>
              </a:rPr>
              <a:t>40</a:t>
            </a:r>
            <a:r>
              <a:rPr lang="en-US" altLang="en-US" sz="2500" b="1" smtClean="0">
                <a:solidFill>
                  <a:srgbClr val="FFA501"/>
                </a:solidFill>
              </a:rPr>
              <a:t> to 4</a:t>
            </a:r>
            <a:r>
              <a:rPr lang="pt-PT" altLang="en-US" sz="2500" b="1" smtClean="0">
                <a:solidFill>
                  <a:srgbClr val="FFA501"/>
                </a:solidFill>
              </a:rPr>
              <a:t>5</a:t>
            </a:r>
            <a:r>
              <a:rPr lang="en-US" altLang="en-US" sz="2500" b="1" smtClean="0">
                <a:solidFill>
                  <a:srgbClr val="FFA501"/>
                </a:solidFill>
              </a:rPr>
              <a:t> min presentation</a:t>
            </a:r>
            <a:endParaRPr lang="en-US" altLang="en-US" sz="2500" b="1" smtClean="0">
              <a:solidFill>
                <a:srgbClr val="FFA50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altLang="en-US"/>
              <a:t>Partners</a:t>
            </a:r>
            <a:r>
              <a:rPr lang="x-none" altLang="en-US" u="none"/>
              <a:t>                                          </a:t>
            </a:r>
            <a:r>
              <a:rPr lang="en-US" altLang="x-none" u="none"/>
              <a:t> </a:t>
            </a:r>
            <a:r>
              <a:rPr lang="en-US" altLang="x-none"/>
              <a:t>funding</a:t>
            </a:r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7" name="Picture 6" descr="logo_UGent_EN_RGB_2400_color-on-white"/>
          <p:cNvPicPr>
            <a:picLocks noChangeAspect="1"/>
          </p:cNvPicPr>
          <p:nvPr/>
        </p:nvPicPr>
        <p:blipFill>
          <a:blip r:embed="rId1"/>
          <a:srcRect l="18011" r="27035"/>
          <a:stretch>
            <a:fillRect/>
          </a:stretch>
        </p:blipFill>
        <p:spPr>
          <a:xfrm>
            <a:off x="2421573" y="1604010"/>
            <a:ext cx="1972310" cy="28714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78012" y="4354350"/>
            <a:ext cx="305943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x-none" altLang="en-US" sz="2500"/>
              <a:t>Alexandre Castagna</a:t>
            </a:r>
            <a:endParaRPr lang="x-none" altLang="en-US" sz="2500"/>
          </a:p>
          <a:p>
            <a:pPr algn="ctr">
              <a:lnSpc>
                <a:spcPct val="120000"/>
              </a:lnSpc>
            </a:pPr>
            <a:r>
              <a:rPr lang="x-none" altLang="en-US" sz="2500"/>
              <a:t>Wim Vyverman</a:t>
            </a:r>
            <a:endParaRPr lang="x-none" altLang="en-US" sz="2500"/>
          </a:p>
          <a:p>
            <a:pPr algn="ctr">
              <a:lnSpc>
                <a:spcPct val="120000"/>
              </a:lnSpc>
            </a:pPr>
            <a:r>
              <a:rPr lang="x-none" altLang="en-US" sz="2500"/>
              <a:t>Koen Sabbe</a:t>
            </a:r>
            <a:endParaRPr lang="x-none" altLang="en-US" sz="2500"/>
          </a:p>
        </p:txBody>
      </p:sp>
      <p:pic>
        <p:nvPicPr>
          <p:cNvPr id="9" name="Picture 8" descr="custom-established-averypt-stacked-400x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788" y="6238390"/>
            <a:ext cx="3386455" cy="104965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7906383" y="8077990"/>
            <a:ext cx="224726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x-none" altLang="en-US" sz="2500"/>
              <a:t>Heidi Dierssen</a:t>
            </a:r>
            <a:endParaRPr lang="x-none" altLang="en-US" sz="2500"/>
          </a:p>
        </p:txBody>
      </p:sp>
      <p:sp>
        <p:nvSpPr>
          <p:cNvPr id="14" name="Text Box 13"/>
          <p:cNvSpPr txBox="1"/>
          <p:nvPr/>
        </p:nvSpPr>
        <p:spPr>
          <a:xfrm>
            <a:off x="8067356" y="4368955"/>
            <a:ext cx="196469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x-none" sz="2500"/>
              <a:t>Stefan Simis</a:t>
            </a:r>
            <a:endParaRPr lang="en-US" altLang="x-none" sz="2500"/>
          </a:p>
        </p:txBody>
      </p:sp>
      <p:pic>
        <p:nvPicPr>
          <p:cNvPr id="3" name="Picture 2" descr="PML_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754" y="2421890"/>
            <a:ext cx="5001895" cy="1235710"/>
          </a:xfrm>
          <a:prstGeom prst="rect">
            <a:avLst/>
          </a:prstGeom>
        </p:spPr>
      </p:pic>
      <p:pic>
        <p:nvPicPr>
          <p:cNvPr id="6" name="Picture 5" descr="logo_rbin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734" y="6176010"/>
            <a:ext cx="3552825" cy="1111885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1649729" y="8077990"/>
            <a:ext cx="33000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x-none" sz="2500"/>
              <a:t>Quinten Vanhellemont</a:t>
            </a:r>
            <a:endParaRPr lang="en-US" altLang="x-none" sz="2500"/>
          </a:p>
        </p:txBody>
      </p:sp>
      <p:pic>
        <p:nvPicPr>
          <p:cNvPr id="5" name="Picture 4" descr="BELSPO_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7520" y="2699385"/>
            <a:ext cx="2781935" cy="2328545"/>
          </a:xfrm>
          <a:prstGeom prst="rect">
            <a:avLst/>
          </a:prstGeom>
        </p:spPr>
      </p:pic>
      <p:pic>
        <p:nvPicPr>
          <p:cNvPr id="11" name="Picture 10" descr="hypermaq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7840" y="6835140"/>
            <a:ext cx="2446020" cy="16370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3782040" y="5843905"/>
            <a:ext cx="127571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b="1" smtClean="0"/>
              <a:t>Ponder</a:t>
            </a:r>
            <a:endParaRPr lang="en-US" altLang="en-US" sz="2500" b="1" smtClean="0"/>
          </a:p>
        </p:txBody>
      </p:sp>
      <p:sp>
        <p:nvSpPr>
          <p:cNvPr id="13" name="Text Box 12"/>
          <p:cNvSpPr txBox="1"/>
          <p:nvPr/>
        </p:nvSpPr>
        <p:spPr>
          <a:xfrm>
            <a:off x="14960600" y="8014335"/>
            <a:ext cx="789305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/>
              <a:t>(</a:t>
            </a:r>
            <a:r>
              <a:rPr lang="en-US" altLang="en-US" sz="2200" smtClean="0">
                <a:hlinkClick r:id="rId7" action="ppaction://hlinkfile"/>
              </a:rPr>
              <a:t>link</a:t>
            </a:r>
            <a:r>
              <a:rPr lang="en-US" altLang="en-US" sz="2200" smtClean="0"/>
              <a:t>)</a:t>
            </a:r>
            <a:endParaRPr lang="en-US" altLang="en-US" sz="2200" smtClean="0"/>
          </a:p>
        </p:txBody>
      </p:sp>
      <p:sp>
        <p:nvSpPr>
          <p:cNvPr id="15" name="Text Box 14"/>
          <p:cNvSpPr txBox="1"/>
          <p:nvPr/>
        </p:nvSpPr>
        <p:spPr>
          <a:xfrm>
            <a:off x="14960600" y="6198235"/>
            <a:ext cx="789305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/>
              <a:t>(</a:t>
            </a:r>
            <a:r>
              <a:rPr lang="en-US" altLang="en-US" sz="2200" smtClean="0">
                <a:hlinkClick r:id="rId8" action="ppaction://hlinkfile"/>
              </a:rPr>
              <a:t>link</a:t>
            </a:r>
            <a:r>
              <a:rPr lang="en-US" altLang="en-US" sz="2200" smtClean="0"/>
              <a:t>)</a:t>
            </a:r>
            <a:endParaRPr lang="en-US" altLang="en-US" sz="2200" smtClean="0"/>
          </a:p>
        </p:txBody>
      </p:sp>
      <p:sp>
        <p:nvSpPr>
          <p:cNvPr id="16" name="Text Box 15"/>
          <p:cNvSpPr txBox="1"/>
          <p:nvPr/>
        </p:nvSpPr>
        <p:spPr>
          <a:xfrm>
            <a:off x="12904470" y="1991360"/>
            <a:ext cx="132969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chemeClr val="bg2">
                    <a:lumMod val="50000"/>
                  </a:schemeClr>
                </a:solidFill>
              </a:rPr>
              <a:t>Agency:</a:t>
            </a:r>
            <a:endParaRPr lang="en-US" altLang="en-US" sz="250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12904470" y="5277485"/>
            <a:ext cx="141795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chemeClr val="bg2">
                    <a:lumMod val="50000"/>
                  </a:schemeClr>
                </a:solidFill>
              </a:rPr>
              <a:t>Projects:</a:t>
            </a:r>
            <a:endParaRPr lang="en-US" altLang="en-US" sz="250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Acknowledgements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473764"/>
            <a:ext cx="15699575" cy="6696000"/>
          </a:xfrm>
        </p:spPr>
        <p:txBody>
          <a:bodyPr>
            <a:normAutofit lnSpcReduction="10000"/>
          </a:bodyPr>
          <a:p>
            <a:endParaRPr lang="en-US" altLang="en-US" sz="37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3700">
                <a:solidFill>
                  <a:schemeClr val="bg2">
                    <a:lumMod val="50000"/>
                  </a:schemeClr>
                </a:solidFill>
              </a:rPr>
              <a:t>NASA OBPG funding for Heidi Dierssen through the </a:t>
            </a:r>
            <a:r>
              <a:rPr lang="en-US" altLang="en-US" sz="3700">
                <a:solidFill>
                  <a:schemeClr val="bg2">
                    <a:lumMod val="50000"/>
                  </a:schemeClr>
                </a:solidFill>
                <a:hlinkClick r:id="rId1" action="ppaction://hlinkfile"/>
              </a:rPr>
              <a:t>PACE</a:t>
            </a:r>
            <a:r>
              <a:rPr lang="en-US" altLang="en-US" sz="3700">
                <a:solidFill>
                  <a:schemeClr val="bg2">
                    <a:lumMod val="50000"/>
                  </a:schemeClr>
                </a:solidFill>
              </a:rPr>
              <a:t> project;</a:t>
            </a:r>
            <a:endParaRPr lang="en-US" altLang="en-US" sz="37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3700">
                <a:solidFill>
                  <a:schemeClr val="bg2">
                    <a:lumMod val="50000"/>
                  </a:schemeClr>
                </a:solidFill>
              </a:rPr>
              <a:t>Vagelis Spyrakos, Timothy Moore and Nima Pahlevan for sharing data;</a:t>
            </a:r>
            <a:endParaRPr lang="en-US" altLang="en-US" sz="37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3700">
                <a:solidFill>
                  <a:schemeClr val="bg2">
                    <a:lumMod val="50000"/>
                  </a:schemeClr>
                </a:solidFill>
                <a:sym typeface="+mn-ea"/>
              </a:rPr>
              <a:t>Kevin Ruddick for discussions on noise;</a:t>
            </a:r>
            <a:endParaRPr lang="en-US" altLang="en-US" sz="3700">
              <a:solidFill>
                <a:schemeClr val="bg2">
                  <a:lumMod val="50000"/>
                </a:schemeClr>
              </a:solidFill>
              <a:sym typeface="+mn-ea"/>
            </a:endParaRPr>
          </a:p>
          <a:p>
            <a:r>
              <a:rPr lang="en-US" altLang="en-US" sz="3700">
                <a:solidFill>
                  <a:schemeClr val="bg2">
                    <a:lumMod val="50000"/>
                  </a:schemeClr>
                </a:solidFill>
              </a:rPr>
              <a:t>Six anonymous reviewers for constructive comments;</a:t>
            </a:r>
            <a:endParaRPr lang="en-US" altLang="en-US" sz="37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3700">
                <a:solidFill>
                  <a:schemeClr val="bg2">
                    <a:lumMod val="50000"/>
                  </a:schemeClr>
                </a:solidFill>
              </a:rPr>
              <a:t>The Flanders Marine Institute (VLIZ) and POM West-Flanders, for the data gathered from Panthyr at the RT1 platform;</a:t>
            </a:r>
            <a:endParaRPr lang="en-US" altLang="en-US" sz="37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en-US" sz="3700">
                <a:solidFill>
                  <a:schemeClr val="bg2">
                    <a:lumMod val="50000"/>
                  </a:schemeClr>
                </a:solidFill>
              </a:rPr>
              <a:t>The Italian National Research Council (CNR), for </a:t>
            </a:r>
            <a:r>
              <a:rPr lang="en-US" altLang="en-US" sz="3700">
                <a:solidFill>
                  <a:schemeClr val="bg2">
                    <a:lumMod val="50000"/>
                  </a:schemeClr>
                </a:solidFill>
                <a:sym typeface="+mn-ea"/>
              </a:rPr>
              <a:t>the data gathered from Panthyr at the AAOT platform</a:t>
            </a:r>
            <a:r>
              <a:rPr lang="en-US" altLang="en-US" sz="370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altLang="en-US" sz="37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Picture 14" descr="/home/alexandre/lake_area.pnglake_area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37883" y="732473"/>
            <a:ext cx="5120640" cy="4389047"/>
          </a:xfrm>
          <a:prstGeom prst="rect">
            <a:avLst/>
          </a:prstGeom>
        </p:spPr>
      </p:pic>
      <p:pic>
        <p:nvPicPr>
          <p:cNvPr id="16" name="Picture 15" descr="lake_number"/>
          <p:cNvPicPr>
            <a:picLocks noChangeAspect="1"/>
          </p:cNvPicPr>
          <p:nvPr/>
        </p:nvPicPr>
        <p:blipFill>
          <a:blip r:embed="rId2"/>
          <a:srcRect t="7795"/>
          <a:stretch>
            <a:fillRect/>
          </a:stretch>
        </p:blipFill>
        <p:spPr>
          <a:xfrm>
            <a:off x="838200" y="1075055"/>
            <a:ext cx="5120640" cy="4046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Motivation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sp>
        <p:nvSpPr>
          <p:cNvPr id="17" name="Text Box 16"/>
          <p:cNvSpPr txBox="1"/>
          <p:nvPr/>
        </p:nvSpPr>
        <p:spPr>
          <a:xfrm>
            <a:off x="3587115" y="1075055"/>
            <a:ext cx="19361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hlinkClick r:id="rId3" action="ppaction://hlinkfile"/>
              </a:rPr>
              <a:t>CEOS 2018</a:t>
            </a:r>
            <a:endParaRPr lang="en-US" altLang="en-US" sz="2500" smtClean="0"/>
          </a:p>
        </p:txBody>
      </p:sp>
      <p:sp>
        <p:nvSpPr>
          <p:cNvPr id="21" name="Text Box 20"/>
          <p:cNvSpPr txBox="1"/>
          <p:nvPr/>
        </p:nvSpPr>
        <p:spPr>
          <a:xfrm>
            <a:off x="467995" y="6362700"/>
            <a:ext cx="1675765" cy="13087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en-US" sz="2200" i="1" smtClean="0">
                <a:solidFill>
                  <a:srgbClr val="FF0000"/>
                </a:solidFill>
                <a:sym typeface="+mn-ea"/>
              </a:rPr>
              <a:t>Objective + </a:t>
            </a:r>
            <a:endParaRPr lang="en-US" altLang="en-US" sz="2200" i="1" smtClean="0">
              <a:solidFill>
                <a:srgbClr val="FF0000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en-US" sz="2200" i="1" smtClean="0">
                <a:solidFill>
                  <a:srgbClr val="FF0000"/>
                </a:solidFill>
                <a:sym typeface="+mn-ea"/>
              </a:rPr>
              <a:t>Budget +</a:t>
            </a:r>
            <a:endParaRPr lang="en-US" altLang="en-US" sz="2200" i="1" smtClean="0">
              <a:solidFill>
                <a:srgbClr val="FF0000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altLang="en-US" sz="2200" i="1" smtClean="0">
                <a:solidFill>
                  <a:srgbClr val="FF0000"/>
                </a:solidFill>
              </a:rPr>
              <a:t>Engineering</a:t>
            </a:r>
            <a:endParaRPr lang="en-US" altLang="en-US" sz="2200" i="1" smtClean="0">
              <a:solidFill>
                <a:srgbClr val="FF0000"/>
              </a:solidFill>
            </a:endParaRPr>
          </a:p>
        </p:txBody>
      </p:sp>
      <p:pic>
        <p:nvPicPr>
          <p:cNvPr id="26" name="Picture 25" descr="sensor_bnds_esa"/>
          <p:cNvPicPr>
            <a:picLocks noChangeAspect="1"/>
          </p:cNvPicPr>
          <p:nvPr/>
        </p:nvPicPr>
        <p:blipFill>
          <a:blip r:embed="rId4"/>
          <a:srcRect l="13410"/>
          <a:stretch>
            <a:fillRect/>
          </a:stretch>
        </p:blipFill>
        <p:spPr>
          <a:xfrm>
            <a:off x="9384665" y="4971415"/>
            <a:ext cx="6888480" cy="4773295"/>
          </a:xfrm>
          <a:prstGeom prst="rect">
            <a:avLst/>
          </a:prstGeom>
        </p:spPr>
      </p:pic>
      <p:pic>
        <p:nvPicPr>
          <p:cNvPr id="27" name="Picture 26" descr="sensor_bnds_nasa"/>
          <p:cNvPicPr>
            <a:picLocks noChangeAspect="1"/>
          </p:cNvPicPr>
          <p:nvPr/>
        </p:nvPicPr>
        <p:blipFill>
          <a:blip r:embed="rId5"/>
          <a:srcRect l="10951"/>
          <a:stretch>
            <a:fillRect/>
          </a:stretch>
        </p:blipFill>
        <p:spPr>
          <a:xfrm>
            <a:off x="2314575" y="4971415"/>
            <a:ext cx="7084060" cy="47732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726035" y="5360035"/>
            <a:ext cx="126365" cy="1760855"/>
          </a:xfrm>
          <a:prstGeom prst="rect">
            <a:avLst/>
          </a:prstGeom>
          <a:solidFill>
            <a:srgbClr val="FFC000">
              <a:alpha val="4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75985" y="5360035"/>
            <a:ext cx="130175" cy="3027045"/>
          </a:xfrm>
          <a:prstGeom prst="rect">
            <a:avLst/>
          </a:prstGeom>
          <a:solidFill>
            <a:srgbClr val="FFC000">
              <a:alpha val="4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1295" y="5212715"/>
            <a:ext cx="16516350" cy="693420"/>
            <a:chOff x="317" y="2299"/>
            <a:chExt cx="26010" cy="109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37" y="3391"/>
              <a:ext cx="25590" cy="0"/>
            </a:xfrm>
            <a:prstGeom prst="line">
              <a:avLst/>
            </a:prstGeom>
            <a:ln w="25400" cmpd="sng">
              <a:solidFill>
                <a:srgbClr val="FFC000"/>
              </a:solidFill>
              <a:prstDash val="sysDash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12"/>
            <p:cNvSpPr txBox="1"/>
            <p:nvPr/>
          </p:nvSpPr>
          <p:spPr>
            <a:xfrm>
              <a:off x="317" y="2299"/>
              <a:ext cx="2819" cy="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b="1" smtClean="0">
                  <a:solidFill>
                    <a:srgbClr val="FFA501"/>
                  </a:solidFill>
                </a:rPr>
                <a:t>GSD &lt; 33 m</a:t>
              </a:r>
              <a:endParaRPr lang="en-US" altLang="en-US" sz="2200" b="1" smtClean="0">
                <a:solidFill>
                  <a:srgbClr val="FFA501"/>
                </a:solidFill>
              </a:endParaRPr>
            </a:p>
          </p:txBody>
        </p:sp>
      </p:grpSp>
      <p:pic>
        <p:nvPicPr>
          <p:cNvPr id="28" name="Content Placeholder 27" descr="/media/alexandre/science_drive/rsync_backup/home/alexandre/Documents/research/algorithms_ms_rs/plots/pigments.pngpigments"/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5893435" y="89535"/>
            <a:ext cx="5046980" cy="5046980"/>
          </a:xfrm>
          <a:prstGeom prst="rect">
            <a:avLst/>
          </a:prstGeom>
        </p:spPr>
      </p:pic>
      <p:pic>
        <p:nvPicPr>
          <p:cNvPr id="29" name="Picture 28" descr="temp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7865" y="637540"/>
            <a:ext cx="6400800" cy="4267856"/>
          </a:xfrm>
          <a:prstGeom prst="rect">
            <a:avLst/>
          </a:prstGeom>
        </p:spPr>
      </p:pic>
      <p:pic>
        <p:nvPicPr>
          <p:cNvPr id="30" name="Picture 29" descr="temp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7865" y="637540"/>
            <a:ext cx="6400800" cy="4267647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9659620" y="2991485"/>
            <a:ext cx="0" cy="742950"/>
          </a:xfrm>
          <a:prstGeom prst="straightConnector1">
            <a:avLst/>
          </a:prstGeom>
          <a:ln w="31750">
            <a:solidFill>
              <a:srgbClr val="1E64C8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4464030" y="2000885"/>
            <a:ext cx="260350" cy="647700"/>
            <a:chOff x="22778" y="3151"/>
            <a:chExt cx="410" cy="1020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22778" y="3151"/>
              <a:ext cx="0" cy="1020"/>
            </a:xfrm>
            <a:prstGeom prst="straightConnector1">
              <a:avLst/>
            </a:prstGeom>
            <a:ln w="31750">
              <a:solidFill>
                <a:srgbClr val="1E64C8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3188" y="3171"/>
              <a:ext cx="0" cy="813"/>
            </a:xfrm>
            <a:prstGeom prst="straightConnector1">
              <a:avLst/>
            </a:prstGeom>
            <a:ln w="31750">
              <a:solidFill>
                <a:srgbClr val="1E64C8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bldLvl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Picture 11" descr="/home/alexandre/Documents/presentations/noaa_2020/plots/theory_01.pngtheory_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3700" y="1655763"/>
            <a:ext cx="6918325" cy="5929630"/>
          </a:xfrm>
          <a:prstGeom prst="rect">
            <a:avLst/>
          </a:prstGeom>
        </p:spPr>
      </p:pic>
      <p:pic>
        <p:nvPicPr>
          <p:cNvPr id="22" name="Picture 21" descr="theory_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656080"/>
            <a:ext cx="6922008" cy="5933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The </a:t>
            </a:r>
            <a:r>
              <a:rPr lang="en-US" altLang="en-US" i="1"/>
              <a:t>contra</a:t>
            </a:r>
            <a:r>
              <a:rPr lang="en-US" altLang="en-US"/>
              <a:t>-band concept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sp>
        <p:nvSpPr>
          <p:cNvPr id="6" name="Text Box 5"/>
          <p:cNvSpPr txBox="1"/>
          <p:nvPr/>
        </p:nvSpPr>
        <p:spPr>
          <a:xfrm>
            <a:off x="11149965" y="2602230"/>
            <a:ext cx="5678805" cy="3285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b="1" smtClean="0"/>
              <a:t>Virtual bands:</a:t>
            </a:r>
            <a:endParaRPr lang="en-US" altLang="en-US" sz="2500" smtClean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500" smtClean="0"/>
              <a:t>Interpolation with regression </a:t>
            </a:r>
            <a:r>
              <a:rPr lang="en-US" altLang="en-US" sz="2200" smtClean="0"/>
              <a:t>(</a:t>
            </a:r>
            <a:r>
              <a:rPr lang="en-US" altLang="en-US" sz="2200" smtClean="0">
                <a:hlinkClick r:id="rId3" action="ppaction://hlinkfile"/>
              </a:rPr>
              <a:t>Wernand et al., 1997</a:t>
            </a:r>
            <a:r>
              <a:rPr lang="en-US" altLang="en-US" sz="2200" smtClean="0"/>
              <a:t>)</a:t>
            </a:r>
            <a:r>
              <a:rPr lang="en-US" altLang="en-US" sz="2500" smtClean="0"/>
              <a:t>;</a:t>
            </a:r>
            <a:endParaRPr lang="en-US" altLang="en-US" sz="2500" smtClean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500" smtClean="0"/>
              <a:t>Extrapolation with spectral matching </a:t>
            </a:r>
            <a:r>
              <a:rPr lang="en-US" altLang="en-US" sz="2200" smtClean="0"/>
              <a:t>(</a:t>
            </a:r>
            <a:r>
              <a:rPr lang="en-US" altLang="en-US" sz="2200" smtClean="0">
                <a:hlinkClick r:id="rId4" action="ppaction://hlinkfile"/>
              </a:rPr>
              <a:t>Wei et al., 2019</a:t>
            </a:r>
            <a:r>
              <a:rPr lang="en-US" altLang="en-US" sz="2200" smtClean="0"/>
              <a:t>)</a:t>
            </a:r>
            <a:r>
              <a:rPr lang="en-US" altLang="en-US" sz="2500" smtClean="0"/>
              <a:t>;</a:t>
            </a:r>
            <a:endParaRPr lang="en-US" altLang="en-US" sz="2500" smtClean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400" smtClean="0">
                <a:solidFill>
                  <a:schemeClr val="tx1"/>
                </a:solidFill>
              </a:rPr>
              <a:t>Extraction with </a:t>
            </a:r>
            <a:r>
              <a:rPr lang="en-US" altLang="en-US" sz="2400" i="1" smtClean="0">
                <a:solidFill>
                  <a:schemeClr val="tx1"/>
                </a:solidFill>
              </a:rPr>
              <a:t>contra</a:t>
            </a:r>
            <a:r>
              <a:rPr lang="en-US" altLang="en-US" sz="2400" smtClean="0">
                <a:solidFill>
                  <a:schemeClr val="tx1"/>
                </a:solidFill>
              </a:rPr>
              <a:t>-bands </a:t>
            </a:r>
            <a:r>
              <a:rPr lang="en-US" altLang="en-US" sz="2200" smtClean="0">
                <a:solidFill>
                  <a:schemeClr val="tx1"/>
                </a:solidFill>
              </a:rPr>
              <a:t>(</a:t>
            </a:r>
            <a:r>
              <a:rPr lang="en-US" altLang="en-US" sz="2200" smtClean="0">
                <a:solidFill>
                  <a:schemeClr val="tx1"/>
                </a:solidFill>
                <a:hlinkClick r:id="rId5" action="ppaction://hlinkfile"/>
              </a:rPr>
              <a:t>Castagna et al., 2020</a:t>
            </a:r>
            <a:r>
              <a:rPr lang="en-US" altLang="en-US" sz="2200" smtClean="0">
                <a:solidFill>
                  <a:schemeClr val="tx1"/>
                </a:solidFill>
              </a:rPr>
              <a:t>)</a:t>
            </a:r>
            <a:r>
              <a:rPr lang="en-US" altLang="en-US" sz="2400" smtClean="0">
                <a:solidFill>
                  <a:schemeClr val="tx1"/>
                </a:solidFill>
              </a:rPr>
              <a:t>;</a:t>
            </a:r>
            <a:endParaRPr lang="en-US" altLang="en-US" sz="2400" smtClean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406015" y="1987550"/>
            <a:ext cx="4198620" cy="5354320"/>
            <a:chOff x="3789" y="2096"/>
            <a:chExt cx="6612" cy="8432"/>
          </a:xfrm>
        </p:grpSpPr>
        <p:pic>
          <p:nvPicPr>
            <p:cNvPr id="16" name="Picture 15" descr="screenshot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3" y="2096"/>
              <a:ext cx="3168" cy="1428"/>
            </a:xfrm>
            <a:prstGeom prst="rect">
              <a:avLst/>
            </a:prstGeom>
          </p:spPr>
        </p:pic>
        <p:sp>
          <p:nvSpPr>
            <p:cNvPr id="17" name="Left Brace 16"/>
            <p:cNvSpPr/>
            <p:nvPr/>
          </p:nvSpPr>
          <p:spPr>
            <a:xfrm rot="16200000">
              <a:off x="6088" y="6873"/>
              <a:ext cx="635" cy="5234"/>
            </a:xfrm>
            <a:prstGeom prst="leftBrace">
              <a:avLst/>
            </a:prstGeom>
            <a:ln w="31750">
              <a:solidFill>
                <a:srgbClr val="1E64C8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p>
              <a:endParaRPr lang="en-US"/>
            </a:p>
          </p:txBody>
        </p:sp>
        <p:pic>
          <p:nvPicPr>
            <p:cNvPr id="18" name="Picture 17" descr="/home/alexandre/Desktop/screenshot.jpgscreenshot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787" y="9946"/>
              <a:ext cx="3600" cy="582"/>
            </a:xfrm>
            <a:prstGeom prst="rect">
              <a:avLst/>
            </a:prstGeom>
          </p:spPr>
        </p:pic>
      </p:grpSp>
      <p:pic>
        <p:nvPicPr>
          <p:cNvPr id="14" name="Picture 13" descr="screenshot"/>
          <p:cNvPicPr>
            <a:picLocks noChangeAspect="1"/>
          </p:cNvPicPr>
          <p:nvPr/>
        </p:nvPicPr>
        <p:blipFill>
          <a:blip r:embed="rId8"/>
          <a:srcRect r="45348"/>
          <a:stretch>
            <a:fillRect/>
          </a:stretch>
        </p:blipFill>
        <p:spPr>
          <a:xfrm>
            <a:off x="6306820" y="3607435"/>
            <a:ext cx="3017520" cy="1086798"/>
          </a:xfrm>
          <a:prstGeom prst="rect">
            <a:avLst/>
          </a:prstGeom>
        </p:spPr>
      </p:pic>
      <p:pic>
        <p:nvPicPr>
          <p:cNvPr id="20" name="Picture 19" descr="screenshot"/>
          <p:cNvPicPr>
            <a:picLocks noChangeAspect="1"/>
          </p:cNvPicPr>
          <p:nvPr/>
        </p:nvPicPr>
        <p:blipFill>
          <a:blip r:embed="rId8"/>
          <a:srcRect l="54047"/>
          <a:stretch>
            <a:fillRect/>
          </a:stretch>
        </p:blipFill>
        <p:spPr>
          <a:xfrm>
            <a:off x="6461125" y="4655185"/>
            <a:ext cx="2560320" cy="10966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021445" y="3750310"/>
            <a:ext cx="330835" cy="532130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Picture 12" descr="/home/alexandre/Documents/presentations/noaa_2020/plots/theory_01b.pngtheory_01b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93319" y="1654810"/>
            <a:ext cx="6921500" cy="5933262"/>
          </a:xfrm>
          <a:prstGeom prst="rect">
            <a:avLst/>
          </a:prstGeom>
        </p:spPr>
      </p:pic>
      <p:pic>
        <p:nvPicPr>
          <p:cNvPr id="5" name="Picture 4" descr="/home/alexandre/Documents/presentations/noaa_2020/plots/theory_03.pngtheory_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3446" y="1655292"/>
            <a:ext cx="6921500" cy="5932805"/>
          </a:xfrm>
          <a:prstGeom prst="rect">
            <a:avLst/>
          </a:prstGeom>
        </p:spPr>
      </p:pic>
      <p:pic>
        <p:nvPicPr>
          <p:cNvPr id="14" name="Picture 13" descr="/home/alexandre/Documents/presentations/noaa_2020/plots/theory_04.pngtheory_0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3319" y="1654810"/>
            <a:ext cx="6921500" cy="5933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The </a:t>
            </a:r>
            <a:r>
              <a:rPr lang="en-US" altLang="en-US" i="1"/>
              <a:t>contra</a:t>
            </a:r>
            <a:r>
              <a:rPr lang="en-US" altLang="en-US"/>
              <a:t>-band concept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405380" y="6481445"/>
            <a:ext cx="3323590" cy="890905"/>
            <a:chOff x="3788" y="10207"/>
            <a:chExt cx="5234" cy="1403"/>
          </a:xfrm>
        </p:grpSpPr>
        <p:sp>
          <p:nvSpPr>
            <p:cNvPr id="17" name="Left Brace 16"/>
            <p:cNvSpPr/>
            <p:nvPr/>
          </p:nvSpPr>
          <p:spPr>
            <a:xfrm rot="16200000">
              <a:off x="6088" y="7907"/>
              <a:ext cx="635" cy="5234"/>
            </a:xfrm>
            <a:prstGeom prst="leftBrace">
              <a:avLst/>
            </a:prstGeom>
            <a:ln w="31750">
              <a:solidFill>
                <a:srgbClr val="1E64C8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p>
              <a:endParaRPr lang="en-US"/>
            </a:p>
          </p:txBody>
        </p:sp>
        <p:pic>
          <p:nvPicPr>
            <p:cNvPr id="6" name="Picture 5" descr="screensho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" y="11004"/>
              <a:ext cx="3600" cy="60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06015" y="7417435"/>
            <a:ext cx="5884545" cy="402590"/>
            <a:chOff x="3789" y="11681"/>
            <a:chExt cx="9267" cy="634"/>
          </a:xfrm>
        </p:grpSpPr>
        <p:pic>
          <p:nvPicPr>
            <p:cNvPr id="18" name="Picture 17" descr="/home/alexandre/Desktop/screenshot.jpgscreenshot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600" y="11715"/>
              <a:ext cx="3456" cy="601"/>
            </a:xfrm>
            <a:prstGeom prst="rect">
              <a:avLst/>
            </a:prstGeom>
          </p:spPr>
        </p:pic>
        <p:sp>
          <p:nvSpPr>
            <p:cNvPr id="7" name="Left Brace 6"/>
            <p:cNvSpPr/>
            <p:nvPr/>
          </p:nvSpPr>
          <p:spPr>
            <a:xfrm rot="16200000">
              <a:off x="4333" y="11137"/>
              <a:ext cx="635" cy="1723"/>
            </a:xfrm>
            <a:prstGeom prst="leftBrace">
              <a:avLst/>
            </a:prstGeom>
            <a:ln w="31750">
              <a:solidFill>
                <a:srgbClr val="1E64C8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p>
              <a:endParaRPr lang="en-US"/>
            </a:p>
          </p:txBody>
        </p:sp>
        <p:sp>
          <p:nvSpPr>
            <p:cNvPr id="8" name="Left Brace 7"/>
            <p:cNvSpPr/>
            <p:nvPr/>
          </p:nvSpPr>
          <p:spPr>
            <a:xfrm rot="16200000">
              <a:off x="7844" y="11137"/>
              <a:ext cx="635" cy="1723"/>
            </a:xfrm>
            <a:prstGeom prst="leftBrace">
              <a:avLst/>
            </a:prstGeom>
            <a:ln w="31750">
              <a:solidFill>
                <a:srgbClr val="1E64C8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73450" y="8042275"/>
            <a:ext cx="1828800" cy="1276350"/>
            <a:chOff x="5470" y="12665"/>
            <a:chExt cx="2880" cy="2010"/>
          </a:xfrm>
        </p:grpSpPr>
        <p:sp>
          <p:nvSpPr>
            <p:cNvPr id="10" name="Left Brace 9"/>
            <p:cNvSpPr/>
            <p:nvPr/>
          </p:nvSpPr>
          <p:spPr>
            <a:xfrm rot="16200000">
              <a:off x="6077" y="12121"/>
              <a:ext cx="635" cy="1723"/>
            </a:xfrm>
            <a:prstGeom prst="leftBrace">
              <a:avLst/>
            </a:prstGeom>
            <a:ln w="31750">
              <a:solidFill>
                <a:srgbClr val="1E64C8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p>
              <a:endParaRPr lang="en-US"/>
            </a:p>
          </p:txBody>
        </p:sp>
        <p:pic>
          <p:nvPicPr>
            <p:cNvPr id="11" name="Picture 10" descr="screenshot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0" y="13601"/>
              <a:ext cx="2880" cy="1074"/>
            </a:xfrm>
            <a:prstGeom prst="rect">
              <a:avLst/>
            </a:prstGeom>
          </p:spPr>
        </p:pic>
      </p:grpSp>
      <p:pic>
        <p:nvPicPr>
          <p:cNvPr id="22" name="Picture 21" descr="/home/alexandre/Documents/presentations/noaa_2020/plots/theory_05.pngtheory_0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83549" y="1654810"/>
            <a:ext cx="6921500" cy="5933262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2973705" y="4650105"/>
            <a:ext cx="8216900" cy="0"/>
          </a:xfrm>
          <a:prstGeom prst="straightConnector1">
            <a:avLst/>
          </a:prstGeom>
          <a:ln w="31750">
            <a:solidFill>
              <a:srgbClr val="1E64C8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screensho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9190" y="7720330"/>
            <a:ext cx="2286000" cy="82296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618470" y="6736715"/>
            <a:ext cx="1094740" cy="637540"/>
            <a:chOff x="16722" y="10609"/>
            <a:chExt cx="1724" cy="1004"/>
          </a:xfrm>
        </p:grpSpPr>
        <p:grpSp>
          <p:nvGrpSpPr>
            <p:cNvPr id="29" name="Group 28"/>
            <p:cNvGrpSpPr/>
            <p:nvPr/>
          </p:nvGrpSpPr>
          <p:grpSpPr>
            <a:xfrm rot="0">
              <a:off x="16722" y="10609"/>
              <a:ext cx="1724" cy="340"/>
              <a:chOff x="16722" y="4180"/>
              <a:chExt cx="1724" cy="3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16722" y="4350"/>
                <a:ext cx="1713" cy="0"/>
              </a:xfrm>
              <a:prstGeom prst="line">
                <a:avLst/>
              </a:prstGeom>
              <a:ln w="31750">
                <a:solidFill>
                  <a:srgbClr val="1E64C8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6722" y="4180"/>
                <a:ext cx="0" cy="340"/>
              </a:xfrm>
              <a:prstGeom prst="line">
                <a:avLst/>
              </a:prstGeom>
              <a:ln w="31750">
                <a:solidFill>
                  <a:srgbClr val="1E64C8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8446" y="4180"/>
                <a:ext cx="0" cy="340"/>
              </a:xfrm>
              <a:prstGeom prst="line">
                <a:avLst/>
              </a:prstGeom>
              <a:ln w="31750">
                <a:solidFill>
                  <a:srgbClr val="1E64C8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 Box 37"/>
            <p:cNvSpPr txBox="1"/>
            <p:nvPr/>
          </p:nvSpPr>
          <p:spPr>
            <a:xfrm>
              <a:off x="16949" y="10889"/>
              <a:ext cx="1287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000" smtClean="0">
                  <a:solidFill>
                    <a:srgbClr val="1E64C8"/>
                  </a:solidFill>
                </a:rPr>
                <a:t>0.333</a:t>
              </a:r>
              <a:endParaRPr lang="en-US" altLang="en-US" sz="2000" smtClean="0">
                <a:solidFill>
                  <a:srgbClr val="1E64C8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2815570" y="6749415"/>
            <a:ext cx="1094740" cy="637540"/>
            <a:chOff x="16722" y="10609"/>
            <a:chExt cx="1724" cy="1004"/>
          </a:xfrm>
        </p:grpSpPr>
        <p:grpSp>
          <p:nvGrpSpPr>
            <p:cNvPr id="43" name="Group 42"/>
            <p:cNvGrpSpPr/>
            <p:nvPr/>
          </p:nvGrpSpPr>
          <p:grpSpPr>
            <a:xfrm rot="0">
              <a:off x="16722" y="10609"/>
              <a:ext cx="1724" cy="340"/>
              <a:chOff x="16722" y="4180"/>
              <a:chExt cx="1724" cy="34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16722" y="4350"/>
                <a:ext cx="1713" cy="0"/>
              </a:xfrm>
              <a:prstGeom prst="line">
                <a:avLst/>
              </a:prstGeom>
              <a:ln w="31750">
                <a:solidFill>
                  <a:srgbClr val="1E64C8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6722" y="4180"/>
                <a:ext cx="0" cy="340"/>
              </a:xfrm>
              <a:prstGeom prst="line">
                <a:avLst/>
              </a:prstGeom>
              <a:ln w="31750">
                <a:solidFill>
                  <a:srgbClr val="1E64C8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8446" y="4180"/>
                <a:ext cx="0" cy="340"/>
              </a:xfrm>
              <a:prstGeom prst="line">
                <a:avLst/>
              </a:prstGeom>
              <a:ln w="31750">
                <a:solidFill>
                  <a:srgbClr val="1E64C8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 Box 46"/>
            <p:cNvSpPr txBox="1"/>
            <p:nvPr/>
          </p:nvSpPr>
          <p:spPr>
            <a:xfrm>
              <a:off x="16949" y="10889"/>
              <a:ext cx="1287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000" smtClean="0">
                  <a:solidFill>
                    <a:srgbClr val="1E64C8"/>
                  </a:solidFill>
                </a:rPr>
                <a:t>0.333</a:t>
              </a:r>
              <a:endParaRPr lang="en-US" altLang="en-US" sz="2000" smtClean="0">
                <a:solidFill>
                  <a:srgbClr val="1E64C8"/>
                </a:solidFill>
              </a:endParaRPr>
            </a:p>
          </p:txBody>
        </p:sp>
      </p:grpSp>
      <p:cxnSp>
        <p:nvCxnSpPr>
          <p:cNvPr id="48" name="Straight Arrow Connector 47"/>
          <p:cNvCxnSpPr/>
          <p:nvPr/>
        </p:nvCxnSpPr>
        <p:spPr>
          <a:xfrm>
            <a:off x="5172710" y="4650105"/>
            <a:ext cx="8216900" cy="0"/>
          </a:xfrm>
          <a:prstGeom prst="straightConnector1">
            <a:avLst/>
          </a:prstGeom>
          <a:ln w="31750">
            <a:solidFill>
              <a:srgbClr val="1E64C8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screenshot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569335"/>
            <a:ext cx="3017520" cy="780731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>
            <a:off x="4044950" y="4650105"/>
            <a:ext cx="8216900" cy="0"/>
          </a:xfrm>
          <a:prstGeom prst="straightConnector1">
            <a:avLst/>
          </a:prstGeom>
          <a:ln w="31750">
            <a:solidFill>
              <a:srgbClr val="1E64C8"/>
            </a:solidFill>
            <a:headEnd type="stealth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50"/>
          <p:cNvSpPr txBox="1"/>
          <p:nvPr/>
        </p:nvSpPr>
        <p:spPr>
          <a:xfrm>
            <a:off x="2975610" y="1995170"/>
            <a:ext cx="2204085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Individual bands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2" name="Text Box 51"/>
          <p:cNvSpPr txBox="1"/>
          <p:nvPr/>
        </p:nvSpPr>
        <p:spPr>
          <a:xfrm>
            <a:off x="10398125" y="1995170"/>
            <a:ext cx="3727450" cy="497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Regions of the broader band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1713210" y="6750685"/>
            <a:ext cx="1094740" cy="637540"/>
            <a:chOff x="16722" y="10609"/>
            <a:chExt cx="1724" cy="1004"/>
          </a:xfrm>
        </p:grpSpPr>
        <p:grpSp>
          <p:nvGrpSpPr>
            <p:cNvPr id="54" name="Group 53"/>
            <p:cNvGrpSpPr/>
            <p:nvPr/>
          </p:nvGrpSpPr>
          <p:grpSpPr>
            <a:xfrm rot="0">
              <a:off x="16722" y="10609"/>
              <a:ext cx="1724" cy="340"/>
              <a:chOff x="16722" y="4180"/>
              <a:chExt cx="1724" cy="34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6722" y="4350"/>
                <a:ext cx="1713" cy="0"/>
              </a:xfrm>
              <a:prstGeom prst="line">
                <a:avLst/>
              </a:prstGeom>
              <a:ln w="31750">
                <a:solidFill>
                  <a:srgbClr val="1E64C8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6722" y="4180"/>
                <a:ext cx="0" cy="340"/>
              </a:xfrm>
              <a:prstGeom prst="line">
                <a:avLst/>
              </a:prstGeom>
              <a:ln w="31750">
                <a:solidFill>
                  <a:srgbClr val="1E64C8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8446" y="4180"/>
                <a:ext cx="0" cy="340"/>
              </a:xfrm>
              <a:prstGeom prst="line">
                <a:avLst/>
              </a:prstGeom>
              <a:ln w="31750">
                <a:solidFill>
                  <a:srgbClr val="1E64C8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 Box 57"/>
            <p:cNvSpPr txBox="1"/>
            <p:nvPr/>
          </p:nvSpPr>
          <p:spPr>
            <a:xfrm>
              <a:off x="16949" y="10889"/>
              <a:ext cx="1287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000" smtClean="0">
                  <a:solidFill>
                    <a:srgbClr val="1E64C8"/>
                  </a:solidFill>
                </a:rPr>
                <a:t>0.333</a:t>
              </a:r>
              <a:endParaRPr lang="en-US" altLang="en-US" sz="2000" smtClean="0">
                <a:solidFill>
                  <a:srgbClr val="1E64C8"/>
                </a:solidFill>
              </a:endParaRPr>
            </a:p>
          </p:txBody>
        </p:sp>
      </p:grpSp>
      <p:sp>
        <p:nvSpPr>
          <p:cNvPr id="59" name="Text Box 58"/>
          <p:cNvSpPr txBox="1"/>
          <p:nvPr/>
        </p:nvSpPr>
        <p:spPr>
          <a:xfrm>
            <a:off x="6419850" y="2037080"/>
            <a:ext cx="22586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The analytical </a:t>
            </a:r>
            <a:r>
              <a:rPr lang="en-US" altLang="en-US" sz="2500" i="1" smtClean="0">
                <a:solidFill>
                  <a:srgbClr val="FFA501"/>
                </a:solidFill>
              </a:rPr>
              <a:t>contra</a:t>
            </a:r>
            <a:r>
              <a:rPr lang="en-US" altLang="en-US" sz="2500" smtClean="0">
                <a:solidFill>
                  <a:srgbClr val="FFA501"/>
                </a:solidFill>
              </a:rPr>
              <a:t>-band equation: 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  <p:pic>
        <p:nvPicPr>
          <p:cNvPr id="60" name="Picture 59" descr="screensho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6555" y="3713480"/>
            <a:ext cx="1645920" cy="492835"/>
          </a:xfrm>
          <a:prstGeom prst="rect">
            <a:avLst/>
          </a:prstGeom>
        </p:spPr>
      </p:pic>
      <p:pic>
        <p:nvPicPr>
          <p:cNvPr id="61" name="Picture 60" descr="screensho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16820" y="8566150"/>
            <a:ext cx="2103120" cy="843522"/>
          </a:xfrm>
          <a:prstGeom prst="rect">
            <a:avLst/>
          </a:prstGeom>
        </p:spPr>
      </p:pic>
      <p:pic>
        <p:nvPicPr>
          <p:cNvPr id="62" name="Picture 61" descr="screenshot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930" y="1373505"/>
            <a:ext cx="2011680" cy="9067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7" descr="modis_cb2"/>
          <p:cNvPicPr>
            <a:picLocks noChangeAspect="1"/>
          </p:cNvPicPr>
          <p:nvPr/>
        </p:nvPicPr>
        <p:blipFill>
          <a:blip r:embed="rId1"/>
          <a:srcRect t="9876"/>
          <a:stretch>
            <a:fillRect/>
          </a:stretch>
        </p:blipFill>
        <p:spPr>
          <a:xfrm>
            <a:off x="2907665" y="5412740"/>
            <a:ext cx="4770755" cy="4299585"/>
          </a:xfrm>
          <a:prstGeom prst="rect">
            <a:avLst/>
          </a:prstGeom>
        </p:spPr>
      </p:pic>
      <p:pic>
        <p:nvPicPr>
          <p:cNvPr id="6" name="Picture 5" descr="modis_cb1"/>
          <p:cNvPicPr>
            <a:picLocks noChangeAspect="1"/>
          </p:cNvPicPr>
          <p:nvPr/>
        </p:nvPicPr>
        <p:blipFill>
          <a:blip r:embed="rId2"/>
          <a:srcRect t="9570"/>
          <a:stretch>
            <a:fillRect/>
          </a:stretch>
        </p:blipFill>
        <p:spPr>
          <a:xfrm>
            <a:off x="7329170" y="5398135"/>
            <a:ext cx="4770755" cy="4314190"/>
          </a:xfrm>
          <a:prstGeom prst="rect">
            <a:avLst/>
          </a:prstGeom>
        </p:spPr>
      </p:pic>
      <p:pic>
        <p:nvPicPr>
          <p:cNvPr id="9" name="Picture 8" descr="modis_cb3"/>
          <p:cNvPicPr>
            <a:picLocks noChangeAspect="1"/>
          </p:cNvPicPr>
          <p:nvPr/>
        </p:nvPicPr>
        <p:blipFill>
          <a:blip r:embed="rId3"/>
          <a:srcRect t="9570"/>
          <a:stretch>
            <a:fillRect/>
          </a:stretch>
        </p:blipFill>
        <p:spPr>
          <a:xfrm>
            <a:off x="11766550" y="5398135"/>
            <a:ext cx="4770755" cy="4314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The </a:t>
            </a:r>
            <a:r>
              <a:rPr lang="en-US" altLang="en-US" i="1"/>
              <a:t>contra</a:t>
            </a:r>
            <a:r>
              <a:rPr lang="en-US" altLang="en-US"/>
              <a:t>-band concept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86360" indent="0">
              <a:buNone/>
            </a:pPr>
            <a:r>
              <a:rPr lang="en-US" altLang="en-US" sz="3200">
                <a:solidFill>
                  <a:schemeClr val="bg2">
                    <a:lumMod val="50000"/>
                  </a:schemeClr>
                </a:solidFill>
              </a:rPr>
              <a:t>1) </a:t>
            </a:r>
            <a:r>
              <a:rPr lang="en-US" sz="3200">
                <a:solidFill>
                  <a:schemeClr val="bg2">
                    <a:lumMod val="50000"/>
                  </a:schemeClr>
                </a:solidFill>
              </a:rPr>
              <a:t>The relative spectral profiles of the SRFs are equivalent within their overlapping regions</a:t>
            </a:r>
            <a:r>
              <a:rPr lang="en-US" altLang="en-US" sz="3200">
                <a:solidFill>
                  <a:schemeClr val="bg2">
                    <a:lumMod val="50000"/>
                  </a:schemeClr>
                </a:solidFill>
              </a:rPr>
              <a:t>;</a:t>
            </a:r>
            <a:endParaRPr lang="en-US" altLang="en-US" sz="3200">
              <a:solidFill>
                <a:schemeClr val="bg2">
                  <a:lumMod val="50000"/>
                </a:schemeClr>
              </a:solidFill>
            </a:endParaRPr>
          </a:p>
          <a:p>
            <a:pPr marL="86360" indent="0">
              <a:buNone/>
            </a:pPr>
            <a:r>
              <a:rPr lang="en-US" altLang="en-US" sz="3200">
                <a:solidFill>
                  <a:schemeClr val="bg2">
                    <a:lumMod val="50000"/>
                  </a:schemeClr>
                </a:solidFill>
              </a:rPr>
              <a:t>2) The spectrally narrower band(s) is(are) completely contained in the broader band;</a:t>
            </a:r>
            <a:endParaRPr lang="en-US" altLang="en-US" sz="3200">
              <a:solidFill>
                <a:schemeClr val="bg2">
                  <a:lumMod val="50000"/>
                </a:schemeClr>
              </a:solidFill>
            </a:endParaRPr>
          </a:p>
          <a:p>
            <a:pPr marL="86360" indent="0">
              <a:buNone/>
            </a:pPr>
            <a:r>
              <a:rPr lang="en-US" altLang="en-US" sz="3200">
                <a:solidFill>
                  <a:schemeClr val="bg2">
                    <a:lumMod val="50000"/>
                  </a:schemeClr>
                </a:solidFill>
              </a:rPr>
              <a:t>3) There is no superposition between the narrower bands;</a:t>
            </a:r>
            <a:endParaRPr lang="en-US" altLang="en-US" sz="3200">
              <a:solidFill>
                <a:schemeClr val="bg2">
                  <a:lumMod val="50000"/>
                </a:schemeClr>
              </a:solidFill>
            </a:endParaRPr>
          </a:p>
          <a:p>
            <a:pPr marL="86360" indent="0">
              <a:buNone/>
            </a:pPr>
            <a:r>
              <a:rPr lang="en-US" altLang="en-US" sz="3200">
                <a:solidFill>
                  <a:schemeClr val="bg2">
                    <a:lumMod val="50000"/>
                  </a:schemeClr>
                </a:solidFill>
              </a:rPr>
              <a:t>4) Measurements of the overlapping bands are collocated in space and time.</a:t>
            </a:r>
            <a:endParaRPr lang="en-US" altLang="en-US" sz="3600"/>
          </a:p>
          <a:p>
            <a:endParaRPr lang="en-US" altLang="en-US" sz="3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sp>
        <p:nvSpPr>
          <p:cNvPr id="5" name="Text Box 4"/>
          <p:cNvSpPr txBox="1"/>
          <p:nvPr/>
        </p:nvSpPr>
        <p:spPr>
          <a:xfrm>
            <a:off x="2299970" y="4321810"/>
            <a:ext cx="96640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No real sensor completly fulfill those requirements, but the equation will be appropriate if requirements are met to a good approximation.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22300" y="6705600"/>
            <a:ext cx="2285365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en-US" sz="2200" smtClean="0">
                <a:solidFill>
                  <a:srgbClr val="1E64C8"/>
                </a:solidFill>
              </a:rPr>
              <a:t>MODIS/Aqua bands</a:t>
            </a:r>
            <a:r>
              <a:rPr lang="en-US" altLang="en-US" sz="2200" smtClean="0">
                <a:solidFill>
                  <a:srgbClr val="0066FF"/>
                </a:solidFill>
              </a:rPr>
              <a:t> </a:t>
            </a:r>
            <a:endParaRPr lang="en-US" altLang="en-US" sz="2200" smtClean="0">
              <a:solidFill>
                <a:srgbClr val="0066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05600" y="5482590"/>
            <a:ext cx="9434195" cy="552450"/>
            <a:chOff x="10560" y="8634"/>
            <a:chExt cx="14857" cy="870"/>
          </a:xfrm>
        </p:grpSpPr>
        <p:sp>
          <p:nvSpPr>
            <p:cNvPr id="33" name="Text Box 32"/>
            <p:cNvSpPr txBox="1"/>
            <p:nvPr/>
          </p:nvSpPr>
          <p:spPr>
            <a:xfrm>
              <a:off x="10560" y="8634"/>
              <a:ext cx="954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500" smtClean="0">
                  <a:solidFill>
                    <a:srgbClr val="FFA501"/>
                  </a:solidFill>
                </a:rPr>
                <a:t>PE</a:t>
              </a:r>
              <a:endParaRPr lang="en-US" altLang="en-US" sz="2500" smtClean="0">
                <a:solidFill>
                  <a:srgbClr val="FFA501"/>
                </a:solidFill>
              </a:endParaRPr>
            </a:p>
          </p:txBody>
        </p:sp>
        <p:sp>
          <p:nvSpPr>
            <p:cNvPr id="34" name="Text Box 33"/>
            <p:cNvSpPr txBox="1"/>
            <p:nvPr/>
          </p:nvSpPr>
          <p:spPr>
            <a:xfrm>
              <a:off x="17504" y="8634"/>
              <a:ext cx="982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500" smtClean="0">
                  <a:solidFill>
                    <a:srgbClr val="FFA501"/>
                  </a:solidFill>
                </a:rPr>
                <a:t>PC</a:t>
              </a:r>
              <a:endParaRPr lang="en-US" altLang="en-US" sz="2500" smtClean="0">
                <a:solidFill>
                  <a:srgbClr val="FFA501"/>
                </a:solidFill>
              </a:endParaRPr>
            </a:p>
          </p:txBody>
        </p:sp>
        <p:sp>
          <p:nvSpPr>
            <p:cNvPr id="35" name="Text Box 34"/>
            <p:cNvSpPr txBox="1"/>
            <p:nvPr/>
          </p:nvSpPr>
          <p:spPr>
            <a:xfrm>
              <a:off x="24851" y="8634"/>
              <a:ext cx="566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500" smtClean="0">
                  <a:solidFill>
                    <a:srgbClr val="FFA501"/>
                  </a:solidFill>
                </a:rPr>
                <a:t>?</a:t>
              </a:r>
              <a:endParaRPr lang="en-US" altLang="en-US" sz="2500" smtClean="0">
                <a:solidFill>
                  <a:srgbClr val="FFA50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7" descr="modis_cb2"/>
          <p:cNvPicPr>
            <a:picLocks noChangeAspect="1"/>
          </p:cNvPicPr>
          <p:nvPr/>
        </p:nvPicPr>
        <p:blipFill>
          <a:blip r:embed="rId1"/>
          <a:srcRect t="9876"/>
          <a:stretch>
            <a:fillRect/>
          </a:stretch>
        </p:blipFill>
        <p:spPr>
          <a:xfrm>
            <a:off x="2907665" y="5412740"/>
            <a:ext cx="4770755" cy="4299585"/>
          </a:xfrm>
          <a:prstGeom prst="rect">
            <a:avLst/>
          </a:prstGeom>
        </p:spPr>
      </p:pic>
      <p:pic>
        <p:nvPicPr>
          <p:cNvPr id="6" name="Picture 5" descr="modis_cb1"/>
          <p:cNvPicPr>
            <a:picLocks noChangeAspect="1"/>
          </p:cNvPicPr>
          <p:nvPr/>
        </p:nvPicPr>
        <p:blipFill>
          <a:blip r:embed="rId2"/>
          <a:srcRect t="9570"/>
          <a:stretch>
            <a:fillRect/>
          </a:stretch>
        </p:blipFill>
        <p:spPr>
          <a:xfrm>
            <a:off x="7329169" y="5398135"/>
            <a:ext cx="4770755" cy="4314190"/>
          </a:xfrm>
          <a:prstGeom prst="rect">
            <a:avLst/>
          </a:prstGeom>
        </p:spPr>
      </p:pic>
      <p:pic>
        <p:nvPicPr>
          <p:cNvPr id="9" name="Picture 8" descr="modis_cb3"/>
          <p:cNvPicPr>
            <a:picLocks noChangeAspect="1"/>
          </p:cNvPicPr>
          <p:nvPr/>
        </p:nvPicPr>
        <p:blipFill>
          <a:blip r:embed="rId3"/>
          <a:srcRect t="9570"/>
          <a:stretch>
            <a:fillRect/>
          </a:stretch>
        </p:blipFill>
        <p:spPr>
          <a:xfrm>
            <a:off x="11766549" y="5398135"/>
            <a:ext cx="4770755" cy="4314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The </a:t>
            </a:r>
            <a:r>
              <a:rPr lang="en-US" altLang="en-US" i="1"/>
              <a:t>contra</a:t>
            </a:r>
            <a:r>
              <a:rPr lang="en-US" altLang="en-US"/>
              <a:t>-band concept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86360" indent="0">
              <a:buNone/>
            </a:pPr>
            <a:r>
              <a:rPr lang="en-US" sz="3200">
                <a:solidFill>
                  <a:schemeClr val="bg2">
                    <a:lumMod val="50000"/>
                  </a:schemeClr>
                </a:solidFill>
              </a:rPr>
              <a:t>The relative spectral profiles of the SRFs are equivalent within their overlapping regions</a:t>
            </a:r>
            <a:r>
              <a:rPr lang="en-US" altLang="en-US" sz="3200">
                <a:solidFill>
                  <a:schemeClr val="bg2">
                    <a:lumMod val="50000"/>
                  </a:schemeClr>
                </a:solidFill>
              </a:rPr>
              <a:t>;</a:t>
            </a:r>
            <a:endParaRPr lang="en-US" altLang="en-US" sz="3200">
              <a:solidFill>
                <a:schemeClr val="bg2">
                  <a:lumMod val="50000"/>
                </a:schemeClr>
              </a:solidFill>
            </a:endParaRPr>
          </a:p>
          <a:p>
            <a:pPr marL="86360" indent="0">
              <a:buNone/>
            </a:pPr>
            <a:r>
              <a:rPr lang="en-US" altLang="en-US" sz="3200">
                <a:solidFill>
                  <a:schemeClr val="bg2">
                    <a:lumMod val="50000"/>
                  </a:schemeClr>
                </a:solidFill>
              </a:rPr>
              <a:t>The spectrally narrower band(s) is(are) completely contained in the broader band;</a:t>
            </a:r>
            <a:endParaRPr lang="en-US" altLang="en-US" sz="3200">
              <a:solidFill>
                <a:schemeClr val="bg2">
                  <a:lumMod val="50000"/>
                </a:schemeClr>
              </a:solidFill>
            </a:endParaRPr>
          </a:p>
          <a:p>
            <a:pPr marL="86360" indent="0">
              <a:buNone/>
            </a:pPr>
            <a:r>
              <a:rPr lang="en-US" altLang="en-US" sz="3200">
                <a:solidFill>
                  <a:schemeClr val="bg2">
                    <a:lumMod val="50000"/>
                  </a:schemeClr>
                </a:solidFill>
              </a:rPr>
              <a:t>There is no superposition between the narrower bands;</a:t>
            </a:r>
            <a:endParaRPr lang="en-US" altLang="en-US" sz="3200">
              <a:solidFill>
                <a:schemeClr val="bg2">
                  <a:lumMod val="50000"/>
                </a:schemeClr>
              </a:solidFill>
            </a:endParaRPr>
          </a:p>
          <a:p>
            <a:pPr marL="86360" indent="0">
              <a:buNone/>
            </a:pPr>
            <a:r>
              <a:rPr lang="en-US" altLang="en-US" sz="3200">
                <a:solidFill>
                  <a:schemeClr val="bg2">
                    <a:lumMod val="50000"/>
                  </a:schemeClr>
                </a:solidFill>
              </a:rPr>
              <a:t>Measurements of the overlapping bands are collocated in space and time.</a:t>
            </a:r>
            <a:endParaRPr lang="en-US" altLang="en-US" sz="3600"/>
          </a:p>
          <a:p>
            <a:endParaRPr lang="en-US" altLang="en-US" sz="3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sp>
        <p:nvSpPr>
          <p:cNvPr id="7" name="Text Box 6"/>
          <p:cNvSpPr txBox="1"/>
          <p:nvPr/>
        </p:nvSpPr>
        <p:spPr>
          <a:xfrm>
            <a:off x="622300" y="6705600"/>
            <a:ext cx="2285365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en-US" sz="2200" smtClean="0">
                <a:solidFill>
                  <a:srgbClr val="1E64C8"/>
                </a:solidFill>
              </a:rPr>
              <a:t>MODIS/Aqua bands</a:t>
            </a:r>
            <a:r>
              <a:rPr lang="en-US" altLang="en-US" sz="2200" smtClean="0">
                <a:solidFill>
                  <a:srgbClr val="0066FF"/>
                </a:solidFill>
              </a:rPr>
              <a:t> </a:t>
            </a:r>
            <a:endParaRPr lang="en-US" altLang="en-US" sz="2200" smtClean="0">
              <a:solidFill>
                <a:srgbClr val="0066FF"/>
              </a:solidFill>
            </a:endParaRPr>
          </a:p>
        </p:txBody>
      </p:sp>
      <p:pic>
        <p:nvPicPr>
          <p:cNvPr id="10" name="Picture 9" descr="modis_cb2_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665" y="4941570"/>
            <a:ext cx="4770755" cy="4770755"/>
          </a:xfrm>
          <a:prstGeom prst="rect">
            <a:avLst/>
          </a:prstGeom>
        </p:spPr>
      </p:pic>
      <p:pic>
        <p:nvPicPr>
          <p:cNvPr id="11" name="Picture 10" descr="modis_cb1_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980" y="4941570"/>
            <a:ext cx="4770755" cy="4770755"/>
          </a:xfrm>
          <a:prstGeom prst="rect">
            <a:avLst/>
          </a:prstGeom>
        </p:spPr>
      </p:pic>
      <p:pic>
        <p:nvPicPr>
          <p:cNvPr id="12" name="Picture 11" descr="modis_cb3_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2900" y="4941570"/>
            <a:ext cx="4770755" cy="4770755"/>
          </a:xfrm>
          <a:prstGeom prst="rect">
            <a:avLst/>
          </a:prstGeom>
        </p:spPr>
      </p:pic>
      <p:pic>
        <p:nvPicPr>
          <p:cNvPr id="13" name="Picture 12" descr="/home/alexandre/Documents/presentations/noaa_2020/plots/modis_cb2_ret.pngmodis_cb2_ret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908935" y="4941570"/>
            <a:ext cx="4770755" cy="4770755"/>
          </a:xfrm>
          <a:prstGeom prst="rect">
            <a:avLst/>
          </a:prstGeom>
        </p:spPr>
      </p:pic>
      <p:pic>
        <p:nvPicPr>
          <p:cNvPr id="14" name="Picture 13" descr="/home/alexandre/Documents/presentations/noaa_2020/plots/modis_cb1_ret.pngmodis_cb1_ret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332980" y="4941570"/>
            <a:ext cx="4770755" cy="4770755"/>
          </a:xfrm>
          <a:prstGeom prst="rect">
            <a:avLst/>
          </a:prstGeom>
        </p:spPr>
      </p:pic>
      <p:pic>
        <p:nvPicPr>
          <p:cNvPr id="15" name="Picture 14" descr="/home/alexandre/Documents/presentations/noaa_2020/plots/modis_cb3_ret.pngmodis_cb3_ret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766550" y="4941570"/>
            <a:ext cx="4770755" cy="47707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299970" y="4321810"/>
            <a:ext cx="966406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No real sensor completly fulfill those requirements, but the equation will be appropriate if requirements are met to a good approximation.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the </a:t>
            </a:r>
            <a:r>
              <a:rPr lang="en-US" altLang="en-US" i="1"/>
              <a:t>Contra</a:t>
            </a:r>
            <a:r>
              <a:rPr lang="en-US" altLang="en-US"/>
              <a:t>-band concept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E184E0-0BD4-4705-A12B-9B71DDE63301}" type="slidenum">
              <a:rPr lang="en-GB" noProof="0" smtClean="0"/>
            </a:fld>
            <a:endParaRPr lang="en-GB" noProof="0" dirty="0"/>
          </a:p>
        </p:txBody>
      </p:sp>
      <p:pic>
        <p:nvPicPr>
          <p:cNvPr id="49" name="Picture 48" descr="screensho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4515" y="1940560"/>
            <a:ext cx="3017520" cy="78073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304915" y="2052320"/>
            <a:ext cx="4572000" cy="2447290"/>
            <a:chOff x="9929" y="3232"/>
            <a:chExt cx="7200" cy="3854"/>
          </a:xfrm>
        </p:grpSpPr>
        <p:pic>
          <p:nvPicPr>
            <p:cNvPr id="5" name="Picture 4" descr="/home/alexandre/Desktop/screenshot.jpgscreenshot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657" y="3232"/>
              <a:ext cx="5472" cy="3854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9929" y="3684"/>
              <a:ext cx="1750" cy="0"/>
            </a:xfrm>
            <a:prstGeom prst="straightConnector1">
              <a:avLst/>
            </a:prstGeom>
            <a:ln w="31750">
              <a:solidFill>
                <a:srgbClr val="1E64C8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Box 58"/>
          <p:cNvSpPr txBox="1"/>
          <p:nvPr/>
        </p:nvSpPr>
        <p:spPr>
          <a:xfrm>
            <a:off x="12287885" y="2052320"/>
            <a:ext cx="304482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en-US" sz="2500" smtClean="0">
                <a:solidFill>
                  <a:srgbClr val="FFA501"/>
                </a:solidFill>
              </a:rPr>
              <a:t>The semi-empirical </a:t>
            </a:r>
            <a:endParaRPr lang="en-US" altLang="en-US" sz="2500" smtClean="0">
              <a:solidFill>
                <a:srgbClr val="FFA50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en-US" sz="2500" i="1" smtClean="0">
                <a:solidFill>
                  <a:srgbClr val="FFA501"/>
                </a:solidFill>
              </a:rPr>
              <a:t>contra</a:t>
            </a:r>
            <a:r>
              <a:rPr lang="en-US" altLang="en-US" sz="2500" smtClean="0">
                <a:solidFill>
                  <a:srgbClr val="FFA501"/>
                </a:solidFill>
              </a:rPr>
              <a:t>-band equation: </a:t>
            </a:r>
            <a:endParaRPr lang="en-US" altLang="en-US" sz="2500" smtClean="0">
              <a:solidFill>
                <a:srgbClr val="FFA50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1120755" y="3641725"/>
            <a:ext cx="4211320" cy="891540"/>
            <a:chOff x="17513" y="5735"/>
            <a:chExt cx="6632" cy="1404"/>
          </a:xfrm>
        </p:grpSpPr>
        <p:pic>
          <p:nvPicPr>
            <p:cNvPr id="8" name="Picture 7" descr="screensho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51" y="5735"/>
              <a:ext cx="4795" cy="1404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17513" y="6452"/>
              <a:ext cx="1750" cy="0"/>
            </a:xfrm>
            <a:prstGeom prst="straightConnector1">
              <a:avLst/>
            </a:prstGeom>
            <a:ln w="31750">
              <a:solidFill>
                <a:srgbClr val="1E64C8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24535" y="3024505"/>
            <a:ext cx="5283200" cy="5072380"/>
            <a:chOff x="1141" y="4763"/>
            <a:chExt cx="8320" cy="7988"/>
          </a:xfrm>
        </p:grpSpPr>
        <p:pic>
          <p:nvPicPr>
            <p:cNvPr id="10" name="Picture 9" descr="plot01_PHR_spectral_responses"/>
            <p:cNvPicPr>
              <a:picLocks noChangeAspect="1"/>
            </p:cNvPicPr>
            <p:nvPr/>
          </p:nvPicPr>
          <p:blipFill>
            <a:blip r:embed="rId4"/>
            <a:srcRect t="11285"/>
            <a:stretch>
              <a:fillRect/>
            </a:stretch>
          </p:blipFill>
          <p:spPr>
            <a:xfrm>
              <a:off x="1141" y="5369"/>
              <a:ext cx="8320" cy="7382"/>
            </a:xfrm>
            <a:prstGeom prst="rect">
              <a:avLst/>
            </a:prstGeom>
          </p:spPr>
        </p:pic>
        <p:sp>
          <p:nvSpPr>
            <p:cNvPr id="12" name="Text Box 11"/>
            <p:cNvSpPr txBox="1"/>
            <p:nvPr/>
          </p:nvSpPr>
          <p:spPr>
            <a:xfrm>
              <a:off x="2211" y="4763"/>
              <a:ext cx="2273" cy="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chemeClr val="bg2">
                      <a:lumMod val="50000"/>
                    </a:schemeClr>
                  </a:solidFill>
                </a:rPr>
                <a:t>Pleiades:</a:t>
              </a:r>
              <a:endParaRPr lang="en-US" altLang="en-US" sz="220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40940" y="5101590"/>
            <a:ext cx="9770745" cy="4450080"/>
            <a:chOff x="3844" y="8034"/>
            <a:chExt cx="15387" cy="7008"/>
          </a:xfrm>
        </p:grpSpPr>
        <p:pic>
          <p:nvPicPr>
            <p:cNvPr id="11" name="Picture 10" descr="plot08_PHR1A_band_comparison_FINAL"/>
            <p:cNvPicPr>
              <a:picLocks noChangeAspect="1"/>
            </p:cNvPicPr>
            <p:nvPr/>
          </p:nvPicPr>
          <p:blipFill>
            <a:blip r:embed="rId5"/>
            <a:srcRect l="8164" t="67125" r="6809" b="-13"/>
            <a:stretch>
              <a:fillRect/>
            </a:stretch>
          </p:blipFill>
          <p:spPr>
            <a:xfrm>
              <a:off x="10697" y="8034"/>
              <a:ext cx="8535" cy="6603"/>
            </a:xfrm>
            <a:prstGeom prst="rect">
              <a:avLst/>
            </a:prstGeom>
          </p:spPr>
        </p:pic>
        <p:sp>
          <p:nvSpPr>
            <p:cNvPr id="13" name="Text Box 12"/>
            <p:cNvSpPr txBox="1"/>
            <p:nvPr/>
          </p:nvSpPr>
          <p:spPr>
            <a:xfrm>
              <a:off x="3844" y="12342"/>
              <a:ext cx="7809" cy="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en-US" sz="2200" smtClean="0">
                  <a:solidFill>
                    <a:schemeClr val="bg2">
                      <a:lumMod val="50000"/>
                    </a:schemeClr>
                  </a:solidFill>
                </a:rPr>
                <a:t>Since a regression is used,  is possible to specify the subregion of the retrieval, as long as available information is representative.</a:t>
              </a:r>
              <a:endParaRPr lang="en-US" altLang="en-US" sz="220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cxnSp>
        <p:nvCxnSpPr>
          <p:cNvPr id="14" name="Straight Arrow Connector 13"/>
          <p:cNvCxnSpPr>
            <a:stCxn id="10" idx="3"/>
          </p:cNvCxnSpPr>
          <p:nvPr/>
        </p:nvCxnSpPr>
        <p:spPr>
          <a:xfrm>
            <a:off x="6007735" y="5753100"/>
            <a:ext cx="1022985" cy="755015"/>
          </a:xfrm>
          <a:prstGeom prst="straightConnector1">
            <a:avLst/>
          </a:prstGeom>
          <a:ln w="31750">
            <a:solidFill>
              <a:srgbClr val="1E64C8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11834495" y="4766945"/>
            <a:ext cx="4734560" cy="2526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2200" smtClean="0">
                <a:solidFill>
                  <a:schemeClr val="bg2">
                    <a:lumMod val="50000"/>
                  </a:schemeClr>
                </a:solidFill>
              </a:rPr>
              <a:t>Derivation only stricly valid in radiance space, but if coefficients have to be estimated, approximate application in reflectance space will reduce the errors by increasing the covariance.</a:t>
            </a:r>
            <a:endParaRPr lang="en-US" altLang="en-US" sz="220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9" name="Picture 28" descr="/home/alexandre/Documents/presentations/noaa_2020/plots/phra_cb1_ret.pngphra_cb1_ret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6128" y="2851785"/>
            <a:ext cx="5120640" cy="5120641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6009005" y="5754370"/>
            <a:ext cx="1022985" cy="755015"/>
          </a:xfrm>
          <a:prstGeom prst="straightConnector1">
            <a:avLst/>
          </a:prstGeom>
          <a:ln w="31750">
            <a:solidFill>
              <a:srgbClr val="1E64C8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1E64C8"/>
          </a:solidFill>
          <a:headEnd type="triangle" w="lg" len="lg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sz="250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Powerpoint_UGent_EN_WE</Template>
  <TotalTime>0</TotalTime>
  <Words>8270</Words>
  <Application>WPS Presentation</Application>
  <PresentationFormat>Custom</PresentationFormat>
  <Paragraphs>388</Paragraphs>
  <Slides>31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Arial</vt:lpstr>
      <vt:lpstr>SimSun</vt:lpstr>
      <vt:lpstr>Wingdings</vt:lpstr>
      <vt:lpstr>东文宋体</vt:lpstr>
      <vt:lpstr>Droid Sans Fallback</vt:lpstr>
      <vt:lpstr>微软雅黑</vt:lpstr>
      <vt:lpstr>Arial Unicode MS</vt:lpstr>
      <vt:lpstr>Calibri</vt:lpstr>
      <vt:lpstr>Trebuchet MS</vt:lpstr>
      <vt:lpstr>MT Extra</vt:lpstr>
      <vt:lpstr>Times New Roman</vt:lpstr>
      <vt:lpstr>Office Theme</vt:lpstr>
      <vt:lpstr>PowerPoint 演示文稿</vt:lpstr>
      <vt:lpstr>Spectral enhancement of multispectral sensors with contra-bands </vt:lpstr>
      <vt:lpstr>Outline</vt:lpstr>
      <vt:lpstr>Motivation</vt:lpstr>
      <vt:lpstr>The contra-band concept</vt:lpstr>
      <vt:lpstr>The contra-band concept</vt:lpstr>
      <vt:lpstr>The contra-band concept</vt:lpstr>
      <vt:lpstr>The contra-band concept</vt:lpstr>
      <vt:lpstr>the Contra-band concept</vt:lpstr>
      <vt:lpstr>The OLI orange contra-band</vt:lpstr>
      <vt:lpstr>The OLI orange contra-band</vt:lpstr>
      <vt:lpstr>Noise propagation</vt:lpstr>
      <vt:lpstr>AC error propagation</vt:lpstr>
      <vt:lpstr>Generality of current calibration</vt:lpstr>
      <vt:lpstr>Generality of current calibration</vt:lpstr>
      <vt:lpstr>Generality of current calibration</vt:lpstr>
      <vt:lpstr>Validation against spaceborne data</vt:lpstr>
      <vt:lpstr>Validation against spaceborne data</vt:lpstr>
      <vt:lpstr>Validation against spaceborne data</vt:lpstr>
      <vt:lpstr>Independent information content</vt:lpstr>
      <vt:lpstr>Independent information content</vt:lpstr>
      <vt:lpstr>Case study: lake erie</vt:lpstr>
      <vt:lpstr>Case study: lake erie</vt:lpstr>
      <vt:lpstr>The VIIRS orange Contra-band</vt:lpstr>
      <vt:lpstr>The VIIRS orange Contra-band</vt:lpstr>
      <vt:lpstr>the VIIRS orange Contra-band</vt:lpstr>
      <vt:lpstr>the VIIRS orange Contra-band</vt:lpstr>
      <vt:lpstr>Perspectives: OLI orange contra-band</vt:lpstr>
      <vt:lpstr>Perspectives: contra-band approach</vt:lpstr>
      <vt:lpstr>Partners                                           funding</vt:lpstr>
      <vt:lpstr>Acknowledgements</vt:lpstr>
    </vt:vector>
  </TitlesOfParts>
  <Company>UGent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Koen Sabbe</dc:creator>
  <cp:lastModifiedBy>alexcast</cp:lastModifiedBy>
  <cp:revision>482</cp:revision>
  <dcterms:created xsi:type="dcterms:W3CDTF">2020-04-08T20:11:58Z</dcterms:created>
  <dcterms:modified xsi:type="dcterms:W3CDTF">2020-04-08T20:11:58Z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1.0</vt:lpwstr>
  </property>
  <property fmtid="{D5CDD505-2E9C-101B-9397-08002B2CF9AE}" pid="4" name="Date">
    <vt:filetime>1900-01-00T00:00:00Z</vt:filetime>
  </property>
  <property fmtid="{D5CDD505-2E9C-101B-9397-08002B2CF9AE}" pid="5" name="Build">
    <vt:i4>13</vt:i4>
  </property>
  <property fmtid="{D5CDD505-2E9C-101B-9397-08002B2CF9AE}" pid="6" name="Cmt 1">
    <vt:lpwstr>create</vt:lpwstr>
  </property>
  <property fmtid="{D5CDD505-2E9C-101B-9397-08002B2CF9AE}" pid="7" name="Cmt 2">
    <vt:lpwstr>1st draft</vt:lpwstr>
  </property>
  <property fmtid="{D5CDD505-2E9C-101B-9397-08002B2CF9AE}" pid="8" name="Cmt 3">
    <vt:lpwstr>Corporate splitt off</vt:lpwstr>
  </property>
  <property fmtid="{D5CDD505-2E9C-101B-9397-08002B2CF9AE}" pid="9" name="Cmt 4">
    <vt:lpwstr>2nd draft</vt:lpwstr>
  </property>
  <property fmtid="{D5CDD505-2E9C-101B-9397-08002B2CF9AE}" pid="10" name="Cmt 5">
    <vt:lpwstr>set text box and shape defaults</vt:lpwstr>
  </property>
  <property fmtid="{D5CDD505-2E9C-101B-9397-08002B2CF9AE}" pid="11" name="Cmt 6">
    <vt:lpwstr>end slide text acc. to letter</vt:lpwstr>
  </property>
  <property fmtid="{D5CDD505-2E9C-101B-9397-08002B2CF9AE}" pid="12" name="Cmt 7">
    <vt:lpwstr>logo opening slide sharpened</vt:lpwstr>
  </property>
  <property fmtid="{D5CDD505-2E9C-101B-9397-08002B2CF9AE}" pid="13" name="Cmt 8-9">
    <vt:lpwstr>comments 19-9-2016</vt:lpwstr>
  </property>
  <property fmtid="{D5CDD505-2E9C-101B-9397-08002B2CF9AE}" pid="14" name="Cmt 10">
    <vt:lpwstr>social media data redesigned</vt:lpwstr>
  </property>
  <property fmtid="{D5CDD505-2E9C-101B-9397-08002B2CF9AE}" pid="15" name="Cmt 11">
    <vt:lpwstr>Title Slide renamed to TitleSlide</vt:lpwstr>
  </property>
  <property fmtid="{D5CDD505-2E9C-101B-9397-08002B2CF9AE}" pid="16" name="Cmt 12">
    <vt:lpwstr>Title and text size</vt:lpwstr>
  </property>
  <property fmtid="{D5CDD505-2E9C-101B-9397-08002B2CF9AE}" pid="17" name="Cmt 13">
    <vt:lpwstr>socmed pictos &gt; normal view</vt:lpwstr>
  </property>
  <property fmtid="{D5CDD505-2E9C-101B-9397-08002B2CF9AE}" pid="18" name="KSOProductBuildVer">
    <vt:lpwstr>1033-11.1.0.9080</vt:lpwstr>
  </property>
</Properties>
</file>