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eps" ContentType="image/eps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sldIdLst>
    <p:sldId id="257" r:id="rId2"/>
    <p:sldId id="787" r:id="rId3"/>
    <p:sldId id="800" r:id="rId4"/>
    <p:sldId id="755" r:id="rId5"/>
    <p:sldId id="705" r:id="rId6"/>
    <p:sldId id="713" r:id="rId7"/>
    <p:sldId id="712" r:id="rId8"/>
    <p:sldId id="711" r:id="rId9"/>
    <p:sldId id="709" r:id="rId10"/>
    <p:sldId id="258" r:id="rId11"/>
    <p:sldId id="390" r:id="rId12"/>
    <p:sldId id="756" r:id="rId13"/>
    <p:sldId id="795" r:id="rId14"/>
    <p:sldId id="796" r:id="rId15"/>
    <p:sldId id="704" r:id="rId16"/>
    <p:sldId id="761" r:id="rId17"/>
    <p:sldId id="760" r:id="rId18"/>
    <p:sldId id="759" r:id="rId19"/>
    <p:sldId id="758" r:id="rId20"/>
    <p:sldId id="757" r:id="rId21"/>
    <p:sldId id="640" r:id="rId22"/>
    <p:sldId id="801" r:id="rId23"/>
    <p:sldId id="766" r:id="rId24"/>
    <p:sldId id="765" r:id="rId25"/>
    <p:sldId id="764" r:id="rId26"/>
    <p:sldId id="763" r:id="rId27"/>
    <p:sldId id="718" r:id="rId28"/>
    <p:sldId id="717" r:id="rId29"/>
    <p:sldId id="587" r:id="rId30"/>
    <p:sldId id="768" r:id="rId31"/>
    <p:sldId id="767" r:id="rId32"/>
    <p:sldId id="788" r:id="rId33"/>
    <p:sldId id="802" r:id="rId34"/>
    <p:sldId id="325" r:id="rId35"/>
    <p:sldId id="792" r:id="rId36"/>
    <p:sldId id="745" r:id="rId37"/>
    <p:sldId id="779" r:id="rId38"/>
    <p:sldId id="725" r:id="rId39"/>
    <p:sldId id="724" r:id="rId40"/>
    <p:sldId id="723" r:id="rId41"/>
    <p:sldId id="722" r:id="rId42"/>
    <p:sldId id="655" r:id="rId43"/>
    <p:sldId id="656" r:id="rId44"/>
    <p:sldId id="668" r:id="rId45"/>
    <p:sldId id="604" r:id="rId46"/>
    <p:sldId id="545" r:id="rId47"/>
    <p:sldId id="732" r:id="rId48"/>
    <p:sldId id="733" r:id="rId49"/>
    <p:sldId id="734" r:id="rId50"/>
    <p:sldId id="735" r:id="rId51"/>
    <p:sldId id="730" r:id="rId52"/>
    <p:sldId id="729" r:id="rId53"/>
    <p:sldId id="731" r:id="rId54"/>
    <p:sldId id="727" r:id="rId55"/>
    <p:sldId id="632" r:id="rId56"/>
    <p:sldId id="630" r:id="rId57"/>
    <p:sldId id="790" r:id="rId58"/>
    <p:sldId id="789" r:id="rId59"/>
    <p:sldId id="778" r:id="rId60"/>
    <p:sldId id="791" r:id="rId61"/>
    <p:sldId id="774" r:id="rId62"/>
    <p:sldId id="773" r:id="rId63"/>
    <p:sldId id="772" r:id="rId64"/>
    <p:sldId id="771" r:id="rId65"/>
    <p:sldId id="770" r:id="rId66"/>
    <p:sldId id="769" r:id="rId67"/>
    <p:sldId id="803" r:id="rId68"/>
    <p:sldId id="666" r:id="rId69"/>
    <p:sldId id="736" r:id="rId70"/>
    <p:sldId id="737" r:id="rId71"/>
    <p:sldId id="804" r:id="rId72"/>
    <p:sldId id="327" r:id="rId73"/>
    <p:sldId id="741" r:id="rId74"/>
    <p:sldId id="775" r:id="rId75"/>
    <p:sldId id="742" r:id="rId76"/>
    <p:sldId id="805" r:id="rId77"/>
    <p:sldId id="776" r:id="rId78"/>
    <p:sldId id="744" r:id="rId79"/>
    <p:sldId id="601" r:id="rId80"/>
    <p:sldId id="657" r:id="rId81"/>
    <p:sldId id="658" r:id="rId82"/>
    <p:sldId id="806" r:id="rId83"/>
    <p:sldId id="793" r:id="rId84"/>
    <p:sldId id="667" r:id="rId85"/>
    <p:sldId id="670" r:id="rId86"/>
    <p:sldId id="671" r:id="rId87"/>
    <p:sldId id="672" r:id="rId88"/>
    <p:sldId id="626" r:id="rId89"/>
    <p:sldId id="628" r:id="rId90"/>
    <p:sldId id="697" r:id="rId91"/>
    <p:sldId id="673" r:id="rId92"/>
    <p:sldId id="674" r:id="rId93"/>
    <p:sldId id="698" r:id="rId94"/>
    <p:sldId id="681" r:id="rId95"/>
    <p:sldId id="677" r:id="rId96"/>
    <p:sldId id="682" r:id="rId97"/>
    <p:sldId id="686" r:id="rId98"/>
    <p:sldId id="687" r:id="rId99"/>
    <p:sldId id="683" r:id="rId100"/>
    <p:sldId id="690" r:id="rId101"/>
    <p:sldId id="691" r:id="rId102"/>
    <p:sldId id="794" r:id="rId103"/>
    <p:sldId id="777" r:id="rId104"/>
    <p:sldId id="624" r:id="rId105"/>
    <p:sldId id="479" r:id="rId106"/>
    <p:sldId id="616" r:id="rId107"/>
    <p:sldId id="493" r:id="rId108"/>
    <p:sldId id="652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/>
    <p:restoredTop sz="94595"/>
  </p:normalViewPr>
  <p:slideViewPr>
    <p:cSldViewPr snapToGrid="0" snapToObjects="1">
      <p:cViewPr varScale="1">
        <p:scale>
          <a:sx n="66" d="100"/>
          <a:sy n="66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9B8C9-43DB-E94A-A5F0-DA85DEB4DC0E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EC000-1140-DC4E-A3C9-E1A6CDF62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8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09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1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2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6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97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52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2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8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0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8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9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4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2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78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62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57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EC000-1140-DC4E-A3C9-E1A6CDF62AD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4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94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EC000-1140-DC4E-A3C9-E1A6CDF62AD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19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30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2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4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62F58-9595-264D-99C1-C53A59DEAD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8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25DE7-12CB-A64D-8563-83F01F2F85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7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5EFCF-481E-FE45-BBD3-1C42E1172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647B4-86B7-2348-8E14-0E9D4673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F43DF-F152-864E-9F18-45EB47F0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3FCF4-1AD5-9B4C-AC36-4EFA5519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B8C77-D136-C04A-B9F4-6EB4A65B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E467-F7AB-D04A-A32F-B67E6666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74A04-11DF-2241-8D04-07BCE03EE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C7C54-F53C-2D46-AD9C-33CA00375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A2F4D-B278-8C42-9AA3-C0802E1B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6542-22A0-8848-982D-DD3E5452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FEB5AA-780E-6346-B67B-0AB81AA70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F4BE0-1069-0A4E-93AD-123E6154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7655-1A5F-E54D-8B7D-FCCB1DDA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2028-8D25-064F-AE2D-CE2B998C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118D4-2AB3-114C-92FD-E29BA265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5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8B9F-F89F-E648-AE77-535DC87F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F60E5-DC6B-374B-B4A0-D43DCF58A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C36D-0184-7B4A-9BFD-2FCD7E91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B5A81-BD30-9C42-A539-088F286B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081B-6E01-7548-AAF7-48BF8715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3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7D4A-1061-E14E-830B-D3D5DD30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B636-E3D5-5046-8676-F216C81A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8474-9266-7842-AC9C-AD5873B1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29624-6654-9247-9C78-27F8903A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7E2E5-9E94-1541-857F-C30B37BD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7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CF7B-58F8-9C47-803B-3C4E4FC1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C4B7-6B30-8545-8F9F-1D42BB6AD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F55BD-6892-C048-9DFE-B1F446DDC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E583A-D50B-6D4B-9702-EDD49AF5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B9716-9AED-614B-A7B6-85691B20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7459E-0033-F245-91D0-770B9879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0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00D8-972F-8743-9CCD-4919AEB41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23CB0-379B-CE45-891B-777FFC8D7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909E9-D142-7244-9318-D9F9E6895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F701C-E35F-E342-B21D-941C7610B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32BEE-97B3-EF4A-85CF-02374DE58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BCC1FD-C52F-2948-8AD9-9CBF8CDB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6EB68-7DD2-6447-85A5-700C5F15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5E205-9FE1-3541-AF66-A415819C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7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ED83-55D9-014A-8167-1A96B0CD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BCBA8-6E18-634B-A0B4-A4432D98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B467-D0DE-7B4B-8A02-62C6C11B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F3E8B-E989-3040-AA5F-56E6DE69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7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6868B-36D5-A343-B816-6D81C63D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25433-7F0F-5B42-AAB5-CEF8E27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94BEB-AF3A-C74E-B989-C2CF0D0B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7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85F3-79EB-7340-8470-3EFDF3B3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F6DC2-9F85-5946-B8CC-294C7139C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20AEC-507E-194A-B523-72AE680C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12B96-3B46-6A43-BCAE-48D8E391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439A8-4306-944F-83FF-438BB411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1145E-0EE7-1A40-B980-86C4F697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6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583A-73C2-994F-B2DD-3F9D3A67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2966B0-EAA7-2148-857C-09B951982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61569-8335-FF4F-88CF-48546F74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B2D6D-172A-4D46-B353-34FAA395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AB619-7723-0D43-B927-C31EF442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8455D-5C51-DB43-AF83-660C73B6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28F71-F801-2C49-BB98-E9660277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8AB89-EA0D-184C-9317-A36D5E59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7231B-27C3-F149-BB52-BE3486ED3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BE97-D51B-554F-8D60-ECF4D1DC7E5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0AF06-6322-E840-8453-0BD418B5E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7341-E1DD-DF4D-9704-A573723A2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35F5-7C68-1A43-8C38-37F8FE184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2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ps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ps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9F52E8-8A8C-8B40-8AE5-A5253C61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E1ED1-5AFF-044D-AE2E-5C2DFB93F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148" y="938729"/>
            <a:ext cx="11117451" cy="23876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Helvetica" pitchFamily="2" charset="0"/>
              </a:rPr>
              <a:t>Stable machine-learning parameterization of </a:t>
            </a:r>
            <a:r>
              <a:rPr lang="en-US" sz="4800" b="1" dirty="0" err="1">
                <a:latin typeface="Helvetica" pitchFamily="2" charset="0"/>
              </a:rPr>
              <a:t>subgrid</a:t>
            </a:r>
            <a:r>
              <a:rPr lang="en-US" sz="4800" b="1" dirty="0">
                <a:latin typeface="Helvetica" pitchFamily="2" charset="0"/>
              </a:rPr>
              <a:t> processes for climate modeling at a range of resolutions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231A-5347-E24D-8A4F-78CFBAFC7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32518"/>
            <a:ext cx="9144000" cy="1655762"/>
          </a:xfrm>
        </p:spPr>
        <p:txBody>
          <a:bodyPr>
            <a:noAutofit/>
          </a:bodyPr>
          <a:lstStyle/>
          <a:p>
            <a:r>
              <a:rPr lang="en-US" dirty="0"/>
              <a:t>Janni Yuval and Paul O’Gorman</a:t>
            </a:r>
          </a:p>
          <a:p>
            <a:endParaRPr lang="en-US" dirty="0"/>
          </a:p>
          <a:p>
            <a:r>
              <a:rPr lang="en-US" dirty="0"/>
              <a:t>Support from Houghton-Lorenz Fellowship </a:t>
            </a:r>
          </a:p>
          <a:p>
            <a:r>
              <a:rPr lang="en-US" dirty="0"/>
              <a:t>MIT Environmental Solutions Initiative and the NSF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38817-B257-7A46-941F-04F048A3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8" y="5975595"/>
            <a:ext cx="2709372" cy="7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91C1-CFA7-F84B-ADC3-B8A6BB55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14" y="265708"/>
            <a:ext cx="10939346" cy="110397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There is a </a:t>
            </a:r>
            <a:r>
              <a:rPr lang="en-US" sz="3600" b="1" dirty="0">
                <a:latin typeface="Helvetica" pitchFamily="2" charset="0"/>
              </a:rPr>
              <a:t>large spread in the intensity of extreme precipitation events</a:t>
            </a:r>
            <a:r>
              <a:rPr lang="en-US" sz="3600" dirty="0">
                <a:latin typeface="Helvetica" pitchFamily="2" charset="0"/>
              </a:rPr>
              <a:t> between climate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E09E5-DED2-7145-B38E-D5229A071714}"/>
              </a:ext>
            </a:extLst>
          </p:cNvPr>
          <p:cNvSpPr txBox="1"/>
          <p:nvPr/>
        </p:nvSpPr>
        <p:spPr>
          <a:xfrm>
            <a:off x="3760023" y="5050482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7EEF9-0BE6-8B40-9B52-2A41A3EE569F}"/>
              </a:ext>
            </a:extLst>
          </p:cNvPr>
          <p:cNvSpPr txBox="1"/>
          <p:nvPr/>
        </p:nvSpPr>
        <p:spPr>
          <a:xfrm>
            <a:off x="2129675" y="1944447"/>
            <a:ext cx="219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climate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DE0E36-DEBF-504F-9DEE-6F52EC2A9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" t="11682" r="53292" b="8802"/>
          <a:stretch/>
        </p:blipFill>
        <p:spPr>
          <a:xfrm>
            <a:off x="930110" y="2451678"/>
            <a:ext cx="4594391" cy="34010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75C799-F986-BA41-8F9C-E0F8FD73E202}"/>
              </a:ext>
            </a:extLst>
          </p:cNvPr>
          <p:cNvSpPr txBox="1"/>
          <p:nvPr/>
        </p:nvSpPr>
        <p:spPr>
          <a:xfrm rot="16200000">
            <a:off x="-1192779" y="3956100"/>
            <a:ext cx="31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Extreme precipitation [mm/day]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4B4A68-A530-5340-B095-E4B006825849}"/>
              </a:ext>
            </a:extLst>
          </p:cNvPr>
          <p:cNvSpPr txBox="1"/>
          <p:nvPr/>
        </p:nvSpPr>
        <p:spPr>
          <a:xfrm>
            <a:off x="1297520" y="6096381"/>
            <a:ext cx="3563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Climate models from CMIP3</a:t>
            </a:r>
          </a:p>
          <a:p>
            <a:r>
              <a:rPr lang="en-US" sz="1600" dirty="0"/>
              <a:t>Figure adapted from </a:t>
            </a:r>
            <a:r>
              <a:rPr lang="en-US" sz="1600" i="1" dirty="0"/>
              <a:t>O’Gorman and Schneider 2009 </a:t>
            </a:r>
          </a:p>
          <a:p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2F054-7960-424F-A706-9C91CF1E9E20}"/>
              </a:ext>
            </a:extLst>
          </p:cNvPr>
          <p:cNvSpPr txBox="1"/>
          <p:nvPr/>
        </p:nvSpPr>
        <p:spPr>
          <a:xfrm>
            <a:off x="2954636" y="5852755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</p:spTree>
    <p:extLst>
      <p:ext uri="{BB962C8B-B14F-4D97-AF65-F5344CB8AC3E}">
        <p14:creationId xmlns:p14="http://schemas.microsoft.com/office/powerpoint/2010/main" val="4103455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8302A9-C56B-ED42-9E48-48479F42DFD9}"/>
              </a:ext>
            </a:extLst>
          </p:cNvPr>
          <p:cNvSpPr txBox="1">
            <a:spLocks/>
          </p:cNvSpPr>
          <p:nvPr/>
        </p:nvSpPr>
        <p:spPr>
          <a:xfrm>
            <a:off x="449581" y="-132071"/>
            <a:ext cx="1174242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chemeClr val="accent2"/>
                </a:solidFill>
                <a:latin typeface="Helvetica" pitchFamily="2" charset="0"/>
              </a:rPr>
              <a:t>To compare “apples-to-apples” we coarse-grain the higher resolution parameterization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061"/>
          <a:stretch/>
        </p:blipFill>
        <p:spPr>
          <a:xfrm>
            <a:off x="0" y="1917553"/>
            <a:ext cx="12192000" cy="2837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CE117-4334-534B-A5D2-BEB32AA88DD2}"/>
              </a:ext>
            </a:extLst>
          </p:cNvPr>
          <p:cNvSpPr txBox="1"/>
          <p:nvPr/>
        </p:nvSpPr>
        <p:spPr>
          <a:xfrm>
            <a:off x="2057400" y="460010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CC5D5-DDAC-F741-A986-684B2F258961}"/>
              </a:ext>
            </a:extLst>
          </p:cNvPr>
          <p:cNvSpPr txBox="1"/>
          <p:nvPr/>
        </p:nvSpPr>
        <p:spPr>
          <a:xfrm>
            <a:off x="4683760" y="460010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67F4E-48E0-7549-92AD-7E4570FF60A8}"/>
              </a:ext>
            </a:extLst>
          </p:cNvPr>
          <p:cNvSpPr txBox="1"/>
          <p:nvPr/>
        </p:nvSpPr>
        <p:spPr>
          <a:xfrm>
            <a:off x="7493000" y="4608914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42A10-A490-644D-B25B-B0273A321B7A}"/>
              </a:ext>
            </a:extLst>
          </p:cNvPr>
          <p:cNvSpPr txBox="1"/>
          <p:nvPr/>
        </p:nvSpPr>
        <p:spPr>
          <a:xfrm>
            <a:off x="2346960" y="192163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166B8C-CA74-8D48-BF8E-10C57679286C}"/>
              </a:ext>
            </a:extLst>
          </p:cNvPr>
          <p:cNvSpPr txBox="1"/>
          <p:nvPr/>
        </p:nvSpPr>
        <p:spPr>
          <a:xfrm>
            <a:off x="7955280" y="192163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28" name="Curved Down Arrow 27">
            <a:extLst>
              <a:ext uri="{FF2B5EF4-FFF2-40B4-BE49-F238E27FC236}">
                <a16:creationId xmlns:a16="http://schemas.microsoft.com/office/drawing/2014/main" id="{80B81115-3E22-CB45-8664-FACFC195D59C}"/>
              </a:ext>
            </a:extLst>
          </p:cNvPr>
          <p:cNvSpPr/>
          <p:nvPr/>
        </p:nvSpPr>
        <p:spPr>
          <a:xfrm flipV="1">
            <a:off x="2636522" y="5133587"/>
            <a:ext cx="3368039" cy="9980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B3B8A-5DB4-6C46-921F-43C29783CF7D}"/>
              </a:ext>
            </a:extLst>
          </p:cNvPr>
          <p:cNvSpPr txBox="1"/>
          <p:nvPr/>
        </p:nvSpPr>
        <p:spPr>
          <a:xfrm>
            <a:off x="2636521" y="6131647"/>
            <a:ext cx="477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Coarse-grain (again!) </a:t>
            </a:r>
          </a:p>
        </p:txBody>
      </p:sp>
    </p:spTree>
    <p:extLst>
      <p:ext uri="{BB962C8B-B14F-4D97-AF65-F5344CB8AC3E}">
        <p14:creationId xmlns:p14="http://schemas.microsoft.com/office/powerpoint/2010/main" val="16495865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31" b="-2069"/>
          <a:stretch/>
        </p:blipFill>
        <p:spPr>
          <a:xfrm>
            <a:off x="0" y="2148840"/>
            <a:ext cx="12192000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26278-731F-2243-9993-BBB7F4BA0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968" r="24625" b="92151"/>
          <a:stretch/>
        </p:blipFill>
        <p:spPr>
          <a:xfrm>
            <a:off x="76200" y="1529080"/>
            <a:ext cx="9189720" cy="619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2451DF-FFE8-9F4C-8666-DB9836CCE587}"/>
              </a:ext>
            </a:extLst>
          </p:cNvPr>
          <p:cNvSpPr txBox="1"/>
          <p:nvPr/>
        </p:nvSpPr>
        <p:spPr>
          <a:xfrm>
            <a:off x="2468880" y="1663660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Error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5C5B5-0BB8-C44C-979F-A620CDF2C525}"/>
              </a:ext>
            </a:extLst>
          </p:cNvPr>
          <p:cNvSpPr txBox="1"/>
          <p:nvPr/>
        </p:nvSpPr>
        <p:spPr>
          <a:xfrm>
            <a:off x="8219440" y="1663660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/>
              <a:t>Error</a:t>
            </a:r>
            <a:endParaRPr lang="en-US" sz="2667" dirty="0"/>
          </a:p>
        </p:txBody>
      </p:sp>
      <p:sp>
        <p:nvSpPr>
          <p:cNvPr id="14" name="Curved Down Arrow 13">
            <a:extLst>
              <a:ext uri="{FF2B5EF4-FFF2-40B4-BE49-F238E27FC236}">
                <a16:creationId xmlns:a16="http://schemas.microsoft.com/office/drawing/2014/main" id="{D3A84537-AC15-964A-84A4-33978FC4034A}"/>
              </a:ext>
            </a:extLst>
          </p:cNvPr>
          <p:cNvSpPr/>
          <p:nvPr/>
        </p:nvSpPr>
        <p:spPr>
          <a:xfrm flipV="1">
            <a:off x="2636522" y="5155103"/>
            <a:ext cx="3368039" cy="9980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86BB0-0215-CD4B-A5A7-706C47EAF5B0}"/>
              </a:ext>
            </a:extLst>
          </p:cNvPr>
          <p:cNvSpPr txBox="1"/>
          <p:nvPr/>
        </p:nvSpPr>
        <p:spPr>
          <a:xfrm>
            <a:off x="2880361" y="6131647"/>
            <a:ext cx="477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Coarse-grain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A427E-E553-4240-9634-1720FD5ADEBA}"/>
              </a:ext>
            </a:extLst>
          </p:cNvPr>
          <p:cNvSpPr txBox="1">
            <a:spLocks/>
          </p:cNvSpPr>
          <p:nvPr/>
        </p:nvSpPr>
        <p:spPr>
          <a:xfrm>
            <a:off x="449581" y="91757"/>
            <a:ext cx="1174242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chemeClr val="accent2"/>
                </a:solidFill>
                <a:latin typeface="Helvetica" pitchFamily="2" charset="0"/>
              </a:rPr>
              <a:t>RF with smaller coarse graining performs better in an “apples-to-apples” comparison (at the same length scale)</a:t>
            </a:r>
          </a:p>
        </p:txBody>
      </p:sp>
    </p:spTree>
    <p:extLst>
      <p:ext uri="{BB962C8B-B14F-4D97-AF65-F5344CB8AC3E}">
        <p14:creationId xmlns:p14="http://schemas.microsoft.com/office/powerpoint/2010/main" val="27285783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1CF3-A188-1641-963A-C04840030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2" y="1825625"/>
            <a:ext cx="5749912" cy="4854874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Offline performance can be misleading in comparisons across length scales unless first coarse-grain to a reference length scale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ML parameterization works better as we decrease grid spacing (no evidence for optimal length scale or gray zone)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70919C-1D4D-FF40-9978-C319DB699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" pitchFamily="2" charset="0"/>
              </a:rPr>
              <a:t>Conclusions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581FBF-1F8B-164A-8E94-9418FEA1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1" t="3673" b="65133"/>
          <a:stretch/>
        </p:blipFill>
        <p:spPr>
          <a:xfrm>
            <a:off x="7741265" y="4794954"/>
            <a:ext cx="2962594" cy="1855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89F164-993A-DA4D-B72F-6E20F3221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31" b="-2069"/>
          <a:stretch/>
        </p:blipFill>
        <p:spPr>
          <a:xfrm>
            <a:off x="5867562" y="1936376"/>
            <a:ext cx="6231118" cy="16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39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" pitchFamily="2" charset="0"/>
              </a:rPr>
              <a:t>Main 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2E668-AD6E-0748-BCE5-330F08071148}"/>
              </a:ext>
            </a:extLst>
          </p:cNvPr>
          <p:cNvSpPr txBox="1"/>
          <p:nvPr/>
        </p:nvSpPr>
        <p:spPr>
          <a:xfrm>
            <a:off x="352216" y="1782502"/>
            <a:ext cx="73890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Random-forest parameterization learned from fully 3-D high-resolution simulation gives stable and accurate simulations at climate-model resolution</a:t>
            </a:r>
          </a:p>
          <a:p>
            <a:endParaRPr lang="en-US" sz="2400" dirty="0">
              <a:latin typeface="Helvetica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Machine learning can give insights into the parameterization problem (e.g., scale dependence)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 Machine learning parameterization has potential to work well in the ''gray zone" of conventional parameterizations</a:t>
            </a:r>
          </a:p>
          <a:p>
            <a:endParaRPr lang="en-US" sz="2400" dirty="0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7F7415-BBBA-C54C-8B67-8229E47238E3}"/>
              </a:ext>
            </a:extLst>
          </p:cNvPr>
          <p:cNvGrpSpPr/>
          <p:nvPr/>
        </p:nvGrpSpPr>
        <p:grpSpPr>
          <a:xfrm>
            <a:off x="7488816" y="4032682"/>
            <a:ext cx="4432049" cy="2745390"/>
            <a:chOff x="7488816" y="4032682"/>
            <a:chExt cx="4432049" cy="27453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5F8B2E-3504-914E-BE26-15A6FD7D8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571" t="3673" b="65133"/>
            <a:stretch/>
          </p:blipFill>
          <p:spPr>
            <a:xfrm>
              <a:off x="7741265" y="4032682"/>
              <a:ext cx="4179600" cy="26178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DA272D-95F2-6044-A531-FFF48F0A1550}"/>
                </a:ext>
              </a:extLst>
            </p:cNvPr>
            <p:cNvSpPr/>
            <p:nvPr/>
          </p:nvSpPr>
          <p:spPr>
            <a:xfrm>
              <a:off x="7488816" y="6344579"/>
              <a:ext cx="1139613" cy="4334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Helvetica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624449-BE6A-F445-B9F6-ECAC19C61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31"/>
          <a:stretch/>
        </p:blipFill>
        <p:spPr>
          <a:xfrm>
            <a:off x="8346908" y="931359"/>
            <a:ext cx="3585495" cy="31013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E6628F-0771-F243-92CE-FCF3743ABBAE}"/>
              </a:ext>
            </a:extLst>
          </p:cNvPr>
          <p:cNvSpPr/>
          <p:nvPr/>
        </p:nvSpPr>
        <p:spPr>
          <a:xfrm>
            <a:off x="8346909" y="842149"/>
            <a:ext cx="786334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688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8C52-47C8-1841-8D62-8EEA0781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1273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Low resolution simulations with random forest parameterizations are faster than high resolution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3CAA-11C3-B04A-B797-840D80D0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96km-RF requires </a:t>
            </a:r>
            <a:r>
              <a:rPr lang="en-US" b="1" dirty="0"/>
              <a:t>x30</a:t>
            </a:r>
            <a:r>
              <a:rPr lang="en-US" dirty="0"/>
              <a:t> times less CPU time than the high resolution simulation (12km)</a:t>
            </a:r>
          </a:p>
          <a:p>
            <a:r>
              <a:rPr lang="en-US" dirty="0"/>
              <a:t>192km-RF </a:t>
            </a:r>
            <a:r>
              <a:rPr lang="en-US" b="1" dirty="0"/>
              <a:t>x120</a:t>
            </a:r>
            <a:r>
              <a:rPr lang="en-US" dirty="0"/>
              <a:t> less resources </a:t>
            </a:r>
            <a:endParaRPr lang="he-IL" dirty="0"/>
          </a:p>
          <a:p>
            <a:r>
              <a:rPr lang="en-US" dirty="0"/>
              <a:t>Without changing the time step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788328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A9AC-291A-D245-8413-5D786A44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A different approach for Random forest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65F2-3BE3-6544-9696-F68EE3592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Precipitating water (</a:t>
            </a:r>
            <a:r>
              <a:rPr lang="en-US" dirty="0" err="1">
                <a:latin typeface="Helvetica" pitchFamily="2" charset="0"/>
              </a:rPr>
              <a:t>qp</a:t>
            </a:r>
            <a:r>
              <a:rPr lang="en-US" dirty="0">
                <a:latin typeface="Helvetica" pitchFamily="2" charset="0"/>
              </a:rPr>
              <a:t>) is a variable that changes rapidly (due to precipitation falling with gravity)</a:t>
            </a:r>
          </a:p>
          <a:p>
            <a:r>
              <a:rPr lang="en-US" dirty="0">
                <a:latin typeface="Helvetica" pitchFamily="2" charset="0"/>
              </a:rPr>
              <a:t>Cannot significantly increase the time step when correcting </a:t>
            </a:r>
            <a:r>
              <a:rPr lang="en-US" dirty="0" err="1">
                <a:latin typeface="Helvetica" pitchFamily="2" charset="0"/>
              </a:rPr>
              <a:t>qp</a:t>
            </a: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Want to avoid using </a:t>
            </a:r>
            <a:r>
              <a:rPr lang="en-US" dirty="0" err="1">
                <a:latin typeface="Helvetica" pitchFamily="2" charset="0"/>
              </a:rPr>
              <a:t>qp</a:t>
            </a:r>
            <a:r>
              <a:rPr lang="en-US" dirty="0">
                <a:latin typeface="Helvetica" pitchFamily="2" charset="0"/>
              </a:rPr>
              <a:t> as a prognostic variable</a:t>
            </a:r>
          </a:p>
        </p:txBody>
      </p:sp>
    </p:spTree>
    <p:extLst>
      <p:ext uri="{BB962C8B-B14F-4D97-AF65-F5344CB8AC3E}">
        <p14:creationId xmlns:p14="http://schemas.microsoft.com/office/powerpoint/2010/main" val="40519573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5CD9-B9AA-5B4B-8A36-4BA2F905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820" y="135182"/>
            <a:ext cx="8930181" cy="131434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Want to avoid using precipitating water as a prognostic variable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FA8EA-A335-AD43-97D2-212441438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021" y="2030051"/>
            <a:ext cx="5160547" cy="26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1" y="1620694"/>
            <a:ext cx="5482111" cy="26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CE27DF-0FF1-6B42-BA9E-1F5F7A66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220" y="4106143"/>
            <a:ext cx="5379160" cy="252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7D13E9-E6AF-B941-B4B3-2B6FB94CB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221" y="3632311"/>
            <a:ext cx="4624065" cy="234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6B93E6-1E5C-FA48-8EF2-1C082FC1CBE5}"/>
              </a:ext>
            </a:extLst>
          </p:cNvPr>
          <p:cNvCxnSpPr/>
          <p:nvPr/>
        </p:nvCxnSpPr>
        <p:spPr>
          <a:xfrm>
            <a:off x="2032000" y="4219301"/>
            <a:ext cx="591312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4FBC7D1-C268-7341-803D-198AB1A5D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820" y="5844462"/>
            <a:ext cx="4358181" cy="9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FA8EA-A335-AD43-97D2-21244143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21" y="2030051"/>
            <a:ext cx="5160547" cy="26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1" y="1620694"/>
            <a:ext cx="5482111" cy="26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CE27DF-0FF1-6B42-BA9E-1F5F7A663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220" y="4106143"/>
            <a:ext cx="5379160" cy="252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7D13E9-E6AF-B941-B4B3-2B6FB94CB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221" y="3632311"/>
            <a:ext cx="4624065" cy="234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6B93E6-1E5C-FA48-8EF2-1C082FC1CBE5}"/>
              </a:ext>
            </a:extLst>
          </p:cNvPr>
          <p:cNvCxnSpPr/>
          <p:nvPr/>
        </p:nvCxnSpPr>
        <p:spPr>
          <a:xfrm>
            <a:off x="2032000" y="4219301"/>
            <a:ext cx="591312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34F9096-D5C4-7B4F-9DC9-39B45FC5C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649" y="2844335"/>
            <a:ext cx="4333459" cy="3114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02792B-8D75-6F4F-B4AF-ADF4F7E5F2D8}"/>
              </a:ext>
            </a:extLst>
          </p:cNvPr>
          <p:cNvCxnSpPr>
            <a:cxnSpLocks/>
          </p:cNvCxnSpPr>
          <p:nvPr/>
        </p:nvCxnSpPr>
        <p:spPr>
          <a:xfrm>
            <a:off x="3733467" y="1458701"/>
            <a:ext cx="1284288" cy="93472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06FC76-DDDD-DD4E-B18A-0EB49A0DEE2C}"/>
              </a:ext>
            </a:extLst>
          </p:cNvPr>
          <p:cNvCxnSpPr>
            <a:cxnSpLocks/>
          </p:cNvCxnSpPr>
          <p:nvPr/>
        </p:nvCxnSpPr>
        <p:spPr>
          <a:xfrm>
            <a:off x="2372776" y="5730263"/>
            <a:ext cx="1284288" cy="93472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A6C96B3-7D6A-B24E-B1A2-0BC3BCD50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023" y="4987118"/>
            <a:ext cx="1382117" cy="678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A45F5-318D-A84E-90D5-518B97F84D1B}"/>
              </a:ext>
            </a:extLst>
          </p:cNvPr>
          <p:cNvSpPr txBox="1"/>
          <p:nvPr/>
        </p:nvSpPr>
        <p:spPr>
          <a:xfrm>
            <a:off x="-3119120" y="-995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FDE256-E5DB-AA4A-BE89-EE47036992FC}"/>
              </a:ext>
            </a:extLst>
          </p:cNvPr>
          <p:cNvSpPr txBox="1"/>
          <p:nvPr/>
        </p:nvSpPr>
        <p:spPr>
          <a:xfrm>
            <a:off x="5974080" y="4826001"/>
            <a:ext cx="391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Change equation of motions in SAM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F0E5F0-26A0-974F-A425-39CA0E0D8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820" y="5844462"/>
            <a:ext cx="4358181" cy="92060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C8FA84-E946-424D-824E-47BB14F10D01}"/>
              </a:ext>
            </a:extLst>
          </p:cNvPr>
          <p:cNvCxnSpPr>
            <a:cxnSpLocks/>
          </p:cNvCxnSpPr>
          <p:nvPr/>
        </p:nvCxnSpPr>
        <p:spPr>
          <a:xfrm>
            <a:off x="4025395" y="5754723"/>
            <a:ext cx="1284288" cy="93472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4E58450A-D532-3F40-89B6-2C1B1A63F336}"/>
              </a:ext>
            </a:extLst>
          </p:cNvPr>
          <p:cNvSpPr txBox="1">
            <a:spLocks/>
          </p:cNvSpPr>
          <p:nvPr/>
        </p:nvSpPr>
        <p:spPr>
          <a:xfrm>
            <a:off x="1737820" y="135182"/>
            <a:ext cx="8930181" cy="1314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Helvetica" pitchFamily="2" charset="0"/>
              </a:rPr>
              <a:t>Want to avoid using precipitating water as a prognostic variable</a:t>
            </a:r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2EAF-5AC0-3D4D-A488-E1B60980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en-US" sz="3200" dirty="0">
                <a:latin typeface="Helvetica" pitchFamily="2" charset="0"/>
              </a:rPr>
              <a:t> coarse grained + </a:t>
            </a:r>
            <a:r>
              <a:rPr lang="en-US" sz="3200" b="1" u="sng" dirty="0">
                <a:latin typeface="Helvetica" pitchFamily="2" charset="0"/>
              </a:rPr>
              <a:t>simplified</a:t>
            </a:r>
            <a:r>
              <a:rPr lang="en-US" sz="3200" dirty="0">
                <a:latin typeface="Helvetica" pitchFamily="2" charset="0"/>
              </a:rPr>
              <a:t> RF parameterization have similar precipitation a to a high resolution simulation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/>
            </a:r>
            <a:br>
              <a:rPr lang="en-US" sz="3200" dirty="0">
                <a:latin typeface="Helvetica" pitchFamily="2" charset="0"/>
              </a:rPr>
            </a:br>
            <a:endParaRPr lang="en-US" sz="3200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0B16B-5C8B-EC47-947E-55BD05C96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32"/>
          <a:stretch/>
        </p:blipFill>
        <p:spPr>
          <a:xfrm>
            <a:off x="1135193" y="1021292"/>
            <a:ext cx="10515599" cy="5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7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C5A240-CA78-CA4C-B9F2-9EB39BA09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5" r="4013" b="7251"/>
          <a:stretch/>
        </p:blipFill>
        <p:spPr>
          <a:xfrm>
            <a:off x="6217217" y="2406112"/>
            <a:ext cx="5569621" cy="3469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2C29D-8816-8141-8BF8-4D46AB82CA28}"/>
              </a:ext>
            </a:extLst>
          </p:cNvPr>
          <p:cNvSpPr txBox="1"/>
          <p:nvPr/>
        </p:nvSpPr>
        <p:spPr>
          <a:xfrm>
            <a:off x="7665208" y="1944446"/>
            <a:ext cx="219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Climate change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63113-B8B2-5845-9E44-8DDF150FE02C}"/>
              </a:ext>
            </a:extLst>
          </p:cNvPr>
          <p:cNvSpPr txBox="1"/>
          <p:nvPr/>
        </p:nvSpPr>
        <p:spPr>
          <a:xfrm>
            <a:off x="3760023" y="5050482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55E5F-A90B-F346-91C8-2E30109DEEE6}"/>
              </a:ext>
            </a:extLst>
          </p:cNvPr>
          <p:cNvSpPr txBox="1"/>
          <p:nvPr/>
        </p:nvSpPr>
        <p:spPr>
          <a:xfrm>
            <a:off x="2129675" y="1944447"/>
            <a:ext cx="219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climate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57DB86-40F4-A94D-95D1-F16E9EE1E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" t="11682" r="53292" b="8802"/>
          <a:stretch/>
        </p:blipFill>
        <p:spPr>
          <a:xfrm>
            <a:off x="930110" y="2451678"/>
            <a:ext cx="4594391" cy="34010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6F9A45-6CA7-2942-B5A6-52BE9F2BCCFD}"/>
              </a:ext>
            </a:extLst>
          </p:cNvPr>
          <p:cNvSpPr txBox="1"/>
          <p:nvPr/>
        </p:nvSpPr>
        <p:spPr>
          <a:xfrm rot="16200000">
            <a:off x="-1192779" y="3956100"/>
            <a:ext cx="31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Extreme precipitation [mm/day]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166D69-B5B4-834E-BF8F-FDE7E50449C9}"/>
              </a:ext>
            </a:extLst>
          </p:cNvPr>
          <p:cNvSpPr txBox="1"/>
          <p:nvPr/>
        </p:nvSpPr>
        <p:spPr>
          <a:xfrm rot="16200000">
            <a:off x="4498793" y="2841661"/>
            <a:ext cx="31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Sensitivity [% K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7107E4-8C9F-2C44-8201-A4DAD210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59" y="277157"/>
            <a:ext cx="10939346" cy="110397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There is a large spread in the intensity of</a:t>
            </a:r>
            <a:r>
              <a:rPr lang="en-US" sz="3600" b="1" dirty="0">
                <a:latin typeface="Helvetica" pitchFamily="2" charset="0"/>
              </a:rPr>
              <a:t> extreme precipitation response to climate change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BFBDA4-F358-D64C-A244-50860C260A9C}"/>
              </a:ext>
            </a:extLst>
          </p:cNvPr>
          <p:cNvSpPr txBox="1"/>
          <p:nvPr/>
        </p:nvSpPr>
        <p:spPr>
          <a:xfrm>
            <a:off x="1297520" y="6096381"/>
            <a:ext cx="3563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Climate models from CMIP3</a:t>
            </a:r>
          </a:p>
          <a:p>
            <a:r>
              <a:rPr lang="en-US" sz="1600" dirty="0"/>
              <a:t>Figure adapted from </a:t>
            </a:r>
            <a:r>
              <a:rPr lang="en-US" sz="1600" i="1" dirty="0"/>
              <a:t>O’Gorman and Schneider 2009 </a:t>
            </a:r>
          </a:p>
          <a:p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595979-AEBF-9B4E-A517-3F5B1233E142}"/>
              </a:ext>
            </a:extLst>
          </p:cNvPr>
          <p:cNvSpPr txBox="1"/>
          <p:nvPr/>
        </p:nvSpPr>
        <p:spPr>
          <a:xfrm>
            <a:off x="2954636" y="5852755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6C7BB-5B02-FA43-9F2B-DE63A799FA7D}"/>
              </a:ext>
            </a:extLst>
          </p:cNvPr>
          <p:cNvSpPr txBox="1"/>
          <p:nvPr/>
        </p:nvSpPr>
        <p:spPr>
          <a:xfrm>
            <a:off x="7768676" y="6260965"/>
            <a:ext cx="35634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Climate models from CMIP5</a:t>
            </a:r>
          </a:p>
          <a:p>
            <a:r>
              <a:rPr lang="en-US" dirty="0"/>
              <a:t>Figure adapted from: </a:t>
            </a:r>
            <a:r>
              <a:rPr lang="en-US" sz="1600" i="1" dirty="0"/>
              <a:t>O’Gorman 2015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B7CAD-1410-AB4E-9B57-D1B7C4F245CA}"/>
              </a:ext>
            </a:extLst>
          </p:cNvPr>
          <p:cNvSpPr txBox="1"/>
          <p:nvPr/>
        </p:nvSpPr>
        <p:spPr>
          <a:xfrm>
            <a:off x="8915237" y="5958568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02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4D37FA-29CD-EB4A-A1F8-78EF2815467A}"/>
              </a:ext>
            </a:extLst>
          </p:cNvPr>
          <p:cNvSpPr txBox="1"/>
          <p:nvPr/>
        </p:nvSpPr>
        <p:spPr>
          <a:xfrm>
            <a:off x="7768676" y="6260965"/>
            <a:ext cx="35634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Climate models from CMIP5</a:t>
            </a:r>
          </a:p>
          <a:p>
            <a:r>
              <a:rPr lang="en-US" dirty="0"/>
              <a:t>Figure adapted from: </a:t>
            </a:r>
            <a:r>
              <a:rPr lang="en-US" sz="1600" i="1" dirty="0"/>
              <a:t>O’Gorman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5A240-CA78-CA4C-B9F2-9EB39BA09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5" r="4013" b="7251"/>
          <a:stretch/>
        </p:blipFill>
        <p:spPr>
          <a:xfrm>
            <a:off x="6217217" y="2406112"/>
            <a:ext cx="5569621" cy="346930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C70B8E-E07C-3148-91F5-A362AE5C6458}"/>
              </a:ext>
            </a:extLst>
          </p:cNvPr>
          <p:cNvCxnSpPr>
            <a:cxnSpLocks/>
          </p:cNvCxnSpPr>
          <p:nvPr/>
        </p:nvCxnSpPr>
        <p:spPr>
          <a:xfrm>
            <a:off x="9319198" y="2706192"/>
            <a:ext cx="0" cy="2546528"/>
          </a:xfrm>
          <a:prstGeom prst="straightConnector1">
            <a:avLst/>
          </a:prstGeom>
          <a:ln w="857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72C29D-8816-8141-8BF8-4D46AB82CA28}"/>
              </a:ext>
            </a:extLst>
          </p:cNvPr>
          <p:cNvSpPr txBox="1"/>
          <p:nvPr/>
        </p:nvSpPr>
        <p:spPr>
          <a:xfrm>
            <a:off x="7665208" y="1944446"/>
            <a:ext cx="219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Climate change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283528-0D52-3E46-9862-3DB78EE2EC0A}"/>
              </a:ext>
            </a:extLst>
          </p:cNvPr>
          <p:cNvSpPr txBox="1"/>
          <p:nvPr/>
        </p:nvSpPr>
        <p:spPr>
          <a:xfrm>
            <a:off x="1297520" y="6096381"/>
            <a:ext cx="3563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Climate models from CMIP3</a:t>
            </a:r>
          </a:p>
          <a:p>
            <a:r>
              <a:rPr lang="en-US" sz="1600" dirty="0"/>
              <a:t>Figure adapted from </a:t>
            </a:r>
            <a:r>
              <a:rPr lang="en-US" sz="1600" i="1" dirty="0"/>
              <a:t>O’Gorman and Schneider 2009 </a:t>
            </a:r>
          </a:p>
          <a:p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8A62E-6A69-9443-B1A5-77064AEEF081}"/>
              </a:ext>
            </a:extLst>
          </p:cNvPr>
          <p:cNvSpPr txBox="1"/>
          <p:nvPr/>
        </p:nvSpPr>
        <p:spPr>
          <a:xfrm>
            <a:off x="2954636" y="5852755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63113-B8B2-5845-9E44-8DDF150FE02C}"/>
              </a:ext>
            </a:extLst>
          </p:cNvPr>
          <p:cNvSpPr txBox="1"/>
          <p:nvPr/>
        </p:nvSpPr>
        <p:spPr>
          <a:xfrm>
            <a:off x="3760023" y="5050482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55E5F-A90B-F346-91C8-2E30109DEEE6}"/>
              </a:ext>
            </a:extLst>
          </p:cNvPr>
          <p:cNvSpPr txBox="1"/>
          <p:nvPr/>
        </p:nvSpPr>
        <p:spPr>
          <a:xfrm>
            <a:off x="2129675" y="1944447"/>
            <a:ext cx="219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climate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57DB86-40F4-A94D-95D1-F16E9EE1E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" t="11682" r="53292" b="8802"/>
          <a:stretch/>
        </p:blipFill>
        <p:spPr>
          <a:xfrm>
            <a:off x="930110" y="2451678"/>
            <a:ext cx="4594391" cy="34010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6F9A45-6CA7-2942-B5A6-52BE9F2BCCFD}"/>
              </a:ext>
            </a:extLst>
          </p:cNvPr>
          <p:cNvSpPr txBox="1"/>
          <p:nvPr/>
        </p:nvSpPr>
        <p:spPr>
          <a:xfrm rot="16200000">
            <a:off x="-1192779" y="3956100"/>
            <a:ext cx="31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Extreme precipitation [mm/day]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166D69-B5B4-834E-BF8F-FDE7E50449C9}"/>
              </a:ext>
            </a:extLst>
          </p:cNvPr>
          <p:cNvSpPr txBox="1"/>
          <p:nvPr/>
        </p:nvSpPr>
        <p:spPr>
          <a:xfrm rot="16200000">
            <a:off x="4498793" y="2841661"/>
            <a:ext cx="319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Sensitivity [% K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7107E4-8C9F-2C44-8201-A4DAD210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59" y="277157"/>
            <a:ext cx="10939346" cy="110397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There is a large spread in the intensity of</a:t>
            </a:r>
            <a:r>
              <a:rPr lang="en-US" sz="3600" b="1" dirty="0">
                <a:latin typeface="Helvetica" pitchFamily="2" charset="0"/>
              </a:rPr>
              <a:t> extreme precipitation response to climate change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1DA95-D094-7743-868E-D4BCE4A22981}"/>
              </a:ext>
            </a:extLst>
          </p:cNvPr>
          <p:cNvSpPr txBox="1"/>
          <p:nvPr/>
        </p:nvSpPr>
        <p:spPr>
          <a:xfrm>
            <a:off x="8915237" y="5958568"/>
            <a:ext cx="20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57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81F0B1A-E9EE-1446-B277-0AB6357B7327}"/>
              </a:ext>
            </a:extLst>
          </p:cNvPr>
          <p:cNvGrpSpPr/>
          <p:nvPr/>
        </p:nvGrpSpPr>
        <p:grpSpPr>
          <a:xfrm>
            <a:off x="6342733" y="1787220"/>
            <a:ext cx="5011067" cy="4834961"/>
            <a:chOff x="6531562" y="1256423"/>
            <a:chExt cx="2391056" cy="2199300"/>
          </a:xfrm>
        </p:grpSpPr>
        <p:pic>
          <p:nvPicPr>
            <p:cNvPr id="13" name="Picture 12" descr="AtmosphericModelSchematic.png">
              <a:extLst>
                <a:ext uri="{FF2B5EF4-FFF2-40B4-BE49-F238E27FC236}">
                  <a16:creationId xmlns:a16="http://schemas.microsoft.com/office/drawing/2014/main" id="{78C1767C-DCDB-0B49-86C6-A69B2EED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043" y="1256423"/>
              <a:ext cx="2319575" cy="21993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4072D0-FCDC-7548-918E-3DCAE1974F0F}"/>
                </a:ext>
              </a:extLst>
            </p:cNvPr>
            <p:cNvSpPr/>
            <p:nvPr/>
          </p:nvSpPr>
          <p:spPr>
            <a:xfrm>
              <a:off x="6603043" y="1540917"/>
              <a:ext cx="827660" cy="274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D3B69D-9C5C-8243-B16B-C46AD482A3E4}"/>
                </a:ext>
              </a:extLst>
            </p:cNvPr>
            <p:cNvSpPr/>
            <p:nvPr/>
          </p:nvSpPr>
          <p:spPr>
            <a:xfrm>
              <a:off x="6531562" y="1838305"/>
              <a:ext cx="827660" cy="360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1E01D0-BDF8-EF45-959F-D93886BE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The large uncertainty in climate projections is mainly caused by (inaccurate) representation of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BB762-A3EE-1745-B64B-02C7083324FE}"/>
              </a:ext>
            </a:extLst>
          </p:cNvPr>
          <p:cNvSpPr txBox="1"/>
          <p:nvPr/>
        </p:nvSpPr>
        <p:spPr>
          <a:xfrm>
            <a:off x="3567892" y="1522269"/>
            <a:ext cx="29246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Law of physics</a:t>
            </a:r>
          </a:p>
          <a:p>
            <a:r>
              <a:rPr lang="en-US" sz="2133" dirty="0">
                <a:latin typeface="Helvetica" pitchFamily="2" charset="0"/>
              </a:rPr>
              <a:t>(e.g., fluid dynamics)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10558-0770-A841-A475-C774058FEA58}"/>
              </a:ext>
            </a:extLst>
          </p:cNvPr>
          <p:cNvSpPr txBox="1"/>
          <p:nvPr/>
        </p:nvSpPr>
        <p:spPr>
          <a:xfrm>
            <a:off x="9533677" y="5596288"/>
            <a:ext cx="310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Figure credit: NOAA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35E5CA-1465-734F-B3FB-F680A59E8C34}"/>
              </a:ext>
            </a:extLst>
          </p:cNvPr>
          <p:cNvCxnSpPr/>
          <p:nvPr/>
        </p:nvCxnSpPr>
        <p:spPr>
          <a:xfrm>
            <a:off x="6342734" y="2207394"/>
            <a:ext cx="1734572" cy="50698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56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81F0B1A-E9EE-1446-B277-0AB6357B7327}"/>
              </a:ext>
            </a:extLst>
          </p:cNvPr>
          <p:cNvGrpSpPr/>
          <p:nvPr/>
        </p:nvGrpSpPr>
        <p:grpSpPr>
          <a:xfrm>
            <a:off x="6342733" y="1787220"/>
            <a:ext cx="5011067" cy="4834961"/>
            <a:chOff x="6531562" y="1256423"/>
            <a:chExt cx="2391056" cy="2199300"/>
          </a:xfrm>
        </p:grpSpPr>
        <p:pic>
          <p:nvPicPr>
            <p:cNvPr id="13" name="Picture 12" descr="AtmosphericModelSchematic.png">
              <a:extLst>
                <a:ext uri="{FF2B5EF4-FFF2-40B4-BE49-F238E27FC236}">
                  <a16:creationId xmlns:a16="http://schemas.microsoft.com/office/drawing/2014/main" id="{78C1767C-DCDB-0B49-86C6-A69B2EED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043" y="1256423"/>
              <a:ext cx="2319575" cy="21993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4072D0-FCDC-7548-918E-3DCAE1974F0F}"/>
                </a:ext>
              </a:extLst>
            </p:cNvPr>
            <p:cNvSpPr/>
            <p:nvPr/>
          </p:nvSpPr>
          <p:spPr>
            <a:xfrm>
              <a:off x="6603043" y="1540917"/>
              <a:ext cx="827660" cy="274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D3B69D-9C5C-8243-B16B-C46AD482A3E4}"/>
                </a:ext>
              </a:extLst>
            </p:cNvPr>
            <p:cNvSpPr/>
            <p:nvPr/>
          </p:nvSpPr>
          <p:spPr>
            <a:xfrm>
              <a:off x="6531562" y="1838305"/>
              <a:ext cx="827660" cy="360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1E01D0-BDF8-EF45-959F-D93886BE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The large uncertainty in climate projections is mainly caused by (inaccurate) representation of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physics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824BA-FEC2-694C-8087-9D9F7F5D481F}"/>
              </a:ext>
            </a:extLst>
          </p:cNvPr>
          <p:cNvSpPr txBox="1"/>
          <p:nvPr/>
        </p:nvSpPr>
        <p:spPr>
          <a:xfrm>
            <a:off x="2154734" y="2406894"/>
            <a:ext cx="3818695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Parameterizations represented by </a:t>
            </a:r>
            <a:r>
              <a:rPr lang="en-US" sz="2400" dirty="0"/>
              <a:t>simplified models</a:t>
            </a:r>
            <a:r>
              <a:rPr lang="en-US" sz="2133" dirty="0">
                <a:latin typeface="Helvetica" pitchFamily="2" charset="0"/>
              </a:rPr>
              <a:t> – (e.g., convection)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BB762-A3EE-1745-B64B-02C7083324FE}"/>
              </a:ext>
            </a:extLst>
          </p:cNvPr>
          <p:cNvSpPr txBox="1"/>
          <p:nvPr/>
        </p:nvSpPr>
        <p:spPr>
          <a:xfrm>
            <a:off x="3567892" y="1522269"/>
            <a:ext cx="29246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Law of physics</a:t>
            </a:r>
          </a:p>
          <a:p>
            <a:r>
              <a:rPr lang="en-US" sz="2133" dirty="0">
                <a:latin typeface="Helvetica" pitchFamily="2" charset="0"/>
              </a:rPr>
              <a:t>(e.g., fluid dynamics)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10558-0770-A841-A475-C774058FEA58}"/>
              </a:ext>
            </a:extLst>
          </p:cNvPr>
          <p:cNvSpPr txBox="1"/>
          <p:nvPr/>
        </p:nvSpPr>
        <p:spPr>
          <a:xfrm>
            <a:off x="9533677" y="5596288"/>
            <a:ext cx="310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Figure credit: NOAA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48199-6C5D-C947-B03D-E2B78692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6" y="3701888"/>
            <a:ext cx="5073360" cy="25430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F245D2-C397-6141-9E01-C6D9C1AA9C54}"/>
              </a:ext>
            </a:extLst>
          </p:cNvPr>
          <p:cNvSpPr txBox="1"/>
          <p:nvPr/>
        </p:nvSpPr>
        <p:spPr>
          <a:xfrm>
            <a:off x="386351" y="6367383"/>
            <a:ext cx="310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Arakawa and Schubert 1974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C5C5D2-6676-FE41-BF55-AED8B012E1F2}"/>
              </a:ext>
            </a:extLst>
          </p:cNvPr>
          <p:cNvCxnSpPr>
            <a:cxnSpLocks/>
          </p:cNvCxnSpPr>
          <p:nvPr/>
        </p:nvCxnSpPr>
        <p:spPr>
          <a:xfrm>
            <a:off x="5454316" y="3016099"/>
            <a:ext cx="2622989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CB0763-B300-7E46-8948-35E04F1A73F2}"/>
              </a:ext>
            </a:extLst>
          </p:cNvPr>
          <p:cNvCxnSpPr>
            <a:cxnSpLocks/>
          </p:cNvCxnSpPr>
          <p:nvPr/>
        </p:nvCxnSpPr>
        <p:spPr>
          <a:xfrm>
            <a:off x="4568792" y="3596964"/>
            <a:ext cx="0" cy="6381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3E5EC1-0A90-8448-9183-A28F45A2066A}"/>
              </a:ext>
            </a:extLst>
          </p:cNvPr>
          <p:cNvCxnSpPr/>
          <p:nvPr/>
        </p:nvCxnSpPr>
        <p:spPr>
          <a:xfrm>
            <a:off x="6342734" y="2207394"/>
            <a:ext cx="1734572" cy="50698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2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">
            <a:extLst>
              <a:ext uri="{FF2B5EF4-FFF2-40B4-BE49-F238E27FC236}">
                <a16:creationId xmlns:a16="http://schemas.microsoft.com/office/drawing/2014/main" id="{639D4096-C5CA-1A41-86A2-B5FA36318399}"/>
              </a:ext>
            </a:extLst>
          </p:cNvPr>
          <p:cNvSpPr txBox="1">
            <a:spLocks/>
          </p:cNvSpPr>
          <p:nvPr/>
        </p:nvSpPr>
        <p:spPr>
          <a:xfrm>
            <a:off x="1548143" y="128863"/>
            <a:ext cx="9384017" cy="122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Uncertainty in low-cloud feedback leads to large uncertainty in the equilibrium climate sensitivity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AE2A33-80F4-7B4C-9A54-DCF01BF3A98C}"/>
              </a:ext>
            </a:extLst>
          </p:cNvPr>
          <p:cNvSpPr txBox="1"/>
          <p:nvPr/>
        </p:nvSpPr>
        <p:spPr>
          <a:xfrm>
            <a:off x="9385929" y="6144362"/>
            <a:ext cx="2700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Schneider et al. (2017)</a:t>
            </a:r>
          </a:p>
          <a:p>
            <a:endParaRPr lang="en-US" sz="1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0FBB2-EF78-8B48-93B7-7492FCC9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457" y="1194888"/>
            <a:ext cx="5381016" cy="56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DDAA-7570-3343-86F1-1AE0019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440" y="97868"/>
            <a:ext cx="9059119" cy="9941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“Important” small scales will not be resolved in the foreseeable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F1D5E-57F3-2140-889E-6C83E513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t="5261" r="4710" b="2871"/>
          <a:stretch/>
        </p:blipFill>
        <p:spPr>
          <a:xfrm>
            <a:off x="2019849" y="1166276"/>
            <a:ext cx="8539941" cy="532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C03FB-2A8C-2D4A-91FA-D5F56A3191E1}"/>
              </a:ext>
            </a:extLst>
          </p:cNvPr>
          <p:cNvSpPr/>
          <p:nvPr/>
        </p:nvSpPr>
        <p:spPr>
          <a:xfrm>
            <a:off x="9906000" y="6103502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/>
            </a:r>
            <a:br>
              <a:rPr lang="en-US" sz="1350" dirty="0">
                <a:latin typeface="Helvetica" pitchFamily="2" charset="0"/>
              </a:rPr>
            </a:br>
            <a:endParaRPr lang="en-US" sz="135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Schneider et al. (2017)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875E9-F7BB-A443-8B11-A14C69C53041}"/>
              </a:ext>
            </a:extLst>
          </p:cNvPr>
          <p:cNvSpPr txBox="1"/>
          <p:nvPr/>
        </p:nvSpPr>
        <p:spPr>
          <a:xfrm rot="5400000">
            <a:off x="8536324" y="3935289"/>
            <a:ext cx="445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Computer performance [</a:t>
            </a:r>
            <a:r>
              <a:rPr lang="en-US" sz="2400" dirty="0" err="1">
                <a:solidFill>
                  <a:schemeClr val="accent1"/>
                </a:solidFill>
              </a:rPr>
              <a:t>Gflops</a:t>
            </a:r>
            <a:r>
              <a:rPr lang="en-US" sz="24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45C35-EEF3-994C-B2F7-70E9F59B2684}"/>
              </a:ext>
            </a:extLst>
          </p:cNvPr>
          <p:cNvSpPr txBox="1"/>
          <p:nvPr/>
        </p:nvSpPr>
        <p:spPr>
          <a:xfrm rot="16200000">
            <a:off x="-513038" y="2964499"/>
            <a:ext cx="415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Climate Models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horizontal resolution [km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E958-25C8-2F48-A2AC-818CAAF10026}"/>
              </a:ext>
            </a:extLst>
          </p:cNvPr>
          <p:cNvSpPr txBox="1"/>
          <p:nvPr/>
        </p:nvSpPr>
        <p:spPr>
          <a:xfrm>
            <a:off x="5868627" y="6290925"/>
            <a:ext cx="155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5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DDAA-7570-3343-86F1-1AE0019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440" y="97868"/>
            <a:ext cx="9059119" cy="9941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“Important” small scales will not be resolved in the foreseeable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F1D5E-57F3-2140-889E-6C83E513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t="5261" r="4710" b="2871"/>
          <a:stretch/>
        </p:blipFill>
        <p:spPr>
          <a:xfrm>
            <a:off x="2019849" y="1166276"/>
            <a:ext cx="8539941" cy="532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C03FB-2A8C-2D4A-91FA-D5F56A3191E1}"/>
              </a:ext>
            </a:extLst>
          </p:cNvPr>
          <p:cNvSpPr/>
          <p:nvPr/>
        </p:nvSpPr>
        <p:spPr>
          <a:xfrm>
            <a:off x="9906000" y="6103502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/>
            </a:r>
            <a:br>
              <a:rPr lang="en-US" sz="1350" dirty="0">
                <a:latin typeface="Helvetica" pitchFamily="2" charset="0"/>
              </a:rPr>
            </a:br>
            <a:endParaRPr lang="en-US" sz="135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Schneider et al. (2017)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A353B9-F5C1-B147-8823-26B5987A9AFD}"/>
              </a:ext>
            </a:extLst>
          </p:cNvPr>
          <p:cNvCxnSpPr>
            <a:cxnSpLocks/>
          </p:cNvCxnSpPr>
          <p:nvPr/>
        </p:nvCxnSpPr>
        <p:spPr>
          <a:xfrm flipV="1">
            <a:off x="2019850" y="3558012"/>
            <a:ext cx="4151216" cy="440070"/>
          </a:xfrm>
          <a:prstGeom prst="straightConnector1">
            <a:avLst/>
          </a:prstGeom>
          <a:ln w="603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C875E9-F7BB-A443-8B11-A14C69C53041}"/>
              </a:ext>
            </a:extLst>
          </p:cNvPr>
          <p:cNvSpPr txBox="1"/>
          <p:nvPr/>
        </p:nvSpPr>
        <p:spPr>
          <a:xfrm rot="5400000">
            <a:off x="8536324" y="3935289"/>
            <a:ext cx="445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Computer performance [</a:t>
            </a:r>
            <a:r>
              <a:rPr lang="en-US" sz="2400" dirty="0" err="1">
                <a:solidFill>
                  <a:schemeClr val="accent1"/>
                </a:solidFill>
              </a:rPr>
              <a:t>Gflops</a:t>
            </a:r>
            <a:r>
              <a:rPr lang="en-US" sz="24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45C35-EEF3-994C-B2F7-70E9F59B2684}"/>
              </a:ext>
            </a:extLst>
          </p:cNvPr>
          <p:cNvSpPr txBox="1"/>
          <p:nvPr/>
        </p:nvSpPr>
        <p:spPr>
          <a:xfrm rot="16200000">
            <a:off x="-513038" y="2964499"/>
            <a:ext cx="415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Climate Models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horizontal resolution [km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E958-25C8-2F48-A2AC-818CAAF10026}"/>
              </a:ext>
            </a:extLst>
          </p:cNvPr>
          <p:cNvSpPr txBox="1"/>
          <p:nvPr/>
        </p:nvSpPr>
        <p:spPr>
          <a:xfrm>
            <a:off x="5868627" y="6290925"/>
            <a:ext cx="155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592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DDAA-7570-3343-86F1-1AE0019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440" y="97868"/>
            <a:ext cx="9059119" cy="9941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“Important” small scales will not be resolved in the foreseeable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F1D5E-57F3-2140-889E-6C83E513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t="5261" r="4710" b="2871"/>
          <a:stretch/>
        </p:blipFill>
        <p:spPr>
          <a:xfrm>
            <a:off x="2019849" y="1166276"/>
            <a:ext cx="8539941" cy="532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C03FB-2A8C-2D4A-91FA-D5F56A3191E1}"/>
              </a:ext>
            </a:extLst>
          </p:cNvPr>
          <p:cNvSpPr/>
          <p:nvPr/>
        </p:nvSpPr>
        <p:spPr>
          <a:xfrm>
            <a:off x="9906000" y="6103502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/>
            </a:r>
            <a:br>
              <a:rPr lang="en-US" sz="1350" dirty="0">
                <a:latin typeface="Helvetica" pitchFamily="2" charset="0"/>
              </a:rPr>
            </a:br>
            <a:endParaRPr lang="en-US" sz="135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Schneider et al. (2017)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0374A7-F2BE-FE4D-9598-6CC50031F5A1}"/>
              </a:ext>
            </a:extLst>
          </p:cNvPr>
          <p:cNvCxnSpPr>
            <a:cxnSpLocks/>
          </p:cNvCxnSpPr>
          <p:nvPr/>
        </p:nvCxnSpPr>
        <p:spPr>
          <a:xfrm flipH="1" flipV="1">
            <a:off x="6663794" y="3558012"/>
            <a:ext cx="3896000" cy="68480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A353B9-F5C1-B147-8823-26B5987A9AFD}"/>
              </a:ext>
            </a:extLst>
          </p:cNvPr>
          <p:cNvCxnSpPr>
            <a:cxnSpLocks/>
          </p:cNvCxnSpPr>
          <p:nvPr/>
        </p:nvCxnSpPr>
        <p:spPr>
          <a:xfrm flipV="1">
            <a:off x="2019850" y="3558012"/>
            <a:ext cx="4151216" cy="440070"/>
          </a:xfrm>
          <a:prstGeom prst="straightConnector1">
            <a:avLst/>
          </a:prstGeom>
          <a:ln w="603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C875E9-F7BB-A443-8B11-A14C69C53041}"/>
              </a:ext>
            </a:extLst>
          </p:cNvPr>
          <p:cNvSpPr txBox="1"/>
          <p:nvPr/>
        </p:nvSpPr>
        <p:spPr>
          <a:xfrm rot="5400000">
            <a:off x="8536324" y="3935289"/>
            <a:ext cx="445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Computer performance [</a:t>
            </a:r>
            <a:r>
              <a:rPr lang="en-US" sz="2400" dirty="0" err="1">
                <a:solidFill>
                  <a:schemeClr val="accent1"/>
                </a:solidFill>
              </a:rPr>
              <a:t>Gflops</a:t>
            </a:r>
            <a:r>
              <a:rPr lang="en-US" sz="24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45C35-EEF3-994C-B2F7-70E9F59B2684}"/>
              </a:ext>
            </a:extLst>
          </p:cNvPr>
          <p:cNvSpPr txBox="1"/>
          <p:nvPr/>
        </p:nvSpPr>
        <p:spPr>
          <a:xfrm rot="16200000">
            <a:off x="-513038" y="2964499"/>
            <a:ext cx="415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Climate Models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horizontal resolution [km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E958-25C8-2F48-A2AC-818CAAF10026}"/>
              </a:ext>
            </a:extLst>
          </p:cNvPr>
          <p:cNvSpPr txBox="1"/>
          <p:nvPr/>
        </p:nvSpPr>
        <p:spPr>
          <a:xfrm>
            <a:off x="5868627" y="6290925"/>
            <a:ext cx="155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852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DDAA-7570-3343-86F1-1AE0019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440" y="97868"/>
            <a:ext cx="9059119" cy="9941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“Important” small scales will not be resolved in the foreseeable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F1D5E-57F3-2140-889E-6C83E513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t="5261" r="4710" b="2871"/>
          <a:stretch/>
        </p:blipFill>
        <p:spPr>
          <a:xfrm>
            <a:off x="2019849" y="1166276"/>
            <a:ext cx="8539941" cy="532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C03FB-2A8C-2D4A-91FA-D5F56A3191E1}"/>
              </a:ext>
            </a:extLst>
          </p:cNvPr>
          <p:cNvSpPr/>
          <p:nvPr/>
        </p:nvSpPr>
        <p:spPr>
          <a:xfrm>
            <a:off x="9906000" y="6103502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/>
            </a:r>
            <a:br>
              <a:rPr lang="en-US" sz="1350" dirty="0">
                <a:latin typeface="Helvetica" pitchFamily="2" charset="0"/>
              </a:rPr>
            </a:br>
            <a:endParaRPr lang="en-US" sz="135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Schneider et al. (2017)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6307B-B283-604A-BD3E-344342256520}"/>
              </a:ext>
            </a:extLst>
          </p:cNvPr>
          <p:cNvSpPr txBox="1"/>
          <p:nvPr/>
        </p:nvSpPr>
        <p:spPr>
          <a:xfrm>
            <a:off x="3203586" y="1467502"/>
            <a:ext cx="288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Starting to resolve deep convection – O(10km)</a:t>
            </a:r>
          </a:p>
          <a:p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0374A7-F2BE-FE4D-9598-6CC50031F5A1}"/>
              </a:ext>
            </a:extLst>
          </p:cNvPr>
          <p:cNvCxnSpPr>
            <a:cxnSpLocks/>
          </p:cNvCxnSpPr>
          <p:nvPr/>
        </p:nvCxnSpPr>
        <p:spPr>
          <a:xfrm flipH="1" flipV="1">
            <a:off x="6663794" y="3558012"/>
            <a:ext cx="3896000" cy="68480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A353B9-F5C1-B147-8823-26B5987A9AFD}"/>
              </a:ext>
            </a:extLst>
          </p:cNvPr>
          <p:cNvCxnSpPr>
            <a:cxnSpLocks/>
          </p:cNvCxnSpPr>
          <p:nvPr/>
        </p:nvCxnSpPr>
        <p:spPr>
          <a:xfrm flipV="1">
            <a:off x="2019850" y="3558012"/>
            <a:ext cx="4151216" cy="440070"/>
          </a:xfrm>
          <a:prstGeom prst="straightConnector1">
            <a:avLst/>
          </a:prstGeom>
          <a:ln w="603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C875E9-F7BB-A443-8B11-A14C69C53041}"/>
              </a:ext>
            </a:extLst>
          </p:cNvPr>
          <p:cNvSpPr txBox="1"/>
          <p:nvPr/>
        </p:nvSpPr>
        <p:spPr>
          <a:xfrm rot="5400000">
            <a:off x="8536324" y="3935289"/>
            <a:ext cx="445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Computer performance [</a:t>
            </a:r>
            <a:r>
              <a:rPr lang="en-US" sz="2400" dirty="0" err="1">
                <a:solidFill>
                  <a:schemeClr val="accent1"/>
                </a:solidFill>
              </a:rPr>
              <a:t>Gflops</a:t>
            </a:r>
            <a:r>
              <a:rPr lang="en-US" sz="24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45C35-EEF3-994C-B2F7-70E9F59B2684}"/>
              </a:ext>
            </a:extLst>
          </p:cNvPr>
          <p:cNvSpPr txBox="1"/>
          <p:nvPr/>
        </p:nvSpPr>
        <p:spPr>
          <a:xfrm rot="16200000">
            <a:off x="-513038" y="2964499"/>
            <a:ext cx="415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Climate Models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horizontal resolution [km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E958-25C8-2F48-A2AC-818CAAF10026}"/>
              </a:ext>
            </a:extLst>
          </p:cNvPr>
          <p:cNvSpPr txBox="1"/>
          <p:nvPr/>
        </p:nvSpPr>
        <p:spPr>
          <a:xfrm>
            <a:off x="5868627" y="6290925"/>
            <a:ext cx="155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76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</p:spTree>
    <p:extLst>
      <p:ext uri="{BB962C8B-B14F-4D97-AF65-F5344CB8AC3E}">
        <p14:creationId xmlns:p14="http://schemas.microsoft.com/office/powerpoint/2010/main" val="427847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DDAA-7570-3343-86F1-1AE0019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440" y="97868"/>
            <a:ext cx="9059119" cy="9941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pitchFamily="2" charset="0"/>
              </a:rPr>
              <a:t>“Important” small scales will not be resolved in the foreseeable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F1D5E-57F3-2140-889E-6C83E513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3" t="5261" r="4710" b="2871"/>
          <a:stretch/>
        </p:blipFill>
        <p:spPr>
          <a:xfrm>
            <a:off x="2019849" y="1166276"/>
            <a:ext cx="8539941" cy="532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C03FB-2A8C-2D4A-91FA-D5F56A3191E1}"/>
              </a:ext>
            </a:extLst>
          </p:cNvPr>
          <p:cNvSpPr/>
          <p:nvPr/>
        </p:nvSpPr>
        <p:spPr>
          <a:xfrm>
            <a:off x="9906000" y="6103502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/>
            </a:r>
            <a:br>
              <a:rPr lang="en-US" sz="1350" dirty="0">
                <a:latin typeface="Helvetica" pitchFamily="2" charset="0"/>
              </a:rPr>
            </a:br>
            <a:endParaRPr lang="en-US" sz="135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Schneider et al. (2017)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F70D0B-3927-F948-ACA1-828FF18A7677}"/>
              </a:ext>
            </a:extLst>
          </p:cNvPr>
          <p:cNvCxnSpPr>
            <a:cxnSpLocks/>
          </p:cNvCxnSpPr>
          <p:nvPr/>
        </p:nvCxnSpPr>
        <p:spPr>
          <a:xfrm flipV="1">
            <a:off x="8293925" y="1060082"/>
            <a:ext cx="2046159" cy="14507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E04D23-0679-E74C-BAA4-D3679EA8C83F}"/>
              </a:ext>
            </a:extLst>
          </p:cNvPr>
          <p:cNvSpPr txBox="1"/>
          <p:nvPr/>
        </p:nvSpPr>
        <p:spPr>
          <a:xfrm rot="19492296">
            <a:off x="7684394" y="2053172"/>
            <a:ext cx="290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Resolving stratocumulus  clouds O(10m)  is not likely to happen in our lifetime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6307B-B283-604A-BD3E-344342256520}"/>
              </a:ext>
            </a:extLst>
          </p:cNvPr>
          <p:cNvSpPr txBox="1"/>
          <p:nvPr/>
        </p:nvSpPr>
        <p:spPr>
          <a:xfrm>
            <a:off x="3203586" y="1467502"/>
            <a:ext cx="288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Starting to resolve deep convection – O(10km)</a:t>
            </a:r>
          </a:p>
          <a:p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0374A7-F2BE-FE4D-9598-6CC50031F5A1}"/>
              </a:ext>
            </a:extLst>
          </p:cNvPr>
          <p:cNvCxnSpPr>
            <a:cxnSpLocks/>
          </p:cNvCxnSpPr>
          <p:nvPr/>
        </p:nvCxnSpPr>
        <p:spPr>
          <a:xfrm flipH="1" flipV="1">
            <a:off x="6663794" y="3558012"/>
            <a:ext cx="3896000" cy="68480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A353B9-F5C1-B147-8823-26B5987A9AFD}"/>
              </a:ext>
            </a:extLst>
          </p:cNvPr>
          <p:cNvCxnSpPr>
            <a:cxnSpLocks/>
          </p:cNvCxnSpPr>
          <p:nvPr/>
        </p:nvCxnSpPr>
        <p:spPr>
          <a:xfrm flipV="1">
            <a:off x="2019850" y="3558012"/>
            <a:ext cx="4151216" cy="440070"/>
          </a:xfrm>
          <a:prstGeom prst="straightConnector1">
            <a:avLst/>
          </a:prstGeom>
          <a:ln w="603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C875E9-F7BB-A443-8B11-A14C69C53041}"/>
              </a:ext>
            </a:extLst>
          </p:cNvPr>
          <p:cNvSpPr txBox="1"/>
          <p:nvPr/>
        </p:nvSpPr>
        <p:spPr>
          <a:xfrm rot="5400000">
            <a:off x="8536324" y="3935289"/>
            <a:ext cx="445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Computer performance [</a:t>
            </a:r>
            <a:r>
              <a:rPr lang="en-US" sz="2400" dirty="0" err="1">
                <a:solidFill>
                  <a:schemeClr val="accent1"/>
                </a:solidFill>
              </a:rPr>
              <a:t>Gflops</a:t>
            </a:r>
            <a:r>
              <a:rPr lang="en-US" sz="24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45C35-EEF3-994C-B2F7-70E9F59B2684}"/>
              </a:ext>
            </a:extLst>
          </p:cNvPr>
          <p:cNvSpPr txBox="1"/>
          <p:nvPr/>
        </p:nvSpPr>
        <p:spPr>
          <a:xfrm rot="16200000">
            <a:off x="-513038" y="2964499"/>
            <a:ext cx="415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Climate Models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horizontal resolution [km</a:t>
            </a:r>
            <a:r>
              <a:rPr lang="en-US" sz="2400" baseline="30000" dirty="0">
                <a:solidFill>
                  <a:schemeClr val="accent2"/>
                </a:solidFill>
              </a:rPr>
              <a:t>-1</a:t>
            </a:r>
            <a:r>
              <a:rPr lang="en-US" sz="2400" dirty="0">
                <a:solidFill>
                  <a:schemeClr val="accent2"/>
                </a:solidFill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E958-25C8-2F48-A2AC-818CAAF10026}"/>
              </a:ext>
            </a:extLst>
          </p:cNvPr>
          <p:cNvSpPr txBox="1"/>
          <p:nvPr/>
        </p:nvSpPr>
        <p:spPr>
          <a:xfrm>
            <a:off x="5868627" y="6290925"/>
            <a:ext cx="155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91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5513-690D-DA48-B9C0-067813BA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83" y="171540"/>
            <a:ext cx="11627317" cy="1325563"/>
          </a:xfrm>
        </p:spPr>
        <p:txBody>
          <a:bodyPr>
            <a:noAutofit/>
          </a:bodyPr>
          <a:lstStyle/>
          <a:p>
            <a:pPr algn="ctr" defTabSz="914377" rtl="1"/>
            <a:r>
              <a:rPr lang="en-US" sz="3200" dirty="0">
                <a:latin typeface="Helvetica" pitchFamily="2" charset="0"/>
              </a:rPr>
              <a:t>A different approach to parameterization: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Use machine learning to create new parameterizations trained on high-resolution models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DD58A-C329-C84D-97B8-8E89968231D1}"/>
              </a:ext>
            </a:extLst>
          </p:cNvPr>
          <p:cNvSpPr txBox="1"/>
          <p:nvPr/>
        </p:nvSpPr>
        <p:spPr>
          <a:xfrm>
            <a:off x="2464195" y="3883667"/>
            <a:ext cx="390749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Law of physics</a:t>
            </a:r>
          </a:p>
          <a:p>
            <a:r>
              <a:rPr lang="en-US" sz="2667" dirty="0">
                <a:latin typeface="Helvetica" pitchFamily="2" charset="0"/>
              </a:rPr>
              <a:t>(e.g., fluid dynamics)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F58CC8-EDD1-B54A-BC3E-E6FC379C5FA0}"/>
              </a:ext>
            </a:extLst>
          </p:cNvPr>
          <p:cNvCxnSpPr>
            <a:cxnSpLocks/>
          </p:cNvCxnSpPr>
          <p:nvPr/>
        </p:nvCxnSpPr>
        <p:spPr>
          <a:xfrm flipV="1">
            <a:off x="4633675" y="2939813"/>
            <a:ext cx="1107740" cy="99210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6F7583-99B6-544B-BD5A-32BD49852C2F}"/>
              </a:ext>
            </a:extLst>
          </p:cNvPr>
          <p:cNvSpPr txBox="1"/>
          <p:nvPr/>
        </p:nvSpPr>
        <p:spPr>
          <a:xfrm>
            <a:off x="4286450" y="2208367"/>
            <a:ext cx="474846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General Circulation Models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E99080-F782-504A-9F64-AE9CFF28BC2D}"/>
              </a:ext>
            </a:extLst>
          </p:cNvPr>
          <p:cNvCxnSpPr>
            <a:cxnSpLocks/>
          </p:cNvCxnSpPr>
          <p:nvPr/>
        </p:nvCxnSpPr>
        <p:spPr>
          <a:xfrm flipH="1" flipV="1">
            <a:off x="7092268" y="2939813"/>
            <a:ext cx="684944" cy="99210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D8C08E-8F3A-9D42-9EB8-0C666DD5E365}"/>
              </a:ext>
            </a:extLst>
          </p:cNvPr>
          <p:cNvSpPr txBox="1"/>
          <p:nvPr/>
        </p:nvSpPr>
        <p:spPr>
          <a:xfrm>
            <a:off x="6500619" y="3883665"/>
            <a:ext cx="3907499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Machine learning parameterizations (where possible)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3F7AE6-2A11-564C-A326-7CB107F04ACC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8454369" y="5207297"/>
            <a:ext cx="580547" cy="5807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706F57-B461-7547-BE67-0F1645E1667C}"/>
              </a:ext>
            </a:extLst>
          </p:cNvPr>
          <p:cNvSpPr txBox="1"/>
          <p:nvPr/>
        </p:nvSpPr>
        <p:spPr>
          <a:xfrm>
            <a:off x="8186465" y="5807178"/>
            <a:ext cx="408277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High-resolution simulations</a:t>
            </a:r>
          </a:p>
        </p:txBody>
      </p:sp>
    </p:spTree>
    <p:extLst>
      <p:ext uri="{BB962C8B-B14F-4D97-AF65-F5344CB8AC3E}">
        <p14:creationId xmlns:p14="http://schemas.microsoft.com/office/powerpoint/2010/main" val="10410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974486" y="2546288"/>
            <a:ext cx="10086617" cy="75128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5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90F7C-4375-7444-AFF1-372EF77E5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7" y="1365116"/>
            <a:ext cx="6469764" cy="410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EF511-4446-CB46-ABF2-E1134B096D89}"/>
              </a:ext>
            </a:extLst>
          </p:cNvPr>
          <p:cNvSpPr txBox="1"/>
          <p:nvPr/>
        </p:nvSpPr>
        <p:spPr>
          <a:xfrm>
            <a:off x="354643" y="1971103"/>
            <a:ext cx="478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SP-CAM (super-parameterized model) sub-grid tendencies.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90062-1F52-C046-8DB9-BED997154F24}"/>
              </a:ext>
            </a:extLst>
          </p:cNvPr>
          <p:cNvSpPr txBox="1"/>
          <p:nvPr/>
        </p:nvSpPr>
        <p:spPr>
          <a:xfrm>
            <a:off x="9059134" y="6430945"/>
            <a:ext cx="197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Rasp et al. (2018)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6E0B5C-4DE4-BD47-968E-679FC8E8AAE5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6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90F7C-4375-7444-AFF1-372EF77E5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7" y="1365116"/>
            <a:ext cx="6469764" cy="410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EF511-4446-CB46-ABF2-E1134B096D89}"/>
              </a:ext>
            </a:extLst>
          </p:cNvPr>
          <p:cNvSpPr txBox="1"/>
          <p:nvPr/>
        </p:nvSpPr>
        <p:spPr>
          <a:xfrm>
            <a:off x="354643" y="1971103"/>
            <a:ext cx="478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SP-CAM (super-parameterized model) sub-grid tendencies.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C30ABA-256C-BF4F-AC77-A2ECFC1CDDD0}"/>
              </a:ext>
            </a:extLst>
          </p:cNvPr>
          <p:cNvCxnSpPr>
            <a:cxnSpLocks/>
          </p:cNvCxnSpPr>
          <p:nvPr/>
        </p:nvCxnSpPr>
        <p:spPr>
          <a:xfrm flipH="1" flipV="1">
            <a:off x="9244361" y="4561203"/>
            <a:ext cx="769434" cy="82538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1B9120-8B16-7444-BB9D-C8518EDF1210}"/>
              </a:ext>
            </a:extLst>
          </p:cNvPr>
          <p:cNvSpPr txBox="1"/>
          <p:nvPr/>
        </p:nvSpPr>
        <p:spPr>
          <a:xfrm>
            <a:off x="9145123" y="5386592"/>
            <a:ext cx="272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SP-CAM and Neural network-CAM has similar precipitation distribution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316DB-4AA8-3944-A1B6-B26E92A13BC3}"/>
              </a:ext>
            </a:extLst>
          </p:cNvPr>
          <p:cNvSpPr txBox="1"/>
          <p:nvPr/>
        </p:nvSpPr>
        <p:spPr>
          <a:xfrm>
            <a:off x="9059134" y="6430945"/>
            <a:ext cx="197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Rasp et al. (2018)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1493AF-DDA9-A94F-95A1-538015A74F75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3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90F7C-4375-7444-AFF1-372EF77E5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7" y="1365116"/>
            <a:ext cx="6469764" cy="410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EF511-4446-CB46-ABF2-E1134B096D89}"/>
              </a:ext>
            </a:extLst>
          </p:cNvPr>
          <p:cNvSpPr txBox="1"/>
          <p:nvPr/>
        </p:nvSpPr>
        <p:spPr>
          <a:xfrm>
            <a:off x="354643" y="1971103"/>
            <a:ext cx="478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SP-CAM (super-parameterized model) sub-grid tendencies.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C30ABA-256C-BF4F-AC77-A2ECFC1CDDD0}"/>
              </a:ext>
            </a:extLst>
          </p:cNvPr>
          <p:cNvCxnSpPr>
            <a:cxnSpLocks/>
          </p:cNvCxnSpPr>
          <p:nvPr/>
        </p:nvCxnSpPr>
        <p:spPr>
          <a:xfrm flipH="1" flipV="1">
            <a:off x="9244361" y="4561203"/>
            <a:ext cx="769434" cy="82538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1B9120-8B16-7444-BB9D-C8518EDF1210}"/>
              </a:ext>
            </a:extLst>
          </p:cNvPr>
          <p:cNvSpPr txBox="1"/>
          <p:nvPr/>
        </p:nvSpPr>
        <p:spPr>
          <a:xfrm>
            <a:off x="9145123" y="5386592"/>
            <a:ext cx="272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SP-CAM and Neural network-CAM has similar precipitation distribution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4C4BB4-80A0-5F46-B61D-4FE1B43A6DCD}"/>
              </a:ext>
            </a:extLst>
          </p:cNvPr>
          <p:cNvCxnSpPr>
            <a:cxnSpLocks/>
          </p:cNvCxnSpPr>
          <p:nvPr/>
        </p:nvCxnSpPr>
        <p:spPr>
          <a:xfrm>
            <a:off x="7348654" y="4052607"/>
            <a:ext cx="1217118" cy="0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80E1D7-AEB0-924E-B17E-4623B92BC909}"/>
              </a:ext>
            </a:extLst>
          </p:cNvPr>
          <p:cNvSpPr txBox="1"/>
          <p:nvPr/>
        </p:nvSpPr>
        <p:spPr>
          <a:xfrm>
            <a:off x="9059134" y="6430945"/>
            <a:ext cx="197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Rasp et al. (2018)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2DFD8A-DB46-FB47-AD7B-4CEBA698B5BA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8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90F7C-4375-7444-AFF1-372EF77E5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7" y="1365116"/>
            <a:ext cx="6469764" cy="410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EF511-4446-CB46-ABF2-E1134B096D89}"/>
              </a:ext>
            </a:extLst>
          </p:cNvPr>
          <p:cNvSpPr txBox="1"/>
          <p:nvPr/>
        </p:nvSpPr>
        <p:spPr>
          <a:xfrm>
            <a:off x="354643" y="1971103"/>
            <a:ext cx="478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SP-CAM (super-parameterized model) sub-grid tendencies.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00540-F035-9044-9975-BECFBBFE15F9}"/>
              </a:ext>
            </a:extLst>
          </p:cNvPr>
          <p:cNvSpPr txBox="1"/>
          <p:nvPr/>
        </p:nvSpPr>
        <p:spPr>
          <a:xfrm>
            <a:off x="432811" y="4850777"/>
            <a:ext cx="626907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Tx/>
              <a:buAutoNum type="arabicPeriod"/>
            </a:pPr>
            <a:r>
              <a:rPr lang="en-US" sz="2100" dirty="0"/>
              <a:t>2D CRM with 8 </a:t>
            </a:r>
            <a:r>
              <a:rPr lang="en-US" sz="2100" dirty="0" err="1"/>
              <a:t>gridboxes</a:t>
            </a:r>
            <a:r>
              <a:rPr lang="en-US" sz="2100" dirty="0"/>
              <a:t> (wasn’t stable with 32 </a:t>
            </a:r>
            <a:r>
              <a:rPr lang="en-US" sz="2100" dirty="0" err="1"/>
              <a:t>gridboxes</a:t>
            </a:r>
            <a:r>
              <a:rPr lang="en-US" sz="2100" dirty="0"/>
              <a:t>)</a:t>
            </a:r>
          </a:p>
          <a:p>
            <a:pPr marL="385763" indent="-385763">
              <a:buAutoNum type="arabicPeriod"/>
            </a:pPr>
            <a:r>
              <a:rPr lang="en-US" sz="2100" dirty="0"/>
              <a:t>Changes in the Neural Network architecture can lead to unstable  simulations</a:t>
            </a:r>
          </a:p>
          <a:p>
            <a:pPr marL="385763" indent="-385763">
              <a:buAutoNum type="arabicPeriod"/>
            </a:pPr>
            <a:r>
              <a:rPr lang="en-US" sz="2100" dirty="0"/>
              <a:t>No energy conservation (though see </a:t>
            </a:r>
            <a:r>
              <a:rPr lang="en-US" sz="2100" dirty="0" err="1"/>
              <a:t>Beucler</a:t>
            </a:r>
            <a:r>
              <a:rPr lang="en-US" sz="2100" dirty="0"/>
              <a:t> </a:t>
            </a:r>
            <a:r>
              <a:rPr lang="en-US" sz="2100" dirty="0" err="1"/>
              <a:t>et.al</a:t>
            </a:r>
            <a:r>
              <a:rPr lang="en-US" sz="2100" dirty="0"/>
              <a:t>. 2019)</a:t>
            </a:r>
          </a:p>
          <a:p>
            <a:pPr marL="385763" indent="-385763">
              <a:buAutoNum type="arabicPeriod"/>
            </a:pPr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02B08-EFEF-F441-BCBC-F27CBB1AEAB2}"/>
              </a:ext>
            </a:extLst>
          </p:cNvPr>
          <p:cNvSpPr txBox="1"/>
          <p:nvPr/>
        </p:nvSpPr>
        <p:spPr>
          <a:xfrm>
            <a:off x="9059134" y="6430945"/>
            <a:ext cx="197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Rasp et al. (2018)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C30ABA-256C-BF4F-AC77-A2ECFC1CDDD0}"/>
              </a:ext>
            </a:extLst>
          </p:cNvPr>
          <p:cNvCxnSpPr>
            <a:cxnSpLocks/>
          </p:cNvCxnSpPr>
          <p:nvPr/>
        </p:nvCxnSpPr>
        <p:spPr>
          <a:xfrm flipH="1" flipV="1">
            <a:off x="9244361" y="4561203"/>
            <a:ext cx="769434" cy="82538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1B9120-8B16-7444-BB9D-C8518EDF1210}"/>
              </a:ext>
            </a:extLst>
          </p:cNvPr>
          <p:cNvSpPr txBox="1"/>
          <p:nvPr/>
        </p:nvSpPr>
        <p:spPr>
          <a:xfrm>
            <a:off x="9145123" y="5386592"/>
            <a:ext cx="272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SP-CAM and Neural network-CAM has similar precipitation distribution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4C4BB4-80A0-5F46-B61D-4FE1B43A6DCD}"/>
              </a:ext>
            </a:extLst>
          </p:cNvPr>
          <p:cNvCxnSpPr>
            <a:cxnSpLocks/>
          </p:cNvCxnSpPr>
          <p:nvPr/>
        </p:nvCxnSpPr>
        <p:spPr>
          <a:xfrm>
            <a:off x="7348654" y="4052607"/>
            <a:ext cx="1217118" cy="0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AE5C362-C1CF-9D4B-ADBD-97A79B78327D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6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D02B08-EFEF-F441-BCBC-F27CBB1AEAB2}"/>
              </a:ext>
            </a:extLst>
          </p:cNvPr>
          <p:cNvSpPr txBox="1"/>
          <p:nvPr/>
        </p:nvSpPr>
        <p:spPr>
          <a:xfrm>
            <a:off x="8923358" y="6382693"/>
            <a:ext cx="32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Brenowitz</a:t>
            </a:r>
            <a:r>
              <a:rPr lang="en-US" i="1" dirty="0"/>
              <a:t> and Bretherton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7A97E-D40B-FC4F-A3E7-7CB1BE596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290"/>
          <a:stretch/>
        </p:blipFill>
        <p:spPr>
          <a:xfrm>
            <a:off x="4678007" y="1289291"/>
            <a:ext cx="4332178" cy="2312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1490FE-1D7E-E047-9F30-D48F1CB6F3D9}"/>
              </a:ext>
            </a:extLst>
          </p:cNvPr>
          <p:cNvSpPr txBox="1"/>
          <p:nvPr/>
        </p:nvSpPr>
        <p:spPr>
          <a:xfrm>
            <a:off x="572192" y="1801934"/>
            <a:ext cx="433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a 3D cloud resolving model (SAM, 4km resolution) sub-grid tendencies.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37423-5061-5842-8BFB-3F8BB65F3760}"/>
              </a:ext>
            </a:extLst>
          </p:cNvPr>
          <p:cNvSpPr txBox="1"/>
          <p:nvPr/>
        </p:nvSpPr>
        <p:spPr>
          <a:xfrm>
            <a:off x="9941033" y="3422458"/>
            <a:ext cx="151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2-day precipitation forecast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BB64EE-7DBA-5142-A3A3-2D2E992464E9}"/>
              </a:ext>
            </a:extLst>
          </p:cNvPr>
          <p:cNvCxnSpPr>
            <a:cxnSpLocks/>
          </p:cNvCxnSpPr>
          <p:nvPr/>
        </p:nvCxnSpPr>
        <p:spPr>
          <a:xfrm flipH="1" flipV="1">
            <a:off x="8842917" y="3007598"/>
            <a:ext cx="1098118" cy="746141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6D8EB7-36D0-0841-80FD-12B6F37D527D}"/>
              </a:ext>
            </a:extLst>
          </p:cNvPr>
          <p:cNvSpPr txBox="1"/>
          <p:nvPr/>
        </p:nvSpPr>
        <p:spPr>
          <a:xfrm>
            <a:off x="9522272" y="2098050"/>
            <a:ext cx="251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CRM (4 km resolution)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685AF2-EC06-9C49-A34C-2FF113CCE476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3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"/>
    </mc:Choice>
    <mc:Fallback xmlns="">
      <p:transition spd="slow" advTm="21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D02B08-EFEF-F441-BCBC-F27CBB1AEAB2}"/>
              </a:ext>
            </a:extLst>
          </p:cNvPr>
          <p:cNvSpPr txBox="1"/>
          <p:nvPr/>
        </p:nvSpPr>
        <p:spPr>
          <a:xfrm>
            <a:off x="8923358" y="6382693"/>
            <a:ext cx="32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Brenowitz</a:t>
            </a:r>
            <a:r>
              <a:rPr lang="en-US" i="1" dirty="0"/>
              <a:t> and Bretherton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7A97E-D40B-FC4F-A3E7-7CB1BE59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07" y="1289290"/>
            <a:ext cx="4332178" cy="4847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1490FE-1D7E-E047-9F30-D48F1CB6F3D9}"/>
              </a:ext>
            </a:extLst>
          </p:cNvPr>
          <p:cNvSpPr txBox="1"/>
          <p:nvPr/>
        </p:nvSpPr>
        <p:spPr>
          <a:xfrm>
            <a:off x="572192" y="1801934"/>
            <a:ext cx="433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a 3D cloud resolving model (SAM, 4km resolution) sub-grid tendencies.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37423-5061-5842-8BFB-3F8BB65F3760}"/>
              </a:ext>
            </a:extLst>
          </p:cNvPr>
          <p:cNvSpPr txBox="1"/>
          <p:nvPr/>
        </p:nvSpPr>
        <p:spPr>
          <a:xfrm>
            <a:off x="9941033" y="3422458"/>
            <a:ext cx="151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2-day precipitation forecast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BB64EE-7DBA-5142-A3A3-2D2E992464E9}"/>
              </a:ext>
            </a:extLst>
          </p:cNvPr>
          <p:cNvCxnSpPr>
            <a:cxnSpLocks/>
          </p:cNvCxnSpPr>
          <p:nvPr/>
        </p:nvCxnSpPr>
        <p:spPr>
          <a:xfrm flipH="1" flipV="1">
            <a:off x="8842917" y="3007598"/>
            <a:ext cx="1098118" cy="746141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6D8EB7-36D0-0841-80FD-12B6F37D527D}"/>
              </a:ext>
            </a:extLst>
          </p:cNvPr>
          <p:cNvSpPr txBox="1"/>
          <p:nvPr/>
        </p:nvSpPr>
        <p:spPr>
          <a:xfrm>
            <a:off x="9522272" y="2098050"/>
            <a:ext cx="251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CRM (4 km resolution)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A72978-2110-ED49-989D-F9EBF10784E2}"/>
              </a:ext>
            </a:extLst>
          </p:cNvPr>
          <p:cNvSpPr txBox="1"/>
          <p:nvPr/>
        </p:nvSpPr>
        <p:spPr>
          <a:xfrm>
            <a:off x="8923359" y="4760648"/>
            <a:ext cx="2781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160 km resolution + NN parameterization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143DAD-9AE3-EB46-8017-2E9E5A319186}"/>
              </a:ext>
            </a:extLst>
          </p:cNvPr>
          <p:cNvCxnSpPr>
            <a:cxnSpLocks/>
          </p:cNvCxnSpPr>
          <p:nvPr/>
        </p:nvCxnSpPr>
        <p:spPr>
          <a:xfrm flipH="1">
            <a:off x="9121698" y="4006288"/>
            <a:ext cx="801148" cy="78483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1804DBC-ECE0-E242-A8C9-5742287D2548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1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"/>
    </mc:Choice>
    <mc:Fallback xmlns="">
      <p:transition spd="slow" advTm="218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D02B08-EFEF-F441-BCBC-F27CBB1AEAB2}"/>
              </a:ext>
            </a:extLst>
          </p:cNvPr>
          <p:cNvSpPr txBox="1"/>
          <p:nvPr/>
        </p:nvSpPr>
        <p:spPr>
          <a:xfrm>
            <a:off x="8923358" y="6382693"/>
            <a:ext cx="32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Brenowitz</a:t>
            </a:r>
            <a:r>
              <a:rPr lang="en-US" i="1" dirty="0"/>
              <a:t> and Bretherton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7A97E-D40B-FC4F-A3E7-7CB1BE59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07" y="1289290"/>
            <a:ext cx="4332178" cy="4847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1490FE-1D7E-E047-9F30-D48F1CB6F3D9}"/>
              </a:ext>
            </a:extLst>
          </p:cNvPr>
          <p:cNvSpPr txBox="1"/>
          <p:nvPr/>
        </p:nvSpPr>
        <p:spPr>
          <a:xfrm>
            <a:off x="572192" y="1801934"/>
            <a:ext cx="433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Neural Network to learn a 3D cloud resolving model (SAM, 4km resolution) sub-grid tendencies.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37423-5061-5842-8BFB-3F8BB65F3760}"/>
              </a:ext>
            </a:extLst>
          </p:cNvPr>
          <p:cNvSpPr txBox="1"/>
          <p:nvPr/>
        </p:nvSpPr>
        <p:spPr>
          <a:xfrm>
            <a:off x="9941033" y="3422458"/>
            <a:ext cx="151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2-day precipitation forecast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BB64EE-7DBA-5142-A3A3-2D2E992464E9}"/>
              </a:ext>
            </a:extLst>
          </p:cNvPr>
          <p:cNvCxnSpPr>
            <a:cxnSpLocks/>
          </p:cNvCxnSpPr>
          <p:nvPr/>
        </p:nvCxnSpPr>
        <p:spPr>
          <a:xfrm flipH="1" flipV="1">
            <a:off x="8842917" y="3007598"/>
            <a:ext cx="1098118" cy="746141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6D8EB7-36D0-0841-80FD-12B6F37D527D}"/>
              </a:ext>
            </a:extLst>
          </p:cNvPr>
          <p:cNvSpPr txBox="1"/>
          <p:nvPr/>
        </p:nvSpPr>
        <p:spPr>
          <a:xfrm>
            <a:off x="9522272" y="2098050"/>
            <a:ext cx="251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CRM (4 km resolution)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A72978-2110-ED49-989D-F9EBF10784E2}"/>
              </a:ext>
            </a:extLst>
          </p:cNvPr>
          <p:cNvSpPr txBox="1"/>
          <p:nvPr/>
        </p:nvSpPr>
        <p:spPr>
          <a:xfrm>
            <a:off x="8923359" y="4760648"/>
            <a:ext cx="2781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160 km resolution + NN parameterization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143DAD-9AE3-EB46-8017-2E9E5A319186}"/>
              </a:ext>
            </a:extLst>
          </p:cNvPr>
          <p:cNvCxnSpPr>
            <a:cxnSpLocks/>
          </p:cNvCxnSpPr>
          <p:nvPr/>
        </p:nvCxnSpPr>
        <p:spPr>
          <a:xfrm flipH="1">
            <a:off x="9121698" y="4006288"/>
            <a:ext cx="801148" cy="78483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91CEE3-B702-AA41-9D30-99365B7FC19D}"/>
              </a:ext>
            </a:extLst>
          </p:cNvPr>
          <p:cNvSpPr txBox="1"/>
          <p:nvPr/>
        </p:nvSpPr>
        <p:spPr>
          <a:xfrm>
            <a:off x="245328" y="4760648"/>
            <a:ext cx="4678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Tx/>
              <a:buAutoNum type="arabicPeriod"/>
            </a:pPr>
            <a:r>
              <a:rPr lang="en-US" sz="2400" dirty="0"/>
              <a:t>Drift of the mean climate: only short term prediction</a:t>
            </a:r>
          </a:p>
          <a:p>
            <a:pPr marL="385763" indent="-385763">
              <a:buAutoNum type="arabicPeriod"/>
            </a:pPr>
            <a:r>
              <a:rPr lang="en-US" sz="2400" dirty="0"/>
              <a:t>Challenging to make it stable</a:t>
            </a:r>
          </a:p>
          <a:p>
            <a:pPr marL="385763" indent="-385763">
              <a:buAutoNum type="arabicPeriod"/>
            </a:pPr>
            <a:r>
              <a:rPr lang="en-US" sz="2400" dirty="0"/>
              <a:t>No energy conservation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A5ACAA-59FC-1F41-978D-4B5A351D8B63}"/>
              </a:ext>
            </a:extLst>
          </p:cNvPr>
          <p:cNvSpPr txBox="1">
            <a:spLocks/>
          </p:cNvSpPr>
          <p:nvPr/>
        </p:nvSpPr>
        <p:spPr>
          <a:xfrm>
            <a:off x="981308" y="134556"/>
            <a:ext cx="10821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Recent attempts at machine learning parameterizations had some success but were not always stable/did not obey conservation laws/had climate drift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7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"/>
    </mc:Choice>
    <mc:Fallback xmlns="">
      <p:transition spd="slow" advTm="218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834636" y="1933103"/>
            <a:ext cx="10086617" cy="75128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89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B27784-981D-B743-8D84-7EE491998C79}"/>
              </a:ext>
            </a:extLst>
          </p:cNvPr>
          <p:cNvSpPr txBox="1"/>
          <p:nvPr/>
        </p:nvSpPr>
        <p:spPr>
          <a:xfrm>
            <a:off x="8237444" y="6434254"/>
            <a:ext cx="321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O’Gorman and Dwyer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35793-8ACF-0A4B-B355-3C9925205F59}"/>
              </a:ext>
            </a:extLst>
          </p:cNvPr>
          <p:cNvSpPr txBox="1"/>
          <p:nvPr/>
        </p:nvSpPr>
        <p:spPr>
          <a:xfrm>
            <a:off x="358534" y="1930190"/>
            <a:ext cx="3176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 Forest could emulate the relaxed Arakawa-Schubert (RAS) convection scheme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D89BAF4-2864-7C4C-A6EC-A914DB3C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33" y="10468"/>
            <a:ext cx="10700796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Random forests is a machine learning algorithm that can give a parameterization that obey conservation laws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5AACC-FCC3-0C47-B11D-5F7DB223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45" y="1286661"/>
            <a:ext cx="7268323" cy="4864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3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B27784-981D-B743-8D84-7EE491998C79}"/>
              </a:ext>
            </a:extLst>
          </p:cNvPr>
          <p:cNvSpPr txBox="1"/>
          <p:nvPr/>
        </p:nvSpPr>
        <p:spPr>
          <a:xfrm>
            <a:off x="8237444" y="6434254"/>
            <a:ext cx="321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O’Gorman and Dwyer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35793-8ACF-0A4B-B355-3C9925205F59}"/>
              </a:ext>
            </a:extLst>
          </p:cNvPr>
          <p:cNvSpPr txBox="1"/>
          <p:nvPr/>
        </p:nvSpPr>
        <p:spPr>
          <a:xfrm>
            <a:off x="358534" y="1930190"/>
            <a:ext cx="3176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 Forest could emulate the relaxed Arakawa-Schubert (RAS) convection scheme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DEFBFE-8DD7-A240-8311-98FB98DA17FF}"/>
              </a:ext>
            </a:extLst>
          </p:cNvPr>
          <p:cNvSpPr txBox="1"/>
          <p:nvPr/>
        </p:nvSpPr>
        <p:spPr>
          <a:xfrm>
            <a:off x="304744" y="5859131"/>
            <a:ext cx="6375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Stable when coupled to GCM</a:t>
            </a:r>
          </a:p>
          <a:p>
            <a:pPr marL="342900" indent="-342900">
              <a:buAutoNum type="arabicPeriod"/>
            </a:pPr>
            <a:r>
              <a:rPr lang="en-US" sz="2400" dirty="0"/>
              <a:t>Conserves energy/non-negative precipitation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5AACC-FCC3-0C47-B11D-5F7DB223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45" y="1286661"/>
            <a:ext cx="7268323" cy="486492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514CF5-B21F-EF43-8B7D-D3FB4A8533B9}"/>
              </a:ext>
            </a:extLst>
          </p:cNvPr>
          <p:cNvCxnSpPr>
            <a:cxnSpLocks/>
          </p:cNvCxnSpPr>
          <p:nvPr/>
        </p:nvCxnSpPr>
        <p:spPr>
          <a:xfrm flipV="1">
            <a:off x="4328945" y="4860295"/>
            <a:ext cx="1435121" cy="804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8">
            <a:extLst>
              <a:ext uri="{FF2B5EF4-FFF2-40B4-BE49-F238E27FC236}">
                <a16:creationId xmlns:a16="http://schemas.microsoft.com/office/drawing/2014/main" id="{63756810-A734-9C49-B76F-44F48C797496}"/>
              </a:ext>
            </a:extLst>
          </p:cNvPr>
          <p:cNvSpPr txBox="1">
            <a:spLocks/>
          </p:cNvSpPr>
          <p:nvPr/>
        </p:nvSpPr>
        <p:spPr>
          <a:xfrm>
            <a:off x="594733" y="10468"/>
            <a:ext cx="10700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Helvetica" pitchFamily="2" charset="0"/>
              </a:rPr>
              <a:t>Random forests is a machine learning algorithm that can give a parameterization that obey conservation laws</a:t>
            </a:r>
            <a:endParaRPr lang="en-US" sz="3200" dirty="0"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7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820BBA3-A05E-7442-9F14-83CCA31EDB7B}"/>
              </a:ext>
            </a:extLst>
          </p:cNvPr>
          <p:cNvSpPr txBox="1">
            <a:spLocks/>
          </p:cNvSpPr>
          <p:nvPr/>
        </p:nvSpPr>
        <p:spPr>
          <a:xfrm>
            <a:off x="330539" y="2766218"/>
            <a:ext cx="11530921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Goal here: to run stable and accurate climate simulations learning from a fully 3D high-resolution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9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1097280" y="3162748"/>
            <a:ext cx="8606118" cy="86061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01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C84B-D2E7-A54B-8688-8C334981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41" y="146362"/>
            <a:ext cx="6312127" cy="99417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We learn from a quasi-global high-resolution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52A89-DE5B-7B4C-8811-F5924C2D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240" y="1483178"/>
            <a:ext cx="7037473" cy="269914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SAM model with </a:t>
            </a:r>
            <a:r>
              <a:rPr lang="en-US" sz="2400" dirty="0" err="1">
                <a:latin typeface="Helvetica" pitchFamily="2" charset="0"/>
              </a:rPr>
              <a:t>hypohydrostatic</a:t>
            </a:r>
            <a:r>
              <a:rPr lang="en-US" sz="2400" dirty="0">
                <a:latin typeface="Helvetica" pitchFamily="2" charset="0"/>
              </a:rPr>
              <a:t> rescaling factor of 4 (grid spacing 12km), 48 vertical levels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Specified SST distribution (</a:t>
            </a:r>
            <a:r>
              <a:rPr lang="en-US" sz="2400" dirty="0" err="1">
                <a:latin typeface="Helvetica" pitchFamily="2" charset="0"/>
              </a:rPr>
              <a:t>qobs</a:t>
            </a:r>
            <a:r>
              <a:rPr lang="en-US" sz="2400" dirty="0">
                <a:latin typeface="Helvetica" pitchFamily="2" charset="0"/>
              </a:rPr>
              <a:t>)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Original simulation thanks to Bill Boos</a:t>
            </a: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92C1F-E5F4-9F40-84B9-6A8456982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4934" r="64035" b="1574"/>
          <a:stretch/>
        </p:blipFill>
        <p:spPr>
          <a:xfrm>
            <a:off x="311574" y="146362"/>
            <a:ext cx="3291839" cy="6652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3EAF8-9877-2B4C-9C24-C62FF7242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1"/>
          <a:stretch/>
        </p:blipFill>
        <p:spPr>
          <a:xfrm>
            <a:off x="3507950" y="146362"/>
            <a:ext cx="1084369" cy="61660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61765-7C8D-9744-96E9-9B21A1985914}"/>
              </a:ext>
            </a:extLst>
          </p:cNvPr>
          <p:cNvSpPr/>
          <p:nvPr/>
        </p:nvSpPr>
        <p:spPr>
          <a:xfrm>
            <a:off x="7017174" y="6121333"/>
            <a:ext cx="5154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SAM:</a:t>
            </a:r>
            <a:r>
              <a:rPr lang="en-US" i="1" dirty="0">
                <a:latin typeface="Helvetica" pitchFamily="2" charset="0"/>
              </a:rPr>
              <a:t> </a:t>
            </a:r>
            <a:r>
              <a:rPr lang="en-US" i="1" dirty="0" err="1">
                <a:latin typeface="Helvetica" pitchFamily="2" charset="0"/>
              </a:rPr>
              <a:t>Khairoutdinov</a:t>
            </a:r>
            <a:r>
              <a:rPr lang="en-US" i="1" dirty="0">
                <a:latin typeface="Helvetica" pitchFamily="2" charset="0"/>
              </a:rPr>
              <a:t> and Randall, 2003</a:t>
            </a:r>
          </a:p>
          <a:p>
            <a:r>
              <a:rPr lang="en-US" dirty="0" err="1">
                <a:latin typeface="Helvetica" pitchFamily="2" charset="0"/>
              </a:rPr>
              <a:t>Hypohdrostatic</a:t>
            </a:r>
            <a:r>
              <a:rPr lang="en-US" dirty="0">
                <a:latin typeface="Helvetica" pitchFamily="2" charset="0"/>
              </a:rPr>
              <a:t>/DARE: e.g., </a:t>
            </a:r>
            <a:r>
              <a:rPr lang="en-US" i="1" dirty="0" err="1">
                <a:latin typeface="Helvetica" pitchFamily="2" charset="0"/>
              </a:rPr>
              <a:t>Kuang</a:t>
            </a:r>
            <a:r>
              <a:rPr lang="en-US" i="1" dirty="0">
                <a:latin typeface="Helvetica" pitchFamily="2" charset="0"/>
              </a:rPr>
              <a:t> et al. 2005 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1D973-41E1-AD49-8D2C-0ACD6E65AF2F}"/>
              </a:ext>
            </a:extLst>
          </p:cNvPr>
          <p:cNvSpPr txBox="1"/>
          <p:nvPr/>
        </p:nvSpPr>
        <p:spPr>
          <a:xfrm rot="16200000">
            <a:off x="-817192" y="2521524"/>
            <a:ext cx="234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4102944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A3F7D-334E-9E47-93BC-A83F8BC5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42" y="1919344"/>
            <a:ext cx="6124689" cy="494874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D12ED6A-BDEE-454A-8546-BB6D8117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79"/>
            <a:ext cx="11045190" cy="113266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Extreme precipitation </a:t>
            </a:r>
            <a:r>
              <a:rPr lang="en-US" sz="3600" dirty="0">
                <a:latin typeface="Helvetica" pitchFamily="2" charset="0"/>
              </a:rPr>
              <a:t>is different in high- and low-resolution simulations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CA9610-8DDA-6545-895A-D68F17861B83}"/>
              </a:ext>
            </a:extLst>
          </p:cNvPr>
          <p:cNvCxnSpPr>
            <a:cxnSpLocks/>
          </p:cNvCxnSpPr>
          <p:nvPr/>
        </p:nvCxnSpPr>
        <p:spPr>
          <a:xfrm flipH="1">
            <a:off x="6700457" y="4821572"/>
            <a:ext cx="461289" cy="0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C67FDD-A9C0-6241-AB46-3CC7DC437314}"/>
              </a:ext>
            </a:extLst>
          </p:cNvPr>
          <p:cNvSpPr txBox="1"/>
          <p:nvPr/>
        </p:nvSpPr>
        <p:spPr>
          <a:xfrm>
            <a:off x="7206663" y="4608083"/>
            <a:ext cx="25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High resolution (target)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68C0D-75FF-BC4A-B769-DF41C6F0D551}"/>
              </a:ext>
            </a:extLst>
          </p:cNvPr>
          <p:cNvSpPr/>
          <p:nvPr/>
        </p:nvSpPr>
        <p:spPr>
          <a:xfrm>
            <a:off x="3033656" y="1919345"/>
            <a:ext cx="602429" cy="490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73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D12ED6A-BDEE-454A-8546-BB6D8117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79"/>
            <a:ext cx="11045190" cy="113266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Extreme precipitation </a:t>
            </a:r>
            <a:r>
              <a:rPr lang="en-US" sz="3600" dirty="0">
                <a:latin typeface="Helvetica" pitchFamily="2" charset="0"/>
              </a:rPr>
              <a:t>is different in high- and low-resolution simulations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6C4506-3886-0B41-8B45-7970364FD5B9}"/>
              </a:ext>
            </a:extLst>
          </p:cNvPr>
          <p:cNvGrpSpPr/>
          <p:nvPr/>
        </p:nvGrpSpPr>
        <p:grpSpPr>
          <a:xfrm>
            <a:off x="3033656" y="1919345"/>
            <a:ext cx="6746578" cy="4967640"/>
            <a:chOff x="3033656" y="1919345"/>
            <a:chExt cx="6746578" cy="49676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90FF43-D7A9-224B-AF69-C9CA0A2E6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645"/>
            <a:stretch/>
          </p:blipFill>
          <p:spPr>
            <a:xfrm>
              <a:off x="3208417" y="1919345"/>
              <a:ext cx="5753216" cy="496764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A48A99-B37D-0C4C-AB7E-AA9CB475A706}"/>
                </a:ext>
              </a:extLst>
            </p:cNvPr>
            <p:cNvCxnSpPr>
              <a:cxnSpLocks/>
            </p:cNvCxnSpPr>
            <p:nvPr/>
          </p:nvCxnSpPr>
          <p:spPr>
            <a:xfrm>
              <a:off x="5574881" y="3720441"/>
              <a:ext cx="572867" cy="0"/>
            </a:xfrm>
            <a:prstGeom prst="straightConnector1">
              <a:avLst/>
            </a:prstGeom>
            <a:ln w="666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97E0E7-641C-4A4C-9221-69E5D974E1E2}"/>
                </a:ext>
              </a:extLst>
            </p:cNvPr>
            <p:cNvSpPr txBox="1"/>
            <p:nvPr/>
          </p:nvSpPr>
          <p:spPr>
            <a:xfrm>
              <a:off x="4271766" y="3266517"/>
              <a:ext cx="2606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Lower resolution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D8134E0-2324-D146-83CD-67351AE5D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0457" y="4821572"/>
              <a:ext cx="461289" cy="0"/>
            </a:xfrm>
            <a:prstGeom prst="straightConnector1">
              <a:avLst/>
            </a:prstGeom>
            <a:ln w="666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3062C9-C17D-3448-BF43-D65C27A96B5C}"/>
                </a:ext>
              </a:extLst>
            </p:cNvPr>
            <p:cNvSpPr txBox="1"/>
            <p:nvPr/>
          </p:nvSpPr>
          <p:spPr>
            <a:xfrm>
              <a:off x="7206663" y="4608083"/>
              <a:ext cx="2573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Helvetica" pitchFamily="2" charset="0"/>
                </a:rPr>
                <a:t>High resolution (target)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83CFDD-E131-C04D-B83E-726978672F62}"/>
                </a:ext>
              </a:extLst>
            </p:cNvPr>
            <p:cNvSpPr/>
            <p:nvPr/>
          </p:nvSpPr>
          <p:spPr>
            <a:xfrm>
              <a:off x="3033656" y="1919345"/>
              <a:ext cx="602429" cy="490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DBEB3BF-16FE-0C4A-ADC5-450F5664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9" r="90647"/>
          <a:stretch/>
        </p:blipFill>
        <p:spPr>
          <a:xfrm>
            <a:off x="2807742" y="2409712"/>
            <a:ext cx="572867" cy="44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5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3656-9149-3D47-85D1-3E90786E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4" y="189019"/>
            <a:ext cx="11055773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Helvetica" pitchFamily="2" charset="0"/>
              </a:rPr>
              <a:t>Privious</a:t>
            </a:r>
            <a:r>
              <a:rPr lang="en-US" dirty="0">
                <a:latin typeface="Helvetica" pitchFamily="2" charset="0"/>
              </a:rPr>
              <a:t> studies: Aqua-planet simulations with different parameterization schemes lead to very different precipitation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EF24C-6EF2-5740-9113-12F51933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370" y="1828800"/>
            <a:ext cx="5675799" cy="496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0A0C17-3E8B-5342-9179-38BD6B9C4A97}"/>
              </a:ext>
            </a:extLst>
          </p:cNvPr>
          <p:cNvSpPr txBox="1"/>
          <p:nvPr/>
        </p:nvSpPr>
        <p:spPr>
          <a:xfrm>
            <a:off x="9240455" y="6425793"/>
            <a:ext cx="295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Mobis</a:t>
            </a:r>
            <a:r>
              <a:rPr lang="en-US" i="1" dirty="0"/>
              <a:t> and Stevens 2012</a:t>
            </a:r>
          </a:p>
        </p:txBody>
      </p:sp>
    </p:spTree>
    <p:extLst>
      <p:ext uri="{BB962C8B-B14F-4D97-AF65-F5344CB8AC3E}">
        <p14:creationId xmlns:p14="http://schemas.microsoft.com/office/powerpoint/2010/main" val="2346985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1" y="1639230"/>
            <a:ext cx="7469965" cy="3651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2EAA4F-4EA7-784B-8858-62A2753F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061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FA8EA-A335-AD43-97D2-21244143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0" y="2261699"/>
            <a:ext cx="7469965" cy="38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1" y="1639230"/>
            <a:ext cx="7469965" cy="3651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2EAA4F-4EA7-784B-8858-62A2753F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736E8-C299-D049-A7C1-0989A2CB74B7}"/>
              </a:ext>
            </a:extLst>
          </p:cNvPr>
          <p:cNvSpPr txBox="1"/>
          <p:nvPr/>
        </p:nvSpPr>
        <p:spPr>
          <a:xfrm>
            <a:off x="5385673" y="3114346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Liquid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B7B2D-A987-B045-B8D9-E646BFE2DCF4}"/>
              </a:ext>
            </a:extLst>
          </p:cNvPr>
          <p:cNvSpPr txBox="1"/>
          <p:nvPr/>
        </p:nvSpPr>
        <p:spPr>
          <a:xfrm>
            <a:off x="7944872" y="3133784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68AA917-5581-824E-AC55-7490D6D90C21}"/>
              </a:ext>
            </a:extLst>
          </p:cNvPr>
          <p:cNvSpPr/>
          <p:nvPr/>
        </p:nvSpPr>
        <p:spPr>
          <a:xfrm rot="16200000">
            <a:off x="5672727" y="1953760"/>
            <a:ext cx="494852" cy="1908285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50BFB900-E3B2-454C-A243-F50F641924DD}"/>
              </a:ext>
            </a:extLst>
          </p:cNvPr>
          <p:cNvSpPr/>
          <p:nvPr/>
        </p:nvSpPr>
        <p:spPr>
          <a:xfrm rot="16200000">
            <a:off x="8318302" y="1536783"/>
            <a:ext cx="494852" cy="269914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45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94093-2528-4F42-AF6A-CED6C0B89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1" y="1"/>
            <a:ext cx="7429373" cy="6802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84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FA8EA-A335-AD43-97D2-21244143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0" y="2261699"/>
            <a:ext cx="7469965" cy="38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1" y="1639230"/>
            <a:ext cx="7469965" cy="365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E90AC-CB97-8848-8A20-83E99EBA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701" y="3779988"/>
            <a:ext cx="7935796" cy="3651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2EAA4F-4EA7-784B-8858-62A2753F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736E8-C299-D049-A7C1-0989A2CB74B7}"/>
              </a:ext>
            </a:extLst>
          </p:cNvPr>
          <p:cNvSpPr txBox="1"/>
          <p:nvPr/>
        </p:nvSpPr>
        <p:spPr>
          <a:xfrm>
            <a:off x="5385673" y="3114346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Liquid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BEE5B-9843-1C4B-BE39-8262F9971B5A}"/>
              </a:ext>
            </a:extLst>
          </p:cNvPr>
          <p:cNvSpPr txBox="1"/>
          <p:nvPr/>
        </p:nvSpPr>
        <p:spPr>
          <a:xfrm>
            <a:off x="7944872" y="3133784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F719C42-1307-E940-8FFE-1AC3C9C655E8}"/>
              </a:ext>
            </a:extLst>
          </p:cNvPr>
          <p:cNvSpPr/>
          <p:nvPr/>
        </p:nvSpPr>
        <p:spPr>
          <a:xfrm rot="16200000">
            <a:off x="5672727" y="1953760"/>
            <a:ext cx="494852" cy="1908285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5085735-6E73-EB40-B220-B3BDBDCD75C3}"/>
              </a:ext>
            </a:extLst>
          </p:cNvPr>
          <p:cNvSpPr/>
          <p:nvPr/>
        </p:nvSpPr>
        <p:spPr>
          <a:xfrm rot="16200000">
            <a:off x="8318302" y="1536783"/>
            <a:ext cx="494852" cy="269914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87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FA8EA-A335-AD43-97D2-21244143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0" y="2261699"/>
            <a:ext cx="7469965" cy="38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8CD9D-BE74-6E4C-8730-8762C11F5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1" y="1639230"/>
            <a:ext cx="7469965" cy="365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E90AC-CB97-8848-8A20-83E99EBA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701" y="3779988"/>
            <a:ext cx="7935796" cy="36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9DB5C-FC15-084A-8953-CDF5956E7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700" y="4608609"/>
            <a:ext cx="7935796" cy="4302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2EAA4F-4EA7-784B-8858-62A2753F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736E8-C299-D049-A7C1-0989A2CB74B7}"/>
              </a:ext>
            </a:extLst>
          </p:cNvPr>
          <p:cNvSpPr txBox="1"/>
          <p:nvPr/>
        </p:nvSpPr>
        <p:spPr>
          <a:xfrm>
            <a:off x="5385673" y="3114346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Liquid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6A597-B8C8-8547-8F90-3EFED05BFC96}"/>
              </a:ext>
            </a:extLst>
          </p:cNvPr>
          <p:cNvSpPr txBox="1"/>
          <p:nvPr/>
        </p:nvSpPr>
        <p:spPr>
          <a:xfrm>
            <a:off x="7944872" y="3133784"/>
            <a:ext cx="162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92B0794-A3DF-6144-8C81-D05D15E626D3}"/>
              </a:ext>
            </a:extLst>
          </p:cNvPr>
          <p:cNvSpPr/>
          <p:nvPr/>
        </p:nvSpPr>
        <p:spPr>
          <a:xfrm rot="16200000">
            <a:off x="5672727" y="1953760"/>
            <a:ext cx="494852" cy="1908285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B1AFC9F-DA87-2549-845B-E8FD3FCEA548}"/>
              </a:ext>
            </a:extLst>
          </p:cNvPr>
          <p:cNvSpPr/>
          <p:nvPr/>
        </p:nvSpPr>
        <p:spPr>
          <a:xfrm rot="16200000">
            <a:off x="8318302" y="1536783"/>
            <a:ext cx="494852" cy="269914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458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F2F997-B751-C24D-9AF9-7C8CF5D2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67" y="2243182"/>
            <a:ext cx="8241175" cy="23716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25ACC3-03F6-C34C-86B0-07F5F785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335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F2F997-B751-C24D-9AF9-7C8CF5D2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67" y="2243182"/>
            <a:ext cx="8241175" cy="2371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6AE7D-B9E3-7D47-B478-D7747630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998" y="5269615"/>
            <a:ext cx="6478351" cy="1368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44F1C5-A2B8-5143-AB31-CEA65326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5" y="123961"/>
            <a:ext cx="10423488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Goal: to correct the tendencies of the thermodynamic and moisture variables due to sub-grid processes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046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C91A1B1-A8C0-1F4D-BE0D-BD37A2CFE828}"/>
              </a:ext>
            </a:extLst>
          </p:cNvPr>
          <p:cNvSpPr txBox="1">
            <a:spLocks/>
          </p:cNvSpPr>
          <p:nvPr/>
        </p:nvSpPr>
        <p:spPr>
          <a:xfrm>
            <a:off x="747253" y="131445"/>
            <a:ext cx="10894140" cy="1656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Goal: to use a Random Forest (RF)  to predict the effect of </a:t>
            </a:r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processes on the resolved thermodynamic and moisture variables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C1ACA-2F80-1849-9678-0DA6C70F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26" y="2213922"/>
            <a:ext cx="6478351" cy="1368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B165C-0C8A-0F40-982F-3B0826BB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76" y="4074741"/>
            <a:ext cx="3434485" cy="7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8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C1ACA-2F80-1849-9678-0DA6C70F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26" y="2213922"/>
            <a:ext cx="6478351" cy="1368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B165C-0C8A-0F40-982F-3B0826BB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76" y="4074741"/>
            <a:ext cx="3434485" cy="7844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BDAB57-88F9-264D-96BD-859E39E1E590}"/>
              </a:ext>
            </a:extLst>
          </p:cNvPr>
          <p:cNvSpPr txBox="1">
            <a:spLocks/>
          </p:cNvSpPr>
          <p:nvPr/>
        </p:nvSpPr>
        <p:spPr>
          <a:xfrm>
            <a:off x="747253" y="131445"/>
            <a:ext cx="10894140" cy="1656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Goal: to use a Random Forest (RF)  to predict the effect of </a:t>
            </a:r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processes on the resolved thermodynamic and moisture variables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AF93C-4F3E-784A-A6EE-1CF5F20B2979}"/>
              </a:ext>
            </a:extLst>
          </p:cNvPr>
          <p:cNvSpPr/>
          <p:nvPr/>
        </p:nvSpPr>
        <p:spPr>
          <a:xfrm>
            <a:off x="2368051" y="2057769"/>
            <a:ext cx="7303073" cy="1759916"/>
          </a:xfrm>
          <a:prstGeom prst="rect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3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204CE7-351A-D74F-908A-A356CF77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7" y="1840992"/>
            <a:ext cx="7454249" cy="5017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21C751-6218-2E43-AD45-51E4876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85" y="60481"/>
            <a:ext cx="11031793" cy="994172"/>
          </a:xfrm>
        </p:spPr>
        <p:txBody>
          <a:bodyPr>
            <a:noAutofit/>
          </a:bodyPr>
          <a:lstStyle/>
          <a:p>
            <a:r>
              <a:rPr lang="en-US" sz="2667" dirty="0">
                <a:latin typeface="Helvetica" pitchFamily="2" charset="0"/>
              </a:rPr>
              <a:t>Coarse grained field = average of a field over a number of grid boxes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258D5-C88E-2F49-B4E3-4C9E57E69AE1}"/>
              </a:ext>
            </a:extLst>
          </p:cNvPr>
          <p:cNvSpPr txBox="1"/>
          <p:nvPr/>
        </p:nvSpPr>
        <p:spPr>
          <a:xfrm>
            <a:off x="7113095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20B5F-9D59-A44B-814A-FAC245AF566F}"/>
              </a:ext>
            </a:extLst>
          </p:cNvPr>
          <p:cNvSpPr txBox="1"/>
          <p:nvPr/>
        </p:nvSpPr>
        <p:spPr>
          <a:xfrm>
            <a:off x="6172188" y="2015639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3E433-03F0-2B45-9754-01F4E721AC5D}"/>
              </a:ext>
            </a:extLst>
          </p:cNvPr>
          <p:cNvSpPr txBox="1"/>
          <p:nvPr/>
        </p:nvSpPr>
        <p:spPr>
          <a:xfrm>
            <a:off x="8127153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x32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000A79-9E6A-5D4F-8497-5901FEBC3E93}"/>
              </a:ext>
            </a:extLst>
          </p:cNvPr>
          <p:cNvSpPr/>
          <p:nvPr/>
        </p:nvSpPr>
        <p:spPr>
          <a:xfrm>
            <a:off x="5917806" y="2026382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99F47E-064F-8245-A3BE-64B3F49EE15A}"/>
              </a:ext>
            </a:extLst>
          </p:cNvPr>
          <p:cNvSpPr/>
          <p:nvPr/>
        </p:nvSpPr>
        <p:spPr>
          <a:xfrm>
            <a:off x="7022481" y="2090930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05A1F-FC49-384B-BE53-C1B592CE65B2}"/>
              </a:ext>
            </a:extLst>
          </p:cNvPr>
          <p:cNvSpPr/>
          <p:nvPr/>
        </p:nvSpPr>
        <p:spPr>
          <a:xfrm>
            <a:off x="7795012" y="2038203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E9AAC3-3CDC-3941-9E6D-2D372C3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30" y="986555"/>
            <a:ext cx="7144319" cy="9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04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204CE7-351A-D74F-908A-A356CF77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7" y="1840992"/>
            <a:ext cx="7454249" cy="5017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21C751-6218-2E43-AD45-51E4876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85" y="60481"/>
            <a:ext cx="11031793" cy="994172"/>
          </a:xfrm>
        </p:spPr>
        <p:txBody>
          <a:bodyPr>
            <a:noAutofit/>
          </a:bodyPr>
          <a:lstStyle/>
          <a:p>
            <a:r>
              <a:rPr lang="en-US" sz="2667" dirty="0">
                <a:latin typeface="Helvetica" pitchFamily="2" charset="0"/>
              </a:rPr>
              <a:t>Coarse grained field = average of a field over a number of grid boxes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258D5-C88E-2F49-B4E3-4C9E57E69AE1}"/>
              </a:ext>
            </a:extLst>
          </p:cNvPr>
          <p:cNvSpPr txBox="1"/>
          <p:nvPr/>
        </p:nvSpPr>
        <p:spPr>
          <a:xfrm>
            <a:off x="7113095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20B5F-9D59-A44B-814A-FAC245AF566F}"/>
              </a:ext>
            </a:extLst>
          </p:cNvPr>
          <p:cNvSpPr txBox="1"/>
          <p:nvPr/>
        </p:nvSpPr>
        <p:spPr>
          <a:xfrm>
            <a:off x="6172188" y="2015639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3E433-03F0-2B45-9754-01F4E721AC5D}"/>
              </a:ext>
            </a:extLst>
          </p:cNvPr>
          <p:cNvSpPr txBox="1"/>
          <p:nvPr/>
        </p:nvSpPr>
        <p:spPr>
          <a:xfrm>
            <a:off x="8127153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99F47E-064F-8245-A3BE-64B3F49EE15A}"/>
              </a:ext>
            </a:extLst>
          </p:cNvPr>
          <p:cNvSpPr/>
          <p:nvPr/>
        </p:nvSpPr>
        <p:spPr>
          <a:xfrm>
            <a:off x="7022481" y="2090930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05A1F-FC49-384B-BE53-C1B592CE65B2}"/>
              </a:ext>
            </a:extLst>
          </p:cNvPr>
          <p:cNvSpPr/>
          <p:nvPr/>
        </p:nvSpPr>
        <p:spPr>
          <a:xfrm>
            <a:off x="7795012" y="2038203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E9AAC3-3CDC-3941-9E6D-2D372C3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30" y="986555"/>
            <a:ext cx="7144319" cy="9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4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204CE7-351A-D74F-908A-A356CF77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7" y="1840992"/>
            <a:ext cx="7454249" cy="5017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21C751-6218-2E43-AD45-51E4876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85" y="60481"/>
            <a:ext cx="11031793" cy="994172"/>
          </a:xfrm>
        </p:spPr>
        <p:txBody>
          <a:bodyPr>
            <a:noAutofit/>
          </a:bodyPr>
          <a:lstStyle/>
          <a:p>
            <a:r>
              <a:rPr lang="en-US" sz="2667" dirty="0">
                <a:latin typeface="Helvetica" pitchFamily="2" charset="0"/>
              </a:rPr>
              <a:t>Coarse grained field = average of a field over a number of grid boxes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258D5-C88E-2F49-B4E3-4C9E57E69AE1}"/>
              </a:ext>
            </a:extLst>
          </p:cNvPr>
          <p:cNvSpPr txBox="1"/>
          <p:nvPr/>
        </p:nvSpPr>
        <p:spPr>
          <a:xfrm>
            <a:off x="7113095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20B5F-9D59-A44B-814A-FAC245AF566F}"/>
              </a:ext>
            </a:extLst>
          </p:cNvPr>
          <p:cNvSpPr txBox="1"/>
          <p:nvPr/>
        </p:nvSpPr>
        <p:spPr>
          <a:xfrm>
            <a:off x="6172188" y="2015639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3E433-03F0-2B45-9754-01F4E721AC5D}"/>
              </a:ext>
            </a:extLst>
          </p:cNvPr>
          <p:cNvSpPr txBox="1"/>
          <p:nvPr/>
        </p:nvSpPr>
        <p:spPr>
          <a:xfrm>
            <a:off x="8127153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x32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05A1F-FC49-384B-BE53-C1B592CE65B2}"/>
              </a:ext>
            </a:extLst>
          </p:cNvPr>
          <p:cNvSpPr/>
          <p:nvPr/>
        </p:nvSpPr>
        <p:spPr>
          <a:xfrm>
            <a:off x="7795012" y="2038203"/>
            <a:ext cx="994953" cy="451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E9AAC3-3CDC-3941-9E6D-2D372C3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30" y="986555"/>
            <a:ext cx="7144319" cy="9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6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204CE7-351A-D74F-908A-A356CF77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7" y="1840992"/>
            <a:ext cx="7454249" cy="5017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21C751-6218-2E43-AD45-51E4876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85" y="60481"/>
            <a:ext cx="11031793" cy="994172"/>
          </a:xfrm>
        </p:spPr>
        <p:txBody>
          <a:bodyPr>
            <a:noAutofit/>
          </a:bodyPr>
          <a:lstStyle/>
          <a:p>
            <a:r>
              <a:rPr lang="en-US" sz="2667" dirty="0">
                <a:latin typeface="Helvetica" pitchFamily="2" charset="0"/>
              </a:rPr>
              <a:t>Coarse grained field = average of a field over a number of grid boxes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258D5-C88E-2F49-B4E3-4C9E57E69AE1}"/>
              </a:ext>
            </a:extLst>
          </p:cNvPr>
          <p:cNvSpPr txBox="1"/>
          <p:nvPr/>
        </p:nvSpPr>
        <p:spPr>
          <a:xfrm>
            <a:off x="7113095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20B5F-9D59-A44B-814A-FAC245AF566F}"/>
              </a:ext>
            </a:extLst>
          </p:cNvPr>
          <p:cNvSpPr txBox="1"/>
          <p:nvPr/>
        </p:nvSpPr>
        <p:spPr>
          <a:xfrm>
            <a:off x="6172188" y="2015639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3E433-03F0-2B45-9754-01F4E721AC5D}"/>
              </a:ext>
            </a:extLst>
          </p:cNvPr>
          <p:cNvSpPr txBox="1"/>
          <p:nvPr/>
        </p:nvSpPr>
        <p:spPr>
          <a:xfrm>
            <a:off x="8127153" y="2026382"/>
            <a:ext cx="740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x32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E9AAC3-3CDC-3941-9E6D-2D372C3E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30" y="986555"/>
            <a:ext cx="7144319" cy="9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3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94093-2528-4F42-AF6A-CED6C0B89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1" y="1"/>
            <a:ext cx="7429373" cy="6802216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2CD2D74B-2D84-AF47-B01D-E7E6F204847D}"/>
              </a:ext>
            </a:extLst>
          </p:cNvPr>
          <p:cNvSpPr/>
          <p:nvPr/>
        </p:nvSpPr>
        <p:spPr>
          <a:xfrm>
            <a:off x="2598345" y="4780230"/>
            <a:ext cx="7523429" cy="1466661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782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819228-8E69-EB40-8E29-A7AB3FB95E16}"/>
              </a:ext>
            </a:extLst>
          </p:cNvPr>
          <p:cNvSpPr/>
          <p:nvPr/>
        </p:nvSpPr>
        <p:spPr>
          <a:xfrm>
            <a:off x="4848194" y="2705426"/>
            <a:ext cx="3869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Coarse grained advection from high resolution simulation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469995-8D4E-344D-A6D0-AE48B568A594}"/>
              </a:ext>
            </a:extLst>
          </p:cNvPr>
          <p:cNvSpPr txBox="1">
            <a:spLocks/>
          </p:cNvSpPr>
          <p:nvPr/>
        </p:nvSpPr>
        <p:spPr>
          <a:xfrm>
            <a:off x="4742156" y="-160674"/>
            <a:ext cx="7337234" cy="183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tendency is the difference between the coarse-grained (high-res) tendency and the resolved tendency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EBA63-7AA8-6041-AAC3-2A779527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4934" r="64035" b="1574"/>
          <a:stretch/>
        </p:blipFill>
        <p:spPr>
          <a:xfrm>
            <a:off x="311574" y="146362"/>
            <a:ext cx="3291839" cy="665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9C379-4186-8D42-9CAE-234983D31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1"/>
          <a:stretch/>
        </p:blipFill>
        <p:spPr>
          <a:xfrm>
            <a:off x="3507950" y="146362"/>
            <a:ext cx="1084369" cy="616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7F6A0-3BCA-A947-853B-129F2E9D0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9" t="4975" r="64838" b="10463"/>
          <a:stretch/>
        </p:blipFill>
        <p:spPr>
          <a:xfrm>
            <a:off x="987552" y="138080"/>
            <a:ext cx="2565435" cy="6070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18A3A-F14F-C24A-A85C-07295611A443}"/>
              </a:ext>
            </a:extLst>
          </p:cNvPr>
          <p:cNvSpPr txBox="1"/>
          <p:nvPr/>
        </p:nvSpPr>
        <p:spPr>
          <a:xfrm rot="16200000">
            <a:off x="-794890" y="2521524"/>
            <a:ext cx="234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Longitude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1E9B-EEE8-844A-92F5-ABC807DA410E}"/>
              </a:ext>
            </a:extLst>
          </p:cNvPr>
          <p:cNvSpPr/>
          <p:nvPr/>
        </p:nvSpPr>
        <p:spPr>
          <a:xfrm>
            <a:off x="7965443" y="6420098"/>
            <a:ext cx="4456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Com. (in press)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13D7A-13C5-4349-B450-94F3833BC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867" y="1623940"/>
            <a:ext cx="1574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3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1C7050-CFED-D04B-AD3C-D2A8335B22A2}"/>
              </a:ext>
            </a:extLst>
          </p:cNvPr>
          <p:cNvSpPr/>
          <p:nvPr/>
        </p:nvSpPr>
        <p:spPr>
          <a:xfrm>
            <a:off x="9046464" y="2733341"/>
            <a:ext cx="3145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advection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19228-8E69-EB40-8E29-A7AB3FB95E16}"/>
              </a:ext>
            </a:extLst>
          </p:cNvPr>
          <p:cNvSpPr/>
          <p:nvPr/>
        </p:nvSpPr>
        <p:spPr>
          <a:xfrm>
            <a:off x="4848194" y="2705426"/>
            <a:ext cx="3869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Coarse grained advection from high resolution simulation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469995-8D4E-344D-A6D0-AE48B568A594}"/>
              </a:ext>
            </a:extLst>
          </p:cNvPr>
          <p:cNvSpPr txBox="1">
            <a:spLocks/>
          </p:cNvSpPr>
          <p:nvPr/>
        </p:nvSpPr>
        <p:spPr>
          <a:xfrm>
            <a:off x="4742156" y="-160674"/>
            <a:ext cx="7337234" cy="183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tendency is the difference between the coarse-grained (high-res) tendency and the resolved tendency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EBA63-7AA8-6041-AAC3-2A779527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4934" r="64035" b="1574"/>
          <a:stretch/>
        </p:blipFill>
        <p:spPr>
          <a:xfrm>
            <a:off x="311574" y="146362"/>
            <a:ext cx="3291839" cy="665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9C379-4186-8D42-9CAE-234983D31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1"/>
          <a:stretch/>
        </p:blipFill>
        <p:spPr>
          <a:xfrm>
            <a:off x="3507950" y="146362"/>
            <a:ext cx="1084369" cy="616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7F6A0-3BCA-A947-853B-129F2E9D0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9" t="4975" r="64838" b="10463"/>
          <a:stretch/>
        </p:blipFill>
        <p:spPr>
          <a:xfrm>
            <a:off x="987552" y="138080"/>
            <a:ext cx="2565435" cy="6070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18A3A-F14F-C24A-A85C-07295611A443}"/>
              </a:ext>
            </a:extLst>
          </p:cNvPr>
          <p:cNvSpPr txBox="1"/>
          <p:nvPr/>
        </p:nvSpPr>
        <p:spPr>
          <a:xfrm rot="16200000">
            <a:off x="-794890" y="2521524"/>
            <a:ext cx="234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Longitude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1E9B-EEE8-844A-92F5-ABC807DA410E}"/>
              </a:ext>
            </a:extLst>
          </p:cNvPr>
          <p:cNvSpPr/>
          <p:nvPr/>
        </p:nvSpPr>
        <p:spPr>
          <a:xfrm>
            <a:off x="7965443" y="6420098"/>
            <a:ext cx="4456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Com. (in press)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13D7A-13C5-4349-B450-94F3833BC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867" y="1623940"/>
            <a:ext cx="15748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D3AA81-FDFE-2940-A6E6-BDEF01EAA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960" y="1618046"/>
            <a:ext cx="152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1C7050-CFED-D04B-AD3C-D2A8335B22A2}"/>
              </a:ext>
            </a:extLst>
          </p:cNvPr>
          <p:cNvSpPr/>
          <p:nvPr/>
        </p:nvSpPr>
        <p:spPr>
          <a:xfrm>
            <a:off x="9046464" y="2733341"/>
            <a:ext cx="3145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advection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19228-8E69-EB40-8E29-A7AB3FB95E16}"/>
              </a:ext>
            </a:extLst>
          </p:cNvPr>
          <p:cNvSpPr/>
          <p:nvPr/>
        </p:nvSpPr>
        <p:spPr>
          <a:xfrm>
            <a:off x="4848194" y="2705426"/>
            <a:ext cx="3869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Coarse grained advection from high resolution simulation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469995-8D4E-344D-A6D0-AE48B568A594}"/>
              </a:ext>
            </a:extLst>
          </p:cNvPr>
          <p:cNvSpPr txBox="1">
            <a:spLocks/>
          </p:cNvSpPr>
          <p:nvPr/>
        </p:nvSpPr>
        <p:spPr>
          <a:xfrm>
            <a:off x="4742156" y="-160674"/>
            <a:ext cx="7337234" cy="183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tendency is the difference between the coarse-grained (high-res) tendency and the resolved tendency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EBA63-7AA8-6041-AAC3-2A779527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4934" r="64035" b="1574"/>
          <a:stretch/>
        </p:blipFill>
        <p:spPr>
          <a:xfrm>
            <a:off x="311574" y="146362"/>
            <a:ext cx="3291839" cy="665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9C379-4186-8D42-9CAE-234983D31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1"/>
          <a:stretch/>
        </p:blipFill>
        <p:spPr>
          <a:xfrm>
            <a:off x="3507950" y="146362"/>
            <a:ext cx="1084369" cy="616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7F6A0-3BCA-A947-853B-129F2E9D0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9" t="4975" r="64838" b="10463"/>
          <a:stretch/>
        </p:blipFill>
        <p:spPr>
          <a:xfrm>
            <a:off x="987552" y="138080"/>
            <a:ext cx="2565435" cy="6070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18A3A-F14F-C24A-A85C-07295611A443}"/>
              </a:ext>
            </a:extLst>
          </p:cNvPr>
          <p:cNvSpPr txBox="1"/>
          <p:nvPr/>
        </p:nvSpPr>
        <p:spPr>
          <a:xfrm rot="16200000">
            <a:off x="-794890" y="2521524"/>
            <a:ext cx="234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Longitude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1E9B-EEE8-844A-92F5-ABC807DA410E}"/>
              </a:ext>
            </a:extLst>
          </p:cNvPr>
          <p:cNvSpPr/>
          <p:nvPr/>
        </p:nvSpPr>
        <p:spPr>
          <a:xfrm>
            <a:off x="7965443" y="6420098"/>
            <a:ext cx="4456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Com. (in press)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13D7A-13C5-4349-B450-94F3833BC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867" y="1623940"/>
            <a:ext cx="15748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D3AA81-FDFE-2940-A6E6-BDEF01EAA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960" y="1618046"/>
            <a:ext cx="1524000" cy="1028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63B6E3-76BB-CB41-B051-A0BD1452B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200" y="3847981"/>
            <a:ext cx="6787976" cy="12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25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1C7050-CFED-D04B-AD3C-D2A8335B22A2}"/>
              </a:ext>
            </a:extLst>
          </p:cNvPr>
          <p:cNvSpPr/>
          <p:nvPr/>
        </p:nvSpPr>
        <p:spPr>
          <a:xfrm>
            <a:off x="9046464" y="2733341"/>
            <a:ext cx="3145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advection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19228-8E69-EB40-8E29-A7AB3FB95E16}"/>
              </a:ext>
            </a:extLst>
          </p:cNvPr>
          <p:cNvSpPr/>
          <p:nvPr/>
        </p:nvSpPr>
        <p:spPr>
          <a:xfrm>
            <a:off x="4848194" y="2705426"/>
            <a:ext cx="3869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Coarse grained advection from high resolution simulation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469995-8D4E-344D-A6D0-AE48B568A594}"/>
              </a:ext>
            </a:extLst>
          </p:cNvPr>
          <p:cNvSpPr txBox="1">
            <a:spLocks/>
          </p:cNvSpPr>
          <p:nvPr/>
        </p:nvSpPr>
        <p:spPr>
          <a:xfrm>
            <a:off x="4742156" y="-160674"/>
            <a:ext cx="7337234" cy="183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accent2"/>
                </a:solidFill>
                <a:latin typeface="Helvetica" pitchFamily="2" charset="0"/>
              </a:rPr>
              <a:t>Subgrid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 tendency is the difference between the coarse-grained (high-res) tendency and the resolved tendency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EBA63-7AA8-6041-AAC3-2A779527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4934" r="64035" b="1574"/>
          <a:stretch/>
        </p:blipFill>
        <p:spPr>
          <a:xfrm>
            <a:off x="311574" y="146362"/>
            <a:ext cx="3291839" cy="665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9C379-4186-8D42-9CAE-234983D31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1"/>
          <a:stretch/>
        </p:blipFill>
        <p:spPr>
          <a:xfrm>
            <a:off x="3507950" y="146362"/>
            <a:ext cx="1084369" cy="616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7F6A0-3BCA-A947-853B-129F2E9D0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9" t="4975" r="64838" b="10463"/>
          <a:stretch/>
        </p:blipFill>
        <p:spPr>
          <a:xfrm>
            <a:off x="987552" y="138080"/>
            <a:ext cx="2565435" cy="6070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918A3A-F14F-C24A-A85C-07295611A443}"/>
              </a:ext>
            </a:extLst>
          </p:cNvPr>
          <p:cNvSpPr txBox="1"/>
          <p:nvPr/>
        </p:nvSpPr>
        <p:spPr>
          <a:xfrm rot="16200000">
            <a:off x="-794890" y="2521524"/>
            <a:ext cx="234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Longitude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92151D-D9CA-2E41-93AC-108D1E804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00" y="3847981"/>
            <a:ext cx="6787976" cy="123104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A5FEE-47C8-2943-A943-F45BF073CEAC}"/>
              </a:ext>
            </a:extLst>
          </p:cNvPr>
          <p:cNvSpPr txBox="1">
            <a:spLocks/>
          </p:cNvSpPr>
          <p:nvPr/>
        </p:nvSpPr>
        <p:spPr>
          <a:xfrm>
            <a:off x="4742156" y="4871319"/>
            <a:ext cx="6854945" cy="168363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Parameterization includes: microphysics, vertical advection, boundary-layer turbulence and radiation</a:t>
            </a: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1E9B-EEE8-844A-92F5-ABC807DA410E}"/>
              </a:ext>
            </a:extLst>
          </p:cNvPr>
          <p:cNvSpPr/>
          <p:nvPr/>
        </p:nvSpPr>
        <p:spPr>
          <a:xfrm>
            <a:off x="7406641" y="6420098"/>
            <a:ext cx="5015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13D7A-13C5-4349-B450-94F3833BC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867" y="1623940"/>
            <a:ext cx="15748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D3AA81-FDFE-2940-A6E6-BDEF01EAA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960" y="1618046"/>
            <a:ext cx="152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0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C1ACA-2F80-1849-9678-0DA6C70F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26" y="2213922"/>
            <a:ext cx="6478351" cy="1368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BB165C-0C8A-0F40-982F-3B0826BB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76" y="4074741"/>
            <a:ext cx="3434485" cy="7844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BDAB57-88F9-264D-96BD-859E39E1E590}"/>
              </a:ext>
            </a:extLst>
          </p:cNvPr>
          <p:cNvSpPr txBox="1">
            <a:spLocks/>
          </p:cNvSpPr>
          <p:nvPr/>
        </p:nvSpPr>
        <p:spPr>
          <a:xfrm>
            <a:off x="747253" y="131445"/>
            <a:ext cx="10894140" cy="1656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" pitchFamily="2" charset="0"/>
              </a:rPr>
              <a:t>Goal: to use a Random Forest (RF)  to predict the effect of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processes on the resolved thermodynamic and moisture variables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87F08-8ACB-E34A-A80D-39B85A0E9BD0}"/>
              </a:ext>
            </a:extLst>
          </p:cNvPr>
          <p:cNvSpPr/>
          <p:nvPr/>
        </p:nvSpPr>
        <p:spPr>
          <a:xfrm>
            <a:off x="3474720" y="3743662"/>
            <a:ext cx="4647304" cy="1698428"/>
          </a:xfrm>
          <a:prstGeom prst="rect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8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F4CDE1A-9340-6D4D-B6E0-6B979036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63" y="1064241"/>
            <a:ext cx="8145304" cy="4173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4109C-238B-9B40-B944-2D647C36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Machine-learning algorithm for parameterization: Random-forest (</a:t>
            </a:r>
            <a:r>
              <a:rPr lang="en-US" sz="3200" dirty="0" err="1">
                <a:latin typeface="Helvetica" pitchFamily="2" charset="0"/>
              </a:rPr>
              <a:t>Breiman</a:t>
            </a:r>
            <a:r>
              <a:rPr lang="en-US" sz="3200" dirty="0">
                <a:latin typeface="Helvetica" pitchFamily="2" charset="0"/>
              </a:rPr>
              <a:t> 2001)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2FC44-CEBD-6643-AFD2-D16766FD64F2}"/>
              </a:ext>
            </a:extLst>
          </p:cNvPr>
          <p:cNvSpPr txBox="1"/>
          <p:nvPr/>
        </p:nvSpPr>
        <p:spPr>
          <a:xfrm>
            <a:off x="447556" y="1252943"/>
            <a:ext cx="260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simple tree:</a:t>
            </a:r>
          </a:p>
        </p:txBody>
      </p:sp>
    </p:spTree>
    <p:extLst>
      <p:ext uri="{BB962C8B-B14F-4D97-AF65-F5344CB8AC3E}">
        <p14:creationId xmlns:p14="http://schemas.microsoft.com/office/powerpoint/2010/main" val="2484208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BFDBF1-BE2B-1448-ACEF-16AC0F4A6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63" y="1064241"/>
            <a:ext cx="8145304" cy="4173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4109C-238B-9B40-B944-2D647C36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Machine-learning algorithm for parameterization: Random-forest (</a:t>
            </a:r>
            <a:r>
              <a:rPr lang="en-US" sz="3200" dirty="0" err="1">
                <a:latin typeface="Helvetica" pitchFamily="2" charset="0"/>
              </a:rPr>
              <a:t>Breiman</a:t>
            </a:r>
            <a:r>
              <a:rPr lang="en-US" sz="3200" dirty="0">
                <a:latin typeface="Helvetica" pitchFamily="2" charset="0"/>
              </a:rPr>
              <a:t> 2001)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32C2-876D-F24A-9ECB-45EF1D283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84" y="5279136"/>
            <a:ext cx="10515600" cy="1564925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Helvetica" pitchFamily="2" charset="0"/>
              </a:rPr>
              <a:t>Random-forest is stable and robust when implemented in a GCM</a:t>
            </a:r>
          </a:p>
          <a:p>
            <a:r>
              <a:rPr lang="en-US" dirty="0">
                <a:latin typeface="Helvetica" pitchFamily="2" charset="0"/>
              </a:rPr>
              <a:t>Respects physical constraints (energy conservation, non-negative precipitation)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D4CF4E-E2B8-074C-A7DC-F45BE7B56200}"/>
              </a:ext>
            </a:extLst>
          </p:cNvPr>
          <p:cNvSpPr/>
          <p:nvPr/>
        </p:nvSpPr>
        <p:spPr>
          <a:xfrm>
            <a:off x="8308235" y="6246654"/>
            <a:ext cx="3709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Helvetica" pitchFamily="2" charset="0"/>
              </a:rPr>
              <a:t>O’Gorman &amp; Dwyer 2018 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58F03-14E7-634E-8892-E1D4C5DE4367}"/>
              </a:ext>
            </a:extLst>
          </p:cNvPr>
          <p:cNvSpPr txBox="1"/>
          <p:nvPr/>
        </p:nvSpPr>
        <p:spPr>
          <a:xfrm>
            <a:off x="447556" y="1252943"/>
            <a:ext cx="260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simple tree:</a:t>
            </a:r>
          </a:p>
        </p:txBody>
      </p:sp>
    </p:spTree>
    <p:extLst>
      <p:ext uri="{BB962C8B-B14F-4D97-AF65-F5344CB8AC3E}">
        <p14:creationId xmlns:p14="http://schemas.microsoft.com/office/powerpoint/2010/main" val="2506598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7D0B37-81C3-6C44-A4D2-6738A9F7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92" y="1379728"/>
            <a:ext cx="3056040" cy="59827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81EC0385-C742-5945-BB42-9F39CCBE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11760"/>
            <a:ext cx="11612880" cy="11625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Helvetica" pitchFamily="2" charset="0"/>
              </a:rPr>
              <a:t>RF Inputs: vertical structure of temperature and humidity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RF Outputs: vertical structure of instantaneous tendencies due to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scales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FA2D0-91BA-D648-BCB5-286CD4CF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2297929"/>
            <a:ext cx="8547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4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7D0B37-81C3-6C44-A4D2-6738A9F7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92" y="1379728"/>
            <a:ext cx="3056040" cy="59827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81EC0385-C742-5945-BB42-9F39CCBE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11760"/>
            <a:ext cx="11612880" cy="11625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Helvetica" pitchFamily="2" charset="0"/>
              </a:rPr>
              <a:t>RF Inputs: vertical structure of temperature and humidity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RF Outputs: vertical structure of instantaneous tendencies due to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scales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FA2D0-91BA-D648-BCB5-286CD4CF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2297929"/>
            <a:ext cx="8547100" cy="48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0693E-337D-8C4A-A8ED-17DFCF4C10C5}"/>
              </a:ext>
            </a:extLst>
          </p:cNvPr>
          <p:cNvSpPr txBox="1"/>
          <p:nvPr/>
        </p:nvSpPr>
        <p:spPr>
          <a:xfrm>
            <a:off x="8573174" y="2782669"/>
            <a:ext cx="212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 is a proxy for SST, albedo etc.</a:t>
            </a:r>
          </a:p>
        </p:txBody>
      </p:sp>
    </p:spTree>
    <p:extLst>
      <p:ext uri="{BB962C8B-B14F-4D97-AF65-F5344CB8AC3E}">
        <p14:creationId xmlns:p14="http://schemas.microsoft.com/office/powerpoint/2010/main" val="2845529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7D0B37-81C3-6C44-A4D2-6738A9F7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92" y="1379728"/>
            <a:ext cx="3056040" cy="59827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81EC0385-C742-5945-BB42-9F39CCBE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11760"/>
            <a:ext cx="11612880" cy="11625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Helvetica" pitchFamily="2" charset="0"/>
              </a:rPr>
              <a:t>RF Inputs: vertical structure of temperature and humidity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RF Outputs: vertical structure of instantaneous tendencies due to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scales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F38250-AD05-1345-A427-1D461C553150}"/>
              </a:ext>
            </a:extLst>
          </p:cNvPr>
          <p:cNvSpPr txBox="1"/>
          <p:nvPr/>
        </p:nvSpPr>
        <p:spPr>
          <a:xfrm>
            <a:off x="8573174" y="2782669"/>
            <a:ext cx="212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 is a proxy for SST, albedo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FA2D0-91BA-D648-BCB5-286CD4CF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2297929"/>
            <a:ext cx="85471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6A287-5EA0-214C-98FE-81D22D827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3972052"/>
            <a:ext cx="10604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EDBB857-4A17-724B-907E-F6CD65E37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0"/>
          <a:stretch/>
        </p:blipFill>
        <p:spPr>
          <a:xfrm>
            <a:off x="5527427" y="1720158"/>
            <a:ext cx="1254038" cy="1601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7EA4F2-910C-E945-A85B-7E8A82001A58}"/>
              </a:ext>
            </a:extLst>
          </p:cNvPr>
          <p:cNvSpPr/>
          <p:nvPr/>
        </p:nvSpPr>
        <p:spPr>
          <a:xfrm>
            <a:off x="796706" y="2120858"/>
            <a:ext cx="599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Arrhenius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(1896)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→ global warming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~5°C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F572FB5B-441D-6642-AC82-CDBB69374565}"/>
              </a:ext>
            </a:extLst>
          </p:cNvPr>
          <p:cNvSpPr txBox="1">
            <a:spLocks/>
          </p:cNvSpPr>
          <p:nvPr/>
        </p:nvSpPr>
        <p:spPr>
          <a:xfrm>
            <a:off x="796706" y="75832"/>
            <a:ext cx="11130755" cy="1491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Large uncertainty in the temperature response to increased CO</a:t>
            </a:r>
            <a:r>
              <a:rPr lang="en-US" sz="3200" baseline="-25000" dirty="0">
                <a:solidFill>
                  <a:schemeClr val="accent2"/>
                </a:solidFill>
                <a:latin typeface="Helvetica" pitchFamily="2" charset="0"/>
              </a:rPr>
              <a:t>2 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concentrations (slow to non-existent improvement in narrowing the uncertainty)</a:t>
            </a:r>
          </a:p>
        </p:txBody>
      </p:sp>
    </p:spTree>
    <p:extLst>
      <p:ext uri="{BB962C8B-B14F-4D97-AF65-F5344CB8AC3E}">
        <p14:creationId xmlns:p14="http://schemas.microsoft.com/office/powerpoint/2010/main" val="3131856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7D0B37-81C3-6C44-A4D2-6738A9F7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92" y="1379728"/>
            <a:ext cx="3056040" cy="59827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81EC0385-C742-5945-BB42-9F39CCBE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11760"/>
            <a:ext cx="11612880" cy="116254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Helvetica" pitchFamily="2" charset="0"/>
              </a:rPr>
              <a:t>RF Inputs: vertical structure of temperature and humidity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RF Outputs: vertical structure of instantaneous tendencies due to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scales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F38250-AD05-1345-A427-1D461C553150}"/>
              </a:ext>
            </a:extLst>
          </p:cNvPr>
          <p:cNvSpPr txBox="1"/>
          <p:nvPr/>
        </p:nvSpPr>
        <p:spPr>
          <a:xfrm>
            <a:off x="8573174" y="2782669"/>
            <a:ext cx="212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 is a proxy for SST, albedo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FA2D0-91BA-D648-BCB5-286CD4CF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2297929"/>
            <a:ext cx="8547100" cy="48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784CBE-735E-9949-9D50-33BF6DE02A90}"/>
              </a:ext>
            </a:extLst>
          </p:cNvPr>
          <p:cNvSpPr/>
          <p:nvPr/>
        </p:nvSpPr>
        <p:spPr>
          <a:xfrm>
            <a:off x="1453477" y="5478272"/>
            <a:ext cx="5775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Single diffusivity for all thermodynamic and moisture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Flux is always down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5A74C-66EE-294F-8EDA-FD06F6FC5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3972052"/>
            <a:ext cx="10604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67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0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41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765701-A4AD-6240-A7CD-75189BC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66" y="3377631"/>
            <a:ext cx="2108538" cy="412782"/>
          </a:xfrm>
          <a:prstGeom prst="rect">
            <a:avLst/>
          </a:prstGeom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AA80F4A8-FE89-BC4D-B122-54AD1CC00928}"/>
              </a:ext>
            </a:extLst>
          </p:cNvPr>
          <p:cNvSpPr/>
          <p:nvPr/>
        </p:nvSpPr>
        <p:spPr>
          <a:xfrm>
            <a:off x="3042986" y="2513713"/>
            <a:ext cx="466068" cy="789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0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765701-A4AD-6240-A7CD-75189BC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66" y="3377631"/>
            <a:ext cx="2108538" cy="412782"/>
          </a:xfrm>
          <a:prstGeom prst="rect">
            <a:avLst/>
          </a:prstGeom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DA995286-B7AA-4747-96E0-DE44F6F127CB}"/>
              </a:ext>
            </a:extLst>
          </p:cNvPr>
          <p:cNvSpPr/>
          <p:nvPr/>
        </p:nvSpPr>
        <p:spPr>
          <a:xfrm>
            <a:off x="3103301" y="3865145"/>
            <a:ext cx="466068" cy="1824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A80F4A8-FE89-BC4D-B122-54AD1CC00928}"/>
              </a:ext>
            </a:extLst>
          </p:cNvPr>
          <p:cNvSpPr/>
          <p:nvPr/>
        </p:nvSpPr>
        <p:spPr>
          <a:xfrm>
            <a:off x="3042986" y="2513713"/>
            <a:ext cx="466068" cy="789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ECCA9-DA37-304D-8AEE-F22FB8A3E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51" y="5762383"/>
            <a:ext cx="6618706" cy="8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906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B29557-8E16-DC46-B190-D2F907BEB6AF}"/>
              </a:ext>
            </a:extLst>
          </p:cNvPr>
          <p:cNvCxnSpPr>
            <a:cxnSpLocks/>
          </p:cNvCxnSpPr>
          <p:nvPr/>
        </p:nvCxnSpPr>
        <p:spPr>
          <a:xfrm flipV="1">
            <a:off x="4206241" y="2720052"/>
            <a:ext cx="4112099" cy="2969177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765701-A4AD-6240-A7CD-75189BC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66" y="3377631"/>
            <a:ext cx="2108538" cy="412782"/>
          </a:xfrm>
          <a:prstGeom prst="rect">
            <a:avLst/>
          </a:prstGeom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DA995286-B7AA-4747-96E0-DE44F6F127CB}"/>
              </a:ext>
            </a:extLst>
          </p:cNvPr>
          <p:cNvSpPr/>
          <p:nvPr/>
        </p:nvSpPr>
        <p:spPr>
          <a:xfrm>
            <a:off x="3103301" y="3865145"/>
            <a:ext cx="466068" cy="1824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A80F4A8-FE89-BC4D-B122-54AD1CC00928}"/>
              </a:ext>
            </a:extLst>
          </p:cNvPr>
          <p:cNvSpPr/>
          <p:nvPr/>
        </p:nvSpPr>
        <p:spPr>
          <a:xfrm>
            <a:off x="3042986" y="2513713"/>
            <a:ext cx="466068" cy="789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ECCA9-DA37-304D-8AEE-F22FB8A3E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51" y="5762383"/>
            <a:ext cx="6618706" cy="8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B29557-8E16-DC46-B190-D2F907BEB6AF}"/>
              </a:ext>
            </a:extLst>
          </p:cNvPr>
          <p:cNvCxnSpPr>
            <a:cxnSpLocks/>
          </p:cNvCxnSpPr>
          <p:nvPr/>
        </p:nvCxnSpPr>
        <p:spPr>
          <a:xfrm flipV="1">
            <a:off x="4206241" y="2720052"/>
            <a:ext cx="4112099" cy="2969177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765701-A4AD-6240-A7CD-75189BC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66" y="3377631"/>
            <a:ext cx="2108538" cy="412782"/>
          </a:xfrm>
          <a:prstGeom prst="rect">
            <a:avLst/>
          </a:prstGeom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DA995286-B7AA-4747-96E0-DE44F6F127CB}"/>
              </a:ext>
            </a:extLst>
          </p:cNvPr>
          <p:cNvSpPr/>
          <p:nvPr/>
        </p:nvSpPr>
        <p:spPr>
          <a:xfrm>
            <a:off x="3103301" y="3865145"/>
            <a:ext cx="466068" cy="1824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A80F4A8-FE89-BC4D-B122-54AD1CC00928}"/>
              </a:ext>
            </a:extLst>
          </p:cNvPr>
          <p:cNvSpPr/>
          <p:nvPr/>
        </p:nvSpPr>
        <p:spPr>
          <a:xfrm>
            <a:off x="3042986" y="2513713"/>
            <a:ext cx="466068" cy="789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F9CEA6-A41F-6840-9110-6A050F0F704A}"/>
              </a:ext>
            </a:extLst>
          </p:cNvPr>
          <p:cNvCxnSpPr/>
          <p:nvPr/>
        </p:nvCxnSpPr>
        <p:spPr>
          <a:xfrm flipH="1">
            <a:off x="8770622" y="3966211"/>
            <a:ext cx="45605" cy="9842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730FFC-B30F-6743-B18F-DCFF02FAB2C7}"/>
              </a:ext>
            </a:extLst>
          </p:cNvPr>
          <p:cNvSpPr txBox="1"/>
          <p:nvPr/>
        </p:nvSpPr>
        <p:spPr>
          <a:xfrm>
            <a:off x="8077839" y="4872992"/>
            <a:ext cx="1820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Do not correct any horizontal fluxes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ECCA9-DA37-304D-8AEE-F22FB8A3E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51" y="5762383"/>
            <a:ext cx="6618706" cy="8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88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1430767" y="3784002"/>
            <a:ext cx="8165054" cy="59436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43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6148-64BE-694C-8CA2-F425C84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47" y="351131"/>
            <a:ext cx="11067627" cy="99417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Tendency of precipitating water due to conversion of cloud water/ice and due to evaporation at 3km</a:t>
            </a:r>
            <a:br>
              <a:rPr lang="en-US" sz="3200" dirty="0">
                <a:latin typeface="Helvetica" pitchFamily="2" charset="0"/>
              </a:rPr>
            </a:br>
            <a:endParaRPr lang="en-US" sz="3200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D7F168-F289-2B4B-82D7-5FFF1FA32DCF}"/>
              </a:ext>
            </a:extLst>
          </p:cNvPr>
          <p:cNvSpPr txBox="1"/>
          <p:nvPr/>
        </p:nvSpPr>
        <p:spPr>
          <a:xfrm>
            <a:off x="3899357" y="1194833"/>
            <a:ext cx="181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high resolution coarse grained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D0A63-04DC-4144-99CD-44B6FB4C61C8}"/>
              </a:ext>
            </a:extLst>
          </p:cNvPr>
          <p:cNvSpPr/>
          <p:nvPr/>
        </p:nvSpPr>
        <p:spPr>
          <a:xfrm>
            <a:off x="5667306" y="2462826"/>
            <a:ext cx="1599127" cy="3462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F594C-7D27-924F-A340-7D01CA82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" t="6895" r="-1275" b="476"/>
          <a:stretch/>
        </p:blipFill>
        <p:spPr>
          <a:xfrm>
            <a:off x="2775903" y="1937106"/>
            <a:ext cx="6353915" cy="4283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E79FC-7201-544C-99F5-46FF82762894}"/>
              </a:ext>
            </a:extLst>
          </p:cNvPr>
          <p:cNvSpPr txBox="1"/>
          <p:nvPr/>
        </p:nvSpPr>
        <p:spPr>
          <a:xfrm>
            <a:off x="6204524" y="1193622"/>
            <a:ext cx="2787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at coarse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FD701-9CFC-F84E-88B3-82138F554E42}"/>
              </a:ext>
            </a:extLst>
          </p:cNvPr>
          <p:cNvSpPr txBox="1"/>
          <p:nvPr/>
        </p:nvSpPr>
        <p:spPr>
          <a:xfrm>
            <a:off x="9129818" y="2462826"/>
            <a:ext cx="258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Would look the same if </a:t>
            </a:r>
            <a:r>
              <a:rPr lang="en-US" sz="2400" dirty="0" err="1">
                <a:latin typeface="Helvetica" pitchFamily="2" charset="0"/>
              </a:rPr>
              <a:t>subgrid</a:t>
            </a:r>
            <a:r>
              <a:rPr lang="en-US" sz="2400" dirty="0">
                <a:latin typeface="Helvetica" pitchFamily="2" charset="0"/>
              </a:rPr>
              <a:t> not important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7DE41-B615-0942-A857-FD90B3CD1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342" y="6292853"/>
            <a:ext cx="6749037" cy="3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7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6148-64BE-694C-8CA2-F425C84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47" y="351131"/>
            <a:ext cx="11067627" cy="99417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Tendency of precipitating water due to conversion of cloud water/ice and due to evaporation at 3km</a:t>
            </a:r>
            <a:br>
              <a:rPr lang="en-US" sz="3200" dirty="0">
                <a:latin typeface="Helvetica" pitchFamily="2" charset="0"/>
              </a:rPr>
            </a:br>
            <a:endParaRPr lang="en-US" sz="3200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D7F168-F289-2B4B-82D7-5FFF1FA32DCF}"/>
              </a:ext>
            </a:extLst>
          </p:cNvPr>
          <p:cNvSpPr txBox="1"/>
          <p:nvPr/>
        </p:nvSpPr>
        <p:spPr>
          <a:xfrm>
            <a:off x="3899357" y="1194833"/>
            <a:ext cx="181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high resolution coarse grained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D0A63-04DC-4144-99CD-44B6FB4C61C8}"/>
              </a:ext>
            </a:extLst>
          </p:cNvPr>
          <p:cNvSpPr/>
          <p:nvPr/>
        </p:nvSpPr>
        <p:spPr>
          <a:xfrm>
            <a:off x="5667306" y="2462826"/>
            <a:ext cx="1599127" cy="3462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F594C-7D27-924F-A340-7D01CA82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" t="6895" r="-1275" b="476"/>
          <a:stretch/>
        </p:blipFill>
        <p:spPr>
          <a:xfrm>
            <a:off x="2775903" y="1937106"/>
            <a:ext cx="6353915" cy="4283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E79FC-7201-544C-99F5-46FF82762894}"/>
              </a:ext>
            </a:extLst>
          </p:cNvPr>
          <p:cNvSpPr txBox="1"/>
          <p:nvPr/>
        </p:nvSpPr>
        <p:spPr>
          <a:xfrm>
            <a:off x="6204524" y="1193622"/>
            <a:ext cx="2787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at coarse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0297B-1C66-5F4B-9540-0BAEB0DE7AD0}"/>
              </a:ext>
            </a:extLst>
          </p:cNvPr>
          <p:cNvSpPr txBox="1"/>
          <p:nvPr/>
        </p:nvSpPr>
        <p:spPr>
          <a:xfrm>
            <a:off x="540753" y="4547111"/>
            <a:ext cx="1932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Positive – means </a:t>
            </a:r>
            <a:r>
              <a:rPr lang="en-US" dirty="0" err="1">
                <a:latin typeface="Helvetica" pitchFamily="2" charset="0"/>
              </a:rPr>
              <a:t>autoconversion</a:t>
            </a:r>
            <a:r>
              <a:rPr lang="en-US" dirty="0">
                <a:latin typeface="Helvetica" pitchFamily="2" charset="0"/>
              </a:rPr>
              <a:t> (droplets grow as they collect water from clouds)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DD8D1C-55E5-E648-9EAC-086A88F07806}"/>
              </a:ext>
            </a:extLst>
          </p:cNvPr>
          <p:cNvCxnSpPr>
            <a:cxnSpLocks/>
          </p:cNvCxnSpPr>
          <p:nvPr/>
        </p:nvCxnSpPr>
        <p:spPr>
          <a:xfrm flipV="1">
            <a:off x="2473124" y="3885892"/>
            <a:ext cx="2334283" cy="7978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D8AC9F2-82DB-AD41-B2B6-7C258A904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342" y="6292853"/>
            <a:ext cx="6749037" cy="316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3298AC-F9A2-7441-9663-4EE9003E9AB4}"/>
              </a:ext>
            </a:extLst>
          </p:cNvPr>
          <p:cNvSpPr txBox="1"/>
          <p:nvPr/>
        </p:nvSpPr>
        <p:spPr>
          <a:xfrm>
            <a:off x="9129818" y="2462826"/>
            <a:ext cx="258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Would look the same if </a:t>
            </a:r>
            <a:r>
              <a:rPr lang="en-US" sz="2400" dirty="0" err="1">
                <a:latin typeface="Helvetica" pitchFamily="2" charset="0"/>
              </a:rPr>
              <a:t>subgrid</a:t>
            </a:r>
            <a:r>
              <a:rPr lang="en-US" sz="2400" dirty="0">
                <a:latin typeface="Helvetica" pitchFamily="2" charset="0"/>
              </a:rPr>
              <a:t> not important</a:t>
            </a:r>
          </a:p>
        </p:txBody>
      </p:sp>
    </p:spTree>
    <p:extLst>
      <p:ext uri="{BB962C8B-B14F-4D97-AF65-F5344CB8AC3E}">
        <p14:creationId xmlns:p14="http://schemas.microsoft.com/office/powerpoint/2010/main" val="157740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8C5D3-A90B-F84B-A7C7-4E7B16908543}"/>
              </a:ext>
            </a:extLst>
          </p:cNvPr>
          <p:cNvSpPr/>
          <p:nvPr/>
        </p:nvSpPr>
        <p:spPr>
          <a:xfrm>
            <a:off x="674342" y="3150607"/>
            <a:ext cx="468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Charney Report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(1979)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“We estimate the most probable global warming for a 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to be near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3°C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with a probable error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± 1.5°C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2E1D7-DEB9-8C4B-9F21-11A615E6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534" y="3303298"/>
            <a:ext cx="1206931" cy="1441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DBB857-4A17-724B-907E-F6CD65E3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"/>
          <a:stretch/>
        </p:blipFill>
        <p:spPr>
          <a:xfrm>
            <a:off x="5527427" y="1720158"/>
            <a:ext cx="1254038" cy="1601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7EA4F2-910C-E945-A85B-7E8A82001A58}"/>
              </a:ext>
            </a:extLst>
          </p:cNvPr>
          <p:cNvSpPr/>
          <p:nvPr/>
        </p:nvSpPr>
        <p:spPr>
          <a:xfrm>
            <a:off x="796706" y="2120858"/>
            <a:ext cx="599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Arrhenius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(1896)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→ global warming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~5°C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89C48483-8E2D-AE41-9A30-9224662ADAD9}"/>
              </a:ext>
            </a:extLst>
          </p:cNvPr>
          <p:cNvSpPr txBox="1">
            <a:spLocks/>
          </p:cNvSpPr>
          <p:nvPr/>
        </p:nvSpPr>
        <p:spPr>
          <a:xfrm>
            <a:off x="796706" y="75832"/>
            <a:ext cx="11130755" cy="1491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Large uncertainty in the temperature response to increased CO</a:t>
            </a:r>
            <a:r>
              <a:rPr lang="en-US" sz="3200" baseline="-25000" dirty="0">
                <a:solidFill>
                  <a:schemeClr val="accent2"/>
                </a:solidFill>
                <a:latin typeface="Helvetica" pitchFamily="2" charset="0"/>
              </a:rPr>
              <a:t>2 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concentrations (slow to non-existent improvement in narrowing the uncertainty)</a:t>
            </a:r>
          </a:p>
        </p:txBody>
      </p:sp>
    </p:spTree>
    <p:extLst>
      <p:ext uri="{BB962C8B-B14F-4D97-AF65-F5344CB8AC3E}">
        <p14:creationId xmlns:p14="http://schemas.microsoft.com/office/powerpoint/2010/main" val="1254815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6148-64BE-694C-8CA2-F425C84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47" y="351131"/>
            <a:ext cx="11067627" cy="99417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Tendency of precipitating water due to conversion of cloud water/ice and due to evaporation at 3km</a:t>
            </a:r>
            <a:br>
              <a:rPr lang="en-US" sz="3200" dirty="0">
                <a:latin typeface="Helvetica" pitchFamily="2" charset="0"/>
              </a:rPr>
            </a:br>
            <a:endParaRPr lang="en-US" sz="3200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D7F168-F289-2B4B-82D7-5FFF1FA32DCF}"/>
              </a:ext>
            </a:extLst>
          </p:cNvPr>
          <p:cNvSpPr txBox="1"/>
          <p:nvPr/>
        </p:nvSpPr>
        <p:spPr>
          <a:xfrm>
            <a:off x="3899357" y="1194833"/>
            <a:ext cx="181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high resolution coarse grained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D0A63-04DC-4144-99CD-44B6FB4C61C8}"/>
              </a:ext>
            </a:extLst>
          </p:cNvPr>
          <p:cNvSpPr/>
          <p:nvPr/>
        </p:nvSpPr>
        <p:spPr>
          <a:xfrm>
            <a:off x="5667306" y="2462826"/>
            <a:ext cx="1599127" cy="3462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F594C-7D27-924F-A340-7D01CA82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" t="6895" r="-1275" b="476"/>
          <a:stretch/>
        </p:blipFill>
        <p:spPr>
          <a:xfrm>
            <a:off x="2775903" y="1937106"/>
            <a:ext cx="6353915" cy="4283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E79FC-7201-544C-99F5-46FF82762894}"/>
              </a:ext>
            </a:extLst>
          </p:cNvPr>
          <p:cNvSpPr txBox="1"/>
          <p:nvPr/>
        </p:nvSpPr>
        <p:spPr>
          <a:xfrm>
            <a:off x="6204524" y="1193622"/>
            <a:ext cx="2787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Resolved at coarse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F42E5-C61F-9D45-9590-50FF6429D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342" y="6292853"/>
            <a:ext cx="6749037" cy="316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30297B-1C66-5F4B-9540-0BAEB0DE7AD0}"/>
              </a:ext>
            </a:extLst>
          </p:cNvPr>
          <p:cNvSpPr txBox="1"/>
          <p:nvPr/>
        </p:nvSpPr>
        <p:spPr>
          <a:xfrm>
            <a:off x="540753" y="4547111"/>
            <a:ext cx="1932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Positive – means </a:t>
            </a:r>
            <a:r>
              <a:rPr lang="en-US" dirty="0" err="1">
                <a:latin typeface="Helvetica" pitchFamily="2" charset="0"/>
              </a:rPr>
              <a:t>autoconversion</a:t>
            </a:r>
            <a:r>
              <a:rPr lang="en-US" dirty="0">
                <a:latin typeface="Helvetica" pitchFamily="2" charset="0"/>
              </a:rPr>
              <a:t> (droplets grow as they collect water from clouds)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109A66-0BC9-D64F-BCB9-874C74CF47FA}"/>
              </a:ext>
            </a:extLst>
          </p:cNvPr>
          <p:cNvCxnSpPr>
            <a:cxnSpLocks/>
          </p:cNvCxnSpPr>
          <p:nvPr/>
        </p:nvCxnSpPr>
        <p:spPr>
          <a:xfrm flipH="1" flipV="1">
            <a:off x="7143794" y="3885891"/>
            <a:ext cx="2183585" cy="66122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BD5E42-8712-E449-90CD-35716E4A5D69}"/>
              </a:ext>
            </a:extLst>
          </p:cNvPr>
          <p:cNvSpPr txBox="1"/>
          <p:nvPr/>
        </p:nvSpPr>
        <p:spPr>
          <a:xfrm>
            <a:off x="9432596" y="4354862"/>
            <a:ext cx="2000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Negative – means Evaporation of precipitating water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9B20EF-4957-304B-8BE8-1CA7614AC557}"/>
              </a:ext>
            </a:extLst>
          </p:cNvPr>
          <p:cNvCxnSpPr>
            <a:cxnSpLocks/>
          </p:cNvCxnSpPr>
          <p:nvPr/>
        </p:nvCxnSpPr>
        <p:spPr>
          <a:xfrm flipV="1">
            <a:off x="2473124" y="3885892"/>
            <a:ext cx="2334283" cy="7978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7E5666-89F8-064A-AE8C-E54BC44224E4}"/>
              </a:ext>
            </a:extLst>
          </p:cNvPr>
          <p:cNvSpPr txBox="1"/>
          <p:nvPr/>
        </p:nvSpPr>
        <p:spPr>
          <a:xfrm>
            <a:off x="9129818" y="2462826"/>
            <a:ext cx="2582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Would look the same if </a:t>
            </a:r>
            <a:r>
              <a:rPr lang="en-US" sz="2400" dirty="0" err="1">
                <a:latin typeface="Helvetica" pitchFamily="2" charset="0"/>
              </a:rPr>
              <a:t>subgrid</a:t>
            </a:r>
            <a:r>
              <a:rPr lang="en-US" sz="2400" dirty="0">
                <a:latin typeface="Helvetica" pitchFamily="2" charset="0"/>
              </a:rPr>
              <a:t> not important</a:t>
            </a:r>
          </a:p>
        </p:txBody>
      </p:sp>
    </p:spTree>
    <p:extLst>
      <p:ext uri="{BB962C8B-B14F-4D97-AF65-F5344CB8AC3E}">
        <p14:creationId xmlns:p14="http://schemas.microsoft.com/office/powerpoint/2010/main" val="11627538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1430767" y="4106734"/>
            <a:ext cx="8165054" cy="59436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98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C774-ECCF-BA48-A8CD-918E7559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1203"/>
            <a:ext cx="10759440" cy="11981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Random forest (96km horizontal grid) predicts reasonably well the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tendencies in a test data set (coefficient of determination R</a:t>
            </a:r>
            <a:r>
              <a:rPr lang="en-US" sz="3200" baseline="30000" dirty="0">
                <a:latin typeface="Helvetica" pitchFamily="2" charset="0"/>
              </a:rPr>
              <a:t>2</a:t>
            </a:r>
            <a:r>
              <a:rPr lang="en-US" sz="3200" dirty="0">
                <a:latin typeface="Helvetica" pitchFamily="2" charset="0"/>
              </a:rPr>
              <a:t>&gt;0.7)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3B06D-A95F-BF4D-A6DD-86A0895B73F0}"/>
              </a:ext>
            </a:extLst>
          </p:cNvPr>
          <p:cNvSpPr txBox="1"/>
          <p:nvPr/>
        </p:nvSpPr>
        <p:spPr>
          <a:xfrm rot="5400000">
            <a:off x="9860730" y="3635198"/>
            <a:ext cx="740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85B616-AB40-904C-9585-BAED364A33AE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7A00F-5B94-3B45-B2E5-244688860CA9}"/>
              </a:ext>
            </a:extLst>
          </p:cNvPr>
          <p:cNvSpPr txBox="1"/>
          <p:nvPr/>
        </p:nvSpPr>
        <p:spPr>
          <a:xfrm>
            <a:off x="3632200" y="1502982"/>
            <a:ext cx="54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Non-precipitating </a:t>
            </a:r>
            <a:r>
              <a:rPr lang="en-US" sz="2400" dirty="0" err="1">
                <a:latin typeface="Helvetica" pitchFamily="2" charset="0"/>
              </a:rPr>
              <a:t>subgrid</a:t>
            </a:r>
            <a:r>
              <a:rPr lang="en-US" sz="2400" dirty="0">
                <a:latin typeface="Helvetica" pitchFamily="2" charset="0"/>
              </a:rPr>
              <a:t> tendency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221608-EF01-8942-BAD6-539F082BC6AF}"/>
              </a:ext>
            </a:extLst>
          </p:cNvPr>
          <p:cNvGrpSpPr/>
          <p:nvPr/>
        </p:nvGrpSpPr>
        <p:grpSpPr>
          <a:xfrm>
            <a:off x="1960880" y="1906376"/>
            <a:ext cx="8087360" cy="4804712"/>
            <a:chOff x="1960880" y="1906376"/>
            <a:chExt cx="8087360" cy="48047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6090F-03DA-5349-B5FB-8BECD2EC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073" r="46691" b="33808"/>
            <a:stretch/>
          </p:blipFill>
          <p:spPr>
            <a:xfrm>
              <a:off x="1960880" y="1906376"/>
              <a:ext cx="8087360" cy="478319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28A22D-CF84-7A46-A3D4-761A02CD0405}"/>
                </a:ext>
              </a:extLst>
            </p:cNvPr>
            <p:cNvSpPr/>
            <p:nvPr/>
          </p:nvSpPr>
          <p:spPr>
            <a:xfrm>
              <a:off x="2108499" y="6544968"/>
              <a:ext cx="866011" cy="166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B0799B-2633-9843-8072-99CB2172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2" y="6006662"/>
            <a:ext cx="2639818" cy="5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18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C0D0A9-3869-7443-8398-889EDDED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7" y="2174736"/>
            <a:ext cx="6938169" cy="4683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07BE7C-90D8-FD40-8697-2CFAD9C12176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F5E05E-145C-3E4D-B7FC-63E468FEE60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itchFamily="2" charset="0"/>
              </a:rPr>
              <a:t>Precipitation is a diagnostic variable (we do not predict it separately in the RF) </a:t>
            </a:r>
          </a:p>
        </p:txBody>
      </p:sp>
    </p:spTree>
    <p:extLst>
      <p:ext uri="{BB962C8B-B14F-4D97-AF65-F5344CB8AC3E}">
        <p14:creationId xmlns:p14="http://schemas.microsoft.com/office/powerpoint/2010/main" val="2771609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C0D0A9-3869-7443-8398-889EDDED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7" y="2174736"/>
            <a:ext cx="6938169" cy="4683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C2017D-0F45-7541-8CF8-6F3A3F89AED4}"/>
              </a:ext>
            </a:extLst>
          </p:cNvPr>
          <p:cNvSpPr/>
          <p:nvPr/>
        </p:nvSpPr>
        <p:spPr>
          <a:xfrm>
            <a:off x="3748513" y="2828835"/>
            <a:ext cx="209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 negative precipitation values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5DD327-B7F0-AC41-841E-DE8460ECAC49}"/>
              </a:ext>
            </a:extLst>
          </p:cNvPr>
          <p:cNvCxnSpPr/>
          <p:nvPr/>
        </p:nvCxnSpPr>
        <p:spPr>
          <a:xfrm flipH="1">
            <a:off x="3633216" y="4108704"/>
            <a:ext cx="633984" cy="1694688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507BE7C-90D8-FD40-8697-2CFAD9C12176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3A59E6-AAE7-4346-BC29-E40898E67F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itchFamily="2" charset="0"/>
              </a:rPr>
              <a:t>Precipitation is a diagnostic variable (we do not predict it separately in the RF) </a:t>
            </a:r>
          </a:p>
        </p:txBody>
      </p:sp>
    </p:spTree>
    <p:extLst>
      <p:ext uri="{BB962C8B-B14F-4D97-AF65-F5344CB8AC3E}">
        <p14:creationId xmlns:p14="http://schemas.microsoft.com/office/powerpoint/2010/main" val="1740369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F4446A-9084-F143-8A87-651192C031EB}"/>
              </a:ext>
            </a:extLst>
          </p:cNvPr>
          <p:cNvSpPr txBox="1">
            <a:spLocks/>
          </p:cNvSpPr>
          <p:nvPr/>
        </p:nvSpPr>
        <p:spPr>
          <a:xfrm>
            <a:off x="838200" y="130295"/>
            <a:ext cx="10458691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>
                <a:solidFill>
                  <a:schemeClr val="accent2"/>
                </a:solidFill>
                <a:latin typeface="Helvetica" pitchFamily="2" charset="0"/>
              </a:rPr>
              <a:t>Random forest (almost) conserves energy in the absence of external forcing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7E9DA-CC31-AC4B-9FAD-645457B60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64"/>
          <a:stretch/>
        </p:blipFill>
        <p:spPr>
          <a:xfrm>
            <a:off x="1282572" y="1365184"/>
            <a:ext cx="9547990" cy="4438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90219F-A5CF-1F4A-8E24-B75E1E2B7BA1}"/>
              </a:ext>
            </a:extLst>
          </p:cNvPr>
          <p:cNvSpPr txBox="1"/>
          <p:nvPr/>
        </p:nvSpPr>
        <p:spPr>
          <a:xfrm>
            <a:off x="965200" y="5924262"/>
            <a:ext cx="847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Compared to ~92W/m</a:t>
            </a:r>
            <a:r>
              <a:rPr lang="en-US" sz="2400" baseline="30000" dirty="0"/>
              <a:t>2</a:t>
            </a:r>
            <a:r>
              <a:rPr lang="en-US" sz="2400" dirty="0"/>
              <a:t> in </a:t>
            </a:r>
            <a:r>
              <a:rPr lang="en-US" sz="2400" dirty="0" err="1"/>
              <a:t>Brenowitz</a:t>
            </a:r>
            <a:r>
              <a:rPr lang="en-US" sz="2400" dirty="0"/>
              <a:t> and Bretherton (2019) that used neural networks (Though see </a:t>
            </a:r>
            <a:r>
              <a:rPr lang="en-US" sz="2400" dirty="0" err="1"/>
              <a:t>Buecler</a:t>
            </a:r>
            <a:r>
              <a:rPr lang="en-US" sz="2400" dirty="0"/>
              <a:t> et al. 2019)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3F5FE-629A-0A4A-9B7D-7555FD620B98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</p:spTree>
    <p:extLst>
      <p:ext uri="{BB962C8B-B14F-4D97-AF65-F5344CB8AC3E}">
        <p14:creationId xmlns:p14="http://schemas.microsoft.com/office/powerpoint/2010/main" val="21762913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1430767" y="4440223"/>
            <a:ext cx="8165054" cy="59436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6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6E64-6ECC-F042-AD01-8EB4964C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3" y="202510"/>
            <a:ext cx="8640925" cy="10337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Coupling the random forest to SAM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40887-1600-C540-97B6-1C4DA7B3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44" y="1460501"/>
            <a:ext cx="4792556" cy="42287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4C8E03-1B99-2346-AA64-329191742487}"/>
              </a:ext>
            </a:extLst>
          </p:cNvPr>
          <p:cNvCxnSpPr>
            <a:cxnSpLocks/>
          </p:cNvCxnSpPr>
          <p:nvPr/>
        </p:nvCxnSpPr>
        <p:spPr>
          <a:xfrm flipH="1" flipV="1">
            <a:off x="6658623" y="2332827"/>
            <a:ext cx="1659717" cy="387224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B29557-8E16-DC46-B190-D2F907BEB6AF}"/>
              </a:ext>
            </a:extLst>
          </p:cNvPr>
          <p:cNvCxnSpPr>
            <a:cxnSpLocks/>
          </p:cNvCxnSpPr>
          <p:nvPr/>
        </p:nvCxnSpPr>
        <p:spPr>
          <a:xfrm flipV="1">
            <a:off x="4206241" y="2720052"/>
            <a:ext cx="4112099" cy="2969177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765701-A4AD-6240-A7CD-75189BC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66" y="3377631"/>
            <a:ext cx="2108538" cy="412782"/>
          </a:xfrm>
          <a:prstGeom prst="rect">
            <a:avLst/>
          </a:prstGeom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DA995286-B7AA-4747-96E0-DE44F6F127CB}"/>
              </a:ext>
            </a:extLst>
          </p:cNvPr>
          <p:cNvSpPr/>
          <p:nvPr/>
        </p:nvSpPr>
        <p:spPr>
          <a:xfrm>
            <a:off x="3103301" y="3865145"/>
            <a:ext cx="466068" cy="1824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A80F4A8-FE89-BC4D-B122-54AD1CC00928}"/>
              </a:ext>
            </a:extLst>
          </p:cNvPr>
          <p:cNvSpPr/>
          <p:nvPr/>
        </p:nvSpPr>
        <p:spPr>
          <a:xfrm>
            <a:off x="3042986" y="2513713"/>
            <a:ext cx="466068" cy="789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B4C-C6F3-B04E-8965-A099F68017F0}"/>
              </a:ext>
            </a:extLst>
          </p:cNvPr>
          <p:cNvSpPr/>
          <p:nvPr/>
        </p:nvSpPr>
        <p:spPr>
          <a:xfrm>
            <a:off x="8770620" y="4339591"/>
            <a:ext cx="129540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7903B-81C5-C141-A49C-2A2C2E11D912}"/>
              </a:ext>
            </a:extLst>
          </p:cNvPr>
          <p:cNvSpPr/>
          <p:nvPr/>
        </p:nvSpPr>
        <p:spPr>
          <a:xfrm>
            <a:off x="6096000" y="4407973"/>
            <a:ext cx="922020" cy="134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3FB8-A203-584F-AEB9-20E817E5FB66}"/>
              </a:ext>
            </a:extLst>
          </p:cNvPr>
          <p:cNvSpPr/>
          <p:nvPr/>
        </p:nvSpPr>
        <p:spPr>
          <a:xfrm>
            <a:off x="5461023" y="1727293"/>
            <a:ext cx="1450319" cy="47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F9CEA6-A41F-6840-9110-6A050F0F704A}"/>
              </a:ext>
            </a:extLst>
          </p:cNvPr>
          <p:cNvCxnSpPr/>
          <p:nvPr/>
        </p:nvCxnSpPr>
        <p:spPr>
          <a:xfrm flipH="1">
            <a:off x="8770622" y="3966211"/>
            <a:ext cx="45605" cy="9842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730FFC-B30F-6743-B18F-DCFF02FAB2C7}"/>
              </a:ext>
            </a:extLst>
          </p:cNvPr>
          <p:cNvSpPr txBox="1"/>
          <p:nvPr/>
        </p:nvSpPr>
        <p:spPr>
          <a:xfrm>
            <a:off x="8077839" y="4872992"/>
            <a:ext cx="1820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Do not correct any horizontal fluxes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C24BB-E4EC-A24F-A5AD-D502D721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18" y="2100806"/>
            <a:ext cx="4971573" cy="28071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1031A4-EFF6-7241-98FD-770D05A29D70}"/>
              </a:ext>
            </a:extLst>
          </p:cNvPr>
          <p:cNvSpPr/>
          <p:nvPr/>
        </p:nvSpPr>
        <p:spPr>
          <a:xfrm>
            <a:off x="5586715" y="1460500"/>
            <a:ext cx="2349661" cy="26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ECCA9-DA37-304D-8AEE-F22FB8A3E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51" y="5762383"/>
            <a:ext cx="6618706" cy="8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767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106C9B-EFB0-1F4E-91C8-29575CA9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83" y="-16070"/>
            <a:ext cx="11643360" cy="9863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Random-forest parameterization brings the low-resolution model simulation much closer to the high-resolution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10159-749C-004E-BDE0-7E948BF9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3"/>
          <a:stretch/>
        </p:blipFill>
        <p:spPr>
          <a:xfrm>
            <a:off x="1906693" y="1727670"/>
            <a:ext cx="8144935" cy="5157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DD090-7F3B-0547-9F93-06D879D095DB}"/>
              </a:ext>
            </a:extLst>
          </p:cNvPr>
          <p:cNvSpPr txBox="1"/>
          <p:nvPr/>
        </p:nvSpPr>
        <p:spPr>
          <a:xfrm>
            <a:off x="2779535" y="1307106"/>
            <a:ext cx="2316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High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8EDF5-41E9-1648-8C99-77C385F4DDD4}"/>
              </a:ext>
            </a:extLst>
          </p:cNvPr>
          <p:cNvSpPr txBox="1"/>
          <p:nvPr/>
        </p:nvSpPr>
        <p:spPr>
          <a:xfrm>
            <a:off x="4843708" y="1318942"/>
            <a:ext cx="27881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Coarse resolution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CD9C52-9FF0-314B-8D98-BBB8F12FF9B6}"/>
              </a:ext>
            </a:extLst>
          </p:cNvPr>
          <p:cNvSpPr/>
          <p:nvPr/>
        </p:nvSpPr>
        <p:spPr>
          <a:xfrm>
            <a:off x="7095987" y="990647"/>
            <a:ext cx="1997213" cy="58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51293-F7E8-9940-805A-5EB1722CB1F7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</p:spTree>
    <p:extLst>
      <p:ext uri="{BB962C8B-B14F-4D97-AF65-F5344CB8AC3E}">
        <p14:creationId xmlns:p14="http://schemas.microsoft.com/office/powerpoint/2010/main" val="4247755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106C9B-EFB0-1F4E-91C8-29575CA9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83" y="-16070"/>
            <a:ext cx="11643360" cy="9863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Random-forest parameterization brings the low-resolution model simulation much closer to the high-resolution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10159-749C-004E-BDE0-7E948BF9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2"/>
          <a:stretch/>
        </p:blipFill>
        <p:spPr>
          <a:xfrm>
            <a:off x="1906693" y="1759776"/>
            <a:ext cx="8144935" cy="512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DD090-7F3B-0547-9F93-06D879D095DB}"/>
              </a:ext>
            </a:extLst>
          </p:cNvPr>
          <p:cNvSpPr txBox="1"/>
          <p:nvPr/>
        </p:nvSpPr>
        <p:spPr>
          <a:xfrm>
            <a:off x="2779535" y="1307106"/>
            <a:ext cx="2316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High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8EDF5-41E9-1648-8C99-77C385F4DDD4}"/>
              </a:ext>
            </a:extLst>
          </p:cNvPr>
          <p:cNvSpPr txBox="1"/>
          <p:nvPr/>
        </p:nvSpPr>
        <p:spPr>
          <a:xfrm>
            <a:off x="4843708" y="1318942"/>
            <a:ext cx="27881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Coarse resolution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28553-BCB7-B14E-97A7-C21A122310A8}"/>
              </a:ext>
            </a:extLst>
          </p:cNvPr>
          <p:cNvSpPr txBox="1"/>
          <p:nvPr/>
        </p:nvSpPr>
        <p:spPr>
          <a:xfrm>
            <a:off x="7160187" y="990647"/>
            <a:ext cx="313789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Helvetica" pitchFamily="2" charset="0"/>
              </a:rPr>
              <a:t>Coarse resolution with RF parameterization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372395-97F9-6C4F-90FF-F8892EFE2768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</p:spTree>
    <p:extLst>
      <p:ext uri="{BB962C8B-B14F-4D97-AF65-F5344CB8AC3E}">
        <p14:creationId xmlns:p14="http://schemas.microsoft.com/office/powerpoint/2010/main" val="28874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8C5D3-A90B-F84B-A7C7-4E7B16908543}"/>
              </a:ext>
            </a:extLst>
          </p:cNvPr>
          <p:cNvSpPr/>
          <p:nvPr/>
        </p:nvSpPr>
        <p:spPr>
          <a:xfrm>
            <a:off x="674342" y="3150607"/>
            <a:ext cx="468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Charney Report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(1979)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“We estimate the most probable global warming for a 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to be near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3°C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with a probable error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± 1.5°C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2E1D7-DEB9-8C4B-9F21-11A615E6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534" y="3303298"/>
            <a:ext cx="1206931" cy="1441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DBB857-4A17-724B-907E-F6CD65E3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"/>
          <a:stretch/>
        </p:blipFill>
        <p:spPr>
          <a:xfrm>
            <a:off x="5527427" y="1720158"/>
            <a:ext cx="1254038" cy="1601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52695-3D52-5643-83EB-4167EEB0CB96}"/>
              </a:ext>
            </a:extLst>
          </p:cNvPr>
          <p:cNvSpPr/>
          <p:nvPr/>
        </p:nvSpPr>
        <p:spPr>
          <a:xfrm>
            <a:off x="674342" y="4549676"/>
            <a:ext cx="49625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IPCC report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(2013)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/>
              <a:t>“Estimates of the equilibrium climate sensitivity (ECS) based on observed climate change, climate models and feedback analysis, as well as paleoclimate evidence indicate that ECS is likely in </a:t>
            </a:r>
            <a:r>
              <a:rPr lang="en-US" b="1" dirty="0"/>
              <a:t>the range 1.5°C to 4.5°C </a:t>
            </a:r>
            <a:r>
              <a:rPr lang="en-US" dirty="0"/>
              <a:t>with high confidence, …. and </a:t>
            </a:r>
            <a:r>
              <a:rPr lang="en-US" b="1" dirty="0"/>
              <a:t>very unlikely greater than 6°C (medium  confidence)</a:t>
            </a:r>
            <a:r>
              <a:rPr lang="en-US" dirty="0"/>
              <a:t>."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EA4F2-910C-E945-A85B-7E8A82001A58}"/>
              </a:ext>
            </a:extLst>
          </p:cNvPr>
          <p:cNvSpPr/>
          <p:nvPr/>
        </p:nvSpPr>
        <p:spPr>
          <a:xfrm>
            <a:off x="796706" y="2120858"/>
            <a:ext cx="599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Arrhenius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(1896)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→ global warming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~5°C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BB507-9329-1A45-A617-05F181E4E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83" r="61688"/>
          <a:stretch/>
        </p:blipFill>
        <p:spPr>
          <a:xfrm>
            <a:off x="7734168" y="3368843"/>
            <a:ext cx="1640840" cy="3173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A66CEF-51EC-FC47-9176-714892C58ECC}"/>
              </a:ext>
            </a:extLst>
          </p:cNvPr>
          <p:cNvSpPr/>
          <p:nvPr/>
        </p:nvSpPr>
        <p:spPr>
          <a:xfrm>
            <a:off x="9314986" y="3429001"/>
            <a:ext cx="1210775" cy="322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21F5A-6D2C-2746-A412-BD1D8DEF86B2}"/>
              </a:ext>
            </a:extLst>
          </p:cNvPr>
          <p:cNvSpPr txBox="1"/>
          <p:nvPr/>
        </p:nvSpPr>
        <p:spPr>
          <a:xfrm>
            <a:off x="8005869" y="2448044"/>
            <a:ext cx="142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IPCC AR5</a:t>
            </a:r>
          </a:p>
          <a:p>
            <a:r>
              <a:rPr lang="en-US" sz="2400" b="1" dirty="0"/>
              <a:t>1.5-4.5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°</a:t>
            </a:r>
            <a:r>
              <a:rPr lang="en-US" sz="2400" b="1" dirty="0"/>
              <a:t>C</a:t>
            </a:r>
            <a:endParaRPr lang="en-US" sz="2400" dirty="0"/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E456E16D-CB2F-1546-A3CC-5A798612EC8A}"/>
              </a:ext>
            </a:extLst>
          </p:cNvPr>
          <p:cNvSpPr txBox="1">
            <a:spLocks/>
          </p:cNvSpPr>
          <p:nvPr/>
        </p:nvSpPr>
        <p:spPr>
          <a:xfrm>
            <a:off x="796706" y="75832"/>
            <a:ext cx="11130755" cy="1491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Large uncertainty in the temperature response to increased CO</a:t>
            </a:r>
            <a:r>
              <a:rPr lang="en-US" sz="3200" baseline="-25000" dirty="0">
                <a:solidFill>
                  <a:schemeClr val="accent2"/>
                </a:solidFill>
                <a:latin typeface="Helvetica" pitchFamily="2" charset="0"/>
              </a:rPr>
              <a:t>2 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concentrations (slow to non-existent improvement in narrowing the uncertainty)</a:t>
            </a:r>
          </a:p>
        </p:txBody>
      </p:sp>
    </p:spTree>
    <p:extLst>
      <p:ext uri="{BB962C8B-B14F-4D97-AF65-F5344CB8AC3E}">
        <p14:creationId xmlns:p14="http://schemas.microsoft.com/office/powerpoint/2010/main" val="18116020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31738-C2C2-6F41-91CF-875705CD4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76" r="90956"/>
          <a:stretch/>
        </p:blipFill>
        <p:spPr>
          <a:xfrm>
            <a:off x="2745771" y="2086187"/>
            <a:ext cx="572868" cy="47429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BCED82-1BD9-2B41-9A2A-502E4D1367C1}"/>
              </a:ext>
            </a:extLst>
          </p:cNvPr>
          <p:cNvSpPr txBox="1">
            <a:spLocks/>
          </p:cNvSpPr>
          <p:nvPr/>
        </p:nvSpPr>
        <p:spPr>
          <a:xfrm>
            <a:off x="838200" y="299039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Random forest parameterization</a:t>
            </a:r>
            <a:r>
              <a:rPr lang="he-IL" sz="3200" dirty="0">
                <a:solidFill>
                  <a:schemeClr val="accent2"/>
                </a:solidFill>
                <a:latin typeface="Helvetica" pitchFamily="2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leads to remarkably accurate simulation of </a:t>
            </a:r>
            <a:r>
              <a:rPr lang="en-US" sz="3200" b="1" dirty="0">
                <a:solidFill>
                  <a:schemeClr val="accent2"/>
                </a:solidFill>
                <a:latin typeface="Helvetica" pitchFamily="2" charset="0"/>
              </a:rPr>
              <a:t>precipitation extremes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7CC19-8649-2342-85AC-1E4C81A3EE18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D67263-021F-8D48-B6FF-541AD3658A91}"/>
              </a:ext>
            </a:extLst>
          </p:cNvPr>
          <p:cNvGrpSpPr/>
          <p:nvPr/>
        </p:nvGrpSpPr>
        <p:grpSpPr>
          <a:xfrm>
            <a:off x="3033656" y="1919345"/>
            <a:ext cx="6746578" cy="4967640"/>
            <a:chOff x="3033656" y="1919345"/>
            <a:chExt cx="6746578" cy="4967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09682F-F2B9-3E40-8FE5-E68A7655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645"/>
            <a:stretch/>
          </p:blipFill>
          <p:spPr>
            <a:xfrm>
              <a:off x="3208417" y="1919345"/>
              <a:ext cx="5753216" cy="496764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64FA467-8209-1B42-954D-165A6625CD54}"/>
                </a:ext>
              </a:extLst>
            </p:cNvPr>
            <p:cNvCxnSpPr>
              <a:cxnSpLocks/>
            </p:cNvCxnSpPr>
            <p:nvPr/>
          </p:nvCxnSpPr>
          <p:spPr>
            <a:xfrm>
              <a:off x="5574881" y="3720441"/>
              <a:ext cx="572867" cy="0"/>
            </a:xfrm>
            <a:prstGeom prst="straightConnector1">
              <a:avLst/>
            </a:prstGeom>
            <a:ln w="666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36DD0-48D9-0049-84BE-F0E594636CCD}"/>
                </a:ext>
              </a:extLst>
            </p:cNvPr>
            <p:cNvSpPr txBox="1"/>
            <p:nvPr/>
          </p:nvSpPr>
          <p:spPr>
            <a:xfrm>
              <a:off x="4271766" y="3266517"/>
              <a:ext cx="2606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Lower resolution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48C8D57-88DC-CE4D-90C5-528340855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0457" y="4821572"/>
              <a:ext cx="461289" cy="0"/>
            </a:xfrm>
            <a:prstGeom prst="straightConnector1">
              <a:avLst/>
            </a:prstGeom>
            <a:ln w="666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B3FAA9-7AD3-EA49-8013-E37025C7BD90}"/>
                </a:ext>
              </a:extLst>
            </p:cNvPr>
            <p:cNvSpPr txBox="1"/>
            <p:nvPr/>
          </p:nvSpPr>
          <p:spPr>
            <a:xfrm>
              <a:off x="7206663" y="4608083"/>
              <a:ext cx="2573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Helvetica" pitchFamily="2" charset="0"/>
                </a:rPr>
                <a:t>High resolution (target)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D7436C-8ECD-D44E-9172-C035B83985C4}"/>
                </a:ext>
              </a:extLst>
            </p:cNvPr>
            <p:cNvSpPr/>
            <p:nvPr/>
          </p:nvSpPr>
          <p:spPr>
            <a:xfrm>
              <a:off x="3033656" y="1919345"/>
              <a:ext cx="602429" cy="490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0534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2E2050-CB46-1043-80B4-E703B3E03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1"/>
          <a:stretch/>
        </p:blipFill>
        <p:spPr>
          <a:xfrm>
            <a:off x="3235215" y="1917538"/>
            <a:ext cx="5743179" cy="4967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31738-C2C2-6F41-91CF-875705CD4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76" r="90956"/>
          <a:stretch/>
        </p:blipFill>
        <p:spPr>
          <a:xfrm>
            <a:off x="2745771" y="2086187"/>
            <a:ext cx="572868" cy="47429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4FA467-8209-1B42-954D-165A6625CD54}"/>
              </a:ext>
            </a:extLst>
          </p:cNvPr>
          <p:cNvCxnSpPr>
            <a:cxnSpLocks/>
          </p:cNvCxnSpPr>
          <p:nvPr/>
        </p:nvCxnSpPr>
        <p:spPr>
          <a:xfrm>
            <a:off x="5574881" y="3720441"/>
            <a:ext cx="572867" cy="0"/>
          </a:xfrm>
          <a:prstGeom prst="straightConnector1">
            <a:avLst/>
          </a:prstGeom>
          <a:ln w="666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5A4456-8C21-B843-979B-675D769F882A}"/>
              </a:ext>
            </a:extLst>
          </p:cNvPr>
          <p:cNvCxnSpPr>
            <a:cxnSpLocks/>
          </p:cNvCxnSpPr>
          <p:nvPr/>
        </p:nvCxnSpPr>
        <p:spPr>
          <a:xfrm flipH="1">
            <a:off x="6700457" y="4821572"/>
            <a:ext cx="461289" cy="0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D36DD0-48D9-0049-84BE-F0E594636CCD}"/>
              </a:ext>
            </a:extLst>
          </p:cNvPr>
          <p:cNvSpPr txBox="1"/>
          <p:nvPr/>
        </p:nvSpPr>
        <p:spPr>
          <a:xfrm>
            <a:off x="4271766" y="3266517"/>
            <a:ext cx="260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Lower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60FC2-F9C6-7442-9E3C-7387845A597B}"/>
              </a:ext>
            </a:extLst>
          </p:cNvPr>
          <p:cNvSpPr txBox="1"/>
          <p:nvPr/>
        </p:nvSpPr>
        <p:spPr>
          <a:xfrm>
            <a:off x="7206663" y="4608083"/>
            <a:ext cx="25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High resolution (target)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86D434-98E1-0240-8BFD-5B57BC21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0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Random forest parameterization</a:t>
            </a:r>
            <a:r>
              <a:rPr lang="he-IL" sz="3200" dirty="0">
                <a:latin typeface="Helvetica" pitchFamily="2" charset="0"/>
              </a:rPr>
              <a:t> </a:t>
            </a:r>
            <a:r>
              <a:rPr lang="en-US" sz="3200" dirty="0">
                <a:latin typeface="Helvetica" pitchFamily="2" charset="0"/>
              </a:rPr>
              <a:t>leads to remarkably accurate simulation of </a:t>
            </a:r>
            <a:r>
              <a:rPr lang="en-US" sz="3200" b="1" dirty="0">
                <a:latin typeface="Helvetica" pitchFamily="2" charset="0"/>
              </a:rPr>
              <a:t>precipitation extremes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60248E-3F0E-2248-A2EA-3F09AEB94D78}"/>
              </a:ext>
            </a:extLst>
          </p:cNvPr>
          <p:cNvSpPr txBox="1"/>
          <p:nvPr/>
        </p:nvSpPr>
        <p:spPr>
          <a:xfrm>
            <a:off x="4433289" y="4648831"/>
            <a:ext cx="25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Helvetica" pitchFamily="2" charset="0"/>
              </a:rPr>
              <a:t>Low-res + RF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6B51FA-ED42-7B49-86C5-7CEB5DC5C68E}"/>
              </a:ext>
            </a:extLst>
          </p:cNvPr>
          <p:cNvCxnSpPr>
            <a:cxnSpLocks/>
          </p:cNvCxnSpPr>
          <p:nvPr/>
        </p:nvCxnSpPr>
        <p:spPr>
          <a:xfrm>
            <a:off x="5450823" y="5109112"/>
            <a:ext cx="572867" cy="0"/>
          </a:xfrm>
          <a:prstGeom prst="straightConnector1">
            <a:avLst/>
          </a:prstGeom>
          <a:ln w="666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910A5-2C93-6349-BC5E-A11D2F5B5A75}"/>
              </a:ext>
            </a:extLst>
          </p:cNvPr>
          <p:cNvSpPr/>
          <p:nvPr/>
        </p:nvSpPr>
        <p:spPr>
          <a:xfrm>
            <a:off x="9977119" y="5803392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5F8B8-08FA-A34E-9F1B-DE277404600B}"/>
              </a:ext>
            </a:extLst>
          </p:cNvPr>
          <p:cNvSpPr/>
          <p:nvPr/>
        </p:nvSpPr>
        <p:spPr>
          <a:xfrm>
            <a:off x="8383795" y="2373965"/>
            <a:ext cx="8669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Stable simulation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No drift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E135-7ADB-8444-9288-C1AF24ED5AE7}"/>
              </a:ext>
            </a:extLst>
          </p:cNvPr>
          <p:cNvSpPr/>
          <p:nvPr/>
        </p:nvSpPr>
        <p:spPr>
          <a:xfrm>
            <a:off x="2893807" y="1917538"/>
            <a:ext cx="914400" cy="51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69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81B1B-687C-7443-B383-3934D662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E4E17-DD52-914D-9807-93D38F2A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1690688"/>
            <a:ext cx="9791588" cy="3653757"/>
          </a:xfr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Motivation</a:t>
            </a:r>
            <a:r>
              <a:rPr lang="en-US" sz="2000" dirty="0">
                <a:latin typeface="Helvetica" pitchFamily="2" charset="0"/>
              </a:rPr>
              <a:t>: Parameterizations of small scale processes</a:t>
            </a:r>
            <a:r>
              <a:rPr lang="he-IL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are the main cause of uncertainty in climate change </a:t>
            </a:r>
            <a:r>
              <a:rPr lang="en-US" sz="2000" b="1" dirty="0">
                <a:latin typeface="Helvetica" pitchFamily="2" charset="0"/>
              </a:rPr>
              <a:t>temperature and precipitation</a:t>
            </a:r>
            <a:r>
              <a:rPr lang="en-US" sz="2000" dirty="0">
                <a:latin typeface="Helvetica" pitchFamily="2" charset="0"/>
              </a:rPr>
              <a:t> projections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Previous studies: </a:t>
            </a:r>
            <a:r>
              <a:rPr lang="en-US" sz="2000" dirty="0">
                <a:latin typeface="Helvetica" pitchFamily="2" charset="0"/>
              </a:rPr>
              <a:t>Recent studies on machine-learning parameterization are promising (but still many problems)</a:t>
            </a:r>
            <a:endParaRPr lang="en-US" sz="2000" b="1" dirty="0">
              <a:latin typeface="Helvetica" pitchFamily="2" charset="0"/>
            </a:endParaRPr>
          </a:p>
          <a:p>
            <a:pPr lvl="1">
              <a:buFont typeface="Arial"/>
              <a:buChar char="•"/>
            </a:pPr>
            <a:r>
              <a:rPr lang="en-US" sz="2000" b="1" dirty="0">
                <a:latin typeface="Helvetica" pitchFamily="2" charset="0"/>
              </a:rPr>
              <a:t>Results</a:t>
            </a:r>
            <a:r>
              <a:rPr lang="en-US" sz="2000" dirty="0">
                <a:latin typeface="Helvetica" pitchFamily="2" charset="0"/>
              </a:rPr>
              <a:t>: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a. Learning from a high resolution model (SAM)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b. Example: Sub-grid tendencies are very important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c. Offline results, conservation of energy, non-negative precipitation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d. Online results </a:t>
            </a:r>
          </a:p>
          <a:p>
            <a:pPr marL="261938" lvl="1" indent="0">
              <a:buNone/>
            </a:pPr>
            <a:r>
              <a:rPr lang="en-US" sz="2000" dirty="0">
                <a:latin typeface="Helvetica" pitchFamily="2" charset="0"/>
              </a:rPr>
              <a:t>	e. Is there an optimal length scale for parameterization?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968C641-8055-0A48-89AD-D6123D6BE2BE}"/>
              </a:ext>
            </a:extLst>
          </p:cNvPr>
          <p:cNvSpPr/>
          <p:nvPr/>
        </p:nvSpPr>
        <p:spPr>
          <a:xfrm>
            <a:off x="1430767" y="4773712"/>
            <a:ext cx="8165054" cy="59436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9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FF892DE-D4FF-454C-8871-1B0A4F79A2B3}"/>
              </a:ext>
            </a:extLst>
          </p:cNvPr>
          <p:cNvSpPr txBox="1">
            <a:spLocks/>
          </p:cNvSpPr>
          <p:nvPr/>
        </p:nvSpPr>
        <p:spPr>
          <a:xfrm>
            <a:off x="1454187" y="-218066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Is there an optimal length scale for parameterization?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2C6B5-9C37-C247-BF60-A95D07C4CA96}"/>
              </a:ext>
            </a:extLst>
          </p:cNvPr>
          <p:cNvSpPr txBox="1"/>
          <p:nvPr/>
        </p:nvSpPr>
        <p:spPr>
          <a:xfrm>
            <a:off x="8856988" y="3201165"/>
            <a:ext cx="242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Conventional parameterization</a:t>
            </a:r>
          </a:p>
          <a:p>
            <a:r>
              <a:rPr lang="en-US" sz="2400" dirty="0"/>
              <a:t>(non scale aware)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A16B5E-DCCC-194E-8F96-D693ECD96A9F}"/>
              </a:ext>
            </a:extLst>
          </p:cNvPr>
          <p:cNvGrpSpPr/>
          <p:nvPr/>
        </p:nvGrpSpPr>
        <p:grpSpPr>
          <a:xfrm>
            <a:off x="2054873" y="1161981"/>
            <a:ext cx="6868063" cy="5348920"/>
            <a:chOff x="2054873" y="1161981"/>
            <a:chExt cx="6868063" cy="53489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14172D-1569-6C41-9FED-295C4833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73" y="1161981"/>
              <a:ext cx="6868063" cy="534892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788DD3-30CE-A840-A226-B4715B54028B}"/>
                </a:ext>
              </a:extLst>
            </p:cNvPr>
            <p:cNvSpPr/>
            <p:nvPr/>
          </p:nvSpPr>
          <p:spPr>
            <a:xfrm>
              <a:off x="3775934" y="1295645"/>
              <a:ext cx="4044875" cy="375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20D048-5BE8-8E4E-B95D-A7369CB21940}"/>
              </a:ext>
            </a:extLst>
          </p:cNvPr>
          <p:cNvSpPr/>
          <p:nvPr/>
        </p:nvSpPr>
        <p:spPr>
          <a:xfrm>
            <a:off x="2430573" y="848033"/>
            <a:ext cx="6735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Test score for diurnal cycle of summer precipitation (Germany)</a:t>
            </a:r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4E0BA-DFA3-3A46-87EB-63EDBDAF7226}"/>
              </a:ext>
            </a:extLst>
          </p:cNvPr>
          <p:cNvSpPr/>
          <p:nvPr/>
        </p:nvSpPr>
        <p:spPr>
          <a:xfrm>
            <a:off x="8618137" y="6375557"/>
            <a:ext cx="357386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latin typeface="Helvetica" pitchFamily="2" charset="0"/>
              </a:rPr>
              <a:t>Vergara-</a:t>
            </a:r>
            <a:r>
              <a:rPr lang="en-US" sz="1867" i="1" dirty="0" err="1">
                <a:latin typeface="Helvetica" pitchFamily="2" charset="0"/>
              </a:rPr>
              <a:t>Temprado</a:t>
            </a:r>
            <a:r>
              <a:rPr lang="en-US" sz="1867" i="1" dirty="0">
                <a:latin typeface="Helvetica" pitchFamily="2" charset="0"/>
              </a:rPr>
              <a:t> et al. (2020) </a:t>
            </a:r>
          </a:p>
        </p:txBody>
      </p:sp>
    </p:spTree>
    <p:extLst>
      <p:ext uri="{BB962C8B-B14F-4D97-AF65-F5344CB8AC3E}">
        <p14:creationId xmlns:p14="http://schemas.microsoft.com/office/powerpoint/2010/main" val="19367169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FF892DE-D4FF-454C-8871-1B0A4F79A2B3}"/>
              </a:ext>
            </a:extLst>
          </p:cNvPr>
          <p:cNvSpPr txBox="1">
            <a:spLocks/>
          </p:cNvSpPr>
          <p:nvPr/>
        </p:nvSpPr>
        <p:spPr>
          <a:xfrm>
            <a:off x="1454187" y="-218066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Is there an optimal length scale for parameterization?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2C6B5-9C37-C247-BF60-A95D07C4CA96}"/>
              </a:ext>
            </a:extLst>
          </p:cNvPr>
          <p:cNvSpPr txBox="1"/>
          <p:nvPr/>
        </p:nvSpPr>
        <p:spPr>
          <a:xfrm>
            <a:off x="8856988" y="3201165"/>
            <a:ext cx="242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Conventional parameterization</a:t>
            </a:r>
          </a:p>
          <a:p>
            <a:r>
              <a:rPr lang="en-US" sz="2400" dirty="0"/>
              <a:t>(non scale aware)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A16B5E-DCCC-194E-8F96-D693ECD96A9F}"/>
              </a:ext>
            </a:extLst>
          </p:cNvPr>
          <p:cNvGrpSpPr/>
          <p:nvPr/>
        </p:nvGrpSpPr>
        <p:grpSpPr>
          <a:xfrm>
            <a:off x="2054873" y="1161981"/>
            <a:ext cx="6868063" cy="5348920"/>
            <a:chOff x="2054873" y="1161981"/>
            <a:chExt cx="6868063" cy="53489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14172D-1569-6C41-9FED-295C4833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873" y="1161981"/>
              <a:ext cx="6868063" cy="53489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600C17-0762-2E49-A4D0-AE95EC87FABA}"/>
                </a:ext>
              </a:extLst>
            </p:cNvPr>
            <p:cNvCxnSpPr>
              <a:cxnSpLocks/>
            </p:cNvCxnSpPr>
            <p:nvPr/>
          </p:nvCxnSpPr>
          <p:spPr>
            <a:xfrm>
              <a:off x="4239309" y="2585042"/>
              <a:ext cx="0" cy="2977313"/>
            </a:xfrm>
            <a:prstGeom prst="straightConnector1">
              <a:avLst/>
            </a:prstGeom>
            <a:ln w="508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932C22-7312-0641-A102-AC50CADF5328}"/>
                </a:ext>
              </a:extLst>
            </p:cNvPr>
            <p:cNvSpPr/>
            <p:nvPr/>
          </p:nvSpPr>
          <p:spPr>
            <a:xfrm>
              <a:off x="4294344" y="3940784"/>
              <a:ext cx="2876672" cy="124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67" dirty="0">
                  <a:latin typeface="Helvetica" pitchFamily="2" charset="0"/>
                </a:rPr>
                <a:t>”Gray zone”</a:t>
              </a:r>
            </a:p>
            <a:p>
              <a:r>
                <a:rPr lang="en-US" sz="1867" dirty="0">
                  <a:latin typeface="Helvetica" pitchFamily="2" charset="0"/>
                </a:rPr>
                <a:t>Better to turn off </a:t>
              </a:r>
            </a:p>
            <a:p>
              <a:r>
                <a:rPr lang="en-US" sz="1867" dirty="0">
                  <a:latin typeface="Helvetica" pitchFamily="2" charset="0"/>
                </a:rPr>
                <a:t>deep convection parameterization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788DD3-30CE-A840-A226-B4715B54028B}"/>
                </a:ext>
              </a:extLst>
            </p:cNvPr>
            <p:cNvSpPr/>
            <p:nvPr/>
          </p:nvSpPr>
          <p:spPr>
            <a:xfrm>
              <a:off x="3775934" y="1295645"/>
              <a:ext cx="4044875" cy="375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74E0BA-DFA3-3A46-87EB-63EDBDAF7226}"/>
              </a:ext>
            </a:extLst>
          </p:cNvPr>
          <p:cNvSpPr/>
          <p:nvPr/>
        </p:nvSpPr>
        <p:spPr>
          <a:xfrm>
            <a:off x="8618137" y="6375557"/>
            <a:ext cx="357386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latin typeface="Helvetica" pitchFamily="2" charset="0"/>
              </a:rPr>
              <a:t>Vergara-</a:t>
            </a:r>
            <a:r>
              <a:rPr lang="en-US" sz="1867" i="1" dirty="0" err="1">
                <a:latin typeface="Helvetica" pitchFamily="2" charset="0"/>
              </a:rPr>
              <a:t>Temprado</a:t>
            </a:r>
            <a:r>
              <a:rPr lang="en-US" sz="1867" i="1" dirty="0">
                <a:latin typeface="Helvetica" pitchFamily="2" charset="0"/>
              </a:rPr>
              <a:t> et al. (2020)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E9377-225C-324B-A251-8E2AF86E82E8}"/>
              </a:ext>
            </a:extLst>
          </p:cNvPr>
          <p:cNvSpPr/>
          <p:nvPr/>
        </p:nvSpPr>
        <p:spPr>
          <a:xfrm>
            <a:off x="2430573" y="848033"/>
            <a:ext cx="6735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Test score for diurnal cycle of summer precipitation (Germany)</a:t>
            </a:r>
            <a:endParaRPr lang="en-US" sz="2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983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C1B3-A6C2-9940-937E-7C6FE320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87" y="1784985"/>
            <a:ext cx="5813213" cy="45888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When increasing the grid spacing: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07712-CA0B-D24D-BE8B-8A6069D6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9"/>
          <a:stretch/>
        </p:blipFill>
        <p:spPr>
          <a:xfrm>
            <a:off x="5726797" y="1386289"/>
            <a:ext cx="6465203" cy="4087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A46A0-E0C1-F840-AC20-051B5E46D393}"/>
              </a:ext>
            </a:extLst>
          </p:cNvPr>
          <p:cNvSpPr txBox="1"/>
          <p:nvPr/>
        </p:nvSpPr>
        <p:spPr>
          <a:xfrm>
            <a:off x="9089983" y="1148822"/>
            <a:ext cx="61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FB51A-0C30-B247-A703-579A0D807743}"/>
              </a:ext>
            </a:extLst>
          </p:cNvPr>
          <p:cNvSpPr txBox="1"/>
          <p:nvPr/>
        </p:nvSpPr>
        <p:spPr>
          <a:xfrm>
            <a:off x="9850055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43897-796B-6C4D-8C7F-6ECE3D66BB52}"/>
              </a:ext>
            </a:extLst>
          </p:cNvPr>
          <p:cNvSpPr txBox="1"/>
          <p:nvPr/>
        </p:nvSpPr>
        <p:spPr>
          <a:xfrm>
            <a:off x="10725877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x32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162DE1-3832-B944-AE4A-F5C110352FFF}"/>
              </a:ext>
            </a:extLst>
          </p:cNvPr>
          <p:cNvSpPr/>
          <p:nvPr/>
        </p:nvSpPr>
        <p:spPr>
          <a:xfrm>
            <a:off x="7406641" y="6420098"/>
            <a:ext cx="5015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647437-AC3C-A949-A09C-3FBB66C5255C}"/>
              </a:ext>
            </a:extLst>
          </p:cNvPr>
          <p:cNvSpPr txBox="1">
            <a:spLocks/>
          </p:cNvSpPr>
          <p:nvPr/>
        </p:nvSpPr>
        <p:spPr>
          <a:xfrm>
            <a:off x="1454187" y="-218066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Is there an optimal length scale for parameterization?</a:t>
            </a:r>
          </a:p>
        </p:txBody>
      </p:sp>
    </p:spTree>
    <p:extLst>
      <p:ext uri="{BB962C8B-B14F-4D97-AF65-F5344CB8AC3E}">
        <p14:creationId xmlns:p14="http://schemas.microsoft.com/office/powerpoint/2010/main" val="22689552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C1B3-A6C2-9940-937E-7C6FE320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87" y="1784985"/>
            <a:ext cx="5813213" cy="45888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When increasing the grid spacing: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Averaging over more cloud elements – </a:t>
            </a:r>
            <a:r>
              <a:rPr lang="en-US" dirty="0" err="1">
                <a:latin typeface="Helvetica" pitchFamily="2" charset="0"/>
              </a:rPr>
              <a:t>subgrid</a:t>
            </a:r>
            <a:r>
              <a:rPr lang="en-US" dirty="0">
                <a:latin typeface="Helvetica" pitchFamily="2" charset="0"/>
              </a:rPr>
              <a:t> tendencies more predictable</a:t>
            </a:r>
          </a:p>
          <a:p>
            <a:r>
              <a:rPr lang="en-US" dirty="0">
                <a:latin typeface="Helvetica" pitchFamily="2" charset="0"/>
              </a:rPr>
              <a:t>But more of the dynamics becomes </a:t>
            </a:r>
            <a:r>
              <a:rPr lang="en-US" dirty="0" err="1">
                <a:latin typeface="Helvetica" pitchFamily="2" charset="0"/>
              </a:rPr>
              <a:t>subgrid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07712-CA0B-D24D-BE8B-8A6069D6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9"/>
          <a:stretch/>
        </p:blipFill>
        <p:spPr>
          <a:xfrm>
            <a:off x="5726797" y="1386289"/>
            <a:ext cx="6465203" cy="4087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A46A0-E0C1-F840-AC20-051B5E46D393}"/>
              </a:ext>
            </a:extLst>
          </p:cNvPr>
          <p:cNvSpPr txBox="1"/>
          <p:nvPr/>
        </p:nvSpPr>
        <p:spPr>
          <a:xfrm>
            <a:off x="9089983" y="1148822"/>
            <a:ext cx="61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FB51A-0C30-B247-A703-579A0D807743}"/>
              </a:ext>
            </a:extLst>
          </p:cNvPr>
          <p:cNvSpPr txBox="1"/>
          <p:nvPr/>
        </p:nvSpPr>
        <p:spPr>
          <a:xfrm>
            <a:off x="9850055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43897-796B-6C4D-8C7F-6ECE3D66BB52}"/>
              </a:ext>
            </a:extLst>
          </p:cNvPr>
          <p:cNvSpPr txBox="1"/>
          <p:nvPr/>
        </p:nvSpPr>
        <p:spPr>
          <a:xfrm>
            <a:off x="10725877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x32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52A875-F73C-3344-9ABB-67170B41C6E3}"/>
              </a:ext>
            </a:extLst>
          </p:cNvPr>
          <p:cNvSpPr/>
          <p:nvPr/>
        </p:nvSpPr>
        <p:spPr>
          <a:xfrm>
            <a:off x="7406641" y="6420098"/>
            <a:ext cx="5015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398D7E-D100-5044-8020-EF9E5FFA23CF}"/>
              </a:ext>
            </a:extLst>
          </p:cNvPr>
          <p:cNvSpPr txBox="1">
            <a:spLocks/>
          </p:cNvSpPr>
          <p:nvPr/>
        </p:nvSpPr>
        <p:spPr>
          <a:xfrm>
            <a:off x="1454187" y="-218066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Is there an optimal length scale for parameterization?</a:t>
            </a:r>
          </a:p>
        </p:txBody>
      </p:sp>
    </p:spTree>
    <p:extLst>
      <p:ext uri="{BB962C8B-B14F-4D97-AF65-F5344CB8AC3E}">
        <p14:creationId xmlns:p14="http://schemas.microsoft.com/office/powerpoint/2010/main" val="484443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C1B3-A6C2-9940-937E-7C6FE320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87" y="1784985"/>
            <a:ext cx="5813213" cy="45888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When increasing the grid spacing: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Averaging over more cloud elements – </a:t>
            </a:r>
            <a:r>
              <a:rPr lang="en-US" dirty="0" err="1">
                <a:latin typeface="Helvetica" pitchFamily="2" charset="0"/>
              </a:rPr>
              <a:t>subgrid</a:t>
            </a:r>
            <a:r>
              <a:rPr lang="en-US" dirty="0">
                <a:latin typeface="Helvetica" pitchFamily="2" charset="0"/>
              </a:rPr>
              <a:t> tendencies more predictable</a:t>
            </a:r>
          </a:p>
          <a:p>
            <a:r>
              <a:rPr lang="en-US" dirty="0">
                <a:latin typeface="Helvetica" pitchFamily="2" charset="0"/>
              </a:rPr>
              <a:t>But more of the dynamics becomes </a:t>
            </a:r>
            <a:r>
              <a:rPr lang="en-US" dirty="0" err="1">
                <a:latin typeface="Helvetica" pitchFamily="2" charset="0"/>
              </a:rPr>
              <a:t>subgrid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07712-CA0B-D24D-BE8B-8A6069D6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9"/>
          <a:stretch/>
        </p:blipFill>
        <p:spPr>
          <a:xfrm>
            <a:off x="5726797" y="1386289"/>
            <a:ext cx="6465203" cy="4087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A46A0-E0C1-F840-AC20-051B5E46D393}"/>
              </a:ext>
            </a:extLst>
          </p:cNvPr>
          <p:cNvSpPr txBox="1"/>
          <p:nvPr/>
        </p:nvSpPr>
        <p:spPr>
          <a:xfrm>
            <a:off x="9089983" y="1148822"/>
            <a:ext cx="61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FB51A-0C30-B247-A703-579A0D807743}"/>
              </a:ext>
            </a:extLst>
          </p:cNvPr>
          <p:cNvSpPr txBox="1"/>
          <p:nvPr/>
        </p:nvSpPr>
        <p:spPr>
          <a:xfrm>
            <a:off x="9850055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43897-796B-6C4D-8C7F-6ECE3D66BB52}"/>
              </a:ext>
            </a:extLst>
          </p:cNvPr>
          <p:cNvSpPr txBox="1"/>
          <p:nvPr/>
        </p:nvSpPr>
        <p:spPr>
          <a:xfrm>
            <a:off x="10725877" y="1138237"/>
            <a:ext cx="73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x32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4C66B5-6945-1A4F-84FA-299679CCC085}"/>
              </a:ext>
            </a:extLst>
          </p:cNvPr>
          <p:cNvSpPr txBox="1">
            <a:spLocks/>
          </p:cNvSpPr>
          <p:nvPr/>
        </p:nvSpPr>
        <p:spPr>
          <a:xfrm>
            <a:off x="468997" y="5446924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We train a different random-forest parameterization for different grid-spacing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9613CA-4DBC-484F-87C6-67CB518D5B65}"/>
              </a:ext>
            </a:extLst>
          </p:cNvPr>
          <p:cNvSpPr/>
          <p:nvPr/>
        </p:nvSpPr>
        <p:spPr>
          <a:xfrm>
            <a:off x="7406641" y="6420098"/>
            <a:ext cx="5015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08F1E2-E9B5-8E41-B534-C975963F257D}"/>
              </a:ext>
            </a:extLst>
          </p:cNvPr>
          <p:cNvSpPr txBox="1">
            <a:spLocks/>
          </p:cNvSpPr>
          <p:nvPr/>
        </p:nvSpPr>
        <p:spPr>
          <a:xfrm>
            <a:off x="1454187" y="-218066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Is there an optimal length scale for parameterization?</a:t>
            </a:r>
          </a:p>
        </p:txBody>
      </p:sp>
    </p:spTree>
    <p:extLst>
      <p:ext uri="{BB962C8B-B14F-4D97-AF65-F5344CB8AC3E}">
        <p14:creationId xmlns:p14="http://schemas.microsoft.com/office/powerpoint/2010/main" val="397954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738DCA-17BD-1A40-9C70-D2E649EF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86" t="4050" r="53457" b="65181"/>
          <a:stretch/>
        </p:blipFill>
        <p:spPr>
          <a:xfrm>
            <a:off x="1662544" y="1910426"/>
            <a:ext cx="7961285" cy="491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35CE-9600-3944-B52E-A297DC5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474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" pitchFamily="2" charset="0"/>
              </a:rPr>
              <a:t>Random-forest parameterization of </a:t>
            </a:r>
            <a:r>
              <a:rPr lang="en-US" sz="3200" dirty="0" err="1">
                <a:latin typeface="Helvetica" pitchFamily="2" charset="0"/>
              </a:rPr>
              <a:t>subgrid</a:t>
            </a:r>
            <a:r>
              <a:rPr lang="en-US" sz="3200" dirty="0">
                <a:latin typeface="Helvetica" pitchFamily="2" charset="0"/>
              </a:rPr>
              <a:t> tendencies becomes more accurate as grid spacing becomes coarser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B4EACA-D005-E446-AEC4-B73A76D3A271}"/>
              </a:ext>
            </a:extLst>
          </p:cNvPr>
          <p:cNvSpPr/>
          <p:nvPr/>
        </p:nvSpPr>
        <p:spPr>
          <a:xfrm>
            <a:off x="4306994" y="1463040"/>
            <a:ext cx="4009813" cy="474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DB821B-CA72-864D-A1EE-8A287DE1D8C9}"/>
              </a:ext>
            </a:extLst>
          </p:cNvPr>
          <p:cNvSpPr/>
          <p:nvPr/>
        </p:nvSpPr>
        <p:spPr>
          <a:xfrm>
            <a:off x="1015154" y="6299200"/>
            <a:ext cx="2628900" cy="529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221545-DF4E-0840-8909-0156A2AFA60D}"/>
              </a:ext>
            </a:extLst>
          </p:cNvPr>
          <p:cNvSpPr/>
          <p:nvPr/>
        </p:nvSpPr>
        <p:spPr>
          <a:xfrm>
            <a:off x="2316480" y="1168118"/>
            <a:ext cx="1014307" cy="529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80EBC-2864-2A4D-98F6-D21941BAD50C}"/>
              </a:ext>
            </a:extLst>
          </p:cNvPr>
          <p:cNvSpPr txBox="1"/>
          <p:nvPr/>
        </p:nvSpPr>
        <p:spPr>
          <a:xfrm>
            <a:off x="8033173" y="2753941"/>
            <a:ext cx="415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Larger coarse-graining factor makes the </a:t>
            </a:r>
            <a:r>
              <a:rPr lang="en-US" sz="2400" dirty="0" err="1"/>
              <a:t>subgrid</a:t>
            </a:r>
            <a:r>
              <a:rPr lang="en-US" sz="2400" dirty="0"/>
              <a:t> tendencies more predictable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1789C6-551D-0D42-AE34-FCAF7A25A681}"/>
              </a:ext>
            </a:extLst>
          </p:cNvPr>
          <p:cNvCxnSpPr>
            <a:cxnSpLocks/>
          </p:cNvCxnSpPr>
          <p:nvPr/>
        </p:nvCxnSpPr>
        <p:spPr>
          <a:xfrm flipH="1" flipV="1">
            <a:off x="8900160" y="2403516"/>
            <a:ext cx="623147" cy="429593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4A9E99-3C77-FB4D-A116-E8604CEFF5EE}"/>
              </a:ext>
            </a:extLst>
          </p:cNvPr>
          <p:cNvSpPr txBox="1"/>
          <p:nvPr/>
        </p:nvSpPr>
        <p:spPr>
          <a:xfrm>
            <a:off x="4715510" y="1312091"/>
            <a:ext cx="6077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Offline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94081-D891-194F-B329-6D57726A5337}"/>
              </a:ext>
            </a:extLst>
          </p:cNvPr>
          <p:cNvSpPr txBox="1"/>
          <p:nvPr/>
        </p:nvSpPr>
        <p:spPr>
          <a:xfrm>
            <a:off x="9478434" y="5683480"/>
            <a:ext cx="26289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Performance is based on test dataset with-held in training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A778E3-EDF5-B046-B453-529079FCE31C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</p:spTree>
    <p:extLst>
      <p:ext uri="{BB962C8B-B14F-4D97-AF65-F5344CB8AC3E}">
        <p14:creationId xmlns:p14="http://schemas.microsoft.com/office/powerpoint/2010/main" val="13108763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4FB6F-7FF8-D940-A940-940B90DE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1" t="3673" b="65133"/>
          <a:stretch/>
        </p:blipFill>
        <p:spPr>
          <a:xfrm>
            <a:off x="1345870" y="1815426"/>
            <a:ext cx="7961285" cy="4986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35CE-9600-3944-B52E-A297DC5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33" y="-19719"/>
            <a:ext cx="1007354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But accuracy of simulations improves with decreasing grid spacing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A9124-F878-C042-838E-0B5438811899}"/>
              </a:ext>
            </a:extLst>
          </p:cNvPr>
          <p:cNvSpPr/>
          <p:nvPr/>
        </p:nvSpPr>
        <p:spPr>
          <a:xfrm>
            <a:off x="3901441" y="1503680"/>
            <a:ext cx="4822612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3FF17-0E6C-974D-A8B4-EB4ABAB4040E}"/>
              </a:ext>
            </a:extLst>
          </p:cNvPr>
          <p:cNvSpPr/>
          <p:nvPr/>
        </p:nvSpPr>
        <p:spPr>
          <a:xfrm>
            <a:off x="1881295" y="1308079"/>
            <a:ext cx="1139613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A309E-7EA2-D945-B242-6680D7539AEF}"/>
              </a:ext>
            </a:extLst>
          </p:cNvPr>
          <p:cNvSpPr/>
          <p:nvPr/>
        </p:nvSpPr>
        <p:spPr>
          <a:xfrm>
            <a:off x="1759374" y="6368486"/>
            <a:ext cx="1139613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0C35A-FE70-1148-AC57-2D4FA0BCFAE1}"/>
              </a:ext>
            </a:extLst>
          </p:cNvPr>
          <p:cNvSpPr txBox="1"/>
          <p:nvPr/>
        </p:nvSpPr>
        <p:spPr>
          <a:xfrm>
            <a:off x="4701117" y="1342771"/>
            <a:ext cx="36978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Online performance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10ED0-543A-A84E-AA47-EE02D324C089}"/>
              </a:ext>
            </a:extLst>
          </p:cNvPr>
          <p:cNvSpPr txBox="1"/>
          <p:nvPr/>
        </p:nvSpPr>
        <p:spPr>
          <a:xfrm>
            <a:off x="9291322" y="5055610"/>
            <a:ext cx="284907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" pitchFamily="2" charset="0"/>
              </a:rPr>
              <a:t>Performance is measured by the mean precipitation distribution as compared to high-resolution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43B99-48A7-F043-AD94-C6B7B16D57AB}"/>
              </a:ext>
            </a:extLst>
          </p:cNvPr>
          <p:cNvSpPr txBox="1"/>
          <p:nvPr/>
        </p:nvSpPr>
        <p:spPr>
          <a:xfrm>
            <a:off x="3473050" y="3517886"/>
            <a:ext cx="355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dynamics is resolved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BB64C8-2914-8941-82FC-602D292BF391}"/>
              </a:ext>
            </a:extLst>
          </p:cNvPr>
          <p:cNvCxnSpPr>
            <a:cxnSpLocks/>
          </p:cNvCxnSpPr>
          <p:nvPr/>
        </p:nvCxnSpPr>
        <p:spPr>
          <a:xfrm flipH="1" flipV="1">
            <a:off x="3589867" y="2454481"/>
            <a:ext cx="637749" cy="114257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416A2-9A8F-2342-A9C9-7266209CC421}"/>
              </a:ext>
            </a:extLst>
          </p:cNvPr>
          <p:cNvSpPr/>
          <p:nvPr/>
        </p:nvSpPr>
        <p:spPr>
          <a:xfrm>
            <a:off x="1759374" y="6271309"/>
            <a:ext cx="1547607" cy="5866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815FF-EBBA-6344-957D-8F28CA442C76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</p:spTree>
    <p:extLst>
      <p:ext uri="{BB962C8B-B14F-4D97-AF65-F5344CB8AC3E}">
        <p14:creationId xmlns:p14="http://schemas.microsoft.com/office/powerpoint/2010/main" val="288521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8C5D3-A90B-F84B-A7C7-4E7B16908543}"/>
              </a:ext>
            </a:extLst>
          </p:cNvPr>
          <p:cNvSpPr/>
          <p:nvPr/>
        </p:nvSpPr>
        <p:spPr>
          <a:xfrm>
            <a:off x="674342" y="3150607"/>
            <a:ext cx="468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Charney Report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(1979)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“We estimate the most probable global warming for a 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to be near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3°C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with a probable error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± 1.5°C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2E1D7-DEB9-8C4B-9F21-11A615E6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534" y="3303298"/>
            <a:ext cx="1206931" cy="1441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DBB857-4A17-724B-907E-F6CD65E3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"/>
          <a:stretch/>
        </p:blipFill>
        <p:spPr>
          <a:xfrm>
            <a:off x="5527427" y="1720158"/>
            <a:ext cx="1254038" cy="1601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52695-3D52-5643-83EB-4167EEB0CB96}"/>
              </a:ext>
            </a:extLst>
          </p:cNvPr>
          <p:cNvSpPr/>
          <p:nvPr/>
        </p:nvSpPr>
        <p:spPr>
          <a:xfrm>
            <a:off x="674342" y="4549676"/>
            <a:ext cx="49625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IPCC report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(2013)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/>
              <a:t>“Estimates of the equilibrium climate sensitivity (ECS) based on observed climate change, climate models and feedback analysis, as well as paleoclimate evidence indicate that ECS is likely in </a:t>
            </a:r>
            <a:r>
              <a:rPr lang="en-US" b="1" dirty="0"/>
              <a:t>the range 1.5°C to 4.5°C </a:t>
            </a:r>
            <a:r>
              <a:rPr lang="en-US" dirty="0"/>
              <a:t>with high confidence, …. and </a:t>
            </a:r>
            <a:r>
              <a:rPr lang="en-US" b="1" dirty="0"/>
              <a:t>very unlikely greater than 6°C (medium  confidence)</a:t>
            </a:r>
            <a:r>
              <a:rPr lang="en-US" dirty="0"/>
              <a:t>."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EA4F2-910C-E945-A85B-7E8A82001A58}"/>
              </a:ext>
            </a:extLst>
          </p:cNvPr>
          <p:cNvSpPr/>
          <p:nvPr/>
        </p:nvSpPr>
        <p:spPr>
          <a:xfrm>
            <a:off x="796706" y="2120858"/>
            <a:ext cx="599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Arrhenius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(1896)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Doubling of CO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→ global warming of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~5°C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BB507-9329-1A45-A617-05F181E4E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83" r="61688"/>
          <a:stretch/>
        </p:blipFill>
        <p:spPr>
          <a:xfrm>
            <a:off x="7734168" y="3368843"/>
            <a:ext cx="1640840" cy="3173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A66CEF-51EC-FC47-9176-714892C58ECC}"/>
              </a:ext>
            </a:extLst>
          </p:cNvPr>
          <p:cNvSpPr/>
          <p:nvPr/>
        </p:nvSpPr>
        <p:spPr>
          <a:xfrm>
            <a:off x="9314986" y="3429001"/>
            <a:ext cx="1210775" cy="322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D6AC5A-5FD4-FB4F-B71D-CE2C62074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11" t="8335" r="1822" b="-552"/>
          <a:stretch/>
        </p:blipFill>
        <p:spPr>
          <a:xfrm>
            <a:off x="9310832" y="3387855"/>
            <a:ext cx="1454749" cy="3173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16BB96-8CC4-A148-B530-8A35C88C9A26}"/>
              </a:ext>
            </a:extLst>
          </p:cNvPr>
          <p:cNvSpPr txBox="1"/>
          <p:nvPr/>
        </p:nvSpPr>
        <p:spPr>
          <a:xfrm>
            <a:off x="9434149" y="2462709"/>
            <a:ext cx="2711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CMIP6 early </a:t>
            </a:r>
          </a:p>
          <a:p>
            <a:r>
              <a:rPr lang="en-US" sz="2400" dirty="0"/>
              <a:t>results </a:t>
            </a:r>
            <a:r>
              <a:rPr lang="en-US" sz="2400" b="1" dirty="0"/>
              <a:t>2.8-5.8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°</a:t>
            </a:r>
            <a:r>
              <a:rPr lang="en-US" sz="2400" b="1" dirty="0"/>
              <a:t>C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21F5A-6D2C-2746-A412-BD1D8DEF86B2}"/>
              </a:ext>
            </a:extLst>
          </p:cNvPr>
          <p:cNvSpPr txBox="1"/>
          <p:nvPr/>
        </p:nvSpPr>
        <p:spPr>
          <a:xfrm>
            <a:off x="8005869" y="2448044"/>
            <a:ext cx="142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IPCC AR5</a:t>
            </a:r>
          </a:p>
          <a:p>
            <a:r>
              <a:rPr lang="en-US" sz="2400" b="1" dirty="0"/>
              <a:t>1.5-4.5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°</a:t>
            </a:r>
            <a:r>
              <a:rPr lang="en-US" sz="2400" b="1" dirty="0"/>
              <a:t>C</a:t>
            </a:r>
            <a:endParaRPr lang="en-US" sz="2400" dirty="0"/>
          </a:p>
        </p:txBody>
      </p:sp>
      <p:sp>
        <p:nvSpPr>
          <p:cNvPr id="19" name="Title 14">
            <a:extLst>
              <a:ext uri="{FF2B5EF4-FFF2-40B4-BE49-F238E27FC236}">
                <a16:creationId xmlns:a16="http://schemas.microsoft.com/office/drawing/2014/main" id="{2D54590B-0DD9-A249-BAD6-FC01F8FC3A12}"/>
              </a:ext>
            </a:extLst>
          </p:cNvPr>
          <p:cNvSpPr txBox="1">
            <a:spLocks/>
          </p:cNvSpPr>
          <p:nvPr/>
        </p:nvSpPr>
        <p:spPr>
          <a:xfrm>
            <a:off x="796706" y="75832"/>
            <a:ext cx="11130755" cy="1491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Large uncertainty in the temperature response to increased CO</a:t>
            </a:r>
            <a:r>
              <a:rPr lang="en-US" sz="3200" baseline="-25000" dirty="0">
                <a:solidFill>
                  <a:schemeClr val="accent2"/>
                </a:solidFill>
                <a:latin typeface="Helvetica" pitchFamily="2" charset="0"/>
              </a:rPr>
              <a:t>2 </a:t>
            </a:r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concentrations (slow to non-existent improvement in narrowing the uncertainty)</a:t>
            </a:r>
          </a:p>
        </p:txBody>
      </p:sp>
    </p:spTree>
    <p:extLst>
      <p:ext uri="{BB962C8B-B14F-4D97-AF65-F5344CB8AC3E}">
        <p14:creationId xmlns:p14="http://schemas.microsoft.com/office/powerpoint/2010/main" val="729039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4FB6F-7FF8-D940-A940-940B90DE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1" t="3673" b="65133"/>
          <a:stretch/>
        </p:blipFill>
        <p:spPr>
          <a:xfrm>
            <a:off x="1345870" y="1815426"/>
            <a:ext cx="7961285" cy="4986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DA9124-F878-C042-838E-0B5438811899}"/>
              </a:ext>
            </a:extLst>
          </p:cNvPr>
          <p:cNvSpPr/>
          <p:nvPr/>
        </p:nvSpPr>
        <p:spPr>
          <a:xfrm>
            <a:off x="3901441" y="1503680"/>
            <a:ext cx="4822612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3FF17-0E6C-974D-A8B4-EB4ABAB4040E}"/>
              </a:ext>
            </a:extLst>
          </p:cNvPr>
          <p:cNvSpPr/>
          <p:nvPr/>
        </p:nvSpPr>
        <p:spPr>
          <a:xfrm>
            <a:off x="1881295" y="1308079"/>
            <a:ext cx="1139613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A309E-7EA2-D945-B242-6680D7539AEF}"/>
              </a:ext>
            </a:extLst>
          </p:cNvPr>
          <p:cNvSpPr/>
          <p:nvPr/>
        </p:nvSpPr>
        <p:spPr>
          <a:xfrm>
            <a:off x="1759374" y="6368486"/>
            <a:ext cx="1139613" cy="43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0C35A-FE70-1148-AC57-2D4FA0BCFAE1}"/>
              </a:ext>
            </a:extLst>
          </p:cNvPr>
          <p:cNvSpPr txBox="1"/>
          <p:nvPr/>
        </p:nvSpPr>
        <p:spPr>
          <a:xfrm>
            <a:off x="4701117" y="1342771"/>
            <a:ext cx="36978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Helvetica" pitchFamily="2" charset="0"/>
              </a:rPr>
              <a:t>Online performance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10ED0-543A-A84E-AA47-EE02D324C089}"/>
              </a:ext>
            </a:extLst>
          </p:cNvPr>
          <p:cNvSpPr txBox="1"/>
          <p:nvPr/>
        </p:nvSpPr>
        <p:spPr>
          <a:xfrm>
            <a:off x="9291322" y="5055610"/>
            <a:ext cx="284907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" pitchFamily="2" charset="0"/>
              </a:rPr>
              <a:t>Performance is measured by the mean precipitation distribution as compared to high-resolution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43B99-48A7-F043-AD94-C6B7B16D57AB}"/>
              </a:ext>
            </a:extLst>
          </p:cNvPr>
          <p:cNvSpPr txBox="1"/>
          <p:nvPr/>
        </p:nvSpPr>
        <p:spPr>
          <a:xfrm>
            <a:off x="3473050" y="3517886"/>
            <a:ext cx="355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dynamics is resolved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BB64C8-2914-8941-82FC-602D292BF391}"/>
              </a:ext>
            </a:extLst>
          </p:cNvPr>
          <p:cNvCxnSpPr>
            <a:cxnSpLocks/>
          </p:cNvCxnSpPr>
          <p:nvPr/>
        </p:nvCxnSpPr>
        <p:spPr>
          <a:xfrm flipH="1" flipV="1">
            <a:off x="3589867" y="2454481"/>
            <a:ext cx="637749" cy="1142572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416A2-9A8F-2342-A9C9-7266209CC421}"/>
              </a:ext>
            </a:extLst>
          </p:cNvPr>
          <p:cNvSpPr/>
          <p:nvPr/>
        </p:nvSpPr>
        <p:spPr>
          <a:xfrm>
            <a:off x="1759374" y="6271309"/>
            <a:ext cx="1547607" cy="5866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6E7C6-0C2F-0F4C-8242-A43B198E02CF}"/>
              </a:ext>
            </a:extLst>
          </p:cNvPr>
          <p:cNvSpPr txBox="1"/>
          <p:nvPr/>
        </p:nvSpPr>
        <p:spPr>
          <a:xfrm>
            <a:off x="8183881" y="1759406"/>
            <a:ext cx="3956519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ML parameterizations could be useful for</a:t>
            </a:r>
          </a:p>
          <a:p>
            <a:r>
              <a:rPr lang="en-US" sz="2667" dirty="0"/>
              <a:t>grid spacings that are quite close to that of the high-resolution model from which they are learned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028714-359F-A147-9C8A-80417AF44762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CA5C18-AB30-C84B-AE99-176DDA73260D}"/>
              </a:ext>
            </a:extLst>
          </p:cNvPr>
          <p:cNvSpPr txBox="1">
            <a:spLocks/>
          </p:cNvSpPr>
          <p:nvPr/>
        </p:nvSpPr>
        <p:spPr>
          <a:xfrm>
            <a:off x="931533" y="-19719"/>
            <a:ext cx="10073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Helvetica" pitchFamily="2" charset="0"/>
              </a:rPr>
              <a:t>But accuracy of simulations improves with decreasing grid spacing</a:t>
            </a:r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073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83555B-28B8-E145-9C8F-434241273BA1}"/>
              </a:ext>
            </a:extLst>
          </p:cNvPr>
          <p:cNvGrpSpPr/>
          <p:nvPr/>
        </p:nvGrpSpPr>
        <p:grpSpPr>
          <a:xfrm>
            <a:off x="2153653" y="1168569"/>
            <a:ext cx="5075487" cy="5689431"/>
            <a:chOff x="2153653" y="1168569"/>
            <a:chExt cx="5075487" cy="56894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DFD1B-6EB9-C04D-9BD3-3153F2A5D7A1}"/>
                </a:ext>
              </a:extLst>
            </p:cNvPr>
            <p:cNvSpPr txBox="1"/>
            <p:nvPr/>
          </p:nvSpPr>
          <p:spPr>
            <a:xfrm>
              <a:off x="3574083" y="1168569"/>
              <a:ext cx="2871020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Helvetica" pitchFamily="2" charset="0"/>
                </a:rPr>
                <a:t>Offline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C4440D-C234-AA4E-8027-448BC3694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035" r="48892"/>
            <a:stretch/>
          </p:blipFill>
          <p:spPr>
            <a:xfrm>
              <a:off x="2153653" y="1614617"/>
              <a:ext cx="4559120" cy="524338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764B1D-2041-B34B-A814-399CA20D436F}"/>
                </a:ext>
              </a:extLst>
            </p:cNvPr>
            <p:cNvSpPr/>
            <p:nvPr/>
          </p:nvSpPr>
          <p:spPr>
            <a:xfrm>
              <a:off x="6906410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D9F144-4DCE-234B-A0AB-8B6831FFA806}"/>
                </a:ext>
              </a:extLst>
            </p:cNvPr>
            <p:cNvSpPr/>
            <p:nvPr/>
          </p:nvSpPr>
          <p:spPr>
            <a:xfrm>
              <a:off x="2292046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FF5494-85E0-2445-A69D-AA642940D55A}"/>
                </a:ext>
              </a:extLst>
            </p:cNvPr>
            <p:cNvSpPr/>
            <p:nvPr/>
          </p:nvSpPr>
          <p:spPr>
            <a:xfrm>
              <a:off x="2292046" y="1452148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BD9D92-323A-DD46-8B5F-9D7E2DB60322}"/>
                </a:ext>
              </a:extLst>
            </p:cNvPr>
            <p:cNvSpPr/>
            <p:nvPr/>
          </p:nvSpPr>
          <p:spPr>
            <a:xfrm>
              <a:off x="6906410" y="1439911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CC666-16A6-1742-8D8F-F585AC3937F1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2FBFC75-E5CC-AF47-8A7C-50EBB1714732}"/>
              </a:ext>
            </a:extLst>
          </p:cNvPr>
          <p:cNvSpPr txBox="1">
            <a:spLocks/>
          </p:cNvSpPr>
          <p:nvPr/>
        </p:nvSpPr>
        <p:spPr>
          <a:xfrm>
            <a:off x="129092" y="0"/>
            <a:ext cx="121920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  <a:latin typeface="Helvetica" pitchFamily="2" charset="0"/>
              </a:rPr>
              <a:t>Why the discrepancy between offline and online performance? </a:t>
            </a:r>
          </a:p>
        </p:txBody>
      </p:sp>
    </p:spTree>
    <p:extLst>
      <p:ext uri="{BB962C8B-B14F-4D97-AF65-F5344CB8AC3E}">
        <p14:creationId xmlns:p14="http://schemas.microsoft.com/office/powerpoint/2010/main" val="42310173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D2CFB0-1542-EF42-8CC2-4C8D1C021E87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63D98-53CC-7246-B7AE-CC25F7B3247C}"/>
              </a:ext>
            </a:extLst>
          </p:cNvPr>
          <p:cNvGrpSpPr/>
          <p:nvPr/>
        </p:nvGrpSpPr>
        <p:grpSpPr>
          <a:xfrm>
            <a:off x="2153652" y="1168569"/>
            <a:ext cx="8920557" cy="5689431"/>
            <a:chOff x="2153652" y="1168569"/>
            <a:chExt cx="8920557" cy="56894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A9D167-6E72-5B4B-8EA9-39C027A97609}"/>
                </a:ext>
              </a:extLst>
            </p:cNvPr>
            <p:cNvSpPr txBox="1"/>
            <p:nvPr/>
          </p:nvSpPr>
          <p:spPr>
            <a:xfrm>
              <a:off x="3574083" y="1168569"/>
              <a:ext cx="2871020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Helvetica" pitchFamily="2" charset="0"/>
                </a:rPr>
                <a:t>Offline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A65D10-E865-C043-9BCA-19053F03DD90}"/>
                </a:ext>
              </a:extLst>
            </p:cNvPr>
            <p:cNvSpPr txBox="1"/>
            <p:nvPr/>
          </p:nvSpPr>
          <p:spPr>
            <a:xfrm>
              <a:off x="8058209" y="1199831"/>
              <a:ext cx="2871020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Helvetica" pitchFamily="2" charset="0"/>
                </a:rPr>
                <a:t>Online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6C3DEE-219B-A24B-8259-7234BB138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035"/>
            <a:stretch/>
          </p:blipFill>
          <p:spPr>
            <a:xfrm>
              <a:off x="2153652" y="1614617"/>
              <a:ext cx="8920557" cy="524338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672C1C-F77A-794E-8217-AABA388EF83D}"/>
                </a:ext>
              </a:extLst>
            </p:cNvPr>
            <p:cNvSpPr/>
            <p:nvPr/>
          </p:nvSpPr>
          <p:spPr>
            <a:xfrm>
              <a:off x="6906410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185DBD-BB78-474A-8C75-BBD1762502D2}"/>
                </a:ext>
              </a:extLst>
            </p:cNvPr>
            <p:cNvSpPr/>
            <p:nvPr/>
          </p:nvSpPr>
          <p:spPr>
            <a:xfrm>
              <a:off x="2292046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587245-E94A-AB47-A453-37241B024AEA}"/>
                </a:ext>
              </a:extLst>
            </p:cNvPr>
            <p:cNvSpPr/>
            <p:nvPr/>
          </p:nvSpPr>
          <p:spPr>
            <a:xfrm>
              <a:off x="2292046" y="1452148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0E1C97-0B64-FA40-B2B2-2863939829E2}"/>
                </a:ext>
              </a:extLst>
            </p:cNvPr>
            <p:cNvSpPr/>
            <p:nvPr/>
          </p:nvSpPr>
          <p:spPr>
            <a:xfrm>
              <a:off x="6906410" y="1439911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22951CAC-8105-1A41-BB77-AD148B3751E8}"/>
              </a:ext>
            </a:extLst>
          </p:cNvPr>
          <p:cNvSpPr txBox="1">
            <a:spLocks/>
          </p:cNvSpPr>
          <p:nvPr/>
        </p:nvSpPr>
        <p:spPr>
          <a:xfrm>
            <a:off x="129092" y="0"/>
            <a:ext cx="121920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  <a:latin typeface="Helvetica" pitchFamily="2" charset="0"/>
              </a:rPr>
              <a:t>Why the discrepancy between offline and online performance? </a:t>
            </a:r>
          </a:p>
        </p:txBody>
      </p:sp>
    </p:spTree>
    <p:extLst>
      <p:ext uri="{BB962C8B-B14F-4D97-AF65-F5344CB8AC3E}">
        <p14:creationId xmlns:p14="http://schemas.microsoft.com/office/powerpoint/2010/main" val="2776184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20CD46-D684-2E4C-AD36-2D0FE75A3B19}"/>
              </a:ext>
            </a:extLst>
          </p:cNvPr>
          <p:cNvGrpSpPr/>
          <p:nvPr/>
        </p:nvGrpSpPr>
        <p:grpSpPr>
          <a:xfrm>
            <a:off x="2153652" y="1168569"/>
            <a:ext cx="8920557" cy="5689431"/>
            <a:chOff x="2153652" y="1168569"/>
            <a:chExt cx="8920557" cy="56894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97C91A-7C61-E045-BC78-6FF00145F643}"/>
                </a:ext>
              </a:extLst>
            </p:cNvPr>
            <p:cNvSpPr txBox="1"/>
            <p:nvPr/>
          </p:nvSpPr>
          <p:spPr>
            <a:xfrm>
              <a:off x="3574083" y="1168569"/>
              <a:ext cx="2871020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Helvetica" pitchFamily="2" charset="0"/>
                </a:rPr>
                <a:t>Offline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E40238-636A-714B-8798-D4B8C314C4CA}"/>
                </a:ext>
              </a:extLst>
            </p:cNvPr>
            <p:cNvSpPr txBox="1"/>
            <p:nvPr/>
          </p:nvSpPr>
          <p:spPr>
            <a:xfrm>
              <a:off x="8058209" y="1199831"/>
              <a:ext cx="2871020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Helvetica" pitchFamily="2" charset="0"/>
                </a:rPr>
                <a:t>Online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C5DE77-48D6-1341-87F2-62CB19A33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035"/>
            <a:stretch/>
          </p:blipFill>
          <p:spPr>
            <a:xfrm>
              <a:off x="2153652" y="1614617"/>
              <a:ext cx="8920557" cy="524338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63CE7D-C889-2744-BB02-5B8AEB92DD7A}"/>
                </a:ext>
              </a:extLst>
            </p:cNvPr>
            <p:cNvSpPr/>
            <p:nvPr/>
          </p:nvSpPr>
          <p:spPr>
            <a:xfrm>
              <a:off x="6906410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E9BF34-8CBD-644A-B862-AA5FB499DB0D}"/>
                </a:ext>
              </a:extLst>
            </p:cNvPr>
            <p:cNvSpPr/>
            <p:nvPr/>
          </p:nvSpPr>
          <p:spPr>
            <a:xfrm>
              <a:off x="2292046" y="3999640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EDC088-A431-E54C-83C1-A43455CA9005}"/>
                </a:ext>
              </a:extLst>
            </p:cNvPr>
            <p:cNvSpPr/>
            <p:nvPr/>
          </p:nvSpPr>
          <p:spPr>
            <a:xfrm>
              <a:off x="2292046" y="1452148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23A23D-909D-E740-A3C2-14CE31D65B45}"/>
                </a:ext>
              </a:extLst>
            </p:cNvPr>
            <p:cNvSpPr/>
            <p:nvPr/>
          </p:nvSpPr>
          <p:spPr>
            <a:xfrm>
              <a:off x="6906410" y="1439911"/>
              <a:ext cx="322730" cy="24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505EDE9-BD35-544D-8C04-C7A9A5C1FAAF}"/>
              </a:ext>
            </a:extLst>
          </p:cNvPr>
          <p:cNvSpPr/>
          <p:nvPr/>
        </p:nvSpPr>
        <p:spPr>
          <a:xfrm>
            <a:off x="87722" y="5809644"/>
            <a:ext cx="251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pitchFamily="2" charset="0"/>
              </a:rPr>
              <a:t>Yuval &amp; O’Gorman, Nat. </a:t>
            </a:r>
            <a:r>
              <a:rPr lang="en-US" i="1" dirty="0" err="1">
                <a:latin typeface="Helvetica" pitchFamily="2" charset="0"/>
              </a:rPr>
              <a:t>Commun</a:t>
            </a:r>
            <a:r>
              <a:rPr lang="en-US" i="1" dirty="0">
                <a:latin typeface="Helvetica" pitchFamily="2" charset="0"/>
              </a:rPr>
              <a:t>. (in press)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4A976E-64ED-3E4A-B51D-ABC9B9B0B5A6}"/>
              </a:ext>
            </a:extLst>
          </p:cNvPr>
          <p:cNvSpPr txBox="1">
            <a:spLocks/>
          </p:cNvSpPr>
          <p:nvPr/>
        </p:nvSpPr>
        <p:spPr>
          <a:xfrm>
            <a:off x="129092" y="0"/>
            <a:ext cx="121920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chemeClr val="accent2"/>
                </a:solidFill>
                <a:latin typeface="Helvetica" pitchFamily="2" charset="0"/>
              </a:rPr>
              <a:t>Why the discrepancy between offline and online performance? </a:t>
            </a:r>
          </a:p>
        </p:txBody>
      </p:sp>
    </p:spTree>
    <p:extLst>
      <p:ext uri="{BB962C8B-B14F-4D97-AF65-F5344CB8AC3E}">
        <p14:creationId xmlns:p14="http://schemas.microsoft.com/office/powerpoint/2010/main" val="42601747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5F819-B443-B34C-A663-4E71D7220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2" b="64214"/>
          <a:stretch/>
        </p:blipFill>
        <p:spPr>
          <a:xfrm>
            <a:off x="1981080" y="1237802"/>
            <a:ext cx="9255880" cy="57612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FDAEF8-2C2A-6547-ADBE-D61144D4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2933"/>
            <a:ext cx="12030635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Discrepancy between offline and online performance regardless of whether consider relative or absolute measures of error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934BD1-88E1-EC4B-98E6-A3555698C751}"/>
              </a:ext>
            </a:extLst>
          </p:cNvPr>
          <p:cNvCxnSpPr>
            <a:cxnSpLocks/>
          </p:cNvCxnSpPr>
          <p:nvPr/>
        </p:nvCxnSpPr>
        <p:spPr>
          <a:xfrm flipH="1">
            <a:off x="6445251" y="3215640"/>
            <a:ext cx="565149" cy="0"/>
          </a:xfrm>
          <a:prstGeom prst="straightConnector1">
            <a:avLst/>
          </a:prstGeom>
          <a:ln w="539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14EB7E-FBCD-3443-8EC2-F0D804DD14FC}"/>
              </a:ext>
            </a:extLst>
          </p:cNvPr>
          <p:cNvSpPr txBox="1"/>
          <p:nvPr/>
        </p:nvSpPr>
        <p:spPr>
          <a:xfrm>
            <a:off x="7284720" y="2784752"/>
            <a:ext cx="181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“Relative” agreement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5AC72-30DD-8B4F-8521-E0C1850DEEE2}"/>
              </a:ext>
            </a:extLst>
          </p:cNvPr>
          <p:cNvSpPr/>
          <p:nvPr/>
        </p:nvSpPr>
        <p:spPr>
          <a:xfrm>
            <a:off x="2366682" y="1237802"/>
            <a:ext cx="710005" cy="68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75BF5-4BF9-124D-86A7-4517930C497C}"/>
              </a:ext>
            </a:extLst>
          </p:cNvPr>
          <p:cNvSpPr/>
          <p:nvPr/>
        </p:nvSpPr>
        <p:spPr>
          <a:xfrm>
            <a:off x="2323651" y="6655113"/>
            <a:ext cx="710005" cy="68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818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5F819-B443-B34C-A663-4E71D7220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2" b="64214"/>
          <a:stretch/>
        </p:blipFill>
        <p:spPr>
          <a:xfrm>
            <a:off x="1981080" y="1237802"/>
            <a:ext cx="9255880" cy="576122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934BD1-88E1-EC4B-98E6-A3555698C751}"/>
              </a:ext>
            </a:extLst>
          </p:cNvPr>
          <p:cNvCxnSpPr>
            <a:cxnSpLocks/>
          </p:cNvCxnSpPr>
          <p:nvPr/>
        </p:nvCxnSpPr>
        <p:spPr>
          <a:xfrm flipH="1">
            <a:off x="6489701" y="4450080"/>
            <a:ext cx="520700" cy="13716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14EB7E-FBCD-3443-8EC2-F0D804DD14FC}"/>
              </a:ext>
            </a:extLst>
          </p:cNvPr>
          <p:cNvSpPr txBox="1"/>
          <p:nvPr/>
        </p:nvSpPr>
        <p:spPr>
          <a:xfrm>
            <a:off x="7010400" y="3815225"/>
            <a:ext cx="153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Absolute error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8E50F8-32C8-2544-90FF-38E6255D5439}"/>
              </a:ext>
            </a:extLst>
          </p:cNvPr>
          <p:cNvCxnSpPr>
            <a:cxnSpLocks/>
          </p:cNvCxnSpPr>
          <p:nvPr/>
        </p:nvCxnSpPr>
        <p:spPr>
          <a:xfrm flipH="1">
            <a:off x="6445251" y="3215640"/>
            <a:ext cx="565149" cy="0"/>
          </a:xfrm>
          <a:prstGeom prst="straightConnector1">
            <a:avLst/>
          </a:prstGeom>
          <a:ln w="539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3F707-2F63-9B42-9726-D72E66B1781A}"/>
              </a:ext>
            </a:extLst>
          </p:cNvPr>
          <p:cNvSpPr txBox="1"/>
          <p:nvPr/>
        </p:nvSpPr>
        <p:spPr>
          <a:xfrm>
            <a:off x="7284720" y="2784752"/>
            <a:ext cx="181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“Relative” agreement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859F6B-E220-7343-9779-84367EC0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2933"/>
            <a:ext cx="12030635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Discrepancy between offline and online performance regardless of whether consider relative or absolute measures of error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868F7-BFBF-6C49-A870-6CC9D4BAF060}"/>
              </a:ext>
            </a:extLst>
          </p:cNvPr>
          <p:cNvSpPr/>
          <p:nvPr/>
        </p:nvSpPr>
        <p:spPr>
          <a:xfrm>
            <a:off x="2366682" y="1237802"/>
            <a:ext cx="710005" cy="68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8D24F1-B43B-8043-8205-55086FD08542}"/>
              </a:ext>
            </a:extLst>
          </p:cNvPr>
          <p:cNvSpPr/>
          <p:nvPr/>
        </p:nvSpPr>
        <p:spPr>
          <a:xfrm>
            <a:off x="2323651" y="6655113"/>
            <a:ext cx="710005" cy="68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725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8302A9-C56B-ED42-9E48-48479F42DFD9}"/>
              </a:ext>
            </a:extLst>
          </p:cNvPr>
          <p:cNvSpPr txBox="1">
            <a:spLocks/>
          </p:cNvSpPr>
          <p:nvPr/>
        </p:nvSpPr>
        <p:spPr>
          <a:xfrm>
            <a:off x="922019" y="-45720"/>
            <a:ext cx="1005078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/>
                </a:solidFill>
                <a:latin typeface="Helvetica" pitchFamily="2" charset="0"/>
              </a:rPr>
              <a:t>The outputs have (a) a predictable component  and (b) a stochastic component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061"/>
          <a:stretch/>
        </p:blipFill>
        <p:spPr>
          <a:xfrm>
            <a:off x="0" y="987913"/>
            <a:ext cx="12192000" cy="2837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CE117-4334-534B-A5D2-BEB32AA88DD2}"/>
              </a:ext>
            </a:extLst>
          </p:cNvPr>
          <p:cNvSpPr txBox="1"/>
          <p:nvPr/>
        </p:nvSpPr>
        <p:spPr>
          <a:xfrm>
            <a:off x="2057400" y="367046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CC5D5-DDAC-F741-A986-684B2F258961}"/>
              </a:ext>
            </a:extLst>
          </p:cNvPr>
          <p:cNvSpPr txBox="1"/>
          <p:nvPr/>
        </p:nvSpPr>
        <p:spPr>
          <a:xfrm>
            <a:off x="4683760" y="367046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67F4E-48E0-7549-92AD-7E4570FF60A8}"/>
              </a:ext>
            </a:extLst>
          </p:cNvPr>
          <p:cNvSpPr txBox="1"/>
          <p:nvPr/>
        </p:nvSpPr>
        <p:spPr>
          <a:xfrm>
            <a:off x="7493000" y="3679274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2A269-3612-1B43-B602-AAFEA33C42E2}"/>
              </a:ext>
            </a:extLst>
          </p:cNvPr>
          <p:cNvSpPr/>
          <p:nvPr/>
        </p:nvSpPr>
        <p:spPr>
          <a:xfrm>
            <a:off x="4114800" y="987912"/>
            <a:ext cx="2682240" cy="3401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1E9C2-3107-9141-B4C8-B49F8B95E5CD}"/>
              </a:ext>
            </a:extLst>
          </p:cNvPr>
          <p:cNvSpPr txBox="1"/>
          <p:nvPr/>
        </p:nvSpPr>
        <p:spPr>
          <a:xfrm>
            <a:off x="234696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9A510-AC38-604F-9AF4-4C60F39E1DE1}"/>
              </a:ext>
            </a:extLst>
          </p:cNvPr>
          <p:cNvSpPr txBox="1"/>
          <p:nvPr/>
        </p:nvSpPr>
        <p:spPr>
          <a:xfrm>
            <a:off x="795528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28318201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8302A9-C56B-ED42-9E48-48479F42DFD9}"/>
              </a:ext>
            </a:extLst>
          </p:cNvPr>
          <p:cNvSpPr txBox="1">
            <a:spLocks/>
          </p:cNvSpPr>
          <p:nvPr/>
        </p:nvSpPr>
        <p:spPr>
          <a:xfrm>
            <a:off x="922019" y="-45720"/>
            <a:ext cx="1005078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/>
                </a:solidFill>
                <a:latin typeface="Helvetica" pitchFamily="2" charset="0"/>
              </a:rPr>
              <a:t>The outputs have (a) a predictable component  and (b) a stochastic component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180"/>
          <a:stretch/>
        </p:blipFill>
        <p:spPr>
          <a:xfrm>
            <a:off x="0" y="987912"/>
            <a:ext cx="12192000" cy="6388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CC5D5-DDAC-F741-A986-684B2F258961}"/>
              </a:ext>
            </a:extLst>
          </p:cNvPr>
          <p:cNvSpPr txBox="1"/>
          <p:nvPr/>
        </p:nvSpPr>
        <p:spPr>
          <a:xfrm>
            <a:off x="4683760" y="367046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2A269-3612-1B43-B602-AAFEA33C42E2}"/>
              </a:ext>
            </a:extLst>
          </p:cNvPr>
          <p:cNvSpPr/>
          <p:nvPr/>
        </p:nvSpPr>
        <p:spPr>
          <a:xfrm>
            <a:off x="4114800" y="1003152"/>
            <a:ext cx="2682240" cy="620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8B531-A0BE-BB47-9C16-3434A66354CB}"/>
              </a:ext>
            </a:extLst>
          </p:cNvPr>
          <p:cNvSpPr txBox="1"/>
          <p:nvPr/>
        </p:nvSpPr>
        <p:spPr>
          <a:xfrm>
            <a:off x="234696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60619-28E1-544A-A70E-62D56698EDC2}"/>
              </a:ext>
            </a:extLst>
          </p:cNvPr>
          <p:cNvSpPr txBox="1"/>
          <p:nvPr/>
        </p:nvSpPr>
        <p:spPr>
          <a:xfrm>
            <a:off x="795528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5A1A3-8B6E-D042-9DD8-1C4681676F22}"/>
              </a:ext>
            </a:extLst>
          </p:cNvPr>
          <p:cNvSpPr txBox="1"/>
          <p:nvPr/>
        </p:nvSpPr>
        <p:spPr>
          <a:xfrm>
            <a:off x="2331720" y="370218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Error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A2D8A-01C9-BD4A-B250-A6AC56E32AB9}"/>
              </a:ext>
            </a:extLst>
          </p:cNvPr>
          <p:cNvSpPr txBox="1"/>
          <p:nvPr/>
        </p:nvSpPr>
        <p:spPr>
          <a:xfrm>
            <a:off x="7955280" y="3739191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/>
              <a:t>Error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1361647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8302A9-C56B-ED42-9E48-48479F42DFD9}"/>
              </a:ext>
            </a:extLst>
          </p:cNvPr>
          <p:cNvSpPr txBox="1">
            <a:spLocks/>
          </p:cNvSpPr>
          <p:nvPr/>
        </p:nvSpPr>
        <p:spPr>
          <a:xfrm>
            <a:off x="922019" y="-45720"/>
            <a:ext cx="1005078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/>
                </a:solidFill>
                <a:latin typeface="Helvetica" pitchFamily="2" charset="0"/>
              </a:rPr>
              <a:t>The outputs have (a) a predictable component  and (b) a stochastic component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180"/>
          <a:stretch/>
        </p:blipFill>
        <p:spPr>
          <a:xfrm>
            <a:off x="0" y="987912"/>
            <a:ext cx="12192000" cy="6388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CC5D5-DDAC-F741-A986-684B2F258961}"/>
              </a:ext>
            </a:extLst>
          </p:cNvPr>
          <p:cNvSpPr txBox="1"/>
          <p:nvPr/>
        </p:nvSpPr>
        <p:spPr>
          <a:xfrm>
            <a:off x="4683760" y="367046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2A269-3612-1B43-B602-AAFEA33C42E2}"/>
              </a:ext>
            </a:extLst>
          </p:cNvPr>
          <p:cNvSpPr/>
          <p:nvPr/>
        </p:nvSpPr>
        <p:spPr>
          <a:xfrm>
            <a:off x="4114800" y="987912"/>
            <a:ext cx="2682240" cy="620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D3E29-E939-C943-BEEE-1F397B2B6096}"/>
              </a:ext>
            </a:extLst>
          </p:cNvPr>
          <p:cNvSpPr txBox="1"/>
          <p:nvPr/>
        </p:nvSpPr>
        <p:spPr>
          <a:xfrm>
            <a:off x="4173220" y="1647791"/>
            <a:ext cx="2788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Low R</a:t>
            </a:r>
            <a:r>
              <a:rPr lang="en-US" sz="3200" baseline="30000" dirty="0"/>
              <a:t>2 </a:t>
            </a:r>
            <a:r>
              <a:rPr lang="en-US" sz="3200" dirty="0"/>
              <a:t>for the high resolution does not imply that it does not predict the predictable component accurately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04EAE-E4CC-4D46-8D9B-FD6467449C25}"/>
              </a:ext>
            </a:extLst>
          </p:cNvPr>
          <p:cNvSpPr txBox="1"/>
          <p:nvPr/>
        </p:nvSpPr>
        <p:spPr>
          <a:xfrm>
            <a:off x="234696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B75B5-B2B4-1642-A022-7E0F4FC23D73}"/>
              </a:ext>
            </a:extLst>
          </p:cNvPr>
          <p:cNvSpPr txBox="1"/>
          <p:nvPr/>
        </p:nvSpPr>
        <p:spPr>
          <a:xfrm>
            <a:off x="7955280" y="102247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C8493-0C6B-EF4E-A1A3-91C1C35E80B6}"/>
              </a:ext>
            </a:extLst>
          </p:cNvPr>
          <p:cNvSpPr txBox="1"/>
          <p:nvPr/>
        </p:nvSpPr>
        <p:spPr>
          <a:xfrm>
            <a:off x="2331720" y="370218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Error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E6568-C91F-E341-8056-987E548745BE}"/>
              </a:ext>
            </a:extLst>
          </p:cNvPr>
          <p:cNvSpPr txBox="1"/>
          <p:nvPr/>
        </p:nvSpPr>
        <p:spPr>
          <a:xfrm>
            <a:off x="7955280" y="3739191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5308658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8302A9-C56B-ED42-9E48-48479F42DFD9}"/>
              </a:ext>
            </a:extLst>
          </p:cNvPr>
          <p:cNvSpPr txBox="1">
            <a:spLocks/>
          </p:cNvSpPr>
          <p:nvPr/>
        </p:nvSpPr>
        <p:spPr>
          <a:xfrm>
            <a:off x="449581" y="-132071"/>
            <a:ext cx="1174242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chemeClr val="accent2"/>
                </a:solidFill>
                <a:latin typeface="Helvetica" pitchFamily="2" charset="0"/>
              </a:rPr>
              <a:t>To compare “apples-to-apples” we coarse-grain the higher resolution parameterization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7D81-6D9C-3E4F-9763-8BDD26D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061"/>
          <a:stretch/>
        </p:blipFill>
        <p:spPr>
          <a:xfrm>
            <a:off x="0" y="1917553"/>
            <a:ext cx="12192000" cy="2837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CE117-4334-534B-A5D2-BEB32AA88DD2}"/>
              </a:ext>
            </a:extLst>
          </p:cNvPr>
          <p:cNvSpPr txBox="1"/>
          <p:nvPr/>
        </p:nvSpPr>
        <p:spPr>
          <a:xfrm>
            <a:off x="2057400" y="460010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CC5D5-DDAC-F741-A986-684B2F258961}"/>
              </a:ext>
            </a:extLst>
          </p:cNvPr>
          <p:cNvSpPr txBox="1"/>
          <p:nvPr/>
        </p:nvSpPr>
        <p:spPr>
          <a:xfrm>
            <a:off x="4683760" y="4600107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67F4E-48E0-7549-92AD-7E4570FF60A8}"/>
              </a:ext>
            </a:extLst>
          </p:cNvPr>
          <p:cNvSpPr txBox="1"/>
          <p:nvPr/>
        </p:nvSpPr>
        <p:spPr>
          <a:xfrm>
            <a:off x="7493000" y="4608914"/>
            <a:ext cx="18897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Longitude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6E18D-DF6D-924B-811C-5335AC9B25CB}"/>
              </a:ext>
            </a:extLst>
          </p:cNvPr>
          <p:cNvSpPr/>
          <p:nvPr/>
        </p:nvSpPr>
        <p:spPr>
          <a:xfrm>
            <a:off x="4114800" y="1917552"/>
            <a:ext cx="2682240" cy="3401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25F17-47E9-814D-AC86-84FF438AAC3F}"/>
              </a:ext>
            </a:extLst>
          </p:cNvPr>
          <p:cNvSpPr txBox="1"/>
          <p:nvPr/>
        </p:nvSpPr>
        <p:spPr>
          <a:xfrm>
            <a:off x="2346960" y="192163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F10B2-D38F-2345-AA03-3CF2B5A5E182}"/>
              </a:ext>
            </a:extLst>
          </p:cNvPr>
          <p:cNvSpPr txBox="1"/>
          <p:nvPr/>
        </p:nvSpPr>
        <p:spPr>
          <a:xfrm>
            <a:off x="7955280" y="1921635"/>
            <a:ext cx="17830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568572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4096</Words>
  <Application>Microsoft Office PowerPoint</Application>
  <PresentationFormat>Widescreen</PresentationFormat>
  <Paragraphs>553</Paragraphs>
  <Slides>108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Calibri</vt:lpstr>
      <vt:lpstr>Calibri Light</vt:lpstr>
      <vt:lpstr>Helvetica</vt:lpstr>
      <vt:lpstr>Times New Roman</vt:lpstr>
      <vt:lpstr>Office Theme</vt:lpstr>
      <vt:lpstr>Stable machine-learning parameterization of subgrid processes for climate modeling at a range of resolutions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a large spread in the intensity of extreme precipitation events between climate models</vt:lpstr>
      <vt:lpstr>There is a large spread in the intensity of extreme precipitation response to climate change</vt:lpstr>
      <vt:lpstr>There is a large spread in the intensity of extreme precipitation response to climate change</vt:lpstr>
      <vt:lpstr>The large uncertainty in climate projections is mainly caused by (inaccurate) representation of subgrid physics</vt:lpstr>
      <vt:lpstr>The large uncertainty in climate projections is mainly caused by (inaccurate) representation of subgrid physics</vt:lpstr>
      <vt:lpstr>PowerPoint Presentation</vt:lpstr>
      <vt:lpstr>“Important” small scales will not be resolved in the foreseeable future</vt:lpstr>
      <vt:lpstr>“Important” small scales will not be resolved in the foreseeable future</vt:lpstr>
      <vt:lpstr>“Important” small scales will not be resolved in the foreseeable future</vt:lpstr>
      <vt:lpstr>“Important” small scales will not be resolved in the foreseeable future</vt:lpstr>
      <vt:lpstr>“Important” small scales will not be resolved in the foreseeable future</vt:lpstr>
      <vt:lpstr>A different approach to parameterization:  Use machine learning to create new parameterizations trained on high-resolution models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forests is a machine learning algorithm that can give a parameterization that obey conservation laws</vt:lpstr>
      <vt:lpstr>PowerPoint Presentation</vt:lpstr>
      <vt:lpstr>PowerPoint Presentation</vt:lpstr>
      <vt:lpstr>Outline</vt:lpstr>
      <vt:lpstr>We learn from a quasi-global high-resolution model</vt:lpstr>
      <vt:lpstr>Extreme precipitation is different in high- and low-resolution simulations</vt:lpstr>
      <vt:lpstr>Extreme precipitation is different in high- and low-resolution simulations</vt:lpstr>
      <vt:lpstr>Privious studies: Aqua-planet simulations with different parameterization schemes lead to very different precipitation patterns</vt:lpstr>
      <vt:lpstr>Goal: to correct the tendencies of the thermodynamic and moisture variables due to sub-grid processes</vt:lpstr>
      <vt:lpstr>Goal: to correct the tendencies of the thermodynamic and moisture variables due to sub-grid processes</vt:lpstr>
      <vt:lpstr>Goal: to correct the tendencies of the thermodynamic and moisture variables due to sub-grid processes</vt:lpstr>
      <vt:lpstr>Goal: to correct the tendencies of the thermodynamic and moisture variables due to sub-grid processes</vt:lpstr>
      <vt:lpstr>Goal: to correct the tendencies of the thermodynamic and moisture variables due to sub-grid processes</vt:lpstr>
      <vt:lpstr>Goal: to correct the tendencies of the thermodynamic and moisture variables due to sub-grid processes</vt:lpstr>
      <vt:lpstr>PowerPoint Presentation</vt:lpstr>
      <vt:lpstr>PowerPoint Presentation</vt:lpstr>
      <vt:lpstr>Coarse grained field = average of a field over a number of grid boxes</vt:lpstr>
      <vt:lpstr>Coarse grained field = average of a field over a number of grid boxes</vt:lpstr>
      <vt:lpstr>Coarse grained field = average of a field over a number of grid boxes</vt:lpstr>
      <vt:lpstr>Coarse grained field = average of a field over a number of grid boxes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Machine-learning algorithm for parameterization: Random-forest (Breiman 2001)</vt:lpstr>
      <vt:lpstr>Machine-learning algorithm for parameterization: Random-forest (Breiman 2001)</vt:lpstr>
      <vt:lpstr>RF Inputs: vertical structure of temperature and humidity  RF Outputs: vertical structure of instantaneous tendencies due to subgrid scales</vt:lpstr>
      <vt:lpstr>RF Inputs: vertical structure of temperature and humidity  RF Outputs: vertical structure of instantaneous tendencies due to subgrid scales</vt:lpstr>
      <vt:lpstr>RF Inputs: vertical structure of temperature and humidity  RF Outputs: vertical structure of instantaneous tendencies due to subgrid scales</vt:lpstr>
      <vt:lpstr>RF Inputs: vertical structure of temperature and humidity  RF Outputs: vertical structure of instantaneous tendencies due to subgrid scales</vt:lpstr>
      <vt:lpstr>Coupling the random forest to SAM</vt:lpstr>
      <vt:lpstr>Coupling the random forest to SAM</vt:lpstr>
      <vt:lpstr>Coupling the random forest to SAM</vt:lpstr>
      <vt:lpstr>Coupling the random forest to SAM</vt:lpstr>
      <vt:lpstr>Coupling the random forest to SAM</vt:lpstr>
      <vt:lpstr>Coupling the random forest to SAM</vt:lpstr>
      <vt:lpstr>Outline</vt:lpstr>
      <vt:lpstr>Tendency of precipitating water due to conversion of cloud water/ice and due to evaporation at 3km </vt:lpstr>
      <vt:lpstr>Tendency of precipitating water due to conversion of cloud water/ice and due to evaporation at 3km </vt:lpstr>
      <vt:lpstr>Tendency of precipitating water due to conversion of cloud water/ice and due to evaporation at 3km </vt:lpstr>
      <vt:lpstr>Outline</vt:lpstr>
      <vt:lpstr>Random forest (96km horizontal grid) predicts reasonably well the subgrid tendencies in a test data set (coefficient of determination R2&gt;0.7)</vt:lpstr>
      <vt:lpstr>PowerPoint Presentation</vt:lpstr>
      <vt:lpstr>PowerPoint Presentation</vt:lpstr>
      <vt:lpstr>PowerPoint Presentation</vt:lpstr>
      <vt:lpstr>Outline</vt:lpstr>
      <vt:lpstr>Coupling the random forest to SAM</vt:lpstr>
      <vt:lpstr>Random-forest parameterization brings the low-resolution model simulation much closer to the high-resolution simulation</vt:lpstr>
      <vt:lpstr>Random-forest parameterization brings the low-resolution model simulation much closer to the high-resolution simulation</vt:lpstr>
      <vt:lpstr>PowerPoint Presentation</vt:lpstr>
      <vt:lpstr>Random forest parameterization leads to remarkably accurate simulation of precipitation extremes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Random-forest parameterization of subgrid tendencies becomes more accurate as grid spacing becomes coarser</vt:lpstr>
      <vt:lpstr>But accuracy of simulations improves with decreasing grid spacing</vt:lpstr>
      <vt:lpstr>PowerPoint Presentation</vt:lpstr>
      <vt:lpstr>PowerPoint Presentation</vt:lpstr>
      <vt:lpstr>PowerPoint Presentation</vt:lpstr>
      <vt:lpstr>PowerPoint Presentation</vt:lpstr>
      <vt:lpstr>Discrepancy between offline and online performance regardless of whether consider relative or absolute measures of error</vt:lpstr>
      <vt:lpstr>Discrepancy between offline and online performance regardless of whether consider relative or absolute measures of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Main conclusions</vt:lpstr>
      <vt:lpstr>Low resolution simulations with random forest parameterizations are faster than high resolution simulations</vt:lpstr>
      <vt:lpstr>A different approach for Random forest parameterization</vt:lpstr>
      <vt:lpstr>Want to avoid using precipitating water as a prognostic variable</vt:lpstr>
      <vt:lpstr>PowerPoint Presentation</vt:lpstr>
      <vt:lpstr> coarse grained + simplified RF parameterization have similar precipitation a to a high resolution simulation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Janni Yuval</dc:creator>
  <cp:lastModifiedBy>Stacy Bunin</cp:lastModifiedBy>
  <cp:revision>196</cp:revision>
  <cp:lastPrinted>2020-06-23T13:37:44Z</cp:lastPrinted>
  <dcterms:created xsi:type="dcterms:W3CDTF">2020-06-14T13:41:34Z</dcterms:created>
  <dcterms:modified xsi:type="dcterms:W3CDTF">2020-06-23T17:40:22Z</dcterms:modified>
</cp:coreProperties>
</file>