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sldIdLst>
    <p:sldId id="474" r:id="rId2"/>
    <p:sldId id="3643" r:id="rId3"/>
    <p:sldId id="3756" r:id="rId4"/>
    <p:sldId id="3766" r:id="rId5"/>
    <p:sldId id="3767" r:id="rId6"/>
    <p:sldId id="3749" r:id="rId7"/>
    <p:sldId id="3750" r:id="rId8"/>
    <p:sldId id="3705" r:id="rId9"/>
    <p:sldId id="3603" r:id="rId10"/>
    <p:sldId id="3731" r:id="rId11"/>
    <p:sldId id="3732" r:id="rId12"/>
    <p:sldId id="3757" r:id="rId13"/>
    <p:sldId id="3726" r:id="rId14"/>
    <p:sldId id="3711" r:id="rId15"/>
    <p:sldId id="3716" r:id="rId16"/>
    <p:sldId id="3721" r:id="rId17"/>
    <p:sldId id="3758" r:id="rId18"/>
    <p:sldId id="3618" r:id="rId19"/>
    <p:sldId id="3760" r:id="rId20"/>
    <p:sldId id="3761" r:id="rId21"/>
    <p:sldId id="3762" r:id="rId22"/>
    <p:sldId id="3763" r:id="rId23"/>
    <p:sldId id="3720" r:id="rId24"/>
    <p:sldId id="3764" r:id="rId25"/>
    <p:sldId id="3685" r:id="rId26"/>
    <p:sldId id="3686" r:id="rId27"/>
    <p:sldId id="3687" r:id="rId28"/>
    <p:sldId id="3688" r:id="rId29"/>
    <p:sldId id="3734" r:id="rId30"/>
    <p:sldId id="3735" r:id="rId31"/>
    <p:sldId id="3691" r:id="rId32"/>
    <p:sldId id="3692" r:id="rId33"/>
    <p:sldId id="3693" r:id="rId34"/>
    <p:sldId id="3694" r:id="rId35"/>
    <p:sldId id="3695" r:id="rId36"/>
    <p:sldId id="3696" r:id="rId37"/>
    <p:sldId id="3697" r:id="rId38"/>
    <p:sldId id="3698" r:id="rId39"/>
    <p:sldId id="3699" r:id="rId40"/>
  </p:sldIdLst>
  <p:sldSz cx="12188825" cy="6858000"/>
  <p:notesSz cx="6985000" cy="92837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333399"/>
    <a:srgbClr val="08E108"/>
    <a:srgbClr val="385D8A"/>
    <a:srgbClr val="AEAEAE"/>
    <a:srgbClr val="008DE7"/>
    <a:srgbClr val="3EAA3E"/>
    <a:srgbClr val="E6407C"/>
    <a:srgbClr val="B55FB8"/>
    <a:srgbClr val="D9E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65" autoAdjust="0"/>
    <p:restoredTop sz="92943" autoAdjust="0"/>
  </p:normalViewPr>
  <p:slideViewPr>
    <p:cSldViewPr snapToGrid="0" snapToObjects="1">
      <p:cViewPr varScale="1">
        <p:scale>
          <a:sx n="57" d="100"/>
          <a:sy n="57" d="100"/>
        </p:scale>
        <p:origin x="56" y="56"/>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2BB278-9B9E-4A48-8A75-91BCFD916F88}"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B56DFF88-253B-A646-AE3C-3E18A5AFAE3A}">
      <dgm:prSet phldrT="[Text]"/>
      <dgm:spPr>
        <a:xfrm>
          <a:off x="3278094" y="2624424"/>
          <a:ext cx="1945834" cy="1945834"/>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ysClr val="window" lastClr="FFFFFF"/>
              </a:solidFill>
              <a:latin typeface="Calibri"/>
              <a:ea typeface="+mn-ea"/>
              <a:cs typeface="+mn-cs"/>
            </a:rPr>
            <a:t>RT</a:t>
          </a:r>
        </a:p>
        <a:p>
          <a:pPr>
            <a:buNone/>
          </a:pPr>
          <a:r>
            <a:rPr lang="en-US" dirty="0">
              <a:solidFill>
                <a:sysClr val="window" lastClr="FFFFFF"/>
              </a:solidFill>
              <a:latin typeface="Calibri"/>
              <a:ea typeface="+mn-ea"/>
              <a:cs typeface="+mn-cs"/>
            </a:rPr>
            <a:t>Model</a:t>
          </a:r>
        </a:p>
      </dgm:t>
    </dgm:pt>
    <dgm:pt modelId="{AC57ABBA-97C8-D845-BD52-BC5A956FFB3E}" type="parTrans" cxnId="{0320119D-9498-1B4C-9D91-8614EB401E6D}">
      <dgm:prSet/>
      <dgm:spPr/>
      <dgm:t>
        <a:bodyPr/>
        <a:lstStyle/>
        <a:p>
          <a:endParaRPr lang="en-US"/>
        </a:p>
      </dgm:t>
    </dgm:pt>
    <dgm:pt modelId="{9A1174B2-0FF1-444D-B01F-44BB5BD56DC9}" type="sibTrans" cxnId="{0320119D-9498-1B4C-9D91-8614EB401E6D}">
      <dgm:prSet/>
      <dgm:spPr/>
      <dgm:t>
        <a:bodyPr/>
        <a:lstStyle/>
        <a:p>
          <a:endParaRPr lang="en-US"/>
        </a:p>
      </dgm:t>
    </dgm:pt>
    <dgm:pt modelId="{D3F0DE4E-2D27-664A-9E3B-FE816AB87CE0}">
      <dgm:prSet phldrT="[Text]"/>
      <dgm:spPr>
        <a:xfrm>
          <a:off x="469365" y="2857924"/>
          <a:ext cx="1848542" cy="1478833"/>
        </a:xfrm>
        <a:prstGeom prst="roundRect">
          <a:avLst>
            <a:gd name="adj" fmla="val 10000"/>
          </a:avLst>
        </a:prstGeom>
        <a:solidFill>
          <a:sysClr val="window" lastClr="FFFFFF">
            <a:lumMod val="85000"/>
          </a:sysClr>
        </a:solidFill>
        <a:ln>
          <a:solidFill>
            <a:srgbClr val="1F497D">
              <a:lumMod val="60000"/>
              <a:lumOff val="40000"/>
            </a:srgbClr>
          </a:solidFill>
        </a:ln>
        <a:effectLst>
          <a:outerShdw blurRad="40000" dist="23000" dir="5400000" rotWithShape="0">
            <a:srgbClr val="000000">
              <a:alpha val="35000"/>
            </a:srgbClr>
          </a:outerShdw>
        </a:effectLst>
      </dgm:spPr>
      <dgm:t>
        <a:bodyPr/>
        <a:lstStyle/>
        <a:p>
          <a:pPr>
            <a:buNone/>
          </a:pPr>
          <a:r>
            <a:rPr lang="en-US" dirty="0">
              <a:solidFill>
                <a:sysClr val="window" lastClr="FFFFFF"/>
              </a:solidFill>
              <a:latin typeface="Calibri"/>
              <a:ea typeface="+mn-ea"/>
              <a:cs typeface="+mn-cs"/>
            </a:rPr>
            <a:t>Aerosol and cloud profile and optical properties</a:t>
          </a:r>
        </a:p>
      </dgm:t>
    </dgm:pt>
    <dgm:pt modelId="{FA4CB9FD-0949-7944-87A3-A5F250F0FDC0}" type="parTrans" cxnId="{EF8F7E38-E021-674B-9BF0-584F8351A745}">
      <dgm:prSet/>
      <dgm:spPr>
        <a:xfrm rot="10800000">
          <a:off x="1393637" y="3320060"/>
          <a:ext cx="1780812" cy="554562"/>
        </a:xfrm>
        <a:prstGeom prst="leftArrow">
          <a:avLst>
            <a:gd name="adj1" fmla="val 60000"/>
            <a:gd name="adj2" fmla="val 50000"/>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dirty="0"/>
        </a:p>
      </dgm:t>
    </dgm:pt>
    <dgm:pt modelId="{A103587F-6B91-7B4B-A864-42D4781818FA}" type="sibTrans" cxnId="{EF8F7E38-E021-674B-9BF0-584F8351A745}">
      <dgm:prSet/>
      <dgm:spPr/>
      <dgm:t>
        <a:bodyPr/>
        <a:lstStyle/>
        <a:p>
          <a:endParaRPr lang="en-US"/>
        </a:p>
      </dgm:t>
    </dgm:pt>
    <dgm:pt modelId="{86D5BE38-5F5E-924C-8393-116840DA8351}">
      <dgm:prSet phldrT="[Text]"/>
      <dgm:spPr>
        <a:xfrm>
          <a:off x="5347209" y="837455"/>
          <a:ext cx="1848542" cy="147883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ysClr val="window" lastClr="FFFFFF"/>
              </a:solidFill>
              <a:latin typeface="Calibri"/>
              <a:ea typeface="+mn-ea"/>
              <a:cs typeface="+mn-cs"/>
            </a:rPr>
            <a:t>Optical depths</a:t>
          </a:r>
        </a:p>
      </dgm:t>
    </dgm:pt>
    <dgm:pt modelId="{24C1DE19-4640-E247-9FED-BFE78B72D815}" type="parTrans" cxnId="{BD545866-B173-6647-9631-5138D6E52A70}">
      <dgm:prSet/>
      <dgm:spPr>
        <a:xfrm rot="18900000">
          <a:off x="4751462" y="1929203"/>
          <a:ext cx="1780812" cy="554562"/>
        </a:xfrm>
        <a:prstGeom prst="leftArrow">
          <a:avLst>
            <a:gd name="adj1" fmla="val 60000"/>
            <a:gd name="adj2" fmla="val 50000"/>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dirty="0"/>
        </a:p>
      </dgm:t>
    </dgm:pt>
    <dgm:pt modelId="{C61DB38D-61A7-0D4E-B65F-B4EF4EA6E7AA}" type="sibTrans" cxnId="{BD545866-B173-6647-9631-5138D6E52A70}">
      <dgm:prSet/>
      <dgm:spPr/>
      <dgm:t>
        <a:bodyPr/>
        <a:lstStyle/>
        <a:p>
          <a:endParaRPr lang="en-US"/>
        </a:p>
      </dgm:t>
    </dgm:pt>
    <dgm:pt modelId="{5E3E90C0-8D5E-7740-823D-DBCA343AE4FC}">
      <dgm:prSet phldrT="[Text]"/>
      <dgm:spPr>
        <a:xfrm>
          <a:off x="6184114" y="2857924"/>
          <a:ext cx="1848542" cy="147883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ysClr val="window" lastClr="FFFFFF"/>
              </a:solidFill>
              <a:latin typeface="Calibri"/>
              <a:ea typeface="+mn-ea"/>
              <a:cs typeface="+mn-cs"/>
            </a:rPr>
            <a:t>Flags for scattering and thermal calcs</a:t>
          </a:r>
        </a:p>
      </dgm:t>
    </dgm:pt>
    <dgm:pt modelId="{20495BF5-BF26-2C4C-9835-DB4051BA5354}" type="parTrans" cxnId="{477AB7E2-13B2-6B40-8167-A365319410AC}">
      <dgm:prSet/>
      <dgm:spPr>
        <a:xfrm>
          <a:off x="5327573" y="3320060"/>
          <a:ext cx="1780812" cy="554562"/>
        </a:xfrm>
        <a:prstGeom prst="leftArrow">
          <a:avLst>
            <a:gd name="adj1" fmla="val 60000"/>
            <a:gd name="adj2" fmla="val 50000"/>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dirty="0"/>
        </a:p>
      </dgm:t>
    </dgm:pt>
    <dgm:pt modelId="{F80EAE6B-9F9B-9744-A540-F6B1C2EEA3DB}" type="sibTrans" cxnId="{477AB7E2-13B2-6B40-8167-A365319410AC}">
      <dgm:prSet/>
      <dgm:spPr/>
      <dgm:t>
        <a:bodyPr/>
        <a:lstStyle/>
        <a:p>
          <a:endParaRPr lang="en-US"/>
        </a:p>
      </dgm:t>
    </dgm:pt>
    <dgm:pt modelId="{FDE63518-DB97-1944-9437-3A295FB5E6D6}">
      <dgm:prSet phldrT="[Text]"/>
      <dgm:spPr>
        <a:xfrm>
          <a:off x="1306271" y="837455"/>
          <a:ext cx="1848542" cy="147883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ysClr val="window" lastClr="FFFFFF"/>
              </a:solidFill>
              <a:latin typeface="Calibri"/>
              <a:ea typeface="+mn-ea"/>
              <a:cs typeface="+mn-cs"/>
            </a:rPr>
            <a:t>Solar geometry</a:t>
          </a:r>
        </a:p>
      </dgm:t>
    </dgm:pt>
    <dgm:pt modelId="{C7D21468-B2AC-CA4C-84AA-CA18AFC1486A}" type="parTrans" cxnId="{F85C0BB0-A135-364A-8DE1-4B9DA6227632}">
      <dgm:prSet/>
      <dgm:spPr>
        <a:xfrm rot="13500000">
          <a:off x="1969748" y="1929203"/>
          <a:ext cx="1780812" cy="554562"/>
        </a:xfrm>
        <a:prstGeom prst="leftArrow">
          <a:avLst>
            <a:gd name="adj1" fmla="val 60000"/>
            <a:gd name="adj2" fmla="val 50000"/>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dirty="0"/>
        </a:p>
      </dgm:t>
    </dgm:pt>
    <dgm:pt modelId="{A0121E6F-7CB3-F84D-A80D-D5E6CED17131}" type="sibTrans" cxnId="{F85C0BB0-A135-364A-8DE1-4B9DA6227632}">
      <dgm:prSet/>
      <dgm:spPr/>
      <dgm:t>
        <a:bodyPr/>
        <a:lstStyle/>
        <a:p>
          <a:endParaRPr lang="en-US"/>
        </a:p>
      </dgm:t>
    </dgm:pt>
    <dgm:pt modelId="{F361E710-D033-CC43-99B3-3A34CAA90F18}">
      <dgm:prSet phldrT="[Text]"/>
      <dgm:spPr>
        <a:xfrm>
          <a:off x="3326740" y="550"/>
          <a:ext cx="1848542" cy="147883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ysClr val="window" lastClr="FFFFFF"/>
              </a:solidFill>
              <a:latin typeface="Calibri"/>
              <a:ea typeface="+mn-ea"/>
              <a:cs typeface="+mn-cs"/>
            </a:rPr>
            <a:t>Atmospheric Profile &amp; Surface data</a:t>
          </a:r>
        </a:p>
      </dgm:t>
    </dgm:pt>
    <dgm:pt modelId="{31329E18-3C6A-2A4D-A96A-0F5A01F4CF97}" type="parTrans" cxnId="{B0A42A9E-C678-F447-92E0-10057692DA40}">
      <dgm:prSet/>
      <dgm:spPr>
        <a:xfrm rot="16200000">
          <a:off x="3360605" y="1353091"/>
          <a:ext cx="1780812" cy="554562"/>
        </a:xfrm>
        <a:prstGeom prst="leftArrow">
          <a:avLst>
            <a:gd name="adj1" fmla="val 60000"/>
            <a:gd name="adj2" fmla="val 50000"/>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dirty="0"/>
        </a:p>
      </dgm:t>
    </dgm:pt>
    <dgm:pt modelId="{5EABB76C-9C9D-2546-8754-D0EB9A28BFDD}" type="sibTrans" cxnId="{B0A42A9E-C678-F447-92E0-10057692DA40}">
      <dgm:prSet/>
      <dgm:spPr/>
      <dgm:t>
        <a:bodyPr/>
        <a:lstStyle/>
        <a:p>
          <a:endParaRPr lang="en-US"/>
        </a:p>
      </dgm:t>
    </dgm:pt>
    <dgm:pt modelId="{AED7A728-D63D-424D-8B70-D82D77821C70}" type="pres">
      <dgm:prSet presAssocID="{EC2BB278-9B9E-4A48-8A75-91BCFD916F88}" presName="cycle" presStyleCnt="0">
        <dgm:presLayoutVars>
          <dgm:chMax val="1"/>
          <dgm:dir/>
          <dgm:animLvl val="ctr"/>
          <dgm:resizeHandles val="exact"/>
        </dgm:presLayoutVars>
      </dgm:prSet>
      <dgm:spPr/>
      <dgm:t>
        <a:bodyPr/>
        <a:lstStyle/>
        <a:p>
          <a:endParaRPr lang="en-US"/>
        </a:p>
      </dgm:t>
    </dgm:pt>
    <dgm:pt modelId="{B6C60192-C8AF-F349-8B01-A85901B0CA4D}" type="pres">
      <dgm:prSet presAssocID="{B56DFF88-253B-A646-AE3C-3E18A5AFAE3A}" presName="centerShape" presStyleLbl="node0" presStyleIdx="0" presStyleCnt="1"/>
      <dgm:spPr/>
      <dgm:t>
        <a:bodyPr/>
        <a:lstStyle/>
        <a:p>
          <a:endParaRPr lang="en-US"/>
        </a:p>
      </dgm:t>
    </dgm:pt>
    <dgm:pt modelId="{681DF235-3BC8-E64D-8C6E-092FAA566726}" type="pres">
      <dgm:prSet presAssocID="{FA4CB9FD-0949-7944-87A3-A5F250F0FDC0}" presName="parTrans" presStyleLbl="bgSibTrans2D1" presStyleIdx="0" presStyleCnt="5"/>
      <dgm:spPr/>
      <dgm:t>
        <a:bodyPr/>
        <a:lstStyle/>
        <a:p>
          <a:endParaRPr lang="en-US"/>
        </a:p>
      </dgm:t>
    </dgm:pt>
    <dgm:pt modelId="{B6F27896-53CB-0B4B-8ACC-64801B7696DC}" type="pres">
      <dgm:prSet presAssocID="{D3F0DE4E-2D27-664A-9E3B-FE816AB87CE0}" presName="node" presStyleLbl="node1" presStyleIdx="0" presStyleCnt="5">
        <dgm:presLayoutVars>
          <dgm:bulletEnabled val="1"/>
        </dgm:presLayoutVars>
      </dgm:prSet>
      <dgm:spPr/>
      <dgm:t>
        <a:bodyPr/>
        <a:lstStyle/>
        <a:p>
          <a:endParaRPr lang="en-US"/>
        </a:p>
      </dgm:t>
    </dgm:pt>
    <dgm:pt modelId="{A25CCEA3-3585-9044-9A63-DCFCEB29C406}" type="pres">
      <dgm:prSet presAssocID="{C7D21468-B2AC-CA4C-84AA-CA18AFC1486A}" presName="parTrans" presStyleLbl="bgSibTrans2D1" presStyleIdx="1" presStyleCnt="5"/>
      <dgm:spPr/>
      <dgm:t>
        <a:bodyPr/>
        <a:lstStyle/>
        <a:p>
          <a:endParaRPr lang="en-US"/>
        </a:p>
      </dgm:t>
    </dgm:pt>
    <dgm:pt modelId="{580DFCC2-2726-9849-A653-AEA2A3ACF193}" type="pres">
      <dgm:prSet presAssocID="{FDE63518-DB97-1944-9437-3A295FB5E6D6}" presName="node" presStyleLbl="node1" presStyleIdx="1" presStyleCnt="5">
        <dgm:presLayoutVars>
          <dgm:bulletEnabled val="1"/>
        </dgm:presLayoutVars>
      </dgm:prSet>
      <dgm:spPr/>
      <dgm:t>
        <a:bodyPr/>
        <a:lstStyle/>
        <a:p>
          <a:endParaRPr lang="en-US"/>
        </a:p>
      </dgm:t>
    </dgm:pt>
    <dgm:pt modelId="{4A2FC140-9637-6C4A-A33A-5DA9BC38E238}" type="pres">
      <dgm:prSet presAssocID="{31329E18-3C6A-2A4D-A96A-0F5A01F4CF97}" presName="parTrans" presStyleLbl="bgSibTrans2D1" presStyleIdx="2" presStyleCnt="5"/>
      <dgm:spPr/>
      <dgm:t>
        <a:bodyPr/>
        <a:lstStyle/>
        <a:p>
          <a:endParaRPr lang="en-US"/>
        </a:p>
      </dgm:t>
    </dgm:pt>
    <dgm:pt modelId="{AB1C8152-9EF9-074E-B541-24566CE48BF0}" type="pres">
      <dgm:prSet presAssocID="{F361E710-D033-CC43-99B3-3A34CAA90F18}" presName="node" presStyleLbl="node1" presStyleIdx="2" presStyleCnt="5">
        <dgm:presLayoutVars>
          <dgm:bulletEnabled val="1"/>
        </dgm:presLayoutVars>
      </dgm:prSet>
      <dgm:spPr/>
      <dgm:t>
        <a:bodyPr/>
        <a:lstStyle/>
        <a:p>
          <a:endParaRPr lang="en-US"/>
        </a:p>
      </dgm:t>
    </dgm:pt>
    <dgm:pt modelId="{2F40B3F4-D9BC-9445-BFCA-2DD998AE4B4C}" type="pres">
      <dgm:prSet presAssocID="{24C1DE19-4640-E247-9FED-BFE78B72D815}" presName="parTrans" presStyleLbl="bgSibTrans2D1" presStyleIdx="3" presStyleCnt="5"/>
      <dgm:spPr/>
      <dgm:t>
        <a:bodyPr/>
        <a:lstStyle/>
        <a:p>
          <a:endParaRPr lang="en-US"/>
        </a:p>
      </dgm:t>
    </dgm:pt>
    <dgm:pt modelId="{2FEDC14D-5E70-844D-8B51-01E506C4C46A}" type="pres">
      <dgm:prSet presAssocID="{86D5BE38-5F5E-924C-8393-116840DA8351}" presName="node" presStyleLbl="node1" presStyleIdx="3" presStyleCnt="5">
        <dgm:presLayoutVars>
          <dgm:bulletEnabled val="1"/>
        </dgm:presLayoutVars>
      </dgm:prSet>
      <dgm:spPr/>
      <dgm:t>
        <a:bodyPr/>
        <a:lstStyle/>
        <a:p>
          <a:endParaRPr lang="en-US"/>
        </a:p>
      </dgm:t>
    </dgm:pt>
    <dgm:pt modelId="{D0D06C22-A3E1-404C-A9F2-7624B157A113}" type="pres">
      <dgm:prSet presAssocID="{20495BF5-BF26-2C4C-9835-DB4051BA5354}" presName="parTrans" presStyleLbl="bgSibTrans2D1" presStyleIdx="4" presStyleCnt="5"/>
      <dgm:spPr/>
      <dgm:t>
        <a:bodyPr/>
        <a:lstStyle/>
        <a:p>
          <a:endParaRPr lang="en-US"/>
        </a:p>
      </dgm:t>
    </dgm:pt>
    <dgm:pt modelId="{51B01E7E-8292-354F-84D4-B98C00165D23}" type="pres">
      <dgm:prSet presAssocID="{5E3E90C0-8D5E-7740-823D-DBCA343AE4FC}" presName="node" presStyleLbl="node1" presStyleIdx="4" presStyleCnt="5">
        <dgm:presLayoutVars>
          <dgm:bulletEnabled val="1"/>
        </dgm:presLayoutVars>
      </dgm:prSet>
      <dgm:spPr/>
      <dgm:t>
        <a:bodyPr/>
        <a:lstStyle/>
        <a:p>
          <a:endParaRPr lang="en-US"/>
        </a:p>
      </dgm:t>
    </dgm:pt>
  </dgm:ptLst>
  <dgm:cxnLst>
    <dgm:cxn modelId="{F85C0BB0-A135-364A-8DE1-4B9DA6227632}" srcId="{B56DFF88-253B-A646-AE3C-3E18A5AFAE3A}" destId="{FDE63518-DB97-1944-9437-3A295FB5E6D6}" srcOrd="1" destOrd="0" parTransId="{C7D21468-B2AC-CA4C-84AA-CA18AFC1486A}" sibTransId="{A0121E6F-7CB3-F84D-A80D-D5E6CED17131}"/>
    <dgm:cxn modelId="{B9229B70-0D17-0841-B218-D9DE3FE1CA5B}" type="presOf" srcId="{86D5BE38-5F5E-924C-8393-116840DA8351}" destId="{2FEDC14D-5E70-844D-8B51-01E506C4C46A}" srcOrd="0" destOrd="0" presId="urn:microsoft.com/office/officeart/2005/8/layout/radial4"/>
    <dgm:cxn modelId="{6246109F-2193-0D41-AB94-5B445BC5076E}" type="presOf" srcId="{B56DFF88-253B-A646-AE3C-3E18A5AFAE3A}" destId="{B6C60192-C8AF-F349-8B01-A85901B0CA4D}" srcOrd="0" destOrd="0" presId="urn:microsoft.com/office/officeart/2005/8/layout/radial4"/>
    <dgm:cxn modelId="{B0A42A9E-C678-F447-92E0-10057692DA40}" srcId="{B56DFF88-253B-A646-AE3C-3E18A5AFAE3A}" destId="{F361E710-D033-CC43-99B3-3A34CAA90F18}" srcOrd="2" destOrd="0" parTransId="{31329E18-3C6A-2A4D-A96A-0F5A01F4CF97}" sibTransId="{5EABB76C-9C9D-2546-8754-D0EB9A28BFDD}"/>
    <dgm:cxn modelId="{E672199B-0819-EF46-87D3-0DCA8387F6E8}" type="presOf" srcId="{5E3E90C0-8D5E-7740-823D-DBCA343AE4FC}" destId="{51B01E7E-8292-354F-84D4-B98C00165D23}" srcOrd="0" destOrd="0" presId="urn:microsoft.com/office/officeart/2005/8/layout/radial4"/>
    <dgm:cxn modelId="{0320119D-9498-1B4C-9D91-8614EB401E6D}" srcId="{EC2BB278-9B9E-4A48-8A75-91BCFD916F88}" destId="{B56DFF88-253B-A646-AE3C-3E18A5AFAE3A}" srcOrd="0" destOrd="0" parTransId="{AC57ABBA-97C8-D845-BD52-BC5A956FFB3E}" sibTransId="{9A1174B2-0FF1-444D-B01F-44BB5BD56DC9}"/>
    <dgm:cxn modelId="{355ECF82-BC6A-C746-8B60-D06D64AED7EC}" type="presOf" srcId="{D3F0DE4E-2D27-664A-9E3B-FE816AB87CE0}" destId="{B6F27896-53CB-0B4B-8ACC-64801B7696DC}" srcOrd="0" destOrd="0" presId="urn:microsoft.com/office/officeart/2005/8/layout/radial4"/>
    <dgm:cxn modelId="{EF8F7E38-E021-674B-9BF0-584F8351A745}" srcId="{B56DFF88-253B-A646-AE3C-3E18A5AFAE3A}" destId="{D3F0DE4E-2D27-664A-9E3B-FE816AB87CE0}" srcOrd="0" destOrd="0" parTransId="{FA4CB9FD-0949-7944-87A3-A5F250F0FDC0}" sibTransId="{A103587F-6B91-7B4B-A864-42D4781818FA}"/>
    <dgm:cxn modelId="{48B33A23-F43F-4A40-9E5F-1A638788DD23}" type="presOf" srcId="{EC2BB278-9B9E-4A48-8A75-91BCFD916F88}" destId="{AED7A728-D63D-424D-8B70-D82D77821C70}" srcOrd="0" destOrd="0" presId="urn:microsoft.com/office/officeart/2005/8/layout/radial4"/>
    <dgm:cxn modelId="{768F8333-6453-6440-93EA-CA353985F25E}" type="presOf" srcId="{FA4CB9FD-0949-7944-87A3-A5F250F0FDC0}" destId="{681DF235-3BC8-E64D-8C6E-092FAA566726}" srcOrd="0" destOrd="0" presId="urn:microsoft.com/office/officeart/2005/8/layout/radial4"/>
    <dgm:cxn modelId="{FFC148BD-A5B7-0B42-A092-29007FFA2D87}" type="presOf" srcId="{31329E18-3C6A-2A4D-A96A-0F5A01F4CF97}" destId="{4A2FC140-9637-6C4A-A33A-5DA9BC38E238}" srcOrd="0" destOrd="0" presId="urn:microsoft.com/office/officeart/2005/8/layout/radial4"/>
    <dgm:cxn modelId="{82EC23EF-9B71-404F-B40F-78B010126BC2}" type="presOf" srcId="{20495BF5-BF26-2C4C-9835-DB4051BA5354}" destId="{D0D06C22-A3E1-404C-A9F2-7624B157A113}" srcOrd="0" destOrd="0" presId="urn:microsoft.com/office/officeart/2005/8/layout/radial4"/>
    <dgm:cxn modelId="{21968F43-B5C1-1745-BB47-C475D7B38EFD}" type="presOf" srcId="{F361E710-D033-CC43-99B3-3A34CAA90F18}" destId="{AB1C8152-9EF9-074E-B541-24566CE48BF0}" srcOrd="0" destOrd="0" presId="urn:microsoft.com/office/officeart/2005/8/layout/radial4"/>
    <dgm:cxn modelId="{98218760-0404-AB42-BB52-2187A3EE40BE}" type="presOf" srcId="{24C1DE19-4640-E247-9FED-BFE78B72D815}" destId="{2F40B3F4-D9BC-9445-BFCA-2DD998AE4B4C}" srcOrd="0" destOrd="0" presId="urn:microsoft.com/office/officeart/2005/8/layout/radial4"/>
    <dgm:cxn modelId="{477AB7E2-13B2-6B40-8167-A365319410AC}" srcId="{B56DFF88-253B-A646-AE3C-3E18A5AFAE3A}" destId="{5E3E90C0-8D5E-7740-823D-DBCA343AE4FC}" srcOrd="4" destOrd="0" parTransId="{20495BF5-BF26-2C4C-9835-DB4051BA5354}" sibTransId="{F80EAE6B-9F9B-9744-A540-F6B1C2EEA3DB}"/>
    <dgm:cxn modelId="{F98BD283-6E0B-7441-B575-EAC9914B299D}" type="presOf" srcId="{C7D21468-B2AC-CA4C-84AA-CA18AFC1486A}" destId="{A25CCEA3-3585-9044-9A63-DCFCEB29C406}" srcOrd="0" destOrd="0" presId="urn:microsoft.com/office/officeart/2005/8/layout/radial4"/>
    <dgm:cxn modelId="{BD545866-B173-6647-9631-5138D6E52A70}" srcId="{B56DFF88-253B-A646-AE3C-3E18A5AFAE3A}" destId="{86D5BE38-5F5E-924C-8393-116840DA8351}" srcOrd="3" destOrd="0" parTransId="{24C1DE19-4640-E247-9FED-BFE78B72D815}" sibTransId="{C61DB38D-61A7-0D4E-B65F-B4EF4EA6E7AA}"/>
    <dgm:cxn modelId="{E7D8A975-13DF-1C4E-85CD-60AC40AE15AB}" type="presOf" srcId="{FDE63518-DB97-1944-9437-3A295FB5E6D6}" destId="{580DFCC2-2726-9849-A653-AEA2A3ACF193}" srcOrd="0" destOrd="0" presId="urn:microsoft.com/office/officeart/2005/8/layout/radial4"/>
    <dgm:cxn modelId="{14BC4D74-E1EC-6147-83A8-A69B16F1F851}" type="presParOf" srcId="{AED7A728-D63D-424D-8B70-D82D77821C70}" destId="{B6C60192-C8AF-F349-8B01-A85901B0CA4D}" srcOrd="0" destOrd="0" presId="urn:microsoft.com/office/officeart/2005/8/layout/radial4"/>
    <dgm:cxn modelId="{D6C49B9F-75B2-954A-BF26-ABD226786D9A}" type="presParOf" srcId="{AED7A728-D63D-424D-8B70-D82D77821C70}" destId="{681DF235-3BC8-E64D-8C6E-092FAA566726}" srcOrd="1" destOrd="0" presId="urn:microsoft.com/office/officeart/2005/8/layout/radial4"/>
    <dgm:cxn modelId="{897E2916-08EE-7E45-AA9A-FB5852A21595}" type="presParOf" srcId="{AED7A728-D63D-424D-8B70-D82D77821C70}" destId="{B6F27896-53CB-0B4B-8ACC-64801B7696DC}" srcOrd="2" destOrd="0" presId="urn:microsoft.com/office/officeart/2005/8/layout/radial4"/>
    <dgm:cxn modelId="{C89F9020-C547-DE47-888A-081267B97FEC}" type="presParOf" srcId="{AED7A728-D63D-424D-8B70-D82D77821C70}" destId="{A25CCEA3-3585-9044-9A63-DCFCEB29C406}" srcOrd="3" destOrd="0" presId="urn:microsoft.com/office/officeart/2005/8/layout/radial4"/>
    <dgm:cxn modelId="{B7753116-B27E-AC43-8130-90100517224D}" type="presParOf" srcId="{AED7A728-D63D-424D-8B70-D82D77821C70}" destId="{580DFCC2-2726-9849-A653-AEA2A3ACF193}" srcOrd="4" destOrd="0" presId="urn:microsoft.com/office/officeart/2005/8/layout/radial4"/>
    <dgm:cxn modelId="{4230CD17-19FF-C14E-9E92-8547FD109A81}" type="presParOf" srcId="{AED7A728-D63D-424D-8B70-D82D77821C70}" destId="{4A2FC140-9637-6C4A-A33A-5DA9BC38E238}" srcOrd="5" destOrd="0" presId="urn:microsoft.com/office/officeart/2005/8/layout/radial4"/>
    <dgm:cxn modelId="{B23E1541-C448-2446-ACB4-183A2B6C443A}" type="presParOf" srcId="{AED7A728-D63D-424D-8B70-D82D77821C70}" destId="{AB1C8152-9EF9-074E-B541-24566CE48BF0}" srcOrd="6" destOrd="0" presId="urn:microsoft.com/office/officeart/2005/8/layout/radial4"/>
    <dgm:cxn modelId="{661A8A3E-CA1A-F540-B72B-F2B5B61F8B6D}" type="presParOf" srcId="{AED7A728-D63D-424D-8B70-D82D77821C70}" destId="{2F40B3F4-D9BC-9445-BFCA-2DD998AE4B4C}" srcOrd="7" destOrd="0" presId="urn:microsoft.com/office/officeart/2005/8/layout/radial4"/>
    <dgm:cxn modelId="{DC183073-AF51-E842-AEE4-40876A0BB335}" type="presParOf" srcId="{AED7A728-D63D-424D-8B70-D82D77821C70}" destId="{2FEDC14D-5E70-844D-8B51-01E506C4C46A}" srcOrd="8" destOrd="0" presId="urn:microsoft.com/office/officeart/2005/8/layout/radial4"/>
    <dgm:cxn modelId="{27DED524-5915-974D-9217-A404C3D835AD}" type="presParOf" srcId="{AED7A728-D63D-424D-8B70-D82D77821C70}" destId="{D0D06C22-A3E1-404C-A9F2-7624B157A113}" srcOrd="9" destOrd="0" presId="urn:microsoft.com/office/officeart/2005/8/layout/radial4"/>
    <dgm:cxn modelId="{C0452F90-3591-E746-9CAC-7898437979A2}" type="presParOf" srcId="{AED7A728-D63D-424D-8B70-D82D77821C70}" destId="{51B01E7E-8292-354F-84D4-B98C00165D23}"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FAD3A2-5061-244B-818D-98943A29F7B8}"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57F27A89-FBCA-8A42-BC69-BC8AFD1FA414}">
      <dgm:prSet phldrT="[Text]" custT="1"/>
      <dgm:spPr>
        <a:xfrm>
          <a:off x="2914441" y="0"/>
          <a:ext cx="2045092" cy="2045092"/>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2100" dirty="0">
              <a:solidFill>
                <a:sysClr val="window" lastClr="FFFFFF"/>
              </a:solidFill>
              <a:latin typeface="Calibri"/>
              <a:ea typeface="+mn-ea"/>
              <a:cs typeface="+mn-cs"/>
            </a:rPr>
            <a:t>RT Model/ Retrieval</a:t>
          </a:r>
        </a:p>
      </dgm:t>
    </dgm:pt>
    <dgm:pt modelId="{91F6BC01-E91A-2549-A135-BE48CF99B964}" type="parTrans" cxnId="{EB9E74AE-C283-2E44-BA5F-0B59AE18A86C}">
      <dgm:prSet/>
      <dgm:spPr/>
      <dgm:t>
        <a:bodyPr/>
        <a:lstStyle/>
        <a:p>
          <a:endParaRPr lang="en-US"/>
        </a:p>
      </dgm:t>
    </dgm:pt>
    <dgm:pt modelId="{B8ACF6BD-D50C-EB4E-B225-23570763E8FB}" type="sibTrans" cxnId="{EB9E74AE-C283-2E44-BA5F-0B59AE18A86C}">
      <dgm:prSet/>
      <dgm:spPr/>
      <dgm:t>
        <a:bodyPr/>
        <a:lstStyle/>
        <a:p>
          <a:endParaRPr lang="en-US"/>
        </a:p>
      </dgm:t>
    </dgm:pt>
    <dgm:pt modelId="{FD334517-3D7B-8844-85EA-A78F213A7806}">
      <dgm:prSet phldrT="[Text]"/>
      <dgm:spPr>
        <a:xfrm>
          <a:off x="386124" y="1417747"/>
          <a:ext cx="1942838" cy="1554270"/>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ysClr val="window" lastClr="FFFFFF"/>
              </a:solidFill>
              <a:latin typeface="Calibri"/>
              <a:ea typeface="+mn-ea"/>
              <a:cs typeface="+mn-cs"/>
            </a:rPr>
            <a:t>Jacobian/ sensitivity analysis</a:t>
          </a:r>
        </a:p>
      </dgm:t>
    </dgm:pt>
    <dgm:pt modelId="{AD079B9D-CDBF-5943-9812-BFC30212F75D}" type="parTrans" cxnId="{9D34F0CB-2B53-1946-8CC1-1344F08D5F94}">
      <dgm:prSet/>
      <dgm:spPr>
        <a:xfrm rot="20081106">
          <a:off x="2342249" y="1362081"/>
          <a:ext cx="664943" cy="582851"/>
        </a:xfrm>
        <a:prstGeom prst="leftArrow">
          <a:avLst>
            <a:gd name="adj1" fmla="val 60000"/>
            <a:gd name="adj2" fmla="val 50000"/>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dirty="0"/>
        </a:p>
      </dgm:t>
    </dgm:pt>
    <dgm:pt modelId="{D0351AD6-68DA-F047-B921-C1828D4E1B33}" type="sibTrans" cxnId="{9D34F0CB-2B53-1946-8CC1-1344F08D5F94}">
      <dgm:prSet/>
      <dgm:spPr/>
      <dgm:t>
        <a:bodyPr/>
        <a:lstStyle/>
        <a:p>
          <a:endParaRPr lang="en-US"/>
        </a:p>
      </dgm:t>
    </dgm:pt>
    <dgm:pt modelId="{90B51C44-C32A-2E49-A992-C6A8FF07DF4C}">
      <dgm:prSet phldrT="[Text]"/>
      <dgm:spPr>
        <a:xfrm>
          <a:off x="2622244" y="2817619"/>
          <a:ext cx="2676006" cy="1373757"/>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ysClr val="window" lastClr="FFFFFF"/>
              </a:solidFill>
              <a:latin typeface="Calibri"/>
              <a:ea typeface="+mn-ea"/>
              <a:cs typeface="+mn-cs"/>
            </a:rPr>
            <a:t>Information content assessment with band combination</a:t>
          </a:r>
        </a:p>
      </dgm:t>
    </dgm:pt>
    <dgm:pt modelId="{698C3FE4-27D4-774B-BB21-E76C970E2332}" type="parTrans" cxnId="{7F4EDF30-65B5-8047-9B05-A21EFF135BFC}">
      <dgm:prSet/>
      <dgm:spPr>
        <a:xfrm rot="16167783">
          <a:off x="3651752" y="2142728"/>
          <a:ext cx="604066" cy="582851"/>
        </a:xfrm>
        <a:prstGeom prst="leftArrow">
          <a:avLst>
            <a:gd name="adj1" fmla="val 60000"/>
            <a:gd name="adj2" fmla="val 50000"/>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dirty="0"/>
        </a:p>
      </dgm:t>
    </dgm:pt>
    <dgm:pt modelId="{995D6233-42D4-CC41-A29B-BC8C2A9F76EA}" type="sibTrans" cxnId="{7F4EDF30-65B5-8047-9B05-A21EFF135BFC}">
      <dgm:prSet/>
      <dgm:spPr/>
      <dgm:t>
        <a:bodyPr/>
        <a:lstStyle/>
        <a:p>
          <a:endParaRPr lang="en-US"/>
        </a:p>
      </dgm:t>
    </dgm:pt>
    <dgm:pt modelId="{5DBB4A4F-51B3-004B-BA3A-A10A0F114EAD}">
      <dgm:prSet phldrT="[Text]"/>
      <dgm:spPr>
        <a:xfrm>
          <a:off x="5519867" y="771432"/>
          <a:ext cx="2294336" cy="2264245"/>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dirty="0">
              <a:solidFill>
                <a:sysClr val="window" lastClr="FFFFFF"/>
              </a:solidFill>
              <a:latin typeface="Calibri"/>
              <a:ea typeface="+mn-ea"/>
              <a:cs typeface="+mn-cs"/>
            </a:rPr>
            <a:t>Information content analysis with resolution and noise variation</a:t>
          </a:r>
        </a:p>
      </dgm:t>
    </dgm:pt>
    <dgm:pt modelId="{FCBAD8FC-D78D-0745-8CA2-1425364C9DBD}" type="parTrans" cxnId="{EE91C31C-65DD-FB4A-9A25-C6CC8390ADF0}">
      <dgm:prSet/>
      <dgm:spPr>
        <a:xfrm rot="12017495">
          <a:off x="4812934" y="1200964"/>
          <a:ext cx="722508" cy="582851"/>
        </a:xfrm>
        <a:prstGeom prst="leftArrow">
          <a:avLst>
            <a:gd name="adj1" fmla="val 60000"/>
            <a:gd name="adj2" fmla="val 50000"/>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dirty="0"/>
        </a:p>
      </dgm:t>
    </dgm:pt>
    <dgm:pt modelId="{4B4F4106-0681-454C-AC18-1E727A74284B}" type="sibTrans" cxnId="{EE91C31C-65DD-FB4A-9A25-C6CC8390ADF0}">
      <dgm:prSet/>
      <dgm:spPr/>
      <dgm:t>
        <a:bodyPr/>
        <a:lstStyle/>
        <a:p>
          <a:endParaRPr lang="en-US"/>
        </a:p>
      </dgm:t>
    </dgm:pt>
    <dgm:pt modelId="{2BA2D823-8857-4547-8D80-EAF4BAD8B9BC}" type="pres">
      <dgm:prSet presAssocID="{78FAD3A2-5061-244B-818D-98943A29F7B8}" presName="cycle" presStyleCnt="0">
        <dgm:presLayoutVars>
          <dgm:chMax val="1"/>
          <dgm:dir/>
          <dgm:animLvl val="ctr"/>
          <dgm:resizeHandles val="exact"/>
        </dgm:presLayoutVars>
      </dgm:prSet>
      <dgm:spPr/>
      <dgm:t>
        <a:bodyPr/>
        <a:lstStyle/>
        <a:p>
          <a:endParaRPr lang="en-US"/>
        </a:p>
      </dgm:t>
    </dgm:pt>
    <dgm:pt modelId="{10E5631C-A759-CA4C-BD87-B24F8B06AADA}" type="pres">
      <dgm:prSet presAssocID="{57F27A89-FBCA-8A42-BC69-BC8AFD1FA414}" presName="centerShape" presStyleLbl="node0" presStyleIdx="0" presStyleCnt="1" custScaleX="96578" custScaleY="92548" custLinFactNeighborX="-434" custLinFactNeighborY="-45297"/>
      <dgm:spPr/>
      <dgm:t>
        <a:bodyPr/>
        <a:lstStyle/>
        <a:p>
          <a:endParaRPr lang="en-US"/>
        </a:p>
      </dgm:t>
    </dgm:pt>
    <dgm:pt modelId="{48BBB276-AAE6-AA49-AF10-BDF48D65DAB4}" type="pres">
      <dgm:prSet presAssocID="{AD079B9D-CDBF-5943-9812-BFC30212F75D}" presName="parTrans" presStyleLbl="bgSibTrans2D1" presStyleIdx="0" presStyleCnt="3" custAng="10747591" custScaleX="38858" custLinFactNeighborX="31454" custLinFactNeighborY="-32145"/>
      <dgm:spPr/>
      <dgm:t>
        <a:bodyPr/>
        <a:lstStyle/>
        <a:p>
          <a:endParaRPr lang="en-US"/>
        </a:p>
      </dgm:t>
    </dgm:pt>
    <dgm:pt modelId="{CD4A1EA2-98DD-194D-A7FC-9DA9E829F11D}" type="pres">
      <dgm:prSet presAssocID="{FD334517-3D7B-8844-85EA-A78F213A7806}" presName="node" presStyleLbl="node1" presStyleIdx="0" presStyleCnt="3" custRadScaleRad="107220" custRadScaleInc="-16558">
        <dgm:presLayoutVars>
          <dgm:bulletEnabled val="1"/>
        </dgm:presLayoutVars>
      </dgm:prSet>
      <dgm:spPr/>
      <dgm:t>
        <a:bodyPr/>
        <a:lstStyle/>
        <a:p>
          <a:endParaRPr lang="en-US"/>
        </a:p>
      </dgm:t>
    </dgm:pt>
    <dgm:pt modelId="{429C9A0A-39DB-9B48-A7BC-BE28CEBCCFE8}" type="pres">
      <dgm:prSet presAssocID="{698C3FE4-27D4-774B-BB21-E76C970E2332}" presName="parTrans" presStyleLbl="bgSibTrans2D1" presStyleIdx="1" presStyleCnt="3" custAng="10800000" custScaleX="43797" custLinFactNeighborX="0" custLinFactNeighborY="-65326"/>
      <dgm:spPr/>
      <dgm:t>
        <a:bodyPr/>
        <a:lstStyle/>
        <a:p>
          <a:endParaRPr lang="en-US"/>
        </a:p>
      </dgm:t>
    </dgm:pt>
    <dgm:pt modelId="{23B5FD35-87EC-064A-99CC-F5458BD42901}" type="pres">
      <dgm:prSet presAssocID="{90B51C44-C32A-2E49-A992-C6A8FF07DF4C}" presName="node" presStyleLbl="node1" presStyleIdx="1" presStyleCnt="3" custScaleX="137737" custScaleY="88386" custRadScaleRad="3446" custRadScaleInc="300000">
        <dgm:presLayoutVars>
          <dgm:bulletEnabled val="1"/>
        </dgm:presLayoutVars>
      </dgm:prSet>
      <dgm:spPr/>
      <dgm:t>
        <a:bodyPr/>
        <a:lstStyle/>
        <a:p>
          <a:endParaRPr lang="en-US"/>
        </a:p>
      </dgm:t>
    </dgm:pt>
    <dgm:pt modelId="{3F5B46D0-618F-6D41-B190-2D39BB520891}" type="pres">
      <dgm:prSet presAssocID="{FCBAD8FC-D78D-0745-8CA2-1425364C9DBD}" presName="parTrans" presStyleLbl="bgSibTrans2D1" presStyleIdx="2" presStyleCnt="3" custAng="10944376" custScaleX="41414" custLinFactNeighborX="-32784" custLinFactNeighborY="-24581"/>
      <dgm:spPr/>
      <dgm:t>
        <a:bodyPr/>
        <a:lstStyle/>
        <a:p>
          <a:endParaRPr lang="en-US"/>
        </a:p>
      </dgm:t>
    </dgm:pt>
    <dgm:pt modelId="{C4EB198B-092B-6B48-B66D-7252DDE8DDA8}" type="pres">
      <dgm:prSet presAssocID="{5DBB4A4F-51B3-004B-BA3A-A10A0F114EAD}" presName="node" presStyleLbl="node1" presStyleIdx="2" presStyleCnt="3" custScaleX="118092" custScaleY="145679" custRadScaleRad="121714" custRadScaleInc="12418">
        <dgm:presLayoutVars>
          <dgm:bulletEnabled val="1"/>
        </dgm:presLayoutVars>
      </dgm:prSet>
      <dgm:spPr/>
      <dgm:t>
        <a:bodyPr/>
        <a:lstStyle/>
        <a:p>
          <a:endParaRPr lang="en-US"/>
        </a:p>
      </dgm:t>
    </dgm:pt>
  </dgm:ptLst>
  <dgm:cxnLst>
    <dgm:cxn modelId="{83EDBD90-3DCF-1148-B79A-813595993AF2}" type="presOf" srcId="{5DBB4A4F-51B3-004B-BA3A-A10A0F114EAD}" destId="{C4EB198B-092B-6B48-B66D-7252DDE8DDA8}" srcOrd="0" destOrd="0" presId="urn:microsoft.com/office/officeart/2005/8/layout/radial4"/>
    <dgm:cxn modelId="{E307DE89-38BF-A543-9819-51F266E367F6}" type="presOf" srcId="{AD079B9D-CDBF-5943-9812-BFC30212F75D}" destId="{48BBB276-AAE6-AA49-AF10-BDF48D65DAB4}" srcOrd="0" destOrd="0" presId="urn:microsoft.com/office/officeart/2005/8/layout/radial4"/>
    <dgm:cxn modelId="{7F4EDF30-65B5-8047-9B05-A21EFF135BFC}" srcId="{57F27A89-FBCA-8A42-BC69-BC8AFD1FA414}" destId="{90B51C44-C32A-2E49-A992-C6A8FF07DF4C}" srcOrd="1" destOrd="0" parTransId="{698C3FE4-27D4-774B-BB21-E76C970E2332}" sibTransId="{995D6233-42D4-CC41-A29B-BC8C2A9F76EA}"/>
    <dgm:cxn modelId="{FA63922D-04F0-644B-9AF2-C50A545DF97D}" type="presOf" srcId="{78FAD3A2-5061-244B-818D-98943A29F7B8}" destId="{2BA2D823-8857-4547-8D80-EAF4BAD8B9BC}" srcOrd="0" destOrd="0" presId="urn:microsoft.com/office/officeart/2005/8/layout/radial4"/>
    <dgm:cxn modelId="{EB9E74AE-C283-2E44-BA5F-0B59AE18A86C}" srcId="{78FAD3A2-5061-244B-818D-98943A29F7B8}" destId="{57F27A89-FBCA-8A42-BC69-BC8AFD1FA414}" srcOrd="0" destOrd="0" parTransId="{91F6BC01-E91A-2549-A135-BE48CF99B964}" sibTransId="{B8ACF6BD-D50C-EB4E-B225-23570763E8FB}"/>
    <dgm:cxn modelId="{3825E60D-DE95-4C41-A442-F43680DF24E3}" type="presOf" srcId="{90B51C44-C32A-2E49-A992-C6A8FF07DF4C}" destId="{23B5FD35-87EC-064A-99CC-F5458BD42901}" srcOrd="0" destOrd="0" presId="urn:microsoft.com/office/officeart/2005/8/layout/radial4"/>
    <dgm:cxn modelId="{C9F961A8-05B5-8E43-8EB6-CE2A9FCD55C8}" type="presOf" srcId="{FD334517-3D7B-8844-85EA-A78F213A7806}" destId="{CD4A1EA2-98DD-194D-A7FC-9DA9E829F11D}" srcOrd="0" destOrd="0" presId="urn:microsoft.com/office/officeart/2005/8/layout/radial4"/>
    <dgm:cxn modelId="{FA119108-DB0F-4447-8F7C-EDAD7EDA52A1}" type="presOf" srcId="{FCBAD8FC-D78D-0745-8CA2-1425364C9DBD}" destId="{3F5B46D0-618F-6D41-B190-2D39BB520891}" srcOrd="0" destOrd="0" presId="urn:microsoft.com/office/officeart/2005/8/layout/radial4"/>
    <dgm:cxn modelId="{C85CB88F-A051-7F43-A0AB-991805B3F704}" type="presOf" srcId="{57F27A89-FBCA-8A42-BC69-BC8AFD1FA414}" destId="{10E5631C-A759-CA4C-BD87-B24F8B06AADA}" srcOrd="0" destOrd="0" presId="urn:microsoft.com/office/officeart/2005/8/layout/radial4"/>
    <dgm:cxn modelId="{EE91C31C-65DD-FB4A-9A25-C6CC8390ADF0}" srcId="{57F27A89-FBCA-8A42-BC69-BC8AFD1FA414}" destId="{5DBB4A4F-51B3-004B-BA3A-A10A0F114EAD}" srcOrd="2" destOrd="0" parTransId="{FCBAD8FC-D78D-0745-8CA2-1425364C9DBD}" sibTransId="{4B4F4106-0681-454C-AC18-1E727A74284B}"/>
    <dgm:cxn modelId="{9D34F0CB-2B53-1946-8CC1-1344F08D5F94}" srcId="{57F27A89-FBCA-8A42-BC69-BC8AFD1FA414}" destId="{FD334517-3D7B-8844-85EA-A78F213A7806}" srcOrd="0" destOrd="0" parTransId="{AD079B9D-CDBF-5943-9812-BFC30212F75D}" sibTransId="{D0351AD6-68DA-F047-B921-C1828D4E1B33}"/>
    <dgm:cxn modelId="{F47C0DC9-563C-BB43-ACCB-03B968D431B7}" type="presOf" srcId="{698C3FE4-27D4-774B-BB21-E76C970E2332}" destId="{429C9A0A-39DB-9B48-A7BC-BE28CEBCCFE8}" srcOrd="0" destOrd="0" presId="urn:microsoft.com/office/officeart/2005/8/layout/radial4"/>
    <dgm:cxn modelId="{7964070F-E085-D549-8739-B298AFA4E05A}" type="presParOf" srcId="{2BA2D823-8857-4547-8D80-EAF4BAD8B9BC}" destId="{10E5631C-A759-CA4C-BD87-B24F8B06AADA}" srcOrd="0" destOrd="0" presId="urn:microsoft.com/office/officeart/2005/8/layout/radial4"/>
    <dgm:cxn modelId="{1C9C0E9B-A198-8B46-AA72-98CBDA30A483}" type="presParOf" srcId="{2BA2D823-8857-4547-8D80-EAF4BAD8B9BC}" destId="{48BBB276-AAE6-AA49-AF10-BDF48D65DAB4}" srcOrd="1" destOrd="0" presId="urn:microsoft.com/office/officeart/2005/8/layout/radial4"/>
    <dgm:cxn modelId="{8675BA3C-7EAD-3B41-95E9-14BB6527DA54}" type="presParOf" srcId="{2BA2D823-8857-4547-8D80-EAF4BAD8B9BC}" destId="{CD4A1EA2-98DD-194D-A7FC-9DA9E829F11D}" srcOrd="2" destOrd="0" presId="urn:microsoft.com/office/officeart/2005/8/layout/radial4"/>
    <dgm:cxn modelId="{89C83DEC-8569-9F44-9917-1F04470B591C}" type="presParOf" srcId="{2BA2D823-8857-4547-8D80-EAF4BAD8B9BC}" destId="{429C9A0A-39DB-9B48-A7BC-BE28CEBCCFE8}" srcOrd="3" destOrd="0" presId="urn:microsoft.com/office/officeart/2005/8/layout/radial4"/>
    <dgm:cxn modelId="{D7AD9118-CA07-DB4F-8E20-79708FAC69C7}" type="presParOf" srcId="{2BA2D823-8857-4547-8D80-EAF4BAD8B9BC}" destId="{23B5FD35-87EC-064A-99CC-F5458BD42901}" srcOrd="4" destOrd="0" presId="urn:microsoft.com/office/officeart/2005/8/layout/radial4"/>
    <dgm:cxn modelId="{89B1D3C0-E96D-AF4F-9293-C621EC01B33B}" type="presParOf" srcId="{2BA2D823-8857-4547-8D80-EAF4BAD8B9BC}" destId="{3F5B46D0-618F-6D41-B190-2D39BB520891}" srcOrd="5" destOrd="0" presId="urn:microsoft.com/office/officeart/2005/8/layout/radial4"/>
    <dgm:cxn modelId="{DC78DBFF-93FE-CD46-A34E-9C23C9411E08}" type="presParOf" srcId="{2BA2D823-8857-4547-8D80-EAF4BAD8B9BC}" destId="{C4EB198B-092B-6B48-B66D-7252DDE8DDA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60192-C8AF-F349-8B01-A85901B0CA4D}">
      <dsp:nvSpPr>
        <dsp:cNvPr id="0" name=""/>
        <dsp:cNvSpPr/>
      </dsp:nvSpPr>
      <dsp:spPr>
        <a:xfrm>
          <a:off x="3278094" y="2624424"/>
          <a:ext cx="1945834" cy="1945834"/>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buNone/>
          </a:pPr>
          <a:r>
            <a:rPr lang="en-US" sz="3900" kern="1200" dirty="0">
              <a:solidFill>
                <a:sysClr val="window" lastClr="FFFFFF"/>
              </a:solidFill>
              <a:latin typeface="Calibri"/>
              <a:ea typeface="+mn-ea"/>
              <a:cs typeface="+mn-cs"/>
            </a:rPr>
            <a:t>RT</a:t>
          </a:r>
        </a:p>
        <a:p>
          <a:pPr lvl="0" algn="ctr" defTabSz="1733550">
            <a:lnSpc>
              <a:spcPct val="90000"/>
            </a:lnSpc>
            <a:spcBef>
              <a:spcPct val="0"/>
            </a:spcBef>
            <a:spcAft>
              <a:spcPct val="35000"/>
            </a:spcAft>
            <a:buNone/>
          </a:pPr>
          <a:r>
            <a:rPr lang="en-US" sz="3900" kern="1200" dirty="0">
              <a:solidFill>
                <a:sysClr val="window" lastClr="FFFFFF"/>
              </a:solidFill>
              <a:latin typeface="Calibri"/>
              <a:ea typeface="+mn-ea"/>
              <a:cs typeface="+mn-cs"/>
            </a:rPr>
            <a:t>Model</a:t>
          </a:r>
        </a:p>
      </dsp:txBody>
      <dsp:txXfrm>
        <a:off x="3563055" y="2909385"/>
        <a:ext cx="1375912" cy="1375912"/>
      </dsp:txXfrm>
    </dsp:sp>
    <dsp:sp modelId="{681DF235-3BC8-E64D-8C6E-092FAA566726}">
      <dsp:nvSpPr>
        <dsp:cNvPr id="0" name=""/>
        <dsp:cNvSpPr/>
      </dsp:nvSpPr>
      <dsp:spPr>
        <a:xfrm rot="10800000">
          <a:off x="1393637" y="3320060"/>
          <a:ext cx="1780812" cy="554562"/>
        </a:xfrm>
        <a:prstGeom prst="leftArrow">
          <a:avLst>
            <a:gd name="adj1" fmla="val 60000"/>
            <a:gd name="adj2" fmla="val 50000"/>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6F27896-53CB-0B4B-8ACC-64801B7696DC}">
      <dsp:nvSpPr>
        <dsp:cNvPr id="0" name=""/>
        <dsp:cNvSpPr/>
      </dsp:nvSpPr>
      <dsp:spPr>
        <a:xfrm>
          <a:off x="469365" y="2857924"/>
          <a:ext cx="1848542" cy="1478833"/>
        </a:xfrm>
        <a:prstGeom prst="roundRect">
          <a:avLst>
            <a:gd name="adj" fmla="val 10000"/>
          </a:avLst>
        </a:prstGeom>
        <a:solidFill>
          <a:sysClr val="window" lastClr="FFFFFF">
            <a:lumMod val="85000"/>
          </a:sysClr>
        </a:solidFill>
        <a:ln>
          <a:solidFill>
            <a:srgbClr val="1F497D">
              <a:lumMod val="60000"/>
              <a:lumOff val="40000"/>
            </a:srgb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Aerosol and cloud profile and optical properties</a:t>
          </a:r>
        </a:p>
      </dsp:txBody>
      <dsp:txXfrm>
        <a:off x="512679" y="2901238"/>
        <a:ext cx="1761914" cy="1392205"/>
      </dsp:txXfrm>
    </dsp:sp>
    <dsp:sp modelId="{A25CCEA3-3585-9044-9A63-DCFCEB29C406}">
      <dsp:nvSpPr>
        <dsp:cNvPr id="0" name=""/>
        <dsp:cNvSpPr/>
      </dsp:nvSpPr>
      <dsp:spPr>
        <a:xfrm rot="13500000">
          <a:off x="1969748" y="1929203"/>
          <a:ext cx="1780812" cy="554562"/>
        </a:xfrm>
        <a:prstGeom prst="leftArrow">
          <a:avLst>
            <a:gd name="adj1" fmla="val 60000"/>
            <a:gd name="adj2" fmla="val 50000"/>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80DFCC2-2726-9849-A653-AEA2A3ACF193}">
      <dsp:nvSpPr>
        <dsp:cNvPr id="0" name=""/>
        <dsp:cNvSpPr/>
      </dsp:nvSpPr>
      <dsp:spPr>
        <a:xfrm>
          <a:off x="1306271" y="837455"/>
          <a:ext cx="1848542" cy="147883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Solar geometry</a:t>
          </a:r>
        </a:p>
      </dsp:txBody>
      <dsp:txXfrm>
        <a:off x="1349585" y="880769"/>
        <a:ext cx="1761914" cy="1392205"/>
      </dsp:txXfrm>
    </dsp:sp>
    <dsp:sp modelId="{4A2FC140-9637-6C4A-A33A-5DA9BC38E238}">
      <dsp:nvSpPr>
        <dsp:cNvPr id="0" name=""/>
        <dsp:cNvSpPr/>
      </dsp:nvSpPr>
      <dsp:spPr>
        <a:xfrm rot="16200000">
          <a:off x="3360605" y="1353091"/>
          <a:ext cx="1780812" cy="554562"/>
        </a:xfrm>
        <a:prstGeom prst="leftArrow">
          <a:avLst>
            <a:gd name="adj1" fmla="val 60000"/>
            <a:gd name="adj2" fmla="val 50000"/>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B1C8152-9EF9-074E-B541-24566CE48BF0}">
      <dsp:nvSpPr>
        <dsp:cNvPr id="0" name=""/>
        <dsp:cNvSpPr/>
      </dsp:nvSpPr>
      <dsp:spPr>
        <a:xfrm>
          <a:off x="3326740" y="550"/>
          <a:ext cx="1848542" cy="147883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Atmospheric Profile &amp; Surface data</a:t>
          </a:r>
        </a:p>
      </dsp:txBody>
      <dsp:txXfrm>
        <a:off x="3370054" y="43864"/>
        <a:ext cx="1761914" cy="1392205"/>
      </dsp:txXfrm>
    </dsp:sp>
    <dsp:sp modelId="{2F40B3F4-D9BC-9445-BFCA-2DD998AE4B4C}">
      <dsp:nvSpPr>
        <dsp:cNvPr id="0" name=""/>
        <dsp:cNvSpPr/>
      </dsp:nvSpPr>
      <dsp:spPr>
        <a:xfrm rot="18900000">
          <a:off x="4751462" y="1929203"/>
          <a:ext cx="1780812" cy="554562"/>
        </a:xfrm>
        <a:prstGeom prst="leftArrow">
          <a:avLst>
            <a:gd name="adj1" fmla="val 60000"/>
            <a:gd name="adj2" fmla="val 50000"/>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FEDC14D-5E70-844D-8B51-01E506C4C46A}">
      <dsp:nvSpPr>
        <dsp:cNvPr id="0" name=""/>
        <dsp:cNvSpPr/>
      </dsp:nvSpPr>
      <dsp:spPr>
        <a:xfrm>
          <a:off x="5347209" y="837455"/>
          <a:ext cx="1848542" cy="147883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Optical depths</a:t>
          </a:r>
        </a:p>
      </dsp:txBody>
      <dsp:txXfrm>
        <a:off x="5390523" y="880769"/>
        <a:ext cx="1761914" cy="1392205"/>
      </dsp:txXfrm>
    </dsp:sp>
    <dsp:sp modelId="{D0D06C22-A3E1-404C-A9F2-7624B157A113}">
      <dsp:nvSpPr>
        <dsp:cNvPr id="0" name=""/>
        <dsp:cNvSpPr/>
      </dsp:nvSpPr>
      <dsp:spPr>
        <a:xfrm>
          <a:off x="5327573" y="3320060"/>
          <a:ext cx="1780812" cy="554562"/>
        </a:xfrm>
        <a:prstGeom prst="leftArrow">
          <a:avLst>
            <a:gd name="adj1" fmla="val 60000"/>
            <a:gd name="adj2" fmla="val 50000"/>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1B01E7E-8292-354F-84D4-B98C00165D23}">
      <dsp:nvSpPr>
        <dsp:cNvPr id="0" name=""/>
        <dsp:cNvSpPr/>
      </dsp:nvSpPr>
      <dsp:spPr>
        <a:xfrm>
          <a:off x="6184114" y="2857924"/>
          <a:ext cx="1848542" cy="1478833"/>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Flags for scattering and thermal calcs</a:t>
          </a:r>
        </a:p>
      </dsp:txBody>
      <dsp:txXfrm>
        <a:off x="6227428" y="2901238"/>
        <a:ext cx="1761914" cy="1392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5631C-A759-CA4C-BD87-B24F8B06AADA}">
      <dsp:nvSpPr>
        <dsp:cNvPr id="0" name=""/>
        <dsp:cNvSpPr/>
      </dsp:nvSpPr>
      <dsp:spPr>
        <a:xfrm>
          <a:off x="2949432" y="76157"/>
          <a:ext cx="1975109" cy="1892692"/>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buNone/>
          </a:pPr>
          <a:r>
            <a:rPr lang="en-US" sz="2100" kern="1200" dirty="0">
              <a:solidFill>
                <a:sysClr val="window" lastClr="FFFFFF"/>
              </a:solidFill>
              <a:latin typeface="Calibri"/>
              <a:ea typeface="+mn-ea"/>
              <a:cs typeface="+mn-cs"/>
            </a:rPr>
            <a:t>RT Model/ Retrieval</a:t>
          </a:r>
        </a:p>
      </dsp:txBody>
      <dsp:txXfrm>
        <a:off x="3238680" y="353335"/>
        <a:ext cx="1396613" cy="1338336"/>
      </dsp:txXfrm>
    </dsp:sp>
    <dsp:sp modelId="{48BBB276-AAE6-AA49-AF10-BDF48D65DAB4}">
      <dsp:nvSpPr>
        <dsp:cNvPr id="0" name=""/>
        <dsp:cNvSpPr/>
      </dsp:nvSpPr>
      <dsp:spPr>
        <a:xfrm rot="20039210">
          <a:off x="2369721" y="1378907"/>
          <a:ext cx="686543" cy="582851"/>
        </a:xfrm>
        <a:prstGeom prst="leftArrow">
          <a:avLst>
            <a:gd name="adj1" fmla="val 60000"/>
            <a:gd name="adj2" fmla="val 50000"/>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4A1EA2-98DD-194D-A7FC-9DA9E829F11D}">
      <dsp:nvSpPr>
        <dsp:cNvPr id="0" name=""/>
        <dsp:cNvSpPr/>
      </dsp:nvSpPr>
      <dsp:spPr>
        <a:xfrm>
          <a:off x="386124" y="1455847"/>
          <a:ext cx="1942838" cy="1554270"/>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Jacobian/ sensitivity analysis</a:t>
          </a:r>
        </a:p>
      </dsp:txBody>
      <dsp:txXfrm>
        <a:off x="431647" y="1501370"/>
        <a:ext cx="1851792" cy="1463224"/>
      </dsp:txXfrm>
    </dsp:sp>
    <dsp:sp modelId="{429C9A0A-39DB-9B48-A7BC-BE28CEBCCFE8}">
      <dsp:nvSpPr>
        <dsp:cNvPr id="0" name=""/>
        <dsp:cNvSpPr/>
      </dsp:nvSpPr>
      <dsp:spPr>
        <a:xfrm rot="16168270">
          <a:off x="3627690" y="2126805"/>
          <a:ext cx="651388" cy="582851"/>
        </a:xfrm>
        <a:prstGeom prst="leftArrow">
          <a:avLst>
            <a:gd name="adj1" fmla="val 60000"/>
            <a:gd name="adj2" fmla="val 50000"/>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B5FD35-87EC-064A-99CC-F5458BD42901}">
      <dsp:nvSpPr>
        <dsp:cNvPr id="0" name=""/>
        <dsp:cNvSpPr/>
      </dsp:nvSpPr>
      <dsp:spPr>
        <a:xfrm>
          <a:off x="2622244" y="2855719"/>
          <a:ext cx="2676006" cy="1373757"/>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Information content assessment with band combination</a:t>
          </a:r>
        </a:p>
      </dsp:txBody>
      <dsp:txXfrm>
        <a:off x="2662480" y="2895955"/>
        <a:ext cx="2595534" cy="1293285"/>
      </dsp:txXfrm>
    </dsp:sp>
    <dsp:sp modelId="{3F5B46D0-618F-6D41-B190-2D39BB520891}">
      <dsp:nvSpPr>
        <dsp:cNvPr id="0" name=""/>
        <dsp:cNvSpPr/>
      </dsp:nvSpPr>
      <dsp:spPr>
        <a:xfrm rot="11994417">
          <a:off x="4870077" y="1212432"/>
          <a:ext cx="811297" cy="582851"/>
        </a:xfrm>
        <a:prstGeom prst="leftArrow">
          <a:avLst>
            <a:gd name="adj1" fmla="val 60000"/>
            <a:gd name="adj2" fmla="val 50000"/>
          </a:avLst>
        </a:prstGeom>
        <a:gradFill rotWithShape="0">
          <a:gsLst>
            <a:gs pos="0">
              <a:srgbClr val="4F81BD">
                <a:tint val="60000"/>
                <a:hueOff val="0"/>
                <a:satOff val="0"/>
                <a:lumOff val="0"/>
                <a:alphaOff val="0"/>
                <a:tint val="100000"/>
                <a:shade val="100000"/>
                <a:satMod val="130000"/>
              </a:srgbClr>
            </a:gs>
            <a:gs pos="100000">
              <a:srgbClr val="4F81BD">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EB198B-092B-6B48-B66D-7252DDE8DDA8}">
      <dsp:nvSpPr>
        <dsp:cNvPr id="0" name=""/>
        <dsp:cNvSpPr/>
      </dsp:nvSpPr>
      <dsp:spPr>
        <a:xfrm>
          <a:off x="5704954" y="809557"/>
          <a:ext cx="2294336" cy="2264245"/>
        </a:xfrm>
        <a:prstGeom prst="roundRect">
          <a:avLst>
            <a:gd name="adj" fmla="val 10000"/>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Information content analysis with resolution and noise variation</a:t>
          </a:r>
        </a:p>
      </dsp:txBody>
      <dsp:txXfrm>
        <a:off x="5771271" y="875874"/>
        <a:ext cx="2161702" cy="213161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3026622" cy="464185"/>
          </a:xfrm>
          <a:prstGeom prst="rect">
            <a:avLst/>
          </a:prstGeom>
          <a:noFill/>
          <a:ln w="9525">
            <a:noFill/>
            <a:miter lim="800000"/>
            <a:headEnd/>
            <a:tailEnd/>
          </a:ln>
          <a:effectLst/>
        </p:spPr>
        <p:txBody>
          <a:bodyPr vert="horz" wrap="square" lIns="92944" tIns="46472" rIns="92944" bIns="46472" numCol="1" anchor="t" anchorCtr="0" compatLnSpc="1">
            <a:prstTxWarp prst="textNoShape">
              <a:avLst/>
            </a:prstTxWarp>
          </a:bodyPr>
          <a:lstStyle>
            <a:lvl1pPr defTabSz="930136" eaLnBrk="1" hangingPunct="1">
              <a:defRPr sz="1200"/>
            </a:lvl1pPr>
          </a:lstStyle>
          <a:p>
            <a:pPr>
              <a:defRPr/>
            </a:pPr>
            <a:endParaRPr lang="en-US"/>
          </a:p>
        </p:txBody>
      </p:sp>
      <p:sp>
        <p:nvSpPr>
          <p:cNvPr id="9219" name="Rectangle 3"/>
          <p:cNvSpPr>
            <a:spLocks noGrp="1" noChangeArrowheads="1"/>
          </p:cNvSpPr>
          <p:nvPr>
            <p:ph type="dt" idx="1"/>
          </p:nvPr>
        </p:nvSpPr>
        <p:spPr bwMode="auto">
          <a:xfrm>
            <a:off x="3956795" y="0"/>
            <a:ext cx="3026622" cy="464185"/>
          </a:xfrm>
          <a:prstGeom prst="rect">
            <a:avLst/>
          </a:prstGeom>
          <a:noFill/>
          <a:ln w="9525">
            <a:noFill/>
            <a:miter lim="800000"/>
            <a:headEnd/>
            <a:tailEnd/>
          </a:ln>
          <a:effectLst/>
        </p:spPr>
        <p:txBody>
          <a:bodyPr vert="horz" wrap="square" lIns="92944" tIns="46472" rIns="92944" bIns="46472" numCol="1" anchor="t" anchorCtr="0" compatLnSpc="1">
            <a:prstTxWarp prst="textNoShape">
              <a:avLst/>
            </a:prstTxWarp>
          </a:bodyPr>
          <a:lstStyle>
            <a:lvl1pPr algn="r" defTabSz="930136" eaLnBrk="1" hangingPunct="1">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400050" y="696913"/>
            <a:ext cx="6184900" cy="34813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98818" y="4409758"/>
            <a:ext cx="5587366" cy="4177665"/>
          </a:xfrm>
          <a:prstGeom prst="rect">
            <a:avLst/>
          </a:prstGeom>
          <a:noFill/>
          <a:ln w="9525">
            <a:noFill/>
            <a:miter lim="800000"/>
            <a:headEnd/>
            <a:tailEnd/>
          </a:ln>
          <a:effectLst/>
        </p:spPr>
        <p:txBody>
          <a:bodyPr vert="horz" wrap="square" lIns="92944" tIns="46472" rIns="92944" bIns="4647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1" y="8817926"/>
            <a:ext cx="3026622" cy="464185"/>
          </a:xfrm>
          <a:prstGeom prst="rect">
            <a:avLst/>
          </a:prstGeom>
          <a:noFill/>
          <a:ln w="9525">
            <a:noFill/>
            <a:miter lim="800000"/>
            <a:headEnd/>
            <a:tailEnd/>
          </a:ln>
          <a:effectLst/>
        </p:spPr>
        <p:txBody>
          <a:bodyPr vert="horz" wrap="square" lIns="92944" tIns="46472" rIns="92944" bIns="46472" numCol="1" anchor="b" anchorCtr="0" compatLnSpc="1">
            <a:prstTxWarp prst="textNoShape">
              <a:avLst/>
            </a:prstTxWarp>
          </a:bodyPr>
          <a:lstStyle>
            <a:lvl1pPr defTabSz="930136" eaLnBrk="1" hangingPunct="1">
              <a:defRPr sz="1200"/>
            </a:lvl1pPr>
          </a:lstStyle>
          <a:p>
            <a:pPr>
              <a:defRPr/>
            </a:pPr>
            <a:endParaRPr lang="en-US"/>
          </a:p>
        </p:txBody>
      </p:sp>
      <p:sp>
        <p:nvSpPr>
          <p:cNvPr id="9223" name="Rectangle 7"/>
          <p:cNvSpPr>
            <a:spLocks noGrp="1" noChangeArrowheads="1"/>
          </p:cNvSpPr>
          <p:nvPr>
            <p:ph type="sldNum" sz="quarter" idx="5"/>
          </p:nvPr>
        </p:nvSpPr>
        <p:spPr bwMode="auto">
          <a:xfrm>
            <a:off x="3956795" y="8817926"/>
            <a:ext cx="3026622" cy="464185"/>
          </a:xfrm>
          <a:prstGeom prst="rect">
            <a:avLst/>
          </a:prstGeom>
          <a:noFill/>
          <a:ln w="9525">
            <a:noFill/>
            <a:miter lim="800000"/>
            <a:headEnd/>
            <a:tailEnd/>
          </a:ln>
          <a:effectLst/>
        </p:spPr>
        <p:txBody>
          <a:bodyPr vert="horz" wrap="square" lIns="92944" tIns="46472" rIns="92944" bIns="46472" numCol="1" anchor="b" anchorCtr="0" compatLnSpc="1">
            <a:prstTxWarp prst="textNoShape">
              <a:avLst/>
            </a:prstTxWarp>
          </a:bodyPr>
          <a:lstStyle>
            <a:lvl1pPr algn="r" defTabSz="930136" eaLnBrk="1" hangingPunct="1">
              <a:defRPr sz="1200"/>
            </a:lvl1pPr>
          </a:lstStyle>
          <a:p>
            <a:pPr>
              <a:defRPr/>
            </a:pPr>
            <a:fld id="{E56C8CCE-6F7F-433B-9513-721CD4C96308}" type="slidenum">
              <a:rPr lang="en-US"/>
              <a:pPr>
                <a:defRPr/>
              </a:pPr>
              <a:t>‹#›</a:t>
            </a:fld>
            <a:endParaRPr lang="en-US"/>
          </a:p>
        </p:txBody>
      </p:sp>
    </p:spTree>
    <p:extLst>
      <p:ext uri="{BB962C8B-B14F-4D97-AF65-F5344CB8AC3E}">
        <p14:creationId xmlns:p14="http://schemas.microsoft.com/office/powerpoint/2010/main" val="1362354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1</a:t>
            </a:fld>
            <a:endParaRPr lang="en-US"/>
          </a:p>
        </p:txBody>
      </p:sp>
    </p:spTree>
    <p:extLst>
      <p:ext uri="{BB962C8B-B14F-4D97-AF65-F5344CB8AC3E}">
        <p14:creationId xmlns:p14="http://schemas.microsoft.com/office/powerpoint/2010/main" val="49367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SWIR includes spectral information that increases vertical resolution retrievals for CH</a:t>
            </a:r>
            <a:r>
              <a:rPr lang="en-US" baseline="-25000" dirty="0"/>
              <a:t>4</a:t>
            </a:r>
            <a:r>
              <a:rPr lang="en-US" dirty="0"/>
              <a:t>, CO</a:t>
            </a:r>
            <a:r>
              <a:rPr lang="en-US" baseline="-25000" dirty="0"/>
              <a:t>2</a:t>
            </a:r>
            <a:r>
              <a:rPr lang="en-US" dirty="0"/>
              <a:t>, CO</a:t>
            </a:r>
          </a:p>
          <a:p>
            <a:r>
              <a:rPr lang="en-US" dirty="0"/>
              <a:t>Why chop into bands? SWIR has been band limited so as to maximize SNR in the region where radiance is low</a:t>
            </a:r>
          </a:p>
          <a:p>
            <a:r>
              <a:rPr lang="en-US" dirty="0"/>
              <a:t>Selected bands are configurable. One option is to include another band for H</a:t>
            </a:r>
            <a:r>
              <a:rPr lang="en-US" baseline="-25000" dirty="0"/>
              <a:t>2</a:t>
            </a:r>
            <a:r>
              <a:rPr lang="en-US" dirty="0"/>
              <a:t>O for improved PBL visibility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0136" rtl="0" eaLnBrk="1" fontAlgn="base" latinLnBrk="0" hangingPunct="1">
              <a:lnSpc>
                <a:spcPct val="100000"/>
              </a:lnSpc>
              <a:spcBef>
                <a:spcPct val="0"/>
              </a:spcBef>
              <a:spcAft>
                <a:spcPct val="0"/>
              </a:spcAft>
              <a:buClrTx/>
              <a:buSzTx/>
              <a:buFontTx/>
              <a:buNone/>
              <a:tabLst/>
              <a:defRPr/>
            </a:pPr>
            <a:fld id="{E56C8CCE-6F7F-433B-9513-721CD4C9630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30136"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1710394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sz="1200" kern="1200" dirty="0">
                <a:solidFill>
                  <a:schemeClr val="tx1"/>
                </a:solidFill>
                <a:effectLst/>
                <a:latin typeface="Arial" charset="0"/>
                <a:ea typeface="+mn-ea"/>
                <a:cs typeface="+mn-cs"/>
              </a:rPr>
              <a:t>The </a:t>
            </a:r>
            <a:r>
              <a:rPr lang="en-US" sz="1200" kern="1200" dirty="0" err="1">
                <a:solidFill>
                  <a:schemeClr val="tx1"/>
                </a:solidFill>
                <a:effectLst/>
                <a:latin typeface="Arial" charset="0"/>
                <a:ea typeface="+mn-ea"/>
                <a:cs typeface="+mn-cs"/>
              </a:rPr>
              <a:t>NEdT</a:t>
            </a:r>
            <a:r>
              <a:rPr lang="en-US" sz="1200" kern="1200" dirty="0">
                <a:solidFill>
                  <a:schemeClr val="tx1"/>
                </a:solidFill>
                <a:effectLst/>
                <a:latin typeface="Arial" charset="0"/>
                <a:ea typeface="+mn-ea"/>
                <a:cs typeface="+mn-cs"/>
              </a:rPr>
              <a:t> for the simulated IR spectra and BT = 270 K (blue line) is similar to or better than operational instruments, e.g., </a:t>
            </a:r>
            <a:r>
              <a:rPr lang="en-US" sz="1200" kern="1200" dirty="0" err="1">
                <a:solidFill>
                  <a:schemeClr val="tx1"/>
                </a:solidFill>
                <a:effectLst/>
                <a:latin typeface="Arial" charset="0"/>
                <a:ea typeface="+mn-ea"/>
                <a:cs typeface="+mn-cs"/>
              </a:rPr>
              <a:t>CrIS</a:t>
            </a:r>
            <a:r>
              <a:rPr lang="en-US" sz="1200" kern="1200" dirty="0">
                <a:solidFill>
                  <a:schemeClr val="tx1"/>
                </a:solidFill>
                <a:effectLst/>
                <a:latin typeface="Arial" charset="0"/>
                <a:ea typeface="+mn-ea"/>
                <a:cs typeface="+mn-cs"/>
              </a:rPr>
              <a:t>, AIRS (red line). Bottom panel: </a:t>
            </a:r>
            <a:r>
              <a:rPr lang="en-US" sz="1200" kern="1200" dirty="0" err="1">
                <a:solidFill>
                  <a:schemeClr val="tx1"/>
                </a:solidFill>
                <a:effectLst/>
                <a:latin typeface="Arial" charset="0"/>
                <a:ea typeface="+mn-ea"/>
                <a:cs typeface="+mn-cs"/>
              </a:rPr>
              <a:t>NEdT</a:t>
            </a:r>
            <a:r>
              <a:rPr lang="en-US" sz="1200" kern="1200" dirty="0">
                <a:solidFill>
                  <a:schemeClr val="tx1"/>
                </a:solidFill>
                <a:effectLst/>
                <a:latin typeface="Arial" charset="0"/>
                <a:ea typeface="+mn-ea"/>
                <a:cs typeface="+mn-cs"/>
              </a:rPr>
              <a:t> comparison between AIRS and </a:t>
            </a:r>
            <a:r>
              <a:rPr lang="en-US" sz="1200" kern="1200" dirty="0" err="1">
                <a:solidFill>
                  <a:schemeClr val="tx1"/>
                </a:solidFill>
                <a:effectLst/>
                <a:latin typeface="Arial" charset="0"/>
                <a:ea typeface="+mn-ea"/>
                <a:cs typeface="+mn-cs"/>
              </a:rPr>
              <a:t>CrIS</a:t>
            </a:r>
            <a:r>
              <a:rPr lang="en-US" sz="1200" kern="1200" dirty="0">
                <a:solidFill>
                  <a:schemeClr val="tx1"/>
                </a:solidFill>
                <a:effectLst/>
                <a:latin typeface="Arial" charset="0"/>
                <a:ea typeface="+mn-ea"/>
                <a:cs typeface="+mn-cs"/>
              </a:rPr>
              <a:t> for comparison with Geo IR Sounder simulations [</a:t>
            </a:r>
            <a:r>
              <a:rPr lang="en-US" sz="1200" i="1" kern="1200" dirty="0" err="1">
                <a:solidFill>
                  <a:schemeClr val="tx1"/>
                </a:solidFill>
                <a:effectLst/>
                <a:latin typeface="Arial" charset="0"/>
                <a:ea typeface="+mn-ea"/>
                <a:cs typeface="+mn-cs"/>
              </a:rPr>
              <a:t>Zavyalov</a:t>
            </a:r>
            <a:r>
              <a:rPr lang="en-US" sz="1200" i="1" kern="1200" dirty="0">
                <a:solidFill>
                  <a:schemeClr val="tx1"/>
                </a:solidFill>
                <a:effectLst/>
                <a:latin typeface="Arial" charset="0"/>
                <a:ea typeface="+mn-ea"/>
                <a:cs typeface="+mn-cs"/>
              </a:rPr>
              <a:t> et al.,</a:t>
            </a:r>
            <a:r>
              <a:rPr lang="en-US" sz="1200" kern="1200" dirty="0">
                <a:solidFill>
                  <a:schemeClr val="tx1"/>
                </a:solidFill>
                <a:effectLst/>
                <a:latin typeface="Arial" charset="0"/>
                <a:ea typeface="+mn-ea"/>
                <a:cs typeface="+mn-cs"/>
              </a:rPr>
              <a:t> 2013].</a:t>
            </a:r>
            <a:endParaRPr lang="en-US" dirty="0"/>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14</a:t>
            </a:fld>
            <a:endParaRPr lang="en-US"/>
          </a:p>
        </p:txBody>
      </p:sp>
    </p:spTree>
    <p:extLst>
      <p:ext uri="{BB962C8B-B14F-4D97-AF65-F5344CB8AC3E}">
        <p14:creationId xmlns:p14="http://schemas.microsoft.com/office/powerpoint/2010/main" val="461881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charset="0"/>
                <a:ea typeface="+mn-ea"/>
                <a:cs typeface="+mn-cs"/>
              </a:rPr>
              <a:t>Table</a:t>
            </a:r>
            <a:r>
              <a:rPr lang="en-US" sz="1200" b="1" kern="12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illustrates the competing effects of spectral resolution and measurement noise. Note that the total integration time for all the instrument configurations are the same; the NESR for the MOPD = 0.8 cm instrument is therefore smaller than those for the MOPD = 2 or 5 cm instruments. In some cases, the higher spectral resolution instrument (MOPD = 2 cm) provides slightly larger DOFS; in some other cases, the lower spectral resolution instrument (MOPD = 0.8 cm) performs the best.</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The differences in DOFS for the two GSD values (2.1 km and 4.2 km) are obvious. This shows the trade-off between spatial resolution and the measurement vertical resolution and precision.</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Most information coming from LWIR.</a:t>
            </a:r>
            <a:endParaRPr lang="en-US" dirty="0"/>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16</a:t>
            </a:fld>
            <a:endParaRPr lang="en-US"/>
          </a:p>
        </p:txBody>
      </p:sp>
    </p:spTree>
    <p:extLst>
      <p:ext uri="{BB962C8B-B14F-4D97-AF65-F5344CB8AC3E}">
        <p14:creationId xmlns:p14="http://schemas.microsoft.com/office/powerpoint/2010/main" val="382722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charset="0"/>
                <a:ea typeface="+mn-ea"/>
                <a:cs typeface="+mn-cs"/>
              </a:rPr>
              <a:t>Table</a:t>
            </a:r>
            <a:r>
              <a:rPr lang="en-US" sz="1200" b="1" kern="12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illustrates the competing effects of spectral resolution and measurement noise. Note that the total integration time for all the instrument configurations are the same; the NESR for the MOPD = 0.8 cm instrument is therefore smaller than those for the MOPD = 2 or 5 cm instruments. In some cases, the higher spectral resolution instrument (MOPD = 2 cm) provides slightly larger DOFS; in some other cases, the lower spectral resolution instrument (MOPD = 0.8 cm) performs the best.</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The differences in DOFS for the two GSD values (2.1 km and 4.2 km) are obvious. This shows the trade-off between spatial resolution and the measurement vertical resolution and precision.</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Most information from LWIR+MWIR.</a:t>
            </a:r>
            <a:endParaRPr lang="en-US" dirty="0"/>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17</a:t>
            </a:fld>
            <a:endParaRPr lang="en-US"/>
          </a:p>
        </p:txBody>
      </p:sp>
    </p:spTree>
    <p:extLst>
      <p:ext uri="{BB962C8B-B14F-4D97-AF65-F5344CB8AC3E}">
        <p14:creationId xmlns:p14="http://schemas.microsoft.com/office/powerpoint/2010/main" val="3745431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The characteristics of the TIR temperature and water vapor retrievals are very similar to those obtained by currently operating instruments. Note that the sensitivity of SWIR retrievals, especially for water vapor, is mostly near the surface. Further, the SWIR measurement noise was reduced by a factor of 5 in these figures assuming a larger footprint (averaging 25 pixels).</a:t>
            </a:r>
            <a:endParaRPr lang="en-US" dirty="0"/>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18</a:t>
            </a:fld>
            <a:endParaRPr lang="en-US"/>
          </a:p>
        </p:txBody>
      </p:sp>
    </p:spTree>
    <p:extLst>
      <p:ext uri="{BB962C8B-B14F-4D97-AF65-F5344CB8AC3E}">
        <p14:creationId xmlns:p14="http://schemas.microsoft.com/office/powerpoint/2010/main" val="2233824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DOFS in </a:t>
            </a:r>
            <a:r>
              <a:rPr lang="en-US" sz="1200" b="0" kern="1200" dirty="0">
                <a:solidFill>
                  <a:schemeClr val="tx1"/>
                </a:solidFill>
                <a:effectLst/>
                <a:latin typeface="Arial" charset="0"/>
                <a:ea typeface="+mn-ea"/>
                <a:cs typeface="+mn-cs"/>
              </a:rPr>
              <a:t>the table </a:t>
            </a:r>
            <a:r>
              <a:rPr lang="en-US" sz="1200" kern="1200" dirty="0">
                <a:solidFill>
                  <a:schemeClr val="tx1"/>
                </a:solidFill>
                <a:effectLst/>
                <a:latin typeface="Arial" charset="0"/>
                <a:ea typeface="+mn-ea"/>
                <a:cs typeface="+mn-cs"/>
              </a:rPr>
              <a:t>are broadly consistent with previously published work on retrievals from the TES, </a:t>
            </a:r>
            <a:r>
              <a:rPr lang="en-US" sz="1200" kern="1200" dirty="0" err="1">
                <a:solidFill>
                  <a:schemeClr val="tx1"/>
                </a:solidFill>
                <a:effectLst/>
                <a:latin typeface="Arial" charset="0"/>
                <a:ea typeface="+mn-ea"/>
                <a:cs typeface="+mn-cs"/>
              </a:rPr>
              <a:t>CrIS</a:t>
            </a:r>
            <a:r>
              <a:rPr lang="en-US" sz="1200" kern="1200" dirty="0">
                <a:solidFill>
                  <a:schemeClr val="tx1"/>
                </a:solidFill>
                <a:effectLst/>
                <a:latin typeface="Arial" charset="0"/>
                <a:ea typeface="+mn-ea"/>
                <a:cs typeface="+mn-cs"/>
              </a:rPr>
              <a:t>, IASI, MOPITT and TROPOMI teams. The DOFS are slightly higher for the MOPD = 2 cm case compared to the MOPD = 0.8 cm case, but the differences are small. Results for MOPD = 5 cm case (not shown here) are also similar. It is important to note that these simulated retrievals represent an idealized scenario, where the forward model is perfect and we assume perfect knowledge of interfering species in the spectral range for any given target species. In this scenario, with a constant integration time, the lower spectral resolution option provides similar results to the high spectral resolution option due to the trade-off between spectral resolution and instrument noise. In the real world, higher spectral resolution provides the advantage of improved ability to distinguish between the signal of the target species and the interfering species, resulting in reductions in systematic errors.</a:t>
            </a:r>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19</a:t>
            </a:fld>
            <a:endParaRPr lang="en-US"/>
          </a:p>
        </p:txBody>
      </p:sp>
    </p:spTree>
    <p:extLst>
      <p:ext uri="{BB962C8B-B14F-4D97-AF65-F5344CB8AC3E}">
        <p14:creationId xmlns:p14="http://schemas.microsoft.com/office/powerpoint/2010/main" val="3102130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The combination of wavelength regions provides improved sensitivity to the lower troposphere compared to either region alone.</a:t>
            </a:r>
            <a:endParaRPr lang="en-US" dirty="0"/>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20</a:t>
            </a:fld>
            <a:endParaRPr lang="en-US"/>
          </a:p>
        </p:txBody>
      </p:sp>
    </p:spTree>
    <p:extLst>
      <p:ext uri="{BB962C8B-B14F-4D97-AF65-F5344CB8AC3E}">
        <p14:creationId xmlns:p14="http://schemas.microsoft.com/office/powerpoint/2010/main" val="2353282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For methane, the addition of SWIR bands also provides noticeable enhancement in lower tropospheric and near surface sensitivity.</a:t>
            </a:r>
            <a:endParaRPr lang="en-US" dirty="0"/>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21</a:t>
            </a:fld>
            <a:endParaRPr lang="en-US"/>
          </a:p>
        </p:txBody>
      </p:sp>
    </p:spTree>
    <p:extLst>
      <p:ext uri="{BB962C8B-B14F-4D97-AF65-F5344CB8AC3E}">
        <p14:creationId xmlns:p14="http://schemas.microsoft.com/office/powerpoint/2010/main" val="467336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a:t>
            </a:r>
            <a:r>
              <a:rPr lang="en-US" sz="1200" kern="1200" baseline="-25000" dirty="0">
                <a:solidFill>
                  <a:schemeClr val="tx1"/>
                </a:solidFill>
                <a:effectLst/>
                <a:latin typeface="Arial" charset="0"/>
                <a:ea typeface="+mn-ea"/>
                <a:cs typeface="+mn-cs"/>
              </a:rPr>
              <a:t>2</a:t>
            </a:r>
            <a:r>
              <a:rPr lang="en-US" sz="1200" kern="1200" dirty="0">
                <a:solidFill>
                  <a:schemeClr val="tx1"/>
                </a:solidFill>
                <a:effectLst/>
                <a:latin typeface="Arial" charset="0"/>
                <a:ea typeface="+mn-ea"/>
                <a:cs typeface="+mn-cs"/>
              </a:rPr>
              <a:t> retrievals benefit the most from the combination of V/LWIR/MWIR/SWIR retrievals. The SWIR domain adds sensitivity in the lower troposphere and near the surface. The characteristics of the CO</a:t>
            </a:r>
            <a:r>
              <a:rPr lang="en-US" sz="1200" kern="1200" baseline="-25000" dirty="0">
                <a:solidFill>
                  <a:schemeClr val="tx1"/>
                </a:solidFill>
                <a:effectLst/>
                <a:latin typeface="Arial" charset="0"/>
                <a:ea typeface="+mn-ea"/>
                <a:cs typeface="+mn-cs"/>
              </a:rPr>
              <a:t>2</a:t>
            </a:r>
            <a:r>
              <a:rPr lang="en-US" sz="1200" kern="1200" dirty="0">
                <a:solidFill>
                  <a:schemeClr val="tx1"/>
                </a:solidFill>
                <a:effectLst/>
                <a:latin typeface="Arial" charset="0"/>
                <a:ea typeface="+mn-ea"/>
                <a:cs typeface="+mn-cs"/>
              </a:rPr>
              <a:t> retrievals are in good agreement with OCO-2/3 observations.</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The reduced DOFS in the CO SWIR band compared to the CH</a:t>
            </a:r>
            <a:r>
              <a:rPr lang="en-US" sz="1200" kern="1200" baseline="-25000" dirty="0">
                <a:solidFill>
                  <a:schemeClr val="tx1"/>
                </a:solidFill>
                <a:effectLst/>
                <a:latin typeface="Arial" charset="0"/>
                <a:ea typeface="+mn-ea"/>
                <a:cs typeface="+mn-cs"/>
              </a:rPr>
              <a:t>4</a:t>
            </a:r>
            <a:r>
              <a:rPr lang="en-US" sz="1200" kern="1200" dirty="0">
                <a:solidFill>
                  <a:schemeClr val="tx1"/>
                </a:solidFill>
                <a:effectLst/>
                <a:latin typeface="Arial" charset="0"/>
                <a:ea typeface="+mn-ea"/>
                <a:cs typeface="+mn-cs"/>
              </a:rPr>
              <a:t> and CO</a:t>
            </a:r>
            <a:r>
              <a:rPr lang="en-US" sz="1200" kern="1200" baseline="-25000" dirty="0">
                <a:solidFill>
                  <a:schemeClr val="tx1"/>
                </a:solidFill>
                <a:effectLst/>
                <a:latin typeface="Arial" charset="0"/>
                <a:ea typeface="+mn-ea"/>
                <a:cs typeface="+mn-cs"/>
              </a:rPr>
              <a:t>2</a:t>
            </a:r>
            <a:r>
              <a:rPr lang="en-US" sz="1200" kern="1200" dirty="0">
                <a:solidFill>
                  <a:schemeClr val="tx1"/>
                </a:solidFill>
                <a:effectLst/>
                <a:latin typeface="Arial" charset="0"/>
                <a:ea typeface="+mn-ea"/>
                <a:cs typeface="+mn-cs"/>
              </a:rPr>
              <a:t> bands is a result of three factors: (1) lower top of the atmosphere solar irradiance (~2X smaller), (2) lower surface albedo (~2.5X smaller), and (3) larger absorption, primarily by H</a:t>
            </a:r>
            <a:r>
              <a:rPr lang="en-US" sz="1200" kern="1200" baseline="-25000" dirty="0">
                <a:solidFill>
                  <a:schemeClr val="tx1"/>
                </a:solidFill>
                <a:effectLst/>
                <a:latin typeface="Arial" charset="0"/>
                <a:ea typeface="+mn-ea"/>
                <a:cs typeface="+mn-cs"/>
              </a:rPr>
              <a:t>2</a:t>
            </a:r>
            <a:r>
              <a:rPr lang="en-US" sz="1200" kern="1200" dirty="0">
                <a:solidFill>
                  <a:schemeClr val="tx1"/>
                </a:solidFill>
                <a:effectLst/>
                <a:latin typeface="Arial" charset="0"/>
                <a:ea typeface="+mn-ea"/>
                <a:cs typeface="+mn-cs"/>
              </a:rPr>
              <a:t>O and CH</a:t>
            </a:r>
            <a:r>
              <a:rPr lang="en-US" sz="1200" kern="1200" baseline="-25000" dirty="0">
                <a:solidFill>
                  <a:schemeClr val="tx1"/>
                </a:solidFill>
                <a:effectLst/>
                <a:latin typeface="Arial" charset="0"/>
                <a:ea typeface="+mn-ea"/>
                <a:cs typeface="+mn-cs"/>
              </a:rPr>
              <a:t>4</a:t>
            </a:r>
            <a:r>
              <a:rPr lang="en-US" sz="1200" kern="1200" dirty="0">
                <a:solidFill>
                  <a:schemeClr val="tx1"/>
                </a:solidFill>
                <a:effectLst/>
                <a:latin typeface="Arial" charset="0"/>
                <a:ea typeface="+mn-ea"/>
                <a:cs typeface="+mn-cs"/>
              </a:rPr>
              <a:t> (spectrally variable).</a:t>
            </a:r>
            <a:endParaRPr lang="en-US" dirty="0"/>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22</a:t>
            </a:fld>
            <a:endParaRPr lang="en-US"/>
          </a:p>
        </p:txBody>
      </p:sp>
    </p:spTree>
    <p:extLst>
      <p:ext uri="{BB962C8B-B14F-4D97-AF65-F5344CB8AC3E}">
        <p14:creationId xmlns:p14="http://schemas.microsoft.com/office/powerpoint/2010/main" val="504743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In the idealized retrievals presented here, we assume perfect knowledge of interfering species. In this case, three different MOPDs tested gave comparable results in terms of DOFS.</a:t>
            </a:r>
            <a:endParaRPr lang="en-US" dirty="0"/>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23</a:t>
            </a:fld>
            <a:endParaRPr lang="en-US"/>
          </a:p>
        </p:txBody>
      </p:sp>
    </p:spTree>
    <p:extLst>
      <p:ext uri="{BB962C8B-B14F-4D97-AF65-F5344CB8AC3E}">
        <p14:creationId xmlns:p14="http://schemas.microsoft.com/office/powerpoint/2010/main" val="377220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Imaging FTS that uses innovative large focal plane arrays and a wide wavelength band, to achieve a flexible instrument with superior performance at reduced mass and affordable cost.</a:t>
            </a:r>
            <a:endParaRPr lang="en-US" sz="40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mn-ea"/>
                <a:cs typeface="+mn-cs"/>
              </a:rPr>
              <a:t>JPL has unique extensive experience developing Earth-observing instruments in general and FTS instruments in particular.  JPL built and successfully flew the FTS Tropospheric Emission Spectrometer (TES) instrument for more than 13 years on NASA’s Aura spacecraft.  For 20 years JPL has been a leader in atmospheric sounding, with its work on AIRS.  This experience informs the design of the GEO IR Sounder.</a:t>
            </a:r>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2</a:t>
            </a:fld>
            <a:endParaRPr lang="en-US"/>
          </a:p>
        </p:txBody>
      </p:sp>
    </p:spTree>
    <p:extLst>
      <p:ext uri="{BB962C8B-B14F-4D97-AF65-F5344CB8AC3E}">
        <p14:creationId xmlns:p14="http://schemas.microsoft.com/office/powerpoint/2010/main" val="197868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In the idealized retrievals presented here, we assume perfect knowledge of interfering species. In this case, three different MOPDs tested gave comparable results in terms of DOFS.</a:t>
            </a:r>
            <a:endParaRPr lang="en-US" dirty="0"/>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24</a:t>
            </a:fld>
            <a:endParaRPr lang="en-US"/>
          </a:p>
        </p:txBody>
      </p:sp>
    </p:spTree>
    <p:extLst>
      <p:ext uri="{BB962C8B-B14F-4D97-AF65-F5344CB8AC3E}">
        <p14:creationId xmlns:p14="http://schemas.microsoft.com/office/powerpoint/2010/main" val="3062705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D7749-1449-2547-B684-2542D30CFE6E}" type="slidenum">
              <a:rPr lang="en-US" smtClean="0"/>
              <a:t>26</a:t>
            </a:fld>
            <a:endParaRPr lang="en-US"/>
          </a:p>
        </p:txBody>
      </p:sp>
    </p:spTree>
    <p:extLst>
      <p:ext uri="{BB962C8B-B14F-4D97-AF65-F5344CB8AC3E}">
        <p14:creationId xmlns:p14="http://schemas.microsoft.com/office/powerpoint/2010/main" val="139106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solidFill>
                <a:schemeClr val="accent4">
                  <a:lumMod val="75000"/>
                  <a:lumOff val="25000"/>
                </a:schemeClr>
              </a:solidFill>
            </a:endParaRPr>
          </a:p>
        </p:txBody>
      </p:sp>
      <p:sp>
        <p:nvSpPr>
          <p:cNvPr id="4" name="Slide Number Placeholder 3"/>
          <p:cNvSpPr>
            <a:spLocks noGrp="1"/>
          </p:cNvSpPr>
          <p:nvPr>
            <p:ph type="sldNum" sz="quarter" idx="10"/>
          </p:nvPr>
        </p:nvSpPr>
        <p:spPr/>
        <p:txBody>
          <a:bodyPr/>
          <a:lstStyle/>
          <a:p>
            <a:fld id="{2053CA35-2263-D642-8A1D-24FB674E807B}" type="slidenum">
              <a:rPr kumimoji="1" lang="ja-JP" altLang="en-US" smtClean="0"/>
              <a:t>32</a:t>
            </a:fld>
            <a:endParaRPr kumimoji="1" lang="ja-JP" altLang="en-US"/>
          </a:p>
        </p:txBody>
      </p:sp>
    </p:spTree>
    <p:extLst>
      <p:ext uri="{BB962C8B-B14F-4D97-AF65-F5344CB8AC3E}">
        <p14:creationId xmlns:p14="http://schemas.microsoft.com/office/powerpoint/2010/main" val="4050437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 errors: 10% RH, 1 K temperature, no horizontal or vertical thinning, 90 km radius of influence.</a:t>
            </a:r>
          </a:p>
          <a:p>
            <a:r>
              <a:rPr lang="en-US" dirty="0"/>
              <a:t>Conventional data includes land-based soundings, surface METAR and ship data, P3 dropsondes, and GOES </a:t>
            </a:r>
            <a:r>
              <a:rPr lang="en-US" dirty="0" err="1"/>
              <a:t>satwinds</a:t>
            </a:r>
            <a:endParaRPr lang="en-US" dirty="0"/>
          </a:p>
          <a:p>
            <a:r>
              <a:rPr lang="en-US" dirty="0"/>
              <a:t>TC vitals data is the min SLP interpolated to hourly times</a:t>
            </a:r>
          </a:p>
        </p:txBody>
      </p:sp>
      <p:sp>
        <p:nvSpPr>
          <p:cNvPr id="4" name="Slide Number Placeholder 3"/>
          <p:cNvSpPr>
            <a:spLocks noGrp="1"/>
          </p:cNvSpPr>
          <p:nvPr>
            <p:ph type="sldNum" sz="quarter" idx="5"/>
          </p:nvPr>
        </p:nvSpPr>
        <p:spPr/>
        <p:txBody>
          <a:bodyPr/>
          <a:lstStyle/>
          <a:p>
            <a:fld id="{9DF84B41-CB7C-A045-99C4-4FA021D953D8}" type="slidenum">
              <a:rPr lang="en-US" smtClean="0"/>
              <a:t>33</a:t>
            </a:fld>
            <a:endParaRPr lang="en-US"/>
          </a:p>
        </p:txBody>
      </p:sp>
    </p:spTree>
    <p:extLst>
      <p:ext uri="{BB962C8B-B14F-4D97-AF65-F5344CB8AC3E}">
        <p14:creationId xmlns:p14="http://schemas.microsoft.com/office/powerpoint/2010/main" val="1250307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F84B41-CB7C-A045-99C4-4FA021D953D8}" type="slidenum">
              <a:rPr lang="en-US" smtClean="0"/>
              <a:t>37</a:t>
            </a:fld>
            <a:endParaRPr lang="en-US"/>
          </a:p>
        </p:txBody>
      </p:sp>
    </p:spTree>
    <p:extLst>
      <p:ext uri="{BB962C8B-B14F-4D97-AF65-F5344CB8AC3E}">
        <p14:creationId xmlns:p14="http://schemas.microsoft.com/office/powerpoint/2010/main" val="3263111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F84B41-CB7C-A045-99C4-4FA021D953D8}" type="slidenum">
              <a:rPr lang="en-US" smtClean="0"/>
              <a:t>38</a:t>
            </a:fld>
            <a:endParaRPr lang="en-US"/>
          </a:p>
        </p:txBody>
      </p:sp>
    </p:spTree>
    <p:extLst>
      <p:ext uri="{BB962C8B-B14F-4D97-AF65-F5344CB8AC3E}">
        <p14:creationId xmlns:p14="http://schemas.microsoft.com/office/powerpoint/2010/main" val="287384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Instrument system simulations are an essential part of any flight mission. They guide all aspects of the mission conceptual design by helping to define the flow-down from scientific requirements to measurement requirements to instrument requirements. For these simulations, we have simulated the performance of the GEO IR Sounder in two main areas. In the first, we carry out a parametric analysis that demonstrates how choices of instrumental and operational parameters propagate into retrieved temperature, water vapor and trace gas profiles. In the second, we incorporate temperature and water vapor retrievals into a regional weather Observation System Simulation Experiment (OSSE) framework and compare the resulting forecast to data from a severe storm event, Hurricane Harvey in 2017.</a:t>
            </a:r>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3</a:t>
            </a:fld>
            <a:endParaRPr lang="en-US"/>
          </a:p>
        </p:txBody>
      </p:sp>
    </p:spTree>
    <p:extLst>
      <p:ext uri="{BB962C8B-B14F-4D97-AF65-F5344CB8AC3E}">
        <p14:creationId xmlns:p14="http://schemas.microsoft.com/office/powerpoint/2010/main" val="221138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4</a:t>
            </a:fld>
            <a:endParaRPr lang="en-US"/>
          </a:p>
        </p:txBody>
      </p:sp>
    </p:spTree>
    <p:extLst>
      <p:ext uri="{BB962C8B-B14F-4D97-AF65-F5344CB8AC3E}">
        <p14:creationId xmlns:p14="http://schemas.microsoft.com/office/powerpoint/2010/main" val="40578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5</a:t>
            </a:fld>
            <a:endParaRPr lang="en-US"/>
          </a:p>
        </p:txBody>
      </p:sp>
    </p:spTree>
    <p:extLst>
      <p:ext uri="{BB962C8B-B14F-4D97-AF65-F5344CB8AC3E}">
        <p14:creationId xmlns:p14="http://schemas.microsoft.com/office/powerpoint/2010/main" val="180350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endParaRPr lang="en-US" sz="1800" dirty="0">
              <a:solidFill>
                <a:schemeClr val="tx1"/>
              </a:solidFill>
            </a:endParaRPr>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6</a:t>
            </a:fld>
            <a:endParaRPr lang="en-US"/>
          </a:p>
        </p:txBody>
      </p:sp>
    </p:spTree>
    <p:extLst>
      <p:ext uri="{BB962C8B-B14F-4D97-AF65-F5344CB8AC3E}">
        <p14:creationId xmlns:p14="http://schemas.microsoft.com/office/powerpoint/2010/main" val="239303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2400" dirty="0">
                <a:solidFill>
                  <a:schemeClr val="tx1"/>
                </a:solidFill>
              </a:rPr>
              <a:t>Measurements over this range can address</a:t>
            </a:r>
          </a:p>
          <a:p>
            <a:pPr lvl="1" algn="just">
              <a:lnSpc>
                <a:spcPct val="150000"/>
              </a:lnSpc>
            </a:pPr>
            <a:r>
              <a:rPr lang="en-US" sz="2000" dirty="0">
                <a:solidFill>
                  <a:schemeClr val="tx1"/>
                </a:solidFill>
              </a:rPr>
              <a:t>NWP </a:t>
            </a:r>
          </a:p>
          <a:p>
            <a:pPr lvl="2" algn="just">
              <a:lnSpc>
                <a:spcPct val="150000"/>
              </a:lnSpc>
            </a:pPr>
            <a:r>
              <a:rPr lang="en-US" sz="1800" dirty="0">
                <a:solidFill>
                  <a:schemeClr val="tx1"/>
                </a:solidFill>
              </a:rPr>
              <a:t>Currently provided by hyperspectral TIR sounders (e.g., </a:t>
            </a:r>
            <a:r>
              <a:rPr lang="en-US" sz="1800" dirty="0" err="1">
                <a:solidFill>
                  <a:schemeClr val="tx1"/>
                </a:solidFill>
              </a:rPr>
              <a:t>CrIS</a:t>
            </a:r>
            <a:r>
              <a:rPr lang="en-US" sz="1800" dirty="0">
                <a:solidFill>
                  <a:schemeClr val="tx1"/>
                </a:solidFill>
              </a:rPr>
              <a:t>)</a:t>
            </a:r>
          </a:p>
          <a:p>
            <a:pPr lvl="1" algn="just">
              <a:lnSpc>
                <a:spcPct val="150000"/>
              </a:lnSpc>
            </a:pPr>
            <a:r>
              <a:rPr lang="en-US" sz="2000" dirty="0">
                <a:solidFill>
                  <a:schemeClr val="tx1"/>
                </a:solidFill>
              </a:rPr>
              <a:t>Air quality / Atmospheric chemistry, carbon cycle and climate (AC4)</a:t>
            </a:r>
          </a:p>
          <a:p>
            <a:pPr lvl="2" algn="just">
              <a:lnSpc>
                <a:spcPct val="150000"/>
              </a:lnSpc>
            </a:pPr>
            <a:r>
              <a:rPr lang="en-US" sz="1800" dirty="0">
                <a:solidFill>
                  <a:schemeClr val="tx1"/>
                </a:solidFill>
              </a:rPr>
              <a:t>Currently provided by hyperspectral TIR (e.g., </a:t>
            </a:r>
            <a:r>
              <a:rPr lang="en-US" sz="1800" dirty="0" err="1">
                <a:solidFill>
                  <a:schemeClr val="tx1"/>
                </a:solidFill>
              </a:rPr>
              <a:t>CrIS</a:t>
            </a:r>
            <a:r>
              <a:rPr lang="en-US" sz="1800" dirty="0">
                <a:solidFill>
                  <a:schemeClr val="tx1"/>
                </a:solidFill>
              </a:rPr>
              <a:t>) and SWIR (e.g., TROPOMI)</a:t>
            </a:r>
            <a:endParaRPr lang="en-US" sz="2000" dirty="0">
              <a:solidFill>
                <a:schemeClr val="tx1"/>
              </a:solidFill>
            </a:endParaRPr>
          </a:p>
          <a:p>
            <a:pPr lvl="1" algn="just">
              <a:lnSpc>
                <a:spcPct val="150000"/>
              </a:lnSpc>
            </a:pPr>
            <a:r>
              <a:rPr lang="en-US" sz="2000" dirty="0">
                <a:solidFill>
                  <a:schemeClr val="tx1"/>
                </a:solidFill>
              </a:rPr>
              <a:t>Real-time weather imagery</a:t>
            </a:r>
          </a:p>
          <a:p>
            <a:pPr lvl="2" algn="just">
              <a:lnSpc>
                <a:spcPct val="150000"/>
              </a:lnSpc>
            </a:pPr>
            <a:r>
              <a:rPr lang="en-US" sz="1800" dirty="0">
                <a:solidFill>
                  <a:schemeClr val="tx1"/>
                </a:solidFill>
              </a:rPr>
              <a:t>Currently provided by broadband TIR and SWIR (e.g., GOES)</a:t>
            </a:r>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7</a:t>
            </a:fld>
            <a:endParaRPr lang="en-US"/>
          </a:p>
        </p:txBody>
      </p:sp>
    </p:spTree>
    <p:extLst>
      <p:ext uri="{BB962C8B-B14F-4D97-AF65-F5344CB8AC3E}">
        <p14:creationId xmlns:p14="http://schemas.microsoft.com/office/powerpoint/2010/main" val="2669227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5650" y="1182688"/>
            <a:ext cx="5670550" cy="3190875"/>
          </a:xfrm>
        </p:spPr>
      </p:sp>
      <p:sp>
        <p:nvSpPr>
          <p:cNvPr id="3" name="Notes Placeholder 2"/>
          <p:cNvSpPr>
            <a:spLocks noGrp="1"/>
          </p:cNvSpPr>
          <p:nvPr>
            <p:ph type="body" idx="1"/>
          </p:nvPr>
        </p:nvSpPr>
        <p:spPr/>
        <p:txBody>
          <a:bodyPr/>
          <a:lstStyle/>
          <a:p>
            <a:r>
              <a:rPr lang="en-US" dirty="0"/>
              <a:t>Multispectral measurements maximize information content by improving profile information with respect to several species. e.g. for O3 done using both simulated and real measurements.</a:t>
            </a:r>
          </a:p>
          <a:p>
            <a:endParaRPr lang="en-US" dirty="0"/>
          </a:p>
          <a:p>
            <a:r>
              <a:rPr lang="en-US" dirty="0"/>
              <a:t>SO</a:t>
            </a:r>
            <a:r>
              <a:rPr lang="en-US" baseline="-25000" dirty="0"/>
              <a:t>2</a:t>
            </a:r>
            <a:r>
              <a:rPr lang="en-US" dirty="0"/>
              <a:t> included in forward model but not in retrievals.</a:t>
            </a:r>
          </a:p>
        </p:txBody>
      </p:sp>
      <p:sp>
        <p:nvSpPr>
          <p:cNvPr id="4" name="Slide Number Placeholder 3"/>
          <p:cNvSpPr>
            <a:spLocks noGrp="1"/>
          </p:cNvSpPr>
          <p:nvPr>
            <p:ph type="sldNum" sz="quarter" idx="5"/>
          </p:nvPr>
        </p:nvSpPr>
        <p:spPr/>
        <p:txBody>
          <a:bodyPr/>
          <a:lstStyle/>
          <a:p>
            <a:pPr defTabSz="475397" fontAlgn="auto">
              <a:spcBef>
                <a:spcPts val="0"/>
              </a:spcBef>
              <a:spcAft>
                <a:spcPts val="0"/>
              </a:spcAft>
              <a:defRPr/>
            </a:pPr>
            <a:fld id="{D8BAE571-DE7D-5F46-BCCB-BEFDEA2021D0}" type="slidenum">
              <a:rPr lang="en-US">
                <a:solidFill>
                  <a:prstClr val="black"/>
                </a:solidFill>
                <a:latin typeface="Calibri" panose="020F0502020204030204"/>
                <a:ea typeface="+mn-ea"/>
              </a:rPr>
              <a:pPr defTabSz="475397" fontAlgn="auto">
                <a:spcBef>
                  <a:spcPts val="0"/>
                </a:spcBef>
                <a:spcAft>
                  <a:spcPts val="0"/>
                </a:spcAft>
                <a:defRPr/>
              </a:pPr>
              <a:t>9</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255993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From our database of over 200 summer-time atmospheric profiles over the continental US, we selected two representative daytime atmospheres; one near Houston to support the OSSE analyses and the background trace gas case, and another in W Virginia that has more enhanced trace gas pollutants near the surface.</a:t>
            </a:r>
            <a:endParaRPr lang="en-US" dirty="0"/>
          </a:p>
        </p:txBody>
      </p:sp>
      <p:sp>
        <p:nvSpPr>
          <p:cNvPr id="4" name="Slide Number Placeholder 3"/>
          <p:cNvSpPr>
            <a:spLocks noGrp="1"/>
          </p:cNvSpPr>
          <p:nvPr>
            <p:ph type="sldNum" sz="quarter" idx="5"/>
          </p:nvPr>
        </p:nvSpPr>
        <p:spPr/>
        <p:txBody>
          <a:bodyPr/>
          <a:lstStyle/>
          <a:p>
            <a:pPr>
              <a:defRPr/>
            </a:pPr>
            <a:fld id="{E56C8CCE-6F7F-433B-9513-721CD4C96308}" type="slidenum">
              <a:rPr lang="en-US" smtClean="0"/>
              <a:pPr>
                <a:defRPr/>
              </a:pPr>
              <a:t>12</a:t>
            </a:fld>
            <a:endParaRPr lang="en-US"/>
          </a:p>
        </p:txBody>
      </p:sp>
    </p:spTree>
    <p:extLst>
      <p:ext uri="{BB962C8B-B14F-4D97-AF65-F5344CB8AC3E}">
        <p14:creationId xmlns:p14="http://schemas.microsoft.com/office/powerpoint/2010/main" val="421165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699241"/>
            <a:ext cx="10360501" cy="332399"/>
          </a:xfrm>
        </p:spPr>
        <p:txBody>
          <a:bodyPr/>
          <a:lstStyle/>
          <a:p>
            <a:r>
              <a:rPr lang="en-US"/>
              <a:t>Click to edit Master title style</a:t>
            </a:r>
          </a:p>
        </p:txBody>
      </p:sp>
      <p:sp>
        <p:nvSpPr>
          <p:cNvPr id="3" name="Subtitle 2"/>
          <p:cNvSpPr>
            <a:spLocks noGrp="1"/>
          </p:cNvSpPr>
          <p:nvPr>
            <p:ph type="subTitle" idx="1"/>
          </p:nvPr>
        </p:nvSpPr>
        <p:spPr>
          <a:xfrm>
            <a:off x="1828325" y="3886200"/>
            <a:ext cx="8532178" cy="1752600"/>
          </a:xfrm>
        </p:spPr>
        <p:txBody>
          <a:bodyPr/>
          <a:lstStyle>
            <a:lvl1pPr marL="0" indent="0" algn="ctr">
              <a:buNone/>
              <a:defRPr/>
            </a:lvl1pPr>
            <a:lvl2pPr marL="457194" indent="0" algn="ctr">
              <a:buNone/>
              <a:defRPr/>
            </a:lvl2pPr>
            <a:lvl3pPr marL="914388" indent="0" algn="ctr">
              <a:buNone/>
              <a:defRPr/>
            </a:lvl3pPr>
            <a:lvl4pPr marL="1371582" indent="0" algn="ctr">
              <a:buNone/>
              <a:defRPr/>
            </a:lvl4pPr>
            <a:lvl5pPr marL="1828776" indent="0" algn="ctr">
              <a:buNone/>
              <a:defRPr/>
            </a:lvl5pPr>
            <a:lvl6pPr marL="2285971" indent="0" algn="ctr">
              <a:buNone/>
              <a:defRPr/>
            </a:lvl6pPr>
            <a:lvl7pPr marL="2743164" indent="0" algn="ctr">
              <a:buNone/>
              <a:defRPr/>
            </a:lvl7pPr>
            <a:lvl8pPr marL="3200359" indent="0" algn="ctr">
              <a:buNone/>
              <a:defRPr/>
            </a:lvl8pPr>
            <a:lvl9pPr marL="3657553" indent="0" algn="ctr">
              <a:buNone/>
              <a:defRPr/>
            </a:lvl9pPr>
          </a:lstStyle>
          <a:p>
            <a:r>
              <a:rPr lang="en-US"/>
              <a:t>Click to edit Master subtitle style</a:t>
            </a:r>
          </a:p>
        </p:txBody>
      </p:sp>
      <p:sp>
        <p:nvSpPr>
          <p:cNvPr id="6" name="Rectangle 11"/>
          <p:cNvSpPr>
            <a:spLocks noGrp="1" noChangeArrowheads="1"/>
          </p:cNvSpPr>
          <p:nvPr>
            <p:ph type="sldNum" sz="quarter" idx="12"/>
          </p:nvPr>
        </p:nvSpPr>
        <p:spPr>
          <a:ln/>
        </p:spPr>
        <p:txBody>
          <a:bodyPr/>
          <a:lstStyle>
            <a:lvl1pPr>
              <a:defRPr>
                <a:solidFill>
                  <a:schemeClr val="tx1"/>
                </a:solidFill>
              </a:defRPr>
            </a:lvl1pPr>
          </a:lstStyle>
          <a:p>
            <a:pPr>
              <a:defRPr/>
            </a:pPr>
            <a:r>
              <a:rPr lang="en-US"/>
              <a:t>Page </a:t>
            </a:r>
            <a:fld id="{583D0904-5AD5-4C9D-938B-117F80107DF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r>
              <a:rPr lang="en-US"/>
              <a:t>Page </a:t>
            </a:r>
            <a:fld id="{B6E884BA-8FF9-44D3-B584-DE05A9AAEC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82693" y="609600"/>
            <a:ext cx="332399"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3134" y="609600"/>
            <a:ext cx="7884646"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r>
              <a:rPr lang="en-US"/>
              <a:t>Page </a:t>
            </a:r>
            <a:fld id="{06E2E7C0-C907-474A-92AE-96111C2E325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solidFill>
                  <a:schemeClr val="tx1"/>
                </a:solidFill>
              </a:defRPr>
            </a:lvl1pPr>
          </a:lstStyle>
          <a:p>
            <a:pPr>
              <a:defRPr/>
            </a:pPr>
            <a:r>
              <a:rPr lang="en-US"/>
              <a:t>Page </a:t>
            </a:r>
            <a:fld id="{737E0D40-B1AD-478C-9744-E88CA2E882D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3"/>
            <a:ext cx="10360501" cy="55399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194" indent="0">
              <a:buNone/>
              <a:defRPr sz="1800"/>
            </a:lvl2pPr>
            <a:lvl3pPr marL="914388" indent="0">
              <a:buNone/>
              <a:defRPr sz="1600"/>
            </a:lvl3pPr>
            <a:lvl4pPr marL="1371582" indent="0">
              <a:buNone/>
              <a:defRPr sz="1400"/>
            </a:lvl4pPr>
            <a:lvl5pPr marL="1828776" indent="0">
              <a:buNone/>
              <a:defRPr sz="1400"/>
            </a:lvl5pPr>
            <a:lvl6pPr marL="2285971" indent="0">
              <a:buNone/>
              <a:defRPr sz="1400"/>
            </a:lvl6pPr>
            <a:lvl7pPr marL="2743164" indent="0">
              <a:buNone/>
              <a:defRPr sz="1400"/>
            </a:lvl7pPr>
            <a:lvl8pPr marL="3200359" indent="0">
              <a:buNone/>
              <a:defRPr sz="1400"/>
            </a:lvl8pPr>
            <a:lvl9pPr marL="365755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solidFill>
                  <a:schemeClr val="tx1"/>
                </a:solidFill>
              </a:defRPr>
            </a:lvl1pPr>
          </a:lstStyle>
          <a:p>
            <a:pPr>
              <a:defRPr/>
            </a:pPr>
            <a:r>
              <a:rPr lang="en-US"/>
              <a:t>Page </a:t>
            </a:r>
            <a:fld id="{E6BEADE6-4AF4-435D-BD60-407F340F018D}"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3131" y="1143000"/>
            <a:ext cx="5290289"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6567" y="1143000"/>
            <a:ext cx="5290289"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solidFill>
                  <a:schemeClr val="tx1"/>
                </a:solidFill>
              </a:defRPr>
            </a:lvl1pPr>
          </a:lstStyle>
          <a:p>
            <a:pPr>
              <a:defRPr/>
            </a:pPr>
            <a:r>
              <a:rPr lang="en-US"/>
              <a:t>Page </a:t>
            </a:r>
            <a:fld id="{A311800A-CF13-42A1-8787-3FE35FD406D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679941"/>
            <a:ext cx="10969943" cy="33239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3" y="1535113"/>
            <a:ext cx="5385514" cy="639762"/>
          </a:xfrm>
        </p:spPr>
        <p:txBody>
          <a:bodyPr anchor="b"/>
          <a:lstStyle>
            <a:lvl1pPr marL="0" indent="0">
              <a:buNone/>
              <a:defRPr sz="2400" b="1"/>
            </a:lvl1pPr>
            <a:lvl2pPr marL="457194" indent="0">
              <a:buNone/>
              <a:defRPr sz="2000" b="1"/>
            </a:lvl2pPr>
            <a:lvl3pPr marL="914388" indent="0">
              <a:buNone/>
              <a:defRPr sz="1800" b="1"/>
            </a:lvl3pPr>
            <a:lvl4pPr marL="1371582" indent="0">
              <a:buNone/>
              <a:defRPr sz="1600" b="1"/>
            </a:lvl4pPr>
            <a:lvl5pPr marL="1828776" indent="0">
              <a:buNone/>
              <a:defRPr sz="1600" b="1"/>
            </a:lvl5pPr>
            <a:lvl6pPr marL="2285971" indent="0">
              <a:buNone/>
              <a:defRPr sz="1600" b="1"/>
            </a:lvl6pPr>
            <a:lvl7pPr marL="2743164" indent="0">
              <a:buNone/>
              <a:defRPr sz="1600" b="1"/>
            </a:lvl7pPr>
            <a:lvl8pPr marL="3200359" indent="0">
              <a:buNone/>
              <a:defRPr sz="1600" b="1"/>
            </a:lvl8pPr>
            <a:lvl9pPr marL="365755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3"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7" y="1535113"/>
            <a:ext cx="5387630" cy="639762"/>
          </a:xfrm>
        </p:spPr>
        <p:txBody>
          <a:bodyPr anchor="b"/>
          <a:lstStyle>
            <a:lvl1pPr marL="0" indent="0">
              <a:buNone/>
              <a:defRPr sz="2400" b="1"/>
            </a:lvl1pPr>
            <a:lvl2pPr marL="457194" indent="0">
              <a:buNone/>
              <a:defRPr sz="2000" b="1"/>
            </a:lvl2pPr>
            <a:lvl3pPr marL="914388" indent="0">
              <a:buNone/>
              <a:defRPr sz="1800" b="1"/>
            </a:lvl3pPr>
            <a:lvl4pPr marL="1371582" indent="0">
              <a:buNone/>
              <a:defRPr sz="1600" b="1"/>
            </a:lvl4pPr>
            <a:lvl5pPr marL="1828776" indent="0">
              <a:buNone/>
              <a:defRPr sz="1600" b="1"/>
            </a:lvl5pPr>
            <a:lvl6pPr marL="2285971" indent="0">
              <a:buNone/>
              <a:defRPr sz="1600" b="1"/>
            </a:lvl6pPr>
            <a:lvl7pPr marL="2743164" indent="0">
              <a:buNone/>
              <a:defRPr sz="1600" b="1"/>
            </a:lvl7pPr>
            <a:lvl8pPr marL="3200359" indent="0">
              <a:buNone/>
              <a:defRPr sz="1600" b="1"/>
            </a:lvl8pPr>
            <a:lvl9pPr marL="365755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r>
              <a:rPr lang="en-US"/>
              <a:t>Page </a:t>
            </a:r>
            <a:fld id="{E38B833C-FF86-422F-B612-AC8A97A9B5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r>
              <a:rPr lang="en-US"/>
              <a:t>Page </a:t>
            </a:r>
            <a:fld id="{4A1D3513-3ED9-47EA-8802-D5C463206F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r>
              <a:rPr lang="en-US"/>
              <a:t>Page </a:t>
            </a:r>
            <a:fld id="{4B0A3446-C899-4CC3-A5E0-8D6F9C4F4A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1158102"/>
            <a:ext cx="4010039" cy="27699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5"/>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3"/>
            <a:ext cx="4010039" cy="4691063"/>
          </a:xfrm>
        </p:spPr>
        <p:txBody>
          <a:bodyPr/>
          <a:lstStyle>
            <a:lvl1pPr marL="0" indent="0">
              <a:buNone/>
              <a:defRPr sz="1400"/>
            </a:lvl1pPr>
            <a:lvl2pPr marL="457194" indent="0">
              <a:buNone/>
              <a:defRPr sz="1200"/>
            </a:lvl2pPr>
            <a:lvl3pPr marL="914388" indent="0">
              <a:buNone/>
              <a:defRPr sz="1000"/>
            </a:lvl3pPr>
            <a:lvl4pPr marL="1371582" indent="0">
              <a:buNone/>
              <a:defRPr sz="900"/>
            </a:lvl4pPr>
            <a:lvl5pPr marL="1828776" indent="0">
              <a:buNone/>
              <a:defRPr sz="900"/>
            </a:lvl5pPr>
            <a:lvl6pPr marL="2285971" indent="0">
              <a:buNone/>
              <a:defRPr sz="900"/>
            </a:lvl6pPr>
            <a:lvl7pPr marL="2743164" indent="0">
              <a:buNone/>
              <a:defRPr sz="900"/>
            </a:lvl7pPr>
            <a:lvl8pPr marL="3200359" indent="0">
              <a:buNone/>
              <a:defRPr sz="900"/>
            </a:lvl8pPr>
            <a:lvl9pPr marL="365755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r>
              <a:rPr lang="en-US"/>
              <a:t>Page </a:t>
            </a:r>
            <a:fld id="{C657EE26-6C5B-4161-89EE-E71554882CC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5090342"/>
            <a:ext cx="7313295" cy="27699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194" indent="0">
              <a:buNone/>
              <a:defRPr sz="2800"/>
            </a:lvl2pPr>
            <a:lvl3pPr marL="914388" indent="0">
              <a:buNone/>
              <a:defRPr sz="2400"/>
            </a:lvl3pPr>
            <a:lvl4pPr marL="1371582" indent="0">
              <a:buNone/>
              <a:defRPr sz="2000"/>
            </a:lvl4pPr>
            <a:lvl5pPr marL="1828776" indent="0">
              <a:buNone/>
              <a:defRPr sz="2000"/>
            </a:lvl5pPr>
            <a:lvl6pPr marL="2285971" indent="0">
              <a:buNone/>
              <a:defRPr sz="2000"/>
            </a:lvl6pPr>
            <a:lvl7pPr marL="2743164" indent="0">
              <a:buNone/>
              <a:defRPr sz="2000"/>
            </a:lvl7pPr>
            <a:lvl8pPr marL="3200359" indent="0">
              <a:buNone/>
              <a:defRPr sz="2000"/>
            </a:lvl8pPr>
            <a:lvl9pPr marL="3657553" indent="0">
              <a:buNone/>
              <a:defRPr sz="2000"/>
            </a:lvl9pPr>
          </a:lstStyle>
          <a:p>
            <a:pPr lvl="0"/>
            <a:endParaRPr lang="en-US" noProof="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194" indent="0">
              <a:buNone/>
              <a:defRPr sz="1200"/>
            </a:lvl2pPr>
            <a:lvl3pPr marL="914388" indent="0">
              <a:buNone/>
              <a:defRPr sz="1000"/>
            </a:lvl3pPr>
            <a:lvl4pPr marL="1371582" indent="0">
              <a:buNone/>
              <a:defRPr sz="900"/>
            </a:lvl4pPr>
            <a:lvl5pPr marL="1828776" indent="0">
              <a:buNone/>
              <a:defRPr sz="900"/>
            </a:lvl5pPr>
            <a:lvl6pPr marL="2285971" indent="0">
              <a:buNone/>
              <a:defRPr sz="900"/>
            </a:lvl6pPr>
            <a:lvl7pPr marL="2743164" indent="0">
              <a:buNone/>
              <a:defRPr sz="900"/>
            </a:lvl7pPr>
            <a:lvl8pPr marL="3200359" indent="0">
              <a:buNone/>
              <a:defRPr sz="900"/>
            </a:lvl8pPr>
            <a:lvl9pPr marL="365755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r>
              <a:rPr lang="en-US"/>
              <a:t>Page </a:t>
            </a:r>
            <a:fld id="{FB34DF9A-30F1-47A8-8A8D-5E35550A80E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title"/>
          </p:nvPr>
        </p:nvSpPr>
        <p:spPr bwMode="auto">
          <a:xfrm>
            <a:off x="2499134" y="222230"/>
            <a:ext cx="7194793" cy="332399"/>
          </a:xfrm>
          <a:prstGeom prst="rect">
            <a:avLst/>
          </a:prstGeom>
          <a:noFill/>
          <a:ln w="9525" algn="ctr">
            <a:noFill/>
            <a:miter lim="800000"/>
            <a:headEnd/>
            <a:tailEnd/>
          </a:ln>
        </p:spPr>
        <p:txBody>
          <a:bodyPr vert="horz" wrap="square" lIns="0" tIns="0" rIns="0" bIns="0" numCol="1" anchor="ctr" anchorCtr="0" compatLnSpc="1">
            <a:prstTxWarp prst="textNoShape">
              <a:avLst/>
            </a:prstTxWarp>
            <a:spAutoFit/>
          </a:bodyPr>
          <a:lstStyle/>
          <a:p>
            <a:pPr lvl="0"/>
            <a:r>
              <a:rPr lang="en-US" dirty="0"/>
              <a:t>Click to edit Master title style</a:t>
            </a:r>
          </a:p>
        </p:txBody>
      </p:sp>
      <p:sp>
        <p:nvSpPr>
          <p:cNvPr id="1030" name="Rectangle 5"/>
          <p:cNvSpPr>
            <a:spLocks noGrp="1" noChangeArrowheads="1"/>
          </p:cNvSpPr>
          <p:nvPr>
            <p:ph type="body" idx="1"/>
          </p:nvPr>
        </p:nvSpPr>
        <p:spPr bwMode="auto">
          <a:xfrm>
            <a:off x="713132" y="883023"/>
            <a:ext cx="10783724" cy="4953000"/>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9" name="Rectangle 9"/>
          <p:cNvSpPr>
            <a:spLocks noGrp="1" noChangeArrowheads="1"/>
          </p:cNvSpPr>
          <p:nvPr>
            <p:ph type="dt" sz="half" idx="2"/>
          </p:nvPr>
        </p:nvSpPr>
        <p:spPr bwMode="auto">
          <a:xfrm>
            <a:off x="869724" y="6370643"/>
            <a:ext cx="2613402" cy="238125"/>
          </a:xfrm>
          <a:prstGeom prst="rect">
            <a:avLst/>
          </a:prstGeom>
          <a:noFill/>
          <a:ln w="9525">
            <a:noFill/>
            <a:miter lim="800000"/>
            <a:headEnd/>
            <a:tailEnd/>
          </a:ln>
          <a:effectLst/>
        </p:spPr>
        <p:txBody>
          <a:bodyPr vert="horz" wrap="square" lIns="86493" tIns="43247" rIns="86493" bIns="43247" numCol="1" anchor="t" anchorCtr="0" compatLnSpc="1">
            <a:prstTxWarp prst="textNoShape">
              <a:avLst/>
            </a:prstTxWarp>
          </a:bodyPr>
          <a:lstStyle>
            <a:lvl1pPr>
              <a:defRPr sz="900">
                <a:solidFill>
                  <a:schemeClr val="bg2"/>
                </a:solidFill>
              </a:defRPr>
            </a:lvl1pPr>
          </a:lstStyle>
          <a:p>
            <a:pPr>
              <a:defRPr/>
            </a:pPr>
            <a:endParaRPr lang="en-US" dirty="0"/>
          </a:p>
        </p:txBody>
      </p:sp>
      <p:sp>
        <p:nvSpPr>
          <p:cNvPr id="5130" name="Rectangle 10"/>
          <p:cNvSpPr>
            <a:spLocks noGrp="1" noChangeArrowheads="1"/>
          </p:cNvSpPr>
          <p:nvPr>
            <p:ph type="ftr" sz="quarter" idx="3"/>
          </p:nvPr>
        </p:nvSpPr>
        <p:spPr bwMode="auto">
          <a:xfrm>
            <a:off x="4160283" y="6370643"/>
            <a:ext cx="3868259" cy="238125"/>
          </a:xfrm>
          <a:prstGeom prst="rect">
            <a:avLst/>
          </a:prstGeom>
          <a:noFill/>
          <a:ln w="9525">
            <a:noFill/>
            <a:miter lim="800000"/>
            <a:headEnd/>
            <a:tailEnd/>
          </a:ln>
          <a:effectLst/>
        </p:spPr>
        <p:txBody>
          <a:bodyPr vert="horz" wrap="square" lIns="86493" tIns="43247" rIns="86493" bIns="43247" numCol="1" anchor="t" anchorCtr="0" compatLnSpc="1">
            <a:prstTxWarp prst="textNoShape">
              <a:avLst/>
            </a:prstTxWarp>
          </a:bodyPr>
          <a:lstStyle>
            <a:lvl1pPr algn="ctr">
              <a:defRPr sz="900">
                <a:solidFill>
                  <a:schemeClr val="bg2"/>
                </a:solidFill>
              </a:defRPr>
            </a:lvl1pPr>
          </a:lstStyle>
          <a:p>
            <a:pPr>
              <a:defRPr/>
            </a:pPr>
            <a:endParaRPr lang="en-US" dirty="0"/>
          </a:p>
        </p:txBody>
      </p:sp>
      <p:sp>
        <p:nvSpPr>
          <p:cNvPr id="5131" name="Rectangle 11"/>
          <p:cNvSpPr>
            <a:spLocks noGrp="1" noChangeArrowheads="1"/>
          </p:cNvSpPr>
          <p:nvPr>
            <p:ph type="sldNum" sz="quarter" idx="4"/>
          </p:nvPr>
        </p:nvSpPr>
        <p:spPr bwMode="auto">
          <a:xfrm>
            <a:off x="11070150" y="6554823"/>
            <a:ext cx="1038576" cy="239022"/>
          </a:xfrm>
          <a:prstGeom prst="rect">
            <a:avLst/>
          </a:prstGeom>
          <a:noFill/>
          <a:ln w="9525">
            <a:noFill/>
            <a:miter lim="800000"/>
            <a:headEnd/>
            <a:tailEnd/>
          </a:ln>
          <a:effectLst/>
        </p:spPr>
        <p:txBody>
          <a:bodyPr vert="horz" wrap="square" lIns="86493" tIns="43247" rIns="86493" bIns="43247" numCol="1" anchor="t" anchorCtr="0" compatLnSpc="1">
            <a:prstTxWarp prst="textNoShape">
              <a:avLst/>
            </a:prstTxWarp>
          </a:bodyPr>
          <a:lstStyle>
            <a:lvl1pPr algn="r">
              <a:defRPr sz="900">
                <a:solidFill>
                  <a:schemeClr val="bg2"/>
                </a:solidFill>
              </a:defRPr>
            </a:lvl1pPr>
          </a:lstStyle>
          <a:p>
            <a:pPr>
              <a:defRPr/>
            </a:pPr>
            <a:r>
              <a:rPr lang="en-US" dirty="0"/>
              <a:t>Page </a:t>
            </a:r>
            <a:fld id="{B0211C6B-92CB-4DC3-BB3E-EE97C313A8BF}" type="slidenum">
              <a:rPr lang="en-US"/>
              <a:pPr>
                <a:defRPr/>
              </a:pPr>
              <a:t>‹#›</a:t>
            </a:fld>
            <a:endParaRPr lang="en-US" dirty="0"/>
          </a:p>
        </p:txBody>
      </p:sp>
      <p:sp>
        <p:nvSpPr>
          <p:cNvPr id="2" name="Rectangle 1"/>
          <p:cNvSpPr/>
          <p:nvPr userDrawn="1"/>
        </p:nvSpPr>
        <p:spPr>
          <a:xfrm>
            <a:off x="3384373" y="6407215"/>
            <a:ext cx="4903908" cy="246221"/>
          </a:xfrm>
          <a:prstGeom prst="rect">
            <a:avLst/>
          </a:prstGeom>
        </p:spPr>
        <p:txBody>
          <a:bodyPr wrap="none">
            <a:spAutoFit/>
          </a:bodyPr>
          <a:lstStyle/>
          <a:p>
            <a:pPr algn="ctr"/>
            <a:r>
              <a:rPr lang="en-US" sz="1000" dirty="0"/>
              <a:t>© 2021 California Institute of Technology. Government sponsorship acknowledged.</a:t>
            </a:r>
          </a:p>
        </p:txBody>
      </p:sp>
      <p:sp>
        <p:nvSpPr>
          <p:cNvPr id="3" name="AutoShape 2">
            <a:extLst>
              <a:ext uri="{FF2B5EF4-FFF2-40B4-BE49-F238E27FC236}">
                <a16:creationId xmlns:a16="http://schemas.microsoft.com/office/drawing/2014/main" id="{8A4AAF72-9734-774F-9A29-EB1708750F6E}"/>
              </a:ext>
            </a:extLst>
          </p:cNvPr>
          <p:cNvSpPr>
            <a:spLocks noChangeAspect="1" noChangeArrowheads="1"/>
          </p:cNvSpPr>
          <p:nvPr userDrawn="1"/>
        </p:nvSpPr>
        <p:spPr bwMode="auto">
          <a:xfrm>
            <a:off x="4576763" y="3136900"/>
            <a:ext cx="3035300" cy="584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CFB520DA-5EF3-B243-98B7-CE74BD278D7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40792" y="183978"/>
            <a:ext cx="2254106" cy="432037"/>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ctr" rtl="0" eaLnBrk="0" fontAlgn="base" hangingPunct="0">
        <a:lnSpc>
          <a:spcPct val="90000"/>
        </a:lnSpc>
        <a:spcBef>
          <a:spcPct val="0"/>
        </a:spcBef>
        <a:spcAft>
          <a:spcPct val="0"/>
        </a:spcAft>
        <a:defRPr sz="2400" b="1">
          <a:solidFill>
            <a:srgbClr val="A50021"/>
          </a:solidFill>
          <a:latin typeface="+mj-lt"/>
          <a:ea typeface="+mj-ea"/>
          <a:cs typeface="+mj-cs"/>
        </a:defRPr>
      </a:lvl1pPr>
      <a:lvl2pPr algn="ctr" rtl="0" eaLnBrk="0" fontAlgn="base" hangingPunct="0">
        <a:lnSpc>
          <a:spcPct val="90000"/>
        </a:lnSpc>
        <a:spcBef>
          <a:spcPct val="0"/>
        </a:spcBef>
        <a:spcAft>
          <a:spcPct val="0"/>
        </a:spcAft>
        <a:defRPr sz="2400" b="1">
          <a:solidFill>
            <a:srgbClr val="A50021"/>
          </a:solidFill>
          <a:latin typeface="Arial" charset="0"/>
        </a:defRPr>
      </a:lvl2pPr>
      <a:lvl3pPr algn="ctr" rtl="0" eaLnBrk="0" fontAlgn="base" hangingPunct="0">
        <a:lnSpc>
          <a:spcPct val="90000"/>
        </a:lnSpc>
        <a:spcBef>
          <a:spcPct val="0"/>
        </a:spcBef>
        <a:spcAft>
          <a:spcPct val="0"/>
        </a:spcAft>
        <a:defRPr sz="2400" b="1">
          <a:solidFill>
            <a:srgbClr val="A50021"/>
          </a:solidFill>
          <a:latin typeface="Arial" charset="0"/>
        </a:defRPr>
      </a:lvl3pPr>
      <a:lvl4pPr algn="ctr" rtl="0" eaLnBrk="0" fontAlgn="base" hangingPunct="0">
        <a:lnSpc>
          <a:spcPct val="90000"/>
        </a:lnSpc>
        <a:spcBef>
          <a:spcPct val="0"/>
        </a:spcBef>
        <a:spcAft>
          <a:spcPct val="0"/>
        </a:spcAft>
        <a:defRPr sz="2400" b="1">
          <a:solidFill>
            <a:srgbClr val="A50021"/>
          </a:solidFill>
          <a:latin typeface="Arial" charset="0"/>
        </a:defRPr>
      </a:lvl4pPr>
      <a:lvl5pPr algn="ctr" rtl="0" eaLnBrk="0" fontAlgn="base" hangingPunct="0">
        <a:lnSpc>
          <a:spcPct val="90000"/>
        </a:lnSpc>
        <a:spcBef>
          <a:spcPct val="0"/>
        </a:spcBef>
        <a:spcAft>
          <a:spcPct val="0"/>
        </a:spcAft>
        <a:defRPr sz="2400" b="1">
          <a:solidFill>
            <a:srgbClr val="A50021"/>
          </a:solidFill>
          <a:latin typeface="Arial" charset="0"/>
        </a:defRPr>
      </a:lvl5pPr>
      <a:lvl6pPr marL="457194" algn="ctr" rtl="0" fontAlgn="base">
        <a:lnSpc>
          <a:spcPct val="90000"/>
        </a:lnSpc>
        <a:spcBef>
          <a:spcPct val="0"/>
        </a:spcBef>
        <a:spcAft>
          <a:spcPct val="0"/>
        </a:spcAft>
        <a:defRPr sz="2400" b="1">
          <a:solidFill>
            <a:srgbClr val="A50021"/>
          </a:solidFill>
          <a:latin typeface="Arial" charset="0"/>
        </a:defRPr>
      </a:lvl6pPr>
      <a:lvl7pPr marL="914388" algn="ctr" rtl="0" fontAlgn="base">
        <a:lnSpc>
          <a:spcPct val="90000"/>
        </a:lnSpc>
        <a:spcBef>
          <a:spcPct val="0"/>
        </a:spcBef>
        <a:spcAft>
          <a:spcPct val="0"/>
        </a:spcAft>
        <a:defRPr sz="2400" b="1">
          <a:solidFill>
            <a:srgbClr val="A50021"/>
          </a:solidFill>
          <a:latin typeface="Arial" charset="0"/>
        </a:defRPr>
      </a:lvl7pPr>
      <a:lvl8pPr marL="1371582" algn="ctr" rtl="0" fontAlgn="base">
        <a:lnSpc>
          <a:spcPct val="90000"/>
        </a:lnSpc>
        <a:spcBef>
          <a:spcPct val="0"/>
        </a:spcBef>
        <a:spcAft>
          <a:spcPct val="0"/>
        </a:spcAft>
        <a:defRPr sz="2400" b="1">
          <a:solidFill>
            <a:srgbClr val="A50021"/>
          </a:solidFill>
          <a:latin typeface="Arial" charset="0"/>
        </a:defRPr>
      </a:lvl8pPr>
      <a:lvl9pPr marL="1828776" algn="ctr" rtl="0" fontAlgn="base">
        <a:lnSpc>
          <a:spcPct val="90000"/>
        </a:lnSpc>
        <a:spcBef>
          <a:spcPct val="0"/>
        </a:spcBef>
        <a:spcAft>
          <a:spcPct val="0"/>
        </a:spcAft>
        <a:defRPr sz="2400" b="1">
          <a:solidFill>
            <a:srgbClr val="A50021"/>
          </a:solidFill>
          <a:latin typeface="Arial" charset="0"/>
        </a:defRPr>
      </a:lvl9pPr>
    </p:titleStyle>
    <p:bodyStyle>
      <a:lvl1pPr marL="161923" indent="-161923" algn="l" rtl="0" eaLnBrk="0" fontAlgn="base" hangingPunct="0">
        <a:spcBef>
          <a:spcPct val="20000"/>
        </a:spcBef>
        <a:spcAft>
          <a:spcPct val="0"/>
        </a:spcAft>
        <a:buFont typeface="Wingdings" pitchFamily="2" charset="2"/>
        <a:buChar char="§"/>
        <a:defRPr sz="2000" b="1">
          <a:solidFill>
            <a:schemeClr val="accent2"/>
          </a:solidFill>
          <a:latin typeface="+mn-lt"/>
          <a:ea typeface="+mn-ea"/>
          <a:cs typeface="+mn-cs"/>
        </a:defRPr>
      </a:lvl1pPr>
      <a:lvl2pPr marL="485769" indent="-215897" algn="l" rtl="0" eaLnBrk="0" fontAlgn="base" hangingPunct="0">
        <a:spcBef>
          <a:spcPct val="20000"/>
        </a:spcBef>
        <a:spcAft>
          <a:spcPct val="0"/>
        </a:spcAft>
        <a:buChar char="–"/>
        <a:defRPr sz="1600">
          <a:solidFill>
            <a:schemeClr val="accent2"/>
          </a:solidFill>
          <a:latin typeface="+mn-lt"/>
        </a:defRPr>
      </a:lvl2pPr>
      <a:lvl3pPr marL="760403" indent="-166686" algn="l" rtl="0" eaLnBrk="0" fontAlgn="base" hangingPunct="0">
        <a:spcBef>
          <a:spcPct val="20000"/>
        </a:spcBef>
        <a:spcAft>
          <a:spcPct val="0"/>
        </a:spcAft>
        <a:buChar char="•"/>
        <a:defRPr sz="1600">
          <a:solidFill>
            <a:schemeClr val="accent2"/>
          </a:solidFill>
          <a:latin typeface="+mn-lt"/>
        </a:defRPr>
      </a:lvl3pPr>
      <a:lvl4pPr marL="1096948" indent="-228597" algn="l" rtl="0" eaLnBrk="0" fontAlgn="base" hangingPunct="0">
        <a:spcBef>
          <a:spcPct val="20000"/>
        </a:spcBef>
        <a:spcAft>
          <a:spcPct val="0"/>
        </a:spcAft>
        <a:buChar char="–"/>
        <a:defRPr sz="1400">
          <a:solidFill>
            <a:schemeClr val="accent2"/>
          </a:solidFill>
          <a:latin typeface="+mn-lt"/>
        </a:defRPr>
      </a:lvl4pPr>
      <a:lvl5pPr marL="1428732" indent="-222247" algn="l" rtl="0" eaLnBrk="0" fontAlgn="base" hangingPunct="0">
        <a:spcBef>
          <a:spcPct val="20000"/>
        </a:spcBef>
        <a:spcAft>
          <a:spcPct val="0"/>
        </a:spcAft>
        <a:buChar char="»"/>
        <a:defRPr sz="1400">
          <a:solidFill>
            <a:schemeClr val="accent2"/>
          </a:solidFill>
          <a:latin typeface="+mn-lt"/>
        </a:defRPr>
      </a:lvl5pPr>
      <a:lvl6pPr marL="1885926" indent="-222247" algn="l" rtl="0" fontAlgn="base">
        <a:spcBef>
          <a:spcPct val="20000"/>
        </a:spcBef>
        <a:spcAft>
          <a:spcPct val="0"/>
        </a:spcAft>
        <a:buChar char="»"/>
        <a:defRPr sz="1400">
          <a:solidFill>
            <a:schemeClr val="accent2"/>
          </a:solidFill>
          <a:latin typeface="+mn-lt"/>
        </a:defRPr>
      </a:lvl6pPr>
      <a:lvl7pPr marL="2343119" indent="-222247" algn="l" rtl="0" fontAlgn="base">
        <a:spcBef>
          <a:spcPct val="20000"/>
        </a:spcBef>
        <a:spcAft>
          <a:spcPct val="0"/>
        </a:spcAft>
        <a:buChar char="»"/>
        <a:defRPr sz="1400">
          <a:solidFill>
            <a:schemeClr val="accent2"/>
          </a:solidFill>
          <a:latin typeface="+mn-lt"/>
        </a:defRPr>
      </a:lvl7pPr>
      <a:lvl8pPr marL="2800314" indent="-222247" algn="l" rtl="0" fontAlgn="base">
        <a:spcBef>
          <a:spcPct val="20000"/>
        </a:spcBef>
        <a:spcAft>
          <a:spcPct val="0"/>
        </a:spcAft>
        <a:buChar char="»"/>
        <a:defRPr sz="1400">
          <a:solidFill>
            <a:schemeClr val="accent2"/>
          </a:solidFill>
          <a:latin typeface="+mn-lt"/>
        </a:defRPr>
      </a:lvl8pPr>
      <a:lvl9pPr marL="3257508" indent="-222247" algn="l" rtl="0" fontAlgn="base">
        <a:spcBef>
          <a:spcPct val="20000"/>
        </a:spcBef>
        <a:spcAft>
          <a:spcPct val="0"/>
        </a:spcAft>
        <a:buChar char="»"/>
        <a:defRPr sz="1400">
          <a:solidFill>
            <a:schemeClr val="accent2"/>
          </a:solidFill>
          <a:latin typeface="+mn-lt"/>
        </a:defRPr>
      </a:lvl9pPr>
    </p:bodyStyle>
    <p:otherStyle>
      <a:defPPr>
        <a:defRPr lang="en-US"/>
      </a:defPPr>
      <a:lvl1pPr marL="0" algn="l" defTabSz="914388" rtl="0" eaLnBrk="1" latinLnBrk="0" hangingPunct="1">
        <a:defRPr sz="1800" kern="1200">
          <a:solidFill>
            <a:schemeClr val="tx1"/>
          </a:solidFill>
          <a:latin typeface="+mn-lt"/>
          <a:ea typeface="+mn-ea"/>
          <a:cs typeface="+mn-cs"/>
        </a:defRPr>
      </a:lvl1pPr>
      <a:lvl2pPr marL="457194" algn="l" defTabSz="914388" rtl="0" eaLnBrk="1" latinLnBrk="0" hangingPunct="1">
        <a:defRPr sz="1800" kern="1200">
          <a:solidFill>
            <a:schemeClr val="tx1"/>
          </a:solidFill>
          <a:latin typeface="+mn-lt"/>
          <a:ea typeface="+mn-ea"/>
          <a:cs typeface="+mn-cs"/>
        </a:defRPr>
      </a:lvl2pPr>
      <a:lvl3pPr marL="914388" algn="l" defTabSz="914388" rtl="0" eaLnBrk="1" latinLnBrk="0" hangingPunct="1">
        <a:defRPr sz="1800" kern="1200">
          <a:solidFill>
            <a:schemeClr val="tx1"/>
          </a:solidFill>
          <a:latin typeface="+mn-lt"/>
          <a:ea typeface="+mn-ea"/>
          <a:cs typeface="+mn-cs"/>
        </a:defRPr>
      </a:lvl3pPr>
      <a:lvl4pPr marL="1371582" algn="l" defTabSz="914388" rtl="0" eaLnBrk="1" latinLnBrk="0" hangingPunct="1">
        <a:defRPr sz="1800" kern="1200">
          <a:solidFill>
            <a:schemeClr val="tx1"/>
          </a:solidFill>
          <a:latin typeface="+mn-lt"/>
          <a:ea typeface="+mn-ea"/>
          <a:cs typeface="+mn-cs"/>
        </a:defRPr>
      </a:lvl4pPr>
      <a:lvl5pPr marL="1828776" algn="l" defTabSz="914388" rtl="0" eaLnBrk="1" latinLnBrk="0" hangingPunct="1">
        <a:defRPr sz="1800" kern="1200">
          <a:solidFill>
            <a:schemeClr val="tx1"/>
          </a:solidFill>
          <a:latin typeface="+mn-lt"/>
          <a:ea typeface="+mn-ea"/>
          <a:cs typeface="+mn-cs"/>
        </a:defRPr>
      </a:lvl5pPr>
      <a:lvl6pPr marL="2285971" algn="l" defTabSz="914388" rtl="0" eaLnBrk="1" latinLnBrk="0" hangingPunct="1">
        <a:defRPr sz="1800" kern="1200">
          <a:solidFill>
            <a:schemeClr val="tx1"/>
          </a:solidFill>
          <a:latin typeface="+mn-lt"/>
          <a:ea typeface="+mn-ea"/>
          <a:cs typeface="+mn-cs"/>
        </a:defRPr>
      </a:lvl6pPr>
      <a:lvl7pPr marL="2743164" algn="l" defTabSz="914388" rtl="0" eaLnBrk="1" latinLnBrk="0" hangingPunct="1">
        <a:defRPr sz="1800" kern="1200">
          <a:solidFill>
            <a:schemeClr val="tx1"/>
          </a:solidFill>
          <a:latin typeface="+mn-lt"/>
          <a:ea typeface="+mn-ea"/>
          <a:cs typeface="+mn-cs"/>
        </a:defRPr>
      </a:lvl7pPr>
      <a:lvl8pPr marL="3200359" algn="l" defTabSz="914388" rtl="0" eaLnBrk="1" latinLnBrk="0" hangingPunct="1">
        <a:defRPr sz="1800" kern="1200">
          <a:solidFill>
            <a:schemeClr val="tx1"/>
          </a:solidFill>
          <a:latin typeface="+mn-lt"/>
          <a:ea typeface="+mn-ea"/>
          <a:cs typeface="+mn-cs"/>
        </a:defRPr>
      </a:lvl8pPr>
      <a:lvl9pPr marL="3657553" algn="l" defTabSz="9143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551" y="1489296"/>
            <a:ext cx="9144000" cy="2124749"/>
          </a:xfrm>
        </p:spPr>
        <p:txBody>
          <a:bodyPr/>
          <a:lstStyle/>
          <a:p>
            <a:pPr>
              <a:lnSpc>
                <a:spcPct val="150000"/>
              </a:lnSpc>
            </a:pPr>
            <a:r>
              <a:rPr lang="en-US" sz="3200" dirty="0"/>
              <a:t>GEO IR Sounder Case Study: Multi-Band Retrieval Simulation and Forecast OSSE Results</a:t>
            </a:r>
          </a:p>
        </p:txBody>
      </p:sp>
      <p:sp>
        <p:nvSpPr>
          <p:cNvPr id="3" name="Subtitle 2"/>
          <p:cNvSpPr>
            <a:spLocks noGrp="1"/>
          </p:cNvSpPr>
          <p:nvPr>
            <p:ph type="subTitle" idx="1"/>
          </p:nvPr>
        </p:nvSpPr>
        <p:spPr>
          <a:xfrm>
            <a:off x="1523551" y="3933217"/>
            <a:ext cx="9145137" cy="2246866"/>
          </a:xfrm>
        </p:spPr>
        <p:txBody>
          <a:bodyPr/>
          <a:lstStyle/>
          <a:p>
            <a:r>
              <a:rPr lang="en-US" sz="2400" dirty="0"/>
              <a:t>Vijay Natraj and Derek </a:t>
            </a:r>
            <a:r>
              <a:rPr lang="en-US" sz="2400" dirty="0" err="1"/>
              <a:t>Posselt</a:t>
            </a:r>
            <a:endParaRPr lang="en-US" sz="2400" dirty="0"/>
          </a:p>
          <a:p>
            <a:r>
              <a:rPr lang="en-US" sz="2400" dirty="0"/>
              <a:t>Jet Propulsion Laboratory, California Institute of Technology</a:t>
            </a:r>
          </a:p>
          <a:p>
            <a:endParaRPr lang="en-US" sz="2400" dirty="0"/>
          </a:p>
          <a:p>
            <a:r>
              <a:rPr lang="en-US" dirty="0"/>
              <a:t>NOAA STAR Seminar</a:t>
            </a:r>
          </a:p>
          <a:p>
            <a:r>
              <a:rPr lang="en-US" dirty="0"/>
              <a:t>March 24, 2021</a:t>
            </a:r>
          </a:p>
        </p:txBody>
      </p:sp>
      <p:sp>
        <p:nvSpPr>
          <p:cNvPr id="4" name="Slide Number Placeholder 3"/>
          <p:cNvSpPr>
            <a:spLocks noGrp="1"/>
          </p:cNvSpPr>
          <p:nvPr>
            <p:ph type="sldNum" sz="quarter" idx="12"/>
          </p:nvPr>
        </p:nvSpPr>
        <p:spPr/>
        <p:txBody>
          <a:bodyPr/>
          <a:lstStyle/>
          <a:p>
            <a:pPr>
              <a:defRPr/>
            </a:pPr>
            <a:fld id="{583D0904-5AD5-4C9D-938B-117F80107DF3}" type="slidenum">
              <a:rPr lang="en-US" smtClean="0"/>
              <a:pPr>
                <a:defRPr/>
              </a:pPr>
              <a:t>1</a:t>
            </a:fld>
            <a:endParaRPr lang="en-US" dirty="0"/>
          </a:p>
        </p:txBody>
      </p:sp>
    </p:spTree>
    <p:extLst>
      <p:ext uri="{BB962C8B-B14F-4D97-AF65-F5344CB8AC3E}">
        <p14:creationId xmlns:p14="http://schemas.microsoft.com/office/powerpoint/2010/main" val="2732325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6480-A5E7-45BA-A156-D998C441F926}"/>
              </a:ext>
            </a:extLst>
          </p:cNvPr>
          <p:cNvSpPr>
            <a:spLocks noGrp="1"/>
          </p:cNvSpPr>
          <p:nvPr>
            <p:ph type="title"/>
          </p:nvPr>
        </p:nvSpPr>
        <p:spPr>
          <a:xfrm>
            <a:off x="2499134" y="222230"/>
            <a:ext cx="7194793" cy="332399"/>
          </a:xfrm>
        </p:spPr>
        <p:txBody>
          <a:bodyPr/>
          <a:lstStyle/>
          <a:p>
            <a:r>
              <a:rPr lang="en-US" dirty="0"/>
              <a:t>Inputs to the Radiative Transfer Simulations</a:t>
            </a:r>
          </a:p>
        </p:txBody>
      </p:sp>
      <p:sp>
        <p:nvSpPr>
          <p:cNvPr id="4" name="Slide Number Placeholder 3">
            <a:extLst>
              <a:ext uri="{FF2B5EF4-FFF2-40B4-BE49-F238E27FC236}">
                <a16:creationId xmlns:a16="http://schemas.microsoft.com/office/drawing/2014/main" id="{2F7EBCE6-09CF-448D-965A-37D78F515902}"/>
              </a:ext>
            </a:extLst>
          </p:cNvPr>
          <p:cNvSpPr>
            <a:spLocks noGrp="1"/>
          </p:cNvSpPr>
          <p:nvPr>
            <p:ph type="sldNum" sz="quarter" idx="12"/>
          </p:nvPr>
        </p:nvSpPr>
        <p:spPr/>
        <p:txBody>
          <a:bodyPr/>
          <a:lstStyle/>
          <a:p>
            <a:pPr>
              <a:defRPr/>
            </a:pPr>
            <a:fld id="{737E0D40-B1AD-478C-9744-E88CA2E882D1}" type="slidenum">
              <a:rPr lang="en-US" smtClean="0"/>
              <a:pPr>
                <a:defRPr/>
              </a:pPr>
              <a:t>10</a:t>
            </a:fld>
            <a:endParaRPr lang="en-US" dirty="0"/>
          </a:p>
        </p:txBody>
      </p:sp>
      <p:graphicFrame>
        <p:nvGraphicFramePr>
          <p:cNvPr id="6" name="Content Placeholder 6">
            <a:extLst>
              <a:ext uri="{FF2B5EF4-FFF2-40B4-BE49-F238E27FC236}">
                <a16:creationId xmlns:a16="http://schemas.microsoft.com/office/drawing/2014/main" id="{7A9ECE7B-C92D-4B9C-AAC1-C485599DC735}"/>
              </a:ext>
            </a:extLst>
          </p:cNvPr>
          <p:cNvGraphicFramePr>
            <a:graphicFrameLocks/>
          </p:cNvGraphicFramePr>
          <p:nvPr>
            <p:extLst>
              <p:ext uri="{D42A27DB-BD31-4B8C-83A1-F6EECF244321}">
                <p14:modId xmlns:p14="http://schemas.microsoft.com/office/powerpoint/2010/main" val="1274883659"/>
              </p:ext>
            </p:extLst>
          </p:nvPr>
        </p:nvGraphicFramePr>
        <p:xfrm>
          <a:off x="1843400" y="1143595"/>
          <a:ext cx="8502023" cy="4570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9051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D2C3-3F50-40C4-8FF5-3EBB35812ADD}"/>
              </a:ext>
            </a:extLst>
          </p:cNvPr>
          <p:cNvSpPr>
            <a:spLocks noGrp="1"/>
          </p:cNvSpPr>
          <p:nvPr>
            <p:ph type="title"/>
          </p:nvPr>
        </p:nvSpPr>
        <p:spPr>
          <a:xfrm>
            <a:off x="2499134" y="222230"/>
            <a:ext cx="7194793" cy="332399"/>
          </a:xfrm>
        </p:spPr>
        <p:txBody>
          <a:bodyPr/>
          <a:lstStyle/>
          <a:p>
            <a:r>
              <a:rPr lang="en-US" dirty="0"/>
              <a:t>Radiative Transfer/Retrieval Outputs</a:t>
            </a:r>
          </a:p>
        </p:txBody>
      </p:sp>
      <p:sp>
        <p:nvSpPr>
          <p:cNvPr id="4" name="Slide Number Placeholder 3">
            <a:extLst>
              <a:ext uri="{FF2B5EF4-FFF2-40B4-BE49-F238E27FC236}">
                <a16:creationId xmlns:a16="http://schemas.microsoft.com/office/drawing/2014/main" id="{E2A128AF-8249-4D41-A475-5F1CA009E695}"/>
              </a:ext>
            </a:extLst>
          </p:cNvPr>
          <p:cNvSpPr>
            <a:spLocks noGrp="1"/>
          </p:cNvSpPr>
          <p:nvPr>
            <p:ph type="sldNum" sz="quarter" idx="12"/>
          </p:nvPr>
        </p:nvSpPr>
        <p:spPr/>
        <p:txBody>
          <a:bodyPr/>
          <a:lstStyle/>
          <a:p>
            <a:pPr>
              <a:defRPr/>
            </a:pPr>
            <a:fld id="{737E0D40-B1AD-478C-9744-E88CA2E882D1}" type="slidenum">
              <a:rPr lang="en-US" smtClean="0"/>
              <a:pPr>
                <a:defRPr/>
              </a:pPr>
              <a:t>11</a:t>
            </a:fld>
            <a:endParaRPr lang="en-US" dirty="0"/>
          </a:p>
        </p:txBody>
      </p:sp>
      <p:graphicFrame>
        <p:nvGraphicFramePr>
          <p:cNvPr id="6" name="Content Placeholder 3">
            <a:extLst>
              <a:ext uri="{FF2B5EF4-FFF2-40B4-BE49-F238E27FC236}">
                <a16:creationId xmlns:a16="http://schemas.microsoft.com/office/drawing/2014/main" id="{EB7E6565-2A4A-49B9-803B-B8F9ABD1956B}"/>
              </a:ext>
            </a:extLst>
          </p:cNvPr>
          <p:cNvGraphicFramePr>
            <a:graphicFrameLocks/>
          </p:cNvGraphicFramePr>
          <p:nvPr>
            <p:extLst>
              <p:ext uri="{D42A27DB-BD31-4B8C-83A1-F6EECF244321}">
                <p14:modId xmlns:p14="http://schemas.microsoft.com/office/powerpoint/2010/main" val="1777793895"/>
              </p:ext>
            </p:extLst>
          </p:nvPr>
        </p:nvGraphicFramePr>
        <p:xfrm>
          <a:off x="2140284" y="1188920"/>
          <a:ext cx="8096246" cy="448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484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D2C3-3F50-40C4-8FF5-3EBB35812ADD}"/>
              </a:ext>
            </a:extLst>
          </p:cNvPr>
          <p:cNvSpPr>
            <a:spLocks noGrp="1"/>
          </p:cNvSpPr>
          <p:nvPr>
            <p:ph type="title"/>
          </p:nvPr>
        </p:nvSpPr>
        <p:spPr/>
        <p:txBody>
          <a:bodyPr/>
          <a:lstStyle/>
          <a:p>
            <a:r>
              <a:rPr lang="en-US" dirty="0"/>
              <a:t>Profiles</a:t>
            </a:r>
          </a:p>
        </p:txBody>
      </p:sp>
      <p:sp>
        <p:nvSpPr>
          <p:cNvPr id="4" name="Slide Number Placeholder 3">
            <a:extLst>
              <a:ext uri="{FF2B5EF4-FFF2-40B4-BE49-F238E27FC236}">
                <a16:creationId xmlns:a16="http://schemas.microsoft.com/office/drawing/2014/main" id="{E2A128AF-8249-4D41-A475-5F1CA009E695}"/>
              </a:ext>
            </a:extLst>
          </p:cNvPr>
          <p:cNvSpPr>
            <a:spLocks noGrp="1"/>
          </p:cNvSpPr>
          <p:nvPr>
            <p:ph type="sldNum" sz="quarter" idx="12"/>
          </p:nvPr>
        </p:nvSpPr>
        <p:spPr/>
        <p:txBody>
          <a:bodyPr/>
          <a:lstStyle/>
          <a:p>
            <a:pPr>
              <a:defRPr/>
            </a:pPr>
            <a:fld id="{737E0D40-B1AD-478C-9744-E88CA2E882D1}" type="slidenum">
              <a:rPr lang="en-US" smtClean="0"/>
              <a:pPr>
                <a:defRPr/>
              </a:pPr>
              <a:t>12</a:t>
            </a:fld>
            <a:endParaRPr lang="en-US" dirty="0"/>
          </a:p>
        </p:txBody>
      </p:sp>
      <p:pic>
        <p:nvPicPr>
          <p:cNvPr id="5" name="Picture 4">
            <a:extLst>
              <a:ext uri="{FF2B5EF4-FFF2-40B4-BE49-F238E27FC236}">
                <a16:creationId xmlns:a16="http://schemas.microsoft.com/office/drawing/2014/main" id="{5FE03101-0320-0B41-827F-BA213F417056}"/>
              </a:ext>
            </a:extLst>
          </p:cNvPr>
          <p:cNvPicPr/>
          <p:nvPr/>
        </p:nvPicPr>
        <p:blipFill rotWithShape="1">
          <a:blip r:embed="rId3">
            <a:extLst>
              <a:ext uri="{28A0092B-C50C-407E-A947-70E740481C1C}">
                <a14:useLocalDpi xmlns:a14="http://schemas.microsoft.com/office/drawing/2010/main" val="0"/>
              </a:ext>
            </a:extLst>
          </a:blip>
          <a:srcRect t="2147" b="1730"/>
          <a:stretch/>
        </p:blipFill>
        <p:spPr bwMode="auto">
          <a:xfrm>
            <a:off x="2677899" y="794657"/>
            <a:ext cx="6915786" cy="5529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1818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B3B635-C0AB-46C8-8540-96665C9C440C}"/>
              </a:ext>
            </a:extLst>
          </p:cNvPr>
          <p:cNvSpPr>
            <a:spLocks noGrp="1"/>
          </p:cNvSpPr>
          <p:nvPr>
            <p:ph type="sldNum" sz="quarter" idx="12"/>
          </p:nvPr>
        </p:nvSpPr>
        <p:spPr/>
        <p:txBody>
          <a:bodyPr/>
          <a:lstStyle/>
          <a:p>
            <a:pPr defTabSz="456789"/>
            <a:fld id="{E19FC8AF-0387-9E42-95A0-D6B0B6751E4C}" type="slidenum">
              <a:rPr lang="en-US">
                <a:solidFill>
                  <a:prstClr val="black">
                    <a:tint val="75000"/>
                  </a:prstClr>
                </a:solidFill>
                <a:latin typeface="Calibri"/>
                <a:ea typeface="ＭＳ Ｐゴシック" pitchFamily="48" charset="-128"/>
              </a:rPr>
              <a:pPr defTabSz="456789"/>
              <a:t>13</a:t>
            </a:fld>
            <a:endParaRPr lang="en-US">
              <a:solidFill>
                <a:prstClr val="black">
                  <a:tint val="75000"/>
                </a:prstClr>
              </a:solidFill>
              <a:latin typeface="Calibri"/>
              <a:ea typeface="ＭＳ Ｐゴシック" pitchFamily="48" charset="-128"/>
            </a:endParaRPr>
          </a:p>
        </p:txBody>
      </p:sp>
      <p:sp>
        <p:nvSpPr>
          <p:cNvPr id="7" name="TextBox 6">
            <a:extLst>
              <a:ext uri="{FF2B5EF4-FFF2-40B4-BE49-F238E27FC236}">
                <a16:creationId xmlns:a16="http://schemas.microsoft.com/office/drawing/2014/main" id="{98AFEC7B-1C2B-434E-93AF-5BC9AED54058}"/>
              </a:ext>
            </a:extLst>
          </p:cNvPr>
          <p:cNvSpPr txBox="1"/>
          <p:nvPr/>
        </p:nvSpPr>
        <p:spPr>
          <a:xfrm>
            <a:off x="2510544" y="698332"/>
            <a:ext cx="1568058" cy="461665"/>
          </a:xfrm>
          <a:prstGeom prst="rect">
            <a:avLst/>
          </a:prstGeom>
          <a:noFill/>
        </p:spPr>
        <p:txBody>
          <a:bodyPr wrap="none" rtlCol="0">
            <a:spAutoFit/>
          </a:bodyPr>
          <a:lstStyle/>
          <a:p>
            <a:pPr eaLnBrk="0" fontAlgn="base" hangingPunct="0">
              <a:spcBef>
                <a:spcPct val="0"/>
              </a:spcBef>
              <a:spcAft>
                <a:spcPct val="0"/>
              </a:spcAft>
            </a:pPr>
            <a:r>
              <a:rPr lang="en-US" b="1" dirty="0">
                <a:solidFill>
                  <a:srgbClr val="A50021"/>
                </a:solidFill>
                <a:latin typeface="Calibri"/>
              </a:rPr>
              <a:t>Thermal IR</a:t>
            </a:r>
          </a:p>
        </p:txBody>
      </p:sp>
      <p:sp>
        <p:nvSpPr>
          <p:cNvPr id="8" name="TextBox 7">
            <a:extLst>
              <a:ext uri="{FF2B5EF4-FFF2-40B4-BE49-F238E27FC236}">
                <a16:creationId xmlns:a16="http://schemas.microsoft.com/office/drawing/2014/main" id="{5E6235B3-43DB-4ADF-918E-000D382E48C9}"/>
              </a:ext>
            </a:extLst>
          </p:cNvPr>
          <p:cNvSpPr txBox="1"/>
          <p:nvPr/>
        </p:nvSpPr>
        <p:spPr>
          <a:xfrm>
            <a:off x="8345539" y="698332"/>
            <a:ext cx="1942198" cy="461665"/>
          </a:xfrm>
          <a:prstGeom prst="rect">
            <a:avLst/>
          </a:prstGeom>
          <a:noFill/>
        </p:spPr>
        <p:txBody>
          <a:bodyPr wrap="none" rtlCol="0">
            <a:spAutoFit/>
          </a:bodyPr>
          <a:lstStyle/>
          <a:p>
            <a:pPr eaLnBrk="0" fontAlgn="base" hangingPunct="0">
              <a:spcBef>
                <a:spcPct val="0"/>
              </a:spcBef>
              <a:spcAft>
                <a:spcPct val="0"/>
              </a:spcAft>
            </a:pPr>
            <a:r>
              <a:rPr lang="en-US" b="1" dirty="0">
                <a:solidFill>
                  <a:srgbClr val="A50021"/>
                </a:solidFill>
                <a:latin typeface="Calibri"/>
              </a:rPr>
              <a:t>Shortwave IR </a:t>
            </a:r>
          </a:p>
        </p:txBody>
      </p:sp>
      <p:sp>
        <p:nvSpPr>
          <p:cNvPr id="9" name="Content Placeholder 2">
            <a:extLst>
              <a:ext uri="{FF2B5EF4-FFF2-40B4-BE49-F238E27FC236}">
                <a16:creationId xmlns:a16="http://schemas.microsoft.com/office/drawing/2014/main" id="{889F95B8-D484-AA43-B812-08FCB38D2931}"/>
              </a:ext>
            </a:extLst>
          </p:cNvPr>
          <p:cNvSpPr>
            <a:spLocks noGrp="1"/>
          </p:cNvSpPr>
          <p:nvPr>
            <p:ph idx="1"/>
          </p:nvPr>
        </p:nvSpPr>
        <p:spPr>
          <a:xfrm>
            <a:off x="610870" y="5341675"/>
            <a:ext cx="11255955" cy="1039670"/>
          </a:xfrm>
        </p:spPr>
        <p:txBody>
          <a:bodyPr>
            <a:noAutofit/>
          </a:bodyPr>
          <a:lstStyle/>
          <a:p>
            <a:pPr algn="just"/>
            <a:r>
              <a:rPr lang="en-US" sz="1800" dirty="0">
                <a:solidFill>
                  <a:schemeClr val="tx1"/>
                </a:solidFill>
                <a:latin typeface="Arial"/>
              </a:rPr>
              <a:t>SWIR region includes spectral information that adds near-surface information for CH</a:t>
            </a:r>
            <a:r>
              <a:rPr lang="en-US" sz="1800" baseline="-25000" dirty="0">
                <a:solidFill>
                  <a:schemeClr val="tx1"/>
                </a:solidFill>
                <a:latin typeface="Arial"/>
              </a:rPr>
              <a:t>4</a:t>
            </a:r>
            <a:r>
              <a:rPr lang="en-US" sz="1800" dirty="0">
                <a:solidFill>
                  <a:schemeClr val="tx1"/>
                </a:solidFill>
                <a:latin typeface="Arial"/>
              </a:rPr>
              <a:t>, CO</a:t>
            </a:r>
            <a:r>
              <a:rPr lang="en-US" sz="1800" baseline="-25000" dirty="0">
                <a:solidFill>
                  <a:schemeClr val="tx1"/>
                </a:solidFill>
                <a:latin typeface="Arial"/>
              </a:rPr>
              <a:t>2</a:t>
            </a:r>
            <a:r>
              <a:rPr lang="en-US" sz="1800" dirty="0">
                <a:solidFill>
                  <a:schemeClr val="tx1"/>
                </a:solidFill>
                <a:latin typeface="Arial"/>
              </a:rPr>
              <a:t> and CO</a:t>
            </a:r>
            <a:endParaRPr lang="en-US" sz="1800" baseline="-25000" dirty="0">
              <a:solidFill>
                <a:schemeClr val="tx1"/>
              </a:solidFill>
              <a:latin typeface="Arial"/>
            </a:endParaRPr>
          </a:p>
          <a:p>
            <a:pPr algn="just"/>
            <a:r>
              <a:rPr lang="en-US" sz="1800" dirty="0">
                <a:solidFill>
                  <a:schemeClr val="tx1"/>
                </a:solidFill>
                <a:latin typeface="Arial"/>
              </a:rPr>
              <a:t>SWIR has been band-limited here to maximize signal-to-noise in region where radiance is low</a:t>
            </a:r>
          </a:p>
          <a:p>
            <a:pPr algn="just"/>
            <a:r>
              <a:rPr lang="en-US" sz="1800" dirty="0">
                <a:solidFill>
                  <a:schemeClr val="tx1"/>
                </a:solidFill>
                <a:latin typeface="Arial"/>
              </a:rPr>
              <a:t>Selected bands are configurable. Possible to include additional band, e.g., targeted for PBL H</a:t>
            </a:r>
            <a:r>
              <a:rPr lang="en-US" sz="1800" baseline="-25000" dirty="0">
                <a:solidFill>
                  <a:schemeClr val="tx1"/>
                </a:solidFill>
                <a:latin typeface="Arial"/>
              </a:rPr>
              <a:t>2</a:t>
            </a:r>
            <a:r>
              <a:rPr lang="en-US" sz="1800" dirty="0">
                <a:solidFill>
                  <a:schemeClr val="tx1"/>
                </a:solidFill>
                <a:latin typeface="Arial"/>
              </a:rPr>
              <a:t>O</a:t>
            </a:r>
          </a:p>
        </p:txBody>
      </p:sp>
      <p:sp>
        <p:nvSpPr>
          <p:cNvPr id="12" name="Title 1">
            <a:extLst>
              <a:ext uri="{FF2B5EF4-FFF2-40B4-BE49-F238E27FC236}">
                <a16:creationId xmlns:a16="http://schemas.microsoft.com/office/drawing/2014/main" id="{FADD19E5-27B5-40DC-982E-20046927A4DA}"/>
              </a:ext>
            </a:extLst>
          </p:cNvPr>
          <p:cNvSpPr txBox="1">
            <a:spLocks/>
          </p:cNvSpPr>
          <p:nvPr/>
        </p:nvSpPr>
        <p:spPr>
          <a:xfrm>
            <a:off x="2498725" y="222250"/>
            <a:ext cx="7194550" cy="331788"/>
          </a:xfrm>
          <a:prstGeom prst="rect">
            <a:avLst/>
          </a:prstGeom>
        </p:spPr>
        <p:txBody>
          <a:bodyPr anchor="ctr">
            <a:noAutofit/>
          </a:bodyPr>
          <a:lstStyle>
            <a:lvl1pPr algn="ctr" rtl="0" eaLnBrk="0" fontAlgn="base" hangingPunct="0">
              <a:lnSpc>
                <a:spcPct val="90000"/>
              </a:lnSpc>
              <a:spcBef>
                <a:spcPct val="0"/>
              </a:spcBef>
              <a:spcAft>
                <a:spcPct val="0"/>
              </a:spcAft>
              <a:defRPr sz="2400" b="1">
                <a:solidFill>
                  <a:srgbClr val="A50021"/>
                </a:solidFill>
                <a:latin typeface="+mj-lt"/>
                <a:ea typeface="+mj-ea"/>
                <a:cs typeface="+mj-cs"/>
              </a:defRPr>
            </a:lvl1pPr>
            <a:lvl2pPr algn="ctr" rtl="0" eaLnBrk="0" fontAlgn="base" hangingPunct="0">
              <a:lnSpc>
                <a:spcPct val="90000"/>
              </a:lnSpc>
              <a:spcBef>
                <a:spcPct val="0"/>
              </a:spcBef>
              <a:spcAft>
                <a:spcPct val="0"/>
              </a:spcAft>
              <a:defRPr sz="2400" b="1">
                <a:solidFill>
                  <a:srgbClr val="A50021"/>
                </a:solidFill>
                <a:latin typeface="Arial" charset="0"/>
              </a:defRPr>
            </a:lvl2pPr>
            <a:lvl3pPr algn="ctr" rtl="0" eaLnBrk="0" fontAlgn="base" hangingPunct="0">
              <a:lnSpc>
                <a:spcPct val="90000"/>
              </a:lnSpc>
              <a:spcBef>
                <a:spcPct val="0"/>
              </a:spcBef>
              <a:spcAft>
                <a:spcPct val="0"/>
              </a:spcAft>
              <a:defRPr sz="2400" b="1">
                <a:solidFill>
                  <a:srgbClr val="A50021"/>
                </a:solidFill>
                <a:latin typeface="Arial" charset="0"/>
              </a:defRPr>
            </a:lvl3pPr>
            <a:lvl4pPr algn="ctr" rtl="0" eaLnBrk="0" fontAlgn="base" hangingPunct="0">
              <a:lnSpc>
                <a:spcPct val="90000"/>
              </a:lnSpc>
              <a:spcBef>
                <a:spcPct val="0"/>
              </a:spcBef>
              <a:spcAft>
                <a:spcPct val="0"/>
              </a:spcAft>
              <a:defRPr sz="2400" b="1">
                <a:solidFill>
                  <a:srgbClr val="A50021"/>
                </a:solidFill>
                <a:latin typeface="Arial" charset="0"/>
              </a:defRPr>
            </a:lvl4pPr>
            <a:lvl5pPr algn="ctr" rtl="0" eaLnBrk="0" fontAlgn="base" hangingPunct="0">
              <a:lnSpc>
                <a:spcPct val="90000"/>
              </a:lnSpc>
              <a:spcBef>
                <a:spcPct val="0"/>
              </a:spcBef>
              <a:spcAft>
                <a:spcPct val="0"/>
              </a:spcAft>
              <a:defRPr sz="2400" b="1">
                <a:solidFill>
                  <a:srgbClr val="A50021"/>
                </a:solidFill>
                <a:latin typeface="Arial" charset="0"/>
              </a:defRPr>
            </a:lvl5pPr>
            <a:lvl6pPr marL="457194" algn="ctr" rtl="0" fontAlgn="base">
              <a:lnSpc>
                <a:spcPct val="90000"/>
              </a:lnSpc>
              <a:spcBef>
                <a:spcPct val="0"/>
              </a:spcBef>
              <a:spcAft>
                <a:spcPct val="0"/>
              </a:spcAft>
              <a:defRPr sz="2400" b="1">
                <a:solidFill>
                  <a:srgbClr val="A50021"/>
                </a:solidFill>
                <a:latin typeface="Arial" charset="0"/>
              </a:defRPr>
            </a:lvl6pPr>
            <a:lvl7pPr marL="914388" algn="ctr" rtl="0" fontAlgn="base">
              <a:lnSpc>
                <a:spcPct val="90000"/>
              </a:lnSpc>
              <a:spcBef>
                <a:spcPct val="0"/>
              </a:spcBef>
              <a:spcAft>
                <a:spcPct val="0"/>
              </a:spcAft>
              <a:defRPr sz="2400" b="1">
                <a:solidFill>
                  <a:srgbClr val="A50021"/>
                </a:solidFill>
                <a:latin typeface="Arial" charset="0"/>
              </a:defRPr>
            </a:lvl7pPr>
            <a:lvl8pPr marL="1371582" algn="ctr" rtl="0" fontAlgn="base">
              <a:lnSpc>
                <a:spcPct val="90000"/>
              </a:lnSpc>
              <a:spcBef>
                <a:spcPct val="0"/>
              </a:spcBef>
              <a:spcAft>
                <a:spcPct val="0"/>
              </a:spcAft>
              <a:defRPr sz="2400" b="1">
                <a:solidFill>
                  <a:srgbClr val="A50021"/>
                </a:solidFill>
                <a:latin typeface="Arial" charset="0"/>
              </a:defRPr>
            </a:lvl8pPr>
            <a:lvl9pPr marL="1828776" algn="ctr" rtl="0" fontAlgn="base">
              <a:lnSpc>
                <a:spcPct val="90000"/>
              </a:lnSpc>
              <a:spcBef>
                <a:spcPct val="0"/>
              </a:spcBef>
              <a:spcAft>
                <a:spcPct val="0"/>
              </a:spcAft>
              <a:defRPr sz="2400" b="1">
                <a:solidFill>
                  <a:srgbClr val="A50021"/>
                </a:solidFill>
                <a:latin typeface="Arial" charset="0"/>
              </a:defRPr>
            </a:lvl9pPr>
          </a:lstStyle>
          <a:p>
            <a:r>
              <a:rPr lang="en-US" kern="0" dirty="0"/>
              <a:t>Instrument Model</a:t>
            </a:r>
          </a:p>
        </p:txBody>
      </p:sp>
      <p:pic>
        <p:nvPicPr>
          <p:cNvPr id="11" name="Picture 10">
            <a:extLst>
              <a:ext uri="{FF2B5EF4-FFF2-40B4-BE49-F238E27FC236}">
                <a16:creationId xmlns:a16="http://schemas.microsoft.com/office/drawing/2014/main" id="{BDE630AB-C09D-434C-A990-F8F44B1596F6}"/>
              </a:ext>
            </a:extLst>
          </p:cNvPr>
          <p:cNvPicPr/>
          <p:nvPr/>
        </p:nvPicPr>
        <p:blipFill rotWithShape="1">
          <a:blip r:embed="rId3" cstate="print">
            <a:extLst>
              <a:ext uri="{28A0092B-C50C-407E-A947-70E740481C1C}">
                <a14:useLocalDpi xmlns:a14="http://schemas.microsoft.com/office/drawing/2010/main" val="0"/>
              </a:ext>
            </a:extLst>
          </a:blip>
          <a:srcRect t="2760" r="2213" b="1274"/>
          <a:stretch/>
        </p:blipFill>
        <p:spPr bwMode="auto">
          <a:xfrm>
            <a:off x="599018" y="1283836"/>
            <a:ext cx="5529410" cy="3884361"/>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64B8B0D0-79AF-A347-9514-DC148030C95E}"/>
              </a:ext>
            </a:extLst>
          </p:cNvPr>
          <p:cNvSpPr txBox="1"/>
          <p:nvPr/>
        </p:nvSpPr>
        <p:spPr>
          <a:xfrm>
            <a:off x="2764972" y="1537815"/>
            <a:ext cx="3027706" cy="523220"/>
          </a:xfrm>
          <a:prstGeom prst="rect">
            <a:avLst/>
          </a:prstGeom>
          <a:noFill/>
        </p:spPr>
        <p:txBody>
          <a:bodyPr wrap="square" rtlCol="0">
            <a:spAutoFit/>
          </a:bodyPr>
          <a:lstStyle/>
          <a:p>
            <a:pPr algn="just" eaLnBrk="0" fontAlgn="base" hangingPunct="0">
              <a:spcBef>
                <a:spcPct val="0"/>
              </a:spcBef>
              <a:spcAft>
                <a:spcPct val="0"/>
              </a:spcAft>
            </a:pPr>
            <a:r>
              <a:rPr lang="en-US" sz="1400" dirty="0">
                <a:solidFill>
                  <a:srgbClr val="FF0000"/>
                </a:solidFill>
              </a:rPr>
              <a:t>Note log scale.</a:t>
            </a:r>
          </a:p>
          <a:p>
            <a:pPr algn="just" eaLnBrk="0" fontAlgn="base" hangingPunct="0">
              <a:spcBef>
                <a:spcPct val="0"/>
              </a:spcBef>
              <a:spcAft>
                <a:spcPct val="0"/>
              </a:spcAft>
            </a:pPr>
            <a:r>
              <a:rPr lang="en-US" sz="1400" dirty="0">
                <a:solidFill>
                  <a:srgbClr val="FF0000"/>
                </a:solidFill>
              </a:rPr>
              <a:t>Many more photons/cm</a:t>
            </a:r>
            <a:r>
              <a:rPr lang="en-US" sz="1400" baseline="30000" dirty="0">
                <a:solidFill>
                  <a:srgbClr val="FF0000"/>
                </a:solidFill>
              </a:rPr>
              <a:t>-1</a:t>
            </a:r>
            <a:r>
              <a:rPr lang="en-US" sz="1400" dirty="0">
                <a:solidFill>
                  <a:srgbClr val="FF0000"/>
                </a:solidFill>
              </a:rPr>
              <a:t> in V/LWIR.</a:t>
            </a:r>
          </a:p>
        </p:txBody>
      </p:sp>
      <p:pic>
        <p:nvPicPr>
          <p:cNvPr id="14" name="Picture 13">
            <a:extLst>
              <a:ext uri="{FF2B5EF4-FFF2-40B4-BE49-F238E27FC236}">
                <a16:creationId xmlns:a16="http://schemas.microsoft.com/office/drawing/2014/main" id="{E4858222-89F7-4347-8149-D8B5CF2D544E}"/>
              </a:ext>
            </a:extLst>
          </p:cNvPr>
          <p:cNvPicPr/>
          <p:nvPr/>
        </p:nvPicPr>
        <p:blipFill rotWithShape="1">
          <a:blip r:embed="rId4"/>
          <a:srcRect t="3001" b="219"/>
          <a:stretch/>
        </p:blipFill>
        <p:spPr bwMode="auto">
          <a:xfrm>
            <a:off x="6120846" y="1323016"/>
            <a:ext cx="5529411" cy="38451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93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D49B6C-EC20-1149-B56E-C24A103A3E66}"/>
              </a:ext>
            </a:extLst>
          </p:cNvPr>
          <p:cNvSpPr>
            <a:spLocks noGrp="1"/>
          </p:cNvSpPr>
          <p:nvPr>
            <p:ph type="sldNum" sz="quarter" idx="12"/>
          </p:nvPr>
        </p:nvSpPr>
        <p:spPr/>
        <p:txBody>
          <a:bodyPr/>
          <a:lstStyle/>
          <a:p>
            <a:fld id="{E19FC8AF-0387-9E42-95A0-D6B0B6751E4C}" type="slidenum">
              <a:rPr lang="en-US" smtClean="0"/>
              <a:t>14</a:t>
            </a:fld>
            <a:endParaRPr lang="en-US"/>
          </a:p>
        </p:txBody>
      </p:sp>
      <p:sp>
        <p:nvSpPr>
          <p:cNvPr id="8" name="Content Placeholder 2">
            <a:extLst>
              <a:ext uri="{FF2B5EF4-FFF2-40B4-BE49-F238E27FC236}">
                <a16:creationId xmlns:a16="http://schemas.microsoft.com/office/drawing/2014/main" id="{C5139C16-0F9E-3243-91A3-DACF4E785451}"/>
              </a:ext>
            </a:extLst>
          </p:cNvPr>
          <p:cNvSpPr txBox="1">
            <a:spLocks/>
          </p:cNvSpPr>
          <p:nvPr/>
        </p:nvSpPr>
        <p:spPr>
          <a:xfrm>
            <a:off x="321377" y="4671076"/>
            <a:ext cx="11258007" cy="1685275"/>
          </a:xfrm>
          <a:prstGeom prst="rect">
            <a:avLst/>
          </a:prstGeom>
          <a:noFill/>
          <a:ln>
            <a:noFill/>
          </a:ln>
        </p:spPr>
        <p:txBody>
          <a:bodyPr vert="horz" lIns="91440" tIns="45720" rIns="91440" bIns="45720" rtlCol="0">
            <a:noAutofit/>
          </a:bodyPr>
          <a:lstStyle>
            <a:lvl1pPr marL="342797" indent="-342797" algn="l" defTabSz="457063" rtl="0" eaLnBrk="1" latinLnBrk="0" hangingPunct="1">
              <a:spcBef>
                <a:spcPct val="20000"/>
              </a:spcBef>
              <a:buFont typeface="Arial"/>
              <a:buChar char="•"/>
              <a:defRPr sz="3199" kern="1200">
                <a:solidFill>
                  <a:schemeClr val="tx1"/>
                </a:solidFill>
                <a:latin typeface="+mn-lt"/>
                <a:ea typeface="+mn-ea"/>
                <a:cs typeface="+mn-cs"/>
              </a:defRPr>
            </a:lvl1pPr>
            <a:lvl2pPr marL="742727" indent="-285664" algn="l" defTabSz="457063" rtl="0" eaLnBrk="1" latinLnBrk="0" hangingPunct="1">
              <a:spcBef>
                <a:spcPct val="20000"/>
              </a:spcBef>
              <a:buFont typeface="Arial"/>
              <a:buChar char="–"/>
              <a:defRPr sz="2799" kern="1200">
                <a:solidFill>
                  <a:schemeClr val="tx1"/>
                </a:solidFill>
                <a:latin typeface="+mn-lt"/>
                <a:ea typeface="+mn-ea"/>
                <a:cs typeface="+mn-cs"/>
              </a:defRPr>
            </a:lvl2pPr>
            <a:lvl3pPr marL="1142657" indent="-228531" algn="l" defTabSz="457063" rtl="0" eaLnBrk="1" latinLnBrk="0" hangingPunct="1">
              <a:spcBef>
                <a:spcPct val="20000"/>
              </a:spcBef>
              <a:buFont typeface="Arial"/>
              <a:buChar char="•"/>
              <a:defRPr sz="2399" kern="1200">
                <a:solidFill>
                  <a:schemeClr val="tx1"/>
                </a:solidFill>
                <a:latin typeface="+mn-lt"/>
                <a:ea typeface="+mn-ea"/>
                <a:cs typeface="+mn-cs"/>
              </a:defRPr>
            </a:lvl3pPr>
            <a:lvl4pPr marL="1599720" indent="-228531" algn="l" defTabSz="457063" rtl="0" eaLnBrk="1" latinLnBrk="0" hangingPunct="1">
              <a:spcBef>
                <a:spcPct val="20000"/>
              </a:spcBef>
              <a:buFont typeface="Arial"/>
              <a:buChar char="–"/>
              <a:defRPr sz="1999" kern="1200">
                <a:solidFill>
                  <a:schemeClr val="tx1"/>
                </a:solidFill>
                <a:latin typeface="+mn-lt"/>
                <a:ea typeface="+mn-ea"/>
                <a:cs typeface="+mn-cs"/>
              </a:defRPr>
            </a:lvl4pPr>
            <a:lvl5pPr marL="2056783" indent="-228531" algn="l" defTabSz="457063" rtl="0" eaLnBrk="1" latinLnBrk="0" hangingPunct="1">
              <a:spcBef>
                <a:spcPct val="20000"/>
              </a:spcBef>
              <a:buFont typeface="Arial"/>
              <a:buChar char="»"/>
              <a:defRPr sz="1999" kern="1200">
                <a:solidFill>
                  <a:schemeClr val="tx1"/>
                </a:solidFill>
                <a:latin typeface="+mn-lt"/>
                <a:ea typeface="+mn-ea"/>
                <a:cs typeface="+mn-cs"/>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a:lstStyle>
          <a:p>
            <a:pPr algn="just" fontAlgn="auto">
              <a:spcAft>
                <a:spcPts val="0"/>
              </a:spcAft>
              <a:buFont typeface="Wingdings" panose="05000000000000000000" pitchFamily="2" charset="2"/>
              <a:buChar char="§"/>
            </a:pPr>
            <a:r>
              <a:rPr lang="en-US" sz="2000" kern="0" dirty="0">
                <a:latin typeface="Arial"/>
              </a:rPr>
              <a:t>Instrument noise model accounts for </a:t>
            </a:r>
          </a:p>
          <a:p>
            <a:pPr lvl="1" algn="just" fontAlgn="auto">
              <a:spcAft>
                <a:spcPts val="0"/>
              </a:spcAft>
              <a:buFont typeface="Wingdings" panose="05000000000000000000" pitchFamily="2" charset="2"/>
              <a:buChar char="§"/>
            </a:pPr>
            <a:r>
              <a:rPr lang="en-US" sz="1800" kern="0" dirty="0">
                <a:latin typeface="Arial"/>
              </a:rPr>
              <a:t>Trade-offs between spectral resolution and noise</a:t>
            </a:r>
          </a:p>
          <a:p>
            <a:pPr lvl="1" algn="just" fontAlgn="auto">
              <a:spcAft>
                <a:spcPts val="0"/>
              </a:spcAft>
              <a:buFont typeface="Wingdings" panose="05000000000000000000" pitchFamily="2" charset="2"/>
              <a:buChar char="§"/>
            </a:pPr>
            <a:r>
              <a:rPr lang="en-US" sz="1800" kern="0" dirty="0">
                <a:latin typeface="Arial"/>
              </a:rPr>
              <a:t>Trade-offs between horizontal resolution (GSD) and noise (4.2 km GSD results in lower noise)</a:t>
            </a:r>
          </a:p>
          <a:p>
            <a:pPr lvl="1" algn="just" fontAlgn="auto">
              <a:spcAft>
                <a:spcPts val="0"/>
              </a:spcAft>
              <a:buFont typeface="Wingdings" panose="05000000000000000000" pitchFamily="2" charset="2"/>
              <a:buChar char="§"/>
            </a:pPr>
            <a:r>
              <a:rPr lang="en-US" sz="1800" kern="0" dirty="0">
                <a:latin typeface="Arial"/>
              </a:rPr>
              <a:t>Impacts of choice of spectral bands on noise</a:t>
            </a:r>
          </a:p>
        </p:txBody>
      </p:sp>
      <p:sp>
        <p:nvSpPr>
          <p:cNvPr id="14" name="Title 1">
            <a:extLst>
              <a:ext uri="{FF2B5EF4-FFF2-40B4-BE49-F238E27FC236}">
                <a16:creationId xmlns:a16="http://schemas.microsoft.com/office/drawing/2014/main" id="{E84DAB7B-4EC9-4BDC-9C0E-7B5965C75AB0}"/>
              </a:ext>
            </a:extLst>
          </p:cNvPr>
          <p:cNvSpPr txBox="1">
            <a:spLocks/>
          </p:cNvSpPr>
          <p:nvPr/>
        </p:nvSpPr>
        <p:spPr>
          <a:xfrm>
            <a:off x="2498725" y="222250"/>
            <a:ext cx="7194550" cy="331788"/>
          </a:xfrm>
          <a:prstGeom prst="rect">
            <a:avLst/>
          </a:prstGeom>
        </p:spPr>
        <p:txBody>
          <a:bodyPr anchor="ctr">
            <a:noAutofit/>
          </a:bodyPr>
          <a:lstStyle>
            <a:lvl1pPr algn="ctr" rtl="0" eaLnBrk="0" fontAlgn="base" hangingPunct="0">
              <a:lnSpc>
                <a:spcPct val="90000"/>
              </a:lnSpc>
              <a:spcBef>
                <a:spcPct val="0"/>
              </a:spcBef>
              <a:spcAft>
                <a:spcPct val="0"/>
              </a:spcAft>
              <a:defRPr sz="2400" b="1">
                <a:solidFill>
                  <a:srgbClr val="A50021"/>
                </a:solidFill>
                <a:latin typeface="+mj-lt"/>
                <a:ea typeface="+mj-ea"/>
                <a:cs typeface="+mj-cs"/>
              </a:defRPr>
            </a:lvl1pPr>
            <a:lvl2pPr algn="ctr" rtl="0" eaLnBrk="0" fontAlgn="base" hangingPunct="0">
              <a:lnSpc>
                <a:spcPct val="90000"/>
              </a:lnSpc>
              <a:spcBef>
                <a:spcPct val="0"/>
              </a:spcBef>
              <a:spcAft>
                <a:spcPct val="0"/>
              </a:spcAft>
              <a:defRPr sz="2400" b="1">
                <a:solidFill>
                  <a:srgbClr val="A50021"/>
                </a:solidFill>
                <a:latin typeface="Arial" charset="0"/>
              </a:defRPr>
            </a:lvl2pPr>
            <a:lvl3pPr algn="ctr" rtl="0" eaLnBrk="0" fontAlgn="base" hangingPunct="0">
              <a:lnSpc>
                <a:spcPct val="90000"/>
              </a:lnSpc>
              <a:spcBef>
                <a:spcPct val="0"/>
              </a:spcBef>
              <a:spcAft>
                <a:spcPct val="0"/>
              </a:spcAft>
              <a:defRPr sz="2400" b="1">
                <a:solidFill>
                  <a:srgbClr val="A50021"/>
                </a:solidFill>
                <a:latin typeface="Arial" charset="0"/>
              </a:defRPr>
            </a:lvl3pPr>
            <a:lvl4pPr algn="ctr" rtl="0" eaLnBrk="0" fontAlgn="base" hangingPunct="0">
              <a:lnSpc>
                <a:spcPct val="90000"/>
              </a:lnSpc>
              <a:spcBef>
                <a:spcPct val="0"/>
              </a:spcBef>
              <a:spcAft>
                <a:spcPct val="0"/>
              </a:spcAft>
              <a:defRPr sz="2400" b="1">
                <a:solidFill>
                  <a:srgbClr val="A50021"/>
                </a:solidFill>
                <a:latin typeface="Arial" charset="0"/>
              </a:defRPr>
            </a:lvl4pPr>
            <a:lvl5pPr algn="ctr" rtl="0" eaLnBrk="0" fontAlgn="base" hangingPunct="0">
              <a:lnSpc>
                <a:spcPct val="90000"/>
              </a:lnSpc>
              <a:spcBef>
                <a:spcPct val="0"/>
              </a:spcBef>
              <a:spcAft>
                <a:spcPct val="0"/>
              </a:spcAft>
              <a:defRPr sz="2400" b="1">
                <a:solidFill>
                  <a:srgbClr val="A50021"/>
                </a:solidFill>
                <a:latin typeface="Arial" charset="0"/>
              </a:defRPr>
            </a:lvl5pPr>
            <a:lvl6pPr marL="457194" algn="ctr" rtl="0" fontAlgn="base">
              <a:lnSpc>
                <a:spcPct val="90000"/>
              </a:lnSpc>
              <a:spcBef>
                <a:spcPct val="0"/>
              </a:spcBef>
              <a:spcAft>
                <a:spcPct val="0"/>
              </a:spcAft>
              <a:defRPr sz="2400" b="1">
                <a:solidFill>
                  <a:srgbClr val="A50021"/>
                </a:solidFill>
                <a:latin typeface="Arial" charset="0"/>
              </a:defRPr>
            </a:lvl6pPr>
            <a:lvl7pPr marL="914388" algn="ctr" rtl="0" fontAlgn="base">
              <a:lnSpc>
                <a:spcPct val="90000"/>
              </a:lnSpc>
              <a:spcBef>
                <a:spcPct val="0"/>
              </a:spcBef>
              <a:spcAft>
                <a:spcPct val="0"/>
              </a:spcAft>
              <a:defRPr sz="2400" b="1">
                <a:solidFill>
                  <a:srgbClr val="A50021"/>
                </a:solidFill>
                <a:latin typeface="Arial" charset="0"/>
              </a:defRPr>
            </a:lvl7pPr>
            <a:lvl8pPr marL="1371582" algn="ctr" rtl="0" fontAlgn="base">
              <a:lnSpc>
                <a:spcPct val="90000"/>
              </a:lnSpc>
              <a:spcBef>
                <a:spcPct val="0"/>
              </a:spcBef>
              <a:spcAft>
                <a:spcPct val="0"/>
              </a:spcAft>
              <a:defRPr sz="2400" b="1">
                <a:solidFill>
                  <a:srgbClr val="A50021"/>
                </a:solidFill>
                <a:latin typeface="Arial" charset="0"/>
              </a:defRPr>
            </a:lvl8pPr>
            <a:lvl9pPr marL="1828776" algn="ctr" rtl="0" fontAlgn="base">
              <a:lnSpc>
                <a:spcPct val="90000"/>
              </a:lnSpc>
              <a:spcBef>
                <a:spcPct val="0"/>
              </a:spcBef>
              <a:spcAft>
                <a:spcPct val="0"/>
              </a:spcAft>
              <a:defRPr sz="2400" b="1">
                <a:solidFill>
                  <a:srgbClr val="A50021"/>
                </a:solidFill>
                <a:latin typeface="Arial" charset="0"/>
              </a:defRPr>
            </a:lvl9pPr>
          </a:lstStyle>
          <a:p>
            <a:r>
              <a:rPr lang="fr-FR" kern="0" dirty="0"/>
              <a:t>Instrument Noise: Example for 4.2 km GSD</a:t>
            </a:r>
          </a:p>
        </p:txBody>
      </p:sp>
      <p:pic>
        <p:nvPicPr>
          <p:cNvPr id="12" name="Picture 11">
            <a:extLst>
              <a:ext uri="{FF2B5EF4-FFF2-40B4-BE49-F238E27FC236}">
                <a16:creationId xmlns:a16="http://schemas.microsoft.com/office/drawing/2014/main" id="{CBE2FFFC-969D-E14F-8EBB-3C253D724CAA}"/>
              </a:ext>
            </a:extLst>
          </p:cNvPr>
          <p:cNvPicPr/>
          <p:nvPr/>
        </p:nvPicPr>
        <p:blipFill rotWithShape="1">
          <a:blip r:embed="rId3">
            <a:extLst>
              <a:ext uri="{28A0092B-C50C-407E-A947-70E740481C1C}">
                <a14:useLocalDpi xmlns:a14="http://schemas.microsoft.com/office/drawing/2010/main" val="0"/>
              </a:ext>
            </a:extLst>
          </a:blip>
          <a:srcRect t="2498" b="2013"/>
          <a:stretch/>
        </p:blipFill>
        <p:spPr bwMode="auto">
          <a:xfrm>
            <a:off x="894945" y="1265722"/>
            <a:ext cx="4678541" cy="3405354"/>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E54DF766-B416-B04C-8E88-32A58BE03028}"/>
              </a:ext>
            </a:extLst>
          </p:cNvPr>
          <p:cNvPicPr/>
          <p:nvPr/>
        </p:nvPicPr>
        <p:blipFill>
          <a:blip r:embed="rId4">
            <a:extLst>
              <a:ext uri="{28A0092B-C50C-407E-A947-70E740481C1C}">
                <a14:useLocalDpi xmlns:a14="http://schemas.microsoft.com/office/drawing/2010/main" val="0"/>
              </a:ext>
            </a:extLst>
          </a:blip>
          <a:stretch>
            <a:fillRect/>
          </a:stretch>
        </p:blipFill>
        <p:spPr>
          <a:xfrm>
            <a:off x="5914417" y="1180336"/>
            <a:ext cx="4873326" cy="3490740"/>
          </a:xfrm>
          <a:prstGeom prst="rect">
            <a:avLst/>
          </a:prstGeom>
        </p:spPr>
      </p:pic>
    </p:spTree>
    <p:extLst>
      <p:ext uri="{BB962C8B-B14F-4D97-AF65-F5344CB8AC3E}">
        <p14:creationId xmlns:p14="http://schemas.microsoft.com/office/powerpoint/2010/main" val="72367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7DE603-BC33-BB44-8F4E-817931B9AF2E}"/>
              </a:ext>
            </a:extLst>
          </p:cNvPr>
          <p:cNvSpPr>
            <a:spLocks noGrp="1"/>
          </p:cNvSpPr>
          <p:nvPr>
            <p:ph idx="1"/>
          </p:nvPr>
        </p:nvSpPr>
        <p:spPr>
          <a:xfrm>
            <a:off x="1267281" y="1056710"/>
            <a:ext cx="9654261" cy="5498113"/>
          </a:xfrm>
        </p:spPr>
        <p:txBody>
          <a:bodyPr>
            <a:normAutofit/>
          </a:bodyPr>
          <a:lstStyle/>
          <a:p>
            <a:pPr>
              <a:lnSpc>
                <a:spcPct val="150000"/>
              </a:lnSpc>
              <a:buFont typeface="Wingdings" panose="05000000000000000000" pitchFamily="2" charset="2"/>
              <a:buChar char="§"/>
            </a:pPr>
            <a:r>
              <a:rPr lang="en-US" sz="2400" b="1" kern="0" dirty="0">
                <a:solidFill>
                  <a:schemeClr val="tx1"/>
                </a:solidFill>
                <a:latin typeface="Arial"/>
              </a:rPr>
              <a:t>Optimal estimation retrieval </a:t>
            </a:r>
            <a:r>
              <a:rPr lang="en-US" sz="2400" kern="0" dirty="0">
                <a:solidFill>
                  <a:schemeClr val="tx1"/>
                </a:solidFill>
                <a:latin typeface="Arial"/>
              </a:rPr>
              <a:t>provides estimates of </a:t>
            </a:r>
          </a:p>
          <a:p>
            <a:pPr lvl="1" algn="just">
              <a:lnSpc>
                <a:spcPct val="150000"/>
              </a:lnSpc>
              <a:buFont typeface="Wingdings" panose="05000000000000000000" pitchFamily="2" charset="2"/>
              <a:buChar char="§"/>
            </a:pPr>
            <a:r>
              <a:rPr lang="en-US" sz="2000" kern="0" dirty="0">
                <a:solidFill>
                  <a:schemeClr val="tx1"/>
                </a:solidFill>
                <a:latin typeface="Arial"/>
              </a:rPr>
              <a:t>Vertical sensitivity and retrieval error</a:t>
            </a:r>
            <a:endParaRPr lang="en-US" sz="1400" kern="0" dirty="0">
              <a:solidFill>
                <a:schemeClr val="tx1"/>
              </a:solidFill>
              <a:latin typeface="Arial"/>
            </a:endParaRPr>
          </a:p>
          <a:p>
            <a:pPr algn="just">
              <a:lnSpc>
                <a:spcPct val="150000"/>
              </a:lnSpc>
              <a:buFont typeface="Wingdings" panose="05000000000000000000" pitchFamily="2" charset="2"/>
              <a:buChar char="§"/>
            </a:pPr>
            <a:r>
              <a:rPr lang="en-US" sz="2400" b="1" kern="0" dirty="0">
                <a:solidFill>
                  <a:schemeClr val="tx1"/>
                </a:solidFill>
                <a:latin typeface="Arial"/>
              </a:rPr>
              <a:t>Averaging kernels</a:t>
            </a:r>
            <a:r>
              <a:rPr lang="en-US" sz="2400" kern="0" dirty="0">
                <a:solidFill>
                  <a:schemeClr val="tx1"/>
                </a:solidFill>
                <a:latin typeface="Arial"/>
              </a:rPr>
              <a:t> (AK) </a:t>
            </a:r>
          </a:p>
          <a:p>
            <a:pPr lvl="1" algn="just">
              <a:lnSpc>
                <a:spcPct val="150000"/>
              </a:lnSpc>
              <a:buFont typeface="Wingdings" panose="05000000000000000000" pitchFamily="2" charset="2"/>
              <a:buChar char="§"/>
            </a:pPr>
            <a:r>
              <a:rPr lang="en-US" sz="2000" kern="0" dirty="0">
                <a:solidFill>
                  <a:schemeClr val="tx1"/>
                </a:solidFill>
                <a:latin typeface="Arial"/>
              </a:rPr>
              <a:t>Sensitivity of retrieval to true atmospheric state</a:t>
            </a:r>
          </a:p>
          <a:p>
            <a:pPr lvl="1" algn="just">
              <a:lnSpc>
                <a:spcPct val="150000"/>
              </a:lnSpc>
              <a:buFont typeface="Wingdings" panose="05000000000000000000" pitchFamily="2" charset="2"/>
              <a:buChar char="§"/>
            </a:pPr>
            <a:r>
              <a:rPr lang="en-US" sz="2000" kern="0" dirty="0">
                <a:solidFill>
                  <a:schemeClr val="tx1"/>
                </a:solidFill>
                <a:latin typeface="Arial"/>
              </a:rPr>
              <a:t>Depends both on instrument characteristics and choice of retrieval constraints</a:t>
            </a:r>
          </a:p>
          <a:p>
            <a:pPr algn="just">
              <a:lnSpc>
                <a:spcPct val="150000"/>
              </a:lnSpc>
              <a:buFont typeface="Wingdings" panose="05000000000000000000" pitchFamily="2" charset="2"/>
              <a:buChar char="§"/>
            </a:pPr>
            <a:r>
              <a:rPr lang="en-US" sz="2400" kern="0" dirty="0">
                <a:solidFill>
                  <a:schemeClr val="tx1"/>
                </a:solidFill>
                <a:latin typeface="Arial"/>
              </a:rPr>
              <a:t>Trace of AK: </a:t>
            </a:r>
            <a:r>
              <a:rPr lang="en-US" sz="2400" b="1" kern="0" dirty="0">
                <a:solidFill>
                  <a:schemeClr val="tx1"/>
                </a:solidFill>
                <a:latin typeface="Arial"/>
              </a:rPr>
              <a:t>Degrees of Freedom for Signal (DOFS)</a:t>
            </a:r>
          </a:p>
          <a:p>
            <a:pPr lvl="1" algn="just">
              <a:lnSpc>
                <a:spcPct val="150000"/>
              </a:lnSpc>
              <a:buFont typeface="Wingdings" panose="05000000000000000000" pitchFamily="2" charset="2"/>
              <a:buChar char="§"/>
            </a:pPr>
            <a:r>
              <a:rPr lang="en-US" sz="2000" kern="0" dirty="0">
                <a:solidFill>
                  <a:schemeClr val="tx1"/>
                </a:solidFill>
                <a:latin typeface="Arial"/>
              </a:rPr>
              <a:t>Number of </a:t>
            </a:r>
            <a:r>
              <a:rPr lang="en-US" sz="2000" b="1" kern="0" dirty="0">
                <a:solidFill>
                  <a:schemeClr val="tx1"/>
                </a:solidFill>
                <a:latin typeface="Arial"/>
              </a:rPr>
              <a:t>independent pieces of vertical information </a:t>
            </a:r>
            <a:r>
              <a:rPr lang="en-US" sz="2000" kern="0" dirty="0">
                <a:solidFill>
                  <a:schemeClr val="tx1"/>
                </a:solidFill>
                <a:latin typeface="Arial"/>
              </a:rPr>
              <a:t>in the retrieval</a:t>
            </a:r>
            <a:endParaRPr lang="en-US" sz="1800" kern="0" dirty="0">
              <a:solidFill>
                <a:schemeClr val="tx1"/>
              </a:solidFill>
              <a:latin typeface="Arial"/>
            </a:endParaRPr>
          </a:p>
          <a:p>
            <a:pPr algn="just">
              <a:lnSpc>
                <a:spcPct val="150000"/>
              </a:lnSpc>
              <a:buFont typeface="Wingdings" panose="05000000000000000000" pitchFamily="2" charset="2"/>
              <a:buChar char="§"/>
            </a:pPr>
            <a:r>
              <a:rPr lang="en-US" sz="2400" kern="0" dirty="0">
                <a:solidFill>
                  <a:schemeClr val="tx1"/>
                </a:solidFill>
                <a:latin typeface="Arial"/>
              </a:rPr>
              <a:t>Width of the rows of AK</a:t>
            </a:r>
          </a:p>
          <a:p>
            <a:pPr lvl="1" algn="just">
              <a:lnSpc>
                <a:spcPct val="150000"/>
              </a:lnSpc>
              <a:buFont typeface="Wingdings" panose="05000000000000000000" pitchFamily="2" charset="2"/>
              <a:buChar char="§"/>
            </a:pPr>
            <a:r>
              <a:rPr lang="en-US" sz="2000" kern="0" dirty="0">
                <a:solidFill>
                  <a:schemeClr val="tx1"/>
                </a:solidFill>
                <a:latin typeface="Arial"/>
              </a:rPr>
              <a:t>Measure of </a:t>
            </a:r>
            <a:r>
              <a:rPr lang="en-US" sz="2000" b="1" kern="0" dirty="0">
                <a:solidFill>
                  <a:schemeClr val="tx1"/>
                </a:solidFill>
                <a:latin typeface="Arial"/>
              </a:rPr>
              <a:t>vertical resolution</a:t>
            </a:r>
          </a:p>
        </p:txBody>
      </p:sp>
      <p:sp>
        <p:nvSpPr>
          <p:cNvPr id="5" name="Slide Number Placeholder 4">
            <a:extLst>
              <a:ext uri="{FF2B5EF4-FFF2-40B4-BE49-F238E27FC236}">
                <a16:creationId xmlns:a16="http://schemas.microsoft.com/office/drawing/2014/main" id="{ADF46F2E-8331-7D4A-BD80-3FCEEEF047BB}"/>
              </a:ext>
            </a:extLst>
          </p:cNvPr>
          <p:cNvSpPr>
            <a:spLocks noGrp="1"/>
          </p:cNvSpPr>
          <p:nvPr>
            <p:ph type="sldNum" sz="quarter" idx="12"/>
          </p:nvPr>
        </p:nvSpPr>
        <p:spPr/>
        <p:txBody>
          <a:bodyPr/>
          <a:lstStyle/>
          <a:p>
            <a:fld id="{E19FC8AF-0387-9E42-95A0-D6B0B6751E4C}" type="slidenum">
              <a:rPr lang="en-US" smtClean="0"/>
              <a:t>15</a:t>
            </a:fld>
            <a:endParaRPr lang="en-US"/>
          </a:p>
        </p:txBody>
      </p:sp>
      <p:sp>
        <p:nvSpPr>
          <p:cNvPr id="7" name="Title 1">
            <a:extLst>
              <a:ext uri="{FF2B5EF4-FFF2-40B4-BE49-F238E27FC236}">
                <a16:creationId xmlns:a16="http://schemas.microsoft.com/office/drawing/2014/main" id="{34E4677D-FCF8-4C61-8CD3-A6C349450465}"/>
              </a:ext>
            </a:extLst>
          </p:cNvPr>
          <p:cNvSpPr>
            <a:spLocks noGrp="1"/>
          </p:cNvSpPr>
          <p:nvPr>
            <p:ph type="title"/>
          </p:nvPr>
        </p:nvSpPr>
        <p:spPr>
          <a:xfrm>
            <a:off x="2498725" y="222250"/>
            <a:ext cx="7194550" cy="331788"/>
          </a:xfrm>
        </p:spPr>
        <p:txBody>
          <a:bodyPr>
            <a:noAutofit/>
          </a:bodyPr>
          <a:lstStyle/>
          <a:p>
            <a:pPr eaLnBrk="0" fontAlgn="base" hangingPunct="0">
              <a:lnSpc>
                <a:spcPct val="90000"/>
              </a:lnSpc>
              <a:spcAft>
                <a:spcPct val="0"/>
              </a:spcAft>
            </a:pPr>
            <a:r>
              <a:rPr lang="en-US" b="1" dirty="0">
                <a:solidFill>
                  <a:srgbClr val="A50021"/>
                </a:solidFill>
              </a:rPr>
              <a:t>Optimal Estimation Approach</a:t>
            </a:r>
          </a:p>
        </p:txBody>
      </p:sp>
    </p:spTree>
    <p:extLst>
      <p:ext uri="{BB962C8B-B14F-4D97-AF65-F5344CB8AC3E}">
        <p14:creationId xmlns:p14="http://schemas.microsoft.com/office/powerpoint/2010/main" val="202236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34723F6-8494-45C3-B555-F0B6184E0195}"/>
              </a:ext>
            </a:extLst>
          </p:cNvPr>
          <p:cNvSpPr txBox="1">
            <a:spLocks/>
          </p:cNvSpPr>
          <p:nvPr/>
        </p:nvSpPr>
        <p:spPr bwMode="auto">
          <a:xfrm>
            <a:off x="2498725" y="222250"/>
            <a:ext cx="7194550" cy="331788"/>
          </a:xfrm>
          <a:prstGeom prst="rect">
            <a:avLst/>
          </a:prstGeom>
          <a:noFill/>
          <a:ln w="9525" algn="ctr">
            <a:noFill/>
            <a:miter lim="800000"/>
            <a:headEnd/>
            <a:tailEnd/>
          </a:ln>
        </p:spPr>
        <p:txBody>
          <a:bodyPr vert="horz" wrap="square" lIns="0" tIns="0" rIns="0" bIns="0" numCol="1" anchor="ctr" anchorCtr="0" compatLnSpc="1">
            <a:prstTxWarp prst="textNoShape">
              <a:avLst/>
            </a:prstTxWarp>
            <a:noAutofit/>
          </a:bodyPr>
          <a:lstStyle>
            <a:lvl1pPr algn="ctr" rtl="0" eaLnBrk="0" fontAlgn="base" hangingPunct="0">
              <a:lnSpc>
                <a:spcPct val="90000"/>
              </a:lnSpc>
              <a:spcBef>
                <a:spcPct val="0"/>
              </a:spcBef>
              <a:spcAft>
                <a:spcPct val="0"/>
              </a:spcAft>
              <a:defRPr sz="2400" b="1">
                <a:solidFill>
                  <a:srgbClr val="A50021"/>
                </a:solidFill>
                <a:latin typeface="+mj-lt"/>
                <a:ea typeface="+mj-ea"/>
                <a:cs typeface="+mj-cs"/>
              </a:defRPr>
            </a:lvl1pPr>
            <a:lvl2pPr algn="ctr" rtl="0" eaLnBrk="0" fontAlgn="base" hangingPunct="0">
              <a:lnSpc>
                <a:spcPct val="90000"/>
              </a:lnSpc>
              <a:spcBef>
                <a:spcPct val="0"/>
              </a:spcBef>
              <a:spcAft>
                <a:spcPct val="0"/>
              </a:spcAft>
              <a:defRPr sz="2400" b="1">
                <a:solidFill>
                  <a:srgbClr val="A50021"/>
                </a:solidFill>
                <a:latin typeface="Arial" charset="0"/>
              </a:defRPr>
            </a:lvl2pPr>
            <a:lvl3pPr algn="ctr" rtl="0" eaLnBrk="0" fontAlgn="base" hangingPunct="0">
              <a:lnSpc>
                <a:spcPct val="90000"/>
              </a:lnSpc>
              <a:spcBef>
                <a:spcPct val="0"/>
              </a:spcBef>
              <a:spcAft>
                <a:spcPct val="0"/>
              </a:spcAft>
              <a:defRPr sz="2400" b="1">
                <a:solidFill>
                  <a:srgbClr val="A50021"/>
                </a:solidFill>
                <a:latin typeface="Arial" charset="0"/>
              </a:defRPr>
            </a:lvl3pPr>
            <a:lvl4pPr algn="ctr" rtl="0" eaLnBrk="0" fontAlgn="base" hangingPunct="0">
              <a:lnSpc>
                <a:spcPct val="90000"/>
              </a:lnSpc>
              <a:spcBef>
                <a:spcPct val="0"/>
              </a:spcBef>
              <a:spcAft>
                <a:spcPct val="0"/>
              </a:spcAft>
              <a:defRPr sz="2400" b="1">
                <a:solidFill>
                  <a:srgbClr val="A50021"/>
                </a:solidFill>
                <a:latin typeface="Arial" charset="0"/>
              </a:defRPr>
            </a:lvl4pPr>
            <a:lvl5pPr algn="ctr" rtl="0" eaLnBrk="0" fontAlgn="base" hangingPunct="0">
              <a:lnSpc>
                <a:spcPct val="90000"/>
              </a:lnSpc>
              <a:spcBef>
                <a:spcPct val="0"/>
              </a:spcBef>
              <a:spcAft>
                <a:spcPct val="0"/>
              </a:spcAft>
              <a:defRPr sz="2400" b="1">
                <a:solidFill>
                  <a:srgbClr val="A50021"/>
                </a:solidFill>
                <a:latin typeface="Arial" charset="0"/>
              </a:defRPr>
            </a:lvl5pPr>
            <a:lvl6pPr marL="457194" algn="ctr" rtl="0" fontAlgn="base">
              <a:lnSpc>
                <a:spcPct val="90000"/>
              </a:lnSpc>
              <a:spcBef>
                <a:spcPct val="0"/>
              </a:spcBef>
              <a:spcAft>
                <a:spcPct val="0"/>
              </a:spcAft>
              <a:defRPr sz="2400" b="1">
                <a:solidFill>
                  <a:srgbClr val="A50021"/>
                </a:solidFill>
                <a:latin typeface="Arial" charset="0"/>
              </a:defRPr>
            </a:lvl6pPr>
            <a:lvl7pPr marL="914388" algn="ctr" rtl="0" fontAlgn="base">
              <a:lnSpc>
                <a:spcPct val="90000"/>
              </a:lnSpc>
              <a:spcBef>
                <a:spcPct val="0"/>
              </a:spcBef>
              <a:spcAft>
                <a:spcPct val="0"/>
              </a:spcAft>
              <a:defRPr sz="2400" b="1">
                <a:solidFill>
                  <a:srgbClr val="A50021"/>
                </a:solidFill>
                <a:latin typeface="Arial" charset="0"/>
              </a:defRPr>
            </a:lvl7pPr>
            <a:lvl8pPr marL="1371582" algn="ctr" rtl="0" fontAlgn="base">
              <a:lnSpc>
                <a:spcPct val="90000"/>
              </a:lnSpc>
              <a:spcBef>
                <a:spcPct val="0"/>
              </a:spcBef>
              <a:spcAft>
                <a:spcPct val="0"/>
              </a:spcAft>
              <a:defRPr sz="2400" b="1">
                <a:solidFill>
                  <a:srgbClr val="A50021"/>
                </a:solidFill>
                <a:latin typeface="Arial" charset="0"/>
              </a:defRPr>
            </a:lvl8pPr>
            <a:lvl9pPr marL="1828776" algn="ctr" rtl="0" fontAlgn="base">
              <a:lnSpc>
                <a:spcPct val="90000"/>
              </a:lnSpc>
              <a:spcBef>
                <a:spcPct val="0"/>
              </a:spcBef>
              <a:spcAft>
                <a:spcPct val="0"/>
              </a:spcAft>
              <a:defRPr sz="2400" b="1">
                <a:solidFill>
                  <a:srgbClr val="A50021"/>
                </a:solidFill>
                <a:latin typeface="Arial" charset="0"/>
              </a:defRPr>
            </a:lvl9pPr>
          </a:lstStyle>
          <a:p>
            <a:pPr lvl="0"/>
            <a:r>
              <a:rPr lang="en-US" dirty="0"/>
              <a:t>DOFS: Temperature Retrievals</a:t>
            </a:r>
            <a:endParaRPr kumimoji="0" lang="en-US" sz="2400" b="1" i="0" u="none" strike="noStrike" kern="0" cap="none" spc="0" normalizeH="0" baseline="0" noProof="0" dirty="0">
              <a:ln>
                <a:noFill/>
              </a:ln>
              <a:solidFill>
                <a:srgbClr val="A50021"/>
              </a:solidFill>
              <a:effectLst/>
              <a:uLnTx/>
              <a:uFillTx/>
              <a:latin typeface="Arial"/>
              <a:ea typeface="+mj-ea"/>
              <a:cs typeface="+mj-cs"/>
            </a:endParaRPr>
          </a:p>
        </p:txBody>
      </p:sp>
      <p:sp>
        <p:nvSpPr>
          <p:cNvPr id="20" name="Slide Number Placeholder 4">
            <a:extLst>
              <a:ext uri="{FF2B5EF4-FFF2-40B4-BE49-F238E27FC236}">
                <a16:creationId xmlns:a16="http://schemas.microsoft.com/office/drawing/2014/main" id="{CA720C39-9EF4-4C73-B809-142596046979}"/>
              </a:ext>
            </a:extLst>
          </p:cNvPr>
          <p:cNvSpPr txBox="1">
            <a:spLocks/>
          </p:cNvSpPr>
          <p:nvPr/>
        </p:nvSpPr>
        <p:spPr bwMode="auto">
          <a:xfrm>
            <a:off x="11070150" y="6554823"/>
            <a:ext cx="1038576" cy="239022"/>
          </a:xfrm>
          <a:prstGeom prst="rect">
            <a:avLst/>
          </a:prstGeom>
          <a:noFill/>
          <a:ln w="9525">
            <a:noFill/>
            <a:miter lim="800000"/>
            <a:headEnd/>
            <a:tailEnd/>
          </a:ln>
          <a:effectLst/>
        </p:spPr>
        <p:txBody>
          <a:bodyPr vert="horz" wrap="square" lIns="86493" tIns="43247" rIns="86493" bIns="43247" numCol="1" anchor="t"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19FC8AF-0387-9E42-95A0-D6B0B6751E4C}" type="slidenum">
              <a:rPr kumimoji="0" lang="en-US" sz="9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9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graphicFrame>
        <p:nvGraphicFramePr>
          <p:cNvPr id="2" name="Table 1">
            <a:extLst>
              <a:ext uri="{FF2B5EF4-FFF2-40B4-BE49-F238E27FC236}">
                <a16:creationId xmlns:a16="http://schemas.microsoft.com/office/drawing/2014/main" id="{CE7AAD29-52BB-7B48-AE69-580D5258B6C5}"/>
              </a:ext>
            </a:extLst>
          </p:cNvPr>
          <p:cNvGraphicFramePr>
            <a:graphicFrameLocks noGrp="1"/>
          </p:cNvGraphicFramePr>
          <p:nvPr>
            <p:extLst>
              <p:ext uri="{D42A27DB-BD31-4B8C-83A1-F6EECF244321}">
                <p14:modId xmlns:p14="http://schemas.microsoft.com/office/powerpoint/2010/main" val="1338350035"/>
              </p:ext>
            </p:extLst>
          </p:nvPr>
        </p:nvGraphicFramePr>
        <p:xfrm>
          <a:off x="1415144" y="881743"/>
          <a:ext cx="9394371" cy="4212773"/>
        </p:xfrm>
        <a:graphic>
          <a:graphicData uri="http://schemas.openxmlformats.org/drawingml/2006/table">
            <a:tbl>
              <a:tblPr firstRow="1" firstCol="1" bandRow="1">
                <a:tableStyleId>{5C22544A-7EE6-4342-B048-85BDC9FD1C3A}</a:tableStyleId>
              </a:tblPr>
              <a:tblGrid>
                <a:gridCol w="2452329">
                  <a:extLst>
                    <a:ext uri="{9D8B030D-6E8A-4147-A177-3AD203B41FA5}">
                      <a16:colId xmlns:a16="http://schemas.microsoft.com/office/drawing/2014/main" val="3812093123"/>
                    </a:ext>
                  </a:extLst>
                </a:gridCol>
                <a:gridCol w="1182247">
                  <a:extLst>
                    <a:ext uri="{9D8B030D-6E8A-4147-A177-3AD203B41FA5}">
                      <a16:colId xmlns:a16="http://schemas.microsoft.com/office/drawing/2014/main" val="604826000"/>
                    </a:ext>
                  </a:extLst>
                </a:gridCol>
                <a:gridCol w="1182247">
                  <a:extLst>
                    <a:ext uri="{9D8B030D-6E8A-4147-A177-3AD203B41FA5}">
                      <a16:colId xmlns:a16="http://schemas.microsoft.com/office/drawing/2014/main" val="3492028343"/>
                    </a:ext>
                  </a:extLst>
                </a:gridCol>
                <a:gridCol w="1180228">
                  <a:extLst>
                    <a:ext uri="{9D8B030D-6E8A-4147-A177-3AD203B41FA5}">
                      <a16:colId xmlns:a16="http://schemas.microsoft.com/office/drawing/2014/main" val="3830303685"/>
                    </a:ext>
                  </a:extLst>
                </a:gridCol>
                <a:gridCol w="1180228">
                  <a:extLst>
                    <a:ext uri="{9D8B030D-6E8A-4147-A177-3AD203B41FA5}">
                      <a16:colId xmlns:a16="http://schemas.microsoft.com/office/drawing/2014/main" val="3660376652"/>
                    </a:ext>
                  </a:extLst>
                </a:gridCol>
                <a:gridCol w="1108546">
                  <a:extLst>
                    <a:ext uri="{9D8B030D-6E8A-4147-A177-3AD203B41FA5}">
                      <a16:colId xmlns:a16="http://schemas.microsoft.com/office/drawing/2014/main" val="2863423713"/>
                    </a:ext>
                  </a:extLst>
                </a:gridCol>
                <a:gridCol w="1108546">
                  <a:extLst>
                    <a:ext uri="{9D8B030D-6E8A-4147-A177-3AD203B41FA5}">
                      <a16:colId xmlns:a16="http://schemas.microsoft.com/office/drawing/2014/main" val="3508685870"/>
                    </a:ext>
                  </a:extLst>
                </a:gridCol>
              </a:tblGrid>
              <a:tr h="970563">
                <a:tc rowSpan="2">
                  <a:txBody>
                    <a:bodyPr/>
                    <a:lstStyle/>
                    <a:p>
                      <a:pPr marL="0" marR="0" algn="ctr">
                        <a:spcBef>
                          <a:spcPts val="0"/>
                        </a:spcBef>
                        <a:spcAft>
                          <a:spcPts val="600"/>
                        </a:spcAft>
                      </a:pPr>
                      <a:endParaRPr lang="en-US" sz="1000" dirty="0">
                        <a:effectLst/>
                      </a:endParaRPr>
                    </a:p>
                    <a:p>
                      <a:pPr marL="0" marR="0" algn="ctr">
                        <a:spcBef>
                          <a:spcPts val="0"/>
                        </a:spcBef>
                        <a:spcAft>
                          <a:spcPts val="600"/>
                        </a:spcAft>
                      </a:pPr>
                      <a:endParaRPr lang="en-US" sz="1000" dirty="0">
                        <a:effectLst/>
                      </a:endParaRPr>
                    </a:p>
                    <a:p>
                      <a:pPr marL="0" marR="0" algn="ctr">
                        <a:spcBef>
                          <a:spcPts val="0"/>
                        </a:spcBef>
                        <a:spcAft>
                          <a:spcPts val="600"/>
                        </a:spcAft>
                      </a:pPr>
                      <a:endParaRPr lang="en-US" sz="1000" dirty="0">
                        <a:effectLst/>
                      </a:endParaRPr>
                    </a:p>
                    <a:p>
                      <a:pPr marL="0" marR="0" algn="ctr">
                        <a:spcBef>
                          <a:spcPts val="0"/>
                        </a:spcBef>
                        <a:spcAft>
                          <a:spcPts val="600"/>
                        </a:spcAft>
                      </a:pPr>
                      <a:r>
                        <a:rPr lang="en-US" sz="1000" dirty="0">
                          <a:effectLst/>
                        </a:rPr>
                        <a:t>Frequency</a:t>
                      </a:r>
                      <a:endParaRPr lang="en-US" sz="1100" dirty="0">
                        <a:effectLst/>
                      </a:endParaRPr>
                    </a:p>
                    <a:p>
                      <a:pPr marL="0" marR="0" algn="ctr">
                        <a:spcBef>
                          <a:spcPts val="0"/>
                        </a:spcBef>
                        <a:spcAft>
                          <a:spcPts val="600"/>
                        </a:spcAft>
                      </a:pPr>
                      <a:r>
                        <a:rPr lang="en-US" sz="1000" dirty="0">
                          <a:effectLst/>
                        </a:rPr>
                        <a:t>Domain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spcBef>
                          <a:spcPts val="0"/>
                        </a:spcBef>
                        <a:spcAft>
                          <a:spcPts val="600"/>
                        </a:spcAft>
                      </a:pPr>
                      <a:endParaRPr lang="en-US" sz="1000" dirty="0">
                        <a:effectLst/>
                      </a:endParaRPr>
                    </a:p>
                    <a:p>
                      <a:pPr marL="0" marR="0" algn="ctr">
                        <a:spcBef>
                          <a:spcPts val="0"/>
                        </a:spcBef>
                        <a:spcAft>
                          <a:spcPts val="600"/>
                        </a:spcAft>
                      </a:pPr>
                      <a:r>
                        <a:rPr lang="en-US" sz="1000" dirty="0">
                          <a:effectLst/>
                        </a:rPr>
                        <a:t>DOFS</a:t>
                      </a:r>
                      <a:endParaRPr lang="en-US" sz="1100" dirty="0">
                        <a:effectLst/>
                      </a:endParaRPr>
                    </a:p>
                    <a:p>
                      <a:pPr marL="0" marR="0" algn="ctr">
                        <a:spcBef>
                          <a:spcPts val="0"/>
                        </a:spcBef>
                        <a:spcAft>
                          <a:spcPts val="600"/>
                        </a:spcAft>
                      </a:pPr>
                      <a:r>
                        <a:rPr lang="en-US" sz="1000" dirty="0">
                          <a:effectLst/>
                        </a:rPr>
                        <a:t>(MOPD = 5 cm)</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600"/>
                        </a:spcAft>
                      </a:pPr>
                      <a:endParaRPr lang="en-US" sz="1000" dirty="0">
                        <a:effectLst/>
                      </a:endParaRPr>
                    </a:p>
                    <a:p>
                      <a:pPr marL="0" marR="0" algn="ctr">
                        <a:spcBef>
                          <a:spcPts val="0"/>
                        </a:spcBef>
                        <a:spcAft>
                          <a:spcPts val="600"/>
                        </a:spcAft>
                      </a:pPr>
                      <a:r>
                        <a:rPr lang="en-US" sz="1000" dirty="0">
                          <a:effectLst/>
                        </a:rPr>
                        <a:t>DOFS</a:t>
                      </a:r>
                      <a:endParaRPr lang="en-US" sz="1100" dirty="0">
                        <a:effectLst/>
                      </a:endParaRPr>
                    </a:p>
                    <a:p>
                      <a:pPr marL="0" marR="0" algn="ctr">
                        <a:spcBef>
                          <a:spcPts val="0"/>
                        </a:spcBef>
                        <a:spcAft>
                          <a:spcPts val="600"/>
                        </a:spcAft>
                      </a:pPr>
                      <a:r>
                        <a:rPr lang="en-US" sz="1000" dirty="0">
                          <a:effectLst/>
                        </a:rPr>
                        <a:t>(MOPD = 2 cm)</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600"/>
                        </a:spcAft>
                      </a:pPr>
                      <a:endParaRPr lang="en-US" sz="1000" dirty="0">
                        <a:effectLst/>
                      </a:endParaRPr>
                    </a:p>
                    <a:p>
                      <a:pPr marL="0" marR="0" algn="ctr">
                        <a:spcBef>
                          <a:spcPts val="0"/>
                        </a:spcBef>
                        <a:spcAft>
                          <a:spcPts val="600"/>
                        </a:spcAft>
                      </a:pPr>
                      <a:r>
                        <a:rPr lang="en-US" sz="1000" dirty="0">
                          <a:effectLst/>
                        </a:rPr>
                        <a:t>DOFS</a:t>
                      </a:r>
                      <a:endParaRPr lang="en-US" sz="1100" dirty="0">
                        <a:effectLst/>
                      </a:endParaRPr>
                    </a:p>
                    <a:p>
                      <a:pPr marL="0" marR="0" algn="ctr">
                        <a:spcBef>
                          <a:spcPts val="0"/>
                        </a:spcBef>
                        <a:spcAft>
                          <a:spcPts val="600"/>
                        </a:spcAft>
                      </a:pPr>
                      <a:r>
                        <a:rPr lang="en-US" sz="1000" dirty="0">
                          <a:effectLst/>
                        </a:rPr>
                        <a:t>(MOPD = 0.8 cm)</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119918913"/>
                  </a:ext>
                </a:extLst>
              </a:tr>
              <a:tr h="819305">
                <a:tc vMerge="1">
                  <a:txBody>
                    <a:bodyPr/>
                    <a:lstStyle/>
                    <a:p>
                      <a:endParaRPr lang="en-US"/>
                    </a:p>
                  </a:txBody>
                  <a:tcPr/>
                </a:tc>
                <a:tc>
                  <a:txBody>
                    <a:bodyPr/>
                    <a:lstStyle/>
                    <a:p>
                      <a:pPr marL="0" marR="0" algn="ctr">
                        <a:spcBef>
                          <a:spcPts val="0"/>
                        </a:spcBef>
                        <a:spcAft>
                          <a:spcPts val="0"/>
                        </a:spcAft>
                      </a:pPr>
                      <a:r>
                        <a:rPr lang="en-US" sz="1000">
                          <a:effectLst/>
                        </a:rPr>
                        <a:t>2.1 km GSD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4.2 km GSD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2.1 km GSD</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4.2 km GSD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2.1 km GSD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4.2 km GSD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4439346"/>
                  </a:ext>
                </a:extLst>
              </a:tr>
              <a:tr h="484581">
                <a:tc>
                  <a:txBody>
                    <a:bodyPr/>
                    <a:lstStyle/>
                    <a:p>
                      <a:pPr marL="0" marR="0" algn="ctr">
                        <a:spcBef>
                          <a:spcPts val="0"/>
                        </a:spcBef>
                        <a:spcAft>
                          <a:spcPts val="0"/>
                        </a:spcAft>
                      </a:pPr>
                      <a:r>
                        <a:rPr lang="en-US" sz="1000">
                          <a:effectLst/>
                        </a:rPr>
                        <a:t>V/LWIR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13.6</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17.6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14.2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17.9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14.3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17.9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647199"/>
                  </a:ext>
                </a:extLst>
              </a:tr>
              <a:tr h="484581">
                <a:tc>
                  <a:txBody>
                    <a:bodyPr/>
                    <a:lstStyle/>
                    <a:p>
                      <a:pPr marL="0" marR="0" algn="ctr">
                        <a:spcBef>
                          <a:spcPts val="0"/>
                        </a:spcBef>
                        <a:spcAft>
                          <a:spcPts val="0"/>
                        </a:spcAft>
                      </a:pPr>
                      <a:r>
                        <a:rPr lang="en-US" sz="1000">
                          <a:effectLst/>
                        </a:rPr>
                        <a:t>MWIR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5.1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7.9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5.8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8.3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8.1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9115390"/>
                  </a:ext>
                </a:extLst>
              </a:tr>
              <a:tr h="484581">
                <a:tc>
                  <a:txBody>
                    <a:bodyPr/>
                    <a:lstStyle/>
                    <a:p>
                      <a:pPr marL="0" marR="0" algn="ctr">
                        <a:spcBef>
                          <a:spcPts val="0"/>
                        </a:spcBef>
                        <a:spcAft>
                          <a:spcPts val="0"/>
                        </a:spcAft>
                      </a:pPr>
                      <a:r>
                        <a:rPr lang="en-US" sz="1000">
                          <a:effectLst/>
                        </a:rPr>
                        <a:t>V/LWIR+MWIR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13.8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17.8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14.4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18.1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14.5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18.1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4691157"/>
                  </a:ext>
                </a:extLst>
              </a:tr>
              <a:tr h="484581">
                <a:tc>
                  <a:txBody>
                    <a:bodyPr/>
                    <a:lstStyle/>
                    <a:p>
                      <a:pPr marL="0" marR="0" algn="ctr">
                        <a:spcBef>
                          <a:spcPts val="0"/>
                        </a:spcBef>
                        <a:spcAft>
                          <a:spcPts val="0"/>
                        </a:spcAft>
                      </a:pPr>
                      <a:r>
                        <a:rPr lang="en-US" sz="1000" dirty="0">
                          <a:effectLst/>
                        </a:rPr>
                        <a:t>SWIR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0.2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0.3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0.4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4322756"/>
                  </a:ext>
                </a:extLst>
              </a:tr>
              <a:tr h="484581">
                <a:tc>
                  <a:txBody>
                    <a:bodyPr/>
                    <a:lstStyle/>
                    <a:p>
                      <a:pPr marL="0" marR="0" algn="ctr">
                        <a:spcBef>
                          <a:spcPts val="0"/>
                        </a:spcBef>
                        <a:spcAft>
                          <a:spcPts val="0"/>
                        </a:spcAft>
                      </a:pPr>
                      <a:r>
                        <a:rPr lang="en-US" sz="1000">
                          <a:effectLst/>
                        </a:rPr>
                        <a:t>V/LWIR+MWIR+SWIR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13.8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17.9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14.6</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18.3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14.7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18.4</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6528611"/>
                  </a:ext>
                </a:extLst>
              </a:tr>
            </a:tbl>
          </a:graphicData>
        </a:graphic>
      </p:graphicFrame>
      <p:sp>
        <p:nvSpPr>
          <p:cNvPr id="3" name="TextBox 2">
            <a:extLst>
              <a:ext uri="{FF2B5EF4-FFF2-40B4-BE49-F238E27FC236}">
                <a16:creationId xmlns:a16="http://schemas.microsoft.com/office/drawing/2014/main" id="{D27ED17D-04BB-684A-BA0F-9BC4947A09F2}"/>
              </a:ext>
            </a:extLst>
          </p:cNvPr>
          <p:cNvSpPr txBox="1"/>
          <p:nvPr/>
        </p:nvSpPr>
        <p:spPr>
          <a:xfrm>
            <a:off x="3508122" y="5148779"/>
            <a:ext cx="5458457" cy="1169551"/>
          </a:xfrm>
          <a:prstGeom prst="rect">
            <a:avLst/>
          </a:prstGeom>
          <a:noFill/>
        </p:spPr>
        <p:txBody>
          <a:bodyPr wrap="square" rtlCol="0">
            <a:spAutoFit/>
          </a:bodyPr>
          <a:lstStyle/>
          <a:p>
            <a:pPr marL="285750" indent="-285750">
              <a:buFont typeface="Courier New" panose="02070309020205020404" pitchFamily="49" charset="0"/>
              <a:buChar char="o"/>
            </a:pPr>
            <a:r>
              <a:rPr lang="en-US" sz="1400" dirty="0">
                <a:solidFill>
                  <a:srgbClr val="FF0000"/>
                </a:solidFill>
              </a:rPr>
              <a:t>Small changes with MOPD, but systematic errors ignored here</a:t>
            </a:r>
          </a:p>
          <a:p>
            <a:pPr marL="285750" indent="-285750">
              <a:buFont typeface="Courier New" panose="02070309020205020404" pitchFamily="49" charset="0"/>
              <a:buChar char="o"/>
            </a:pPr>
            <a:endParaRPr lang="en-US" sz="1400" dirty="0">
              <a:solidFill>
                <a:srgbClr val="FF0000"/>
              </a:solidFill>
            </a:endParaRPr>
          </a:p>
          <a:p>
            <a:pPr marL="285750" indent="-285750">
              <a:buFont typeface="Courier New" panose="02070309020205020404" pitchFamily="49" charset="0"/>
              <a:buChar char="o"/>
            </a:pPr>
            <a:r>
              <a:rPr lang="en-US" sz="1400" dirty="0">
                <a:solidFill>
                  <a:srgbClr val="FF0000"/>
                </a:solidFill>
              </a:rPr>
              <a:t>4.2 km GSD provides larger DOFS than 2.1 km</a:t>
            </a:r>
          </a:p>
          <a:p>
            <a:pPr marL="285750" indent="-285750">
              <a:buFont typeface="Courier New" panose="02070309020205020404" pitchFamily="49" charset="0"/>
              <a:buChar char="o"/>
            </a:pPr>
            <a:endParaRPr lang="en-US" sz="1400" dirty="0">
              <a:solidFill>
                <a:srgbClr val="FF0000"/>
              </a:solidFill>
            </a:endParaRPr>
          </a:p>
          <a:p>
            <a:pPr marL="285750" indent="-285750">
              <a:buFont typeface="Courier New" panose="02070309020205020404" pitchFamily="49" charset="0"/>
              <a:buChar char="o"/>
            </a:pPr>
            <a:r>
              <a:rPr lang="en-US" sz="1400" dirty="0">
                <a:solidFill>
                  <a:srgbClr val="FF0000"/>
                </a:solidFill>
              </a:rPr>
              <a:t>Most information comes from LWIR</a:t>
            </a:r>
          </a:p>
        </p:txBody>
      </p:sp>
    </p:spTree>
    <p:extLst>
      <p:ext uri="{BB962C8B-B14F-4D97-AF65-F5344CB8AC3E}">
        <p14:creationId xmlns:p14="http://schemas.microsoft.com/office/powerpoint/2010/main" val="11656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34723F6-8494-45C3-B555-F0B6184E0195}"/>
              </a:ext>
            </a:extLst>
          </p:cNvPr>
          <p:cNvSpPr txBox="1">
            <a:spLocks/>
          </p:cNvSpPr>
          <p:nvPr/>
        </p:nvSpPr>
        <p:spPr bwMode="auto">
          <a:xfrm>
            <a:off x="2498725" y="222250"/>
            <a:ext cx="7194550" cy="331788"/>
          </a:xfrm>
          <a:prstGeom prst="rect">
            <a:avLst/>
          </a:prstGeom>
          <a:noFill/>
          <a:ln w="9525" algn="ctr">
            <a:noFill/>
            <a:miter lim="800000"/>
            <a:headEnd/>
            <a:tailEnd/>
          </a:ln>
        </p:spPr>
        <p:txBody>
          <a:bodyPr vert="horz" wrap="square" lIns="0" tIns="0" rIns="0" bIns="0" numCol="1" anchor="ctr" anchorCtr="0" compatLnSpc="1">
            <a:prstTxWarp prst="textNoShape">
              <a:avLst/>
            </a:prstTxWarp>
            <a:noAutofit/>
          </a:bodyPr>
          <a:lstStyle>
            <a:lvl1pPr algn="ctr" rtl="0" eaLnBrk="0" fontAlgn="base" hangingPunct="0">
              <a:lnSpc>
                <a:spcPct val="90000"/>
              </a:lnSpc>
              <a:spcBef>
                <a:spcPct val="0"/>
              </a:spcBef>
              <a:spcAft>
                <a:spcPct val="0"/>
              </a:spcAft>
              <a:defRPr sz="2400" b="1">
                <a:solidFill>
                  <a:srgbClr val="A50021"/>
                </a:solidFill>
                <a:latin typeface="+mj-lt"/>
                <a:ea typeface="+mj-ea"/>
                <a:cs typeface="+mj-cs"/>
              </a:defRPr>
            </a:lvl1pPr>
            <a:lvl2pPr algn="ctr" rtl="0" eaLnBrk="0" fontAlgn="base" hangingPunct="0">
              <a:lnSpc>
                <a:spcPct val="90000"/>
              </a:lnSpc>
              <a:spcBef>
                <a:spcPct val="0"/>
              </a:spcBef>
              <a:spcAft>
                <a:spcPct val="0"/>
              </a:spcAft>
              <a:defRPr sz="2400" b="1">
                <a:solidFill>
                  <a:srgbClr val="A50021"/>
                </a:solidFill>
                <a:latin typeface="Arial" charset="0"/>
              </a:defRPr>
            </a:lvl2pPr>
            <a:lvl3pPr algn="ctr" rtl="0" eaLnBrk="0" fontAlgn="base" hangingPunct="0">
              <a:lnSpc>
                <a:spcPct val="90000"/>
              </a:lnSpc>
              <a:spcBef>
                <a:spcPct val="0"/>
              </a:spcBef>
              <a:spcAft>
                <a:spcPct val="0"/>
              </a:spcAft>
              <a:defRPr sz="2400" b="1">
                <a:solidFill>
                  <a:srgbClr val="A50021"/>
                </a:solidFill>
                <a:latin typeface="Arial" charset="0"/>
              </a:defRPr>
            </a:lvl3pPr>
            <a:lvl4pPr algn="ctr" rtl="0" eaLnBrk="0" fontAlgn="base" hangingPunct="0">
              <a:lnSpc>
                <a:spcPct val="90000"/>
              </a:lnSpc>
              <a:spcBef>
                <a:spcPct val="0"/>
              </a:spcBef>
              <a:spcAft>
                <a:spcPct val="0"/>
              </a:spcAft>
              <a:defRPr sz="2400" b="1">
                <a:solidFill>
                  <a:srgbClr val="A50021"/>
                </a:solidFill>
                <a:latin typeface="Arial" charset="0"/>
              </a:defRPr>
            </a:lvl4pPr>
            <a:lvl5pPr algn="ctr" rtl="0" eaLnBrk="0" fontAlgn="base" hangingPunct="0">
              <a:lnSpc>
                <a:spcPct val="90000"/>
              </a:lnSpc>
              <a:spcBef>
                <a:spcPct val="0"/>
              </a:spcBef>
              <a:spcAft>
                <a:spcPct val="0"/>
              </a:spcAft>
              <a:defRPr sz="2400" b="1">
                <a:solidFill>
                  <a:srgbClr val="A50021"/>
                </a:solidFill>
                <a:latin typeface="Arial" charset="0"/>
              </a:defRPr>
            </a:lvl5pPr>
            <a:lvl6pPr marL="457194" algn="ctr" rtl="0" fontAlgn="base">
              <a:lnSpc>
                <a:spcPct val="90000"/>
              </a:lnSpc>
              <a:spcBef>
                <a:spcPct val="0"/>
              </a:spcBef>
              <a:spcAft>
                <a:spcPct val="0"/>
              </a:spcAft>
              <a:defRPr sz="2400" b="1">
                <a:solidFill>
                  <a:srgbClr val="A50021"/>
                </a:solidFill>
                <a:latin typeface="Arial" charset="0"/>
              </a:defRPr>
            </a:lvl6pPr>
            <a:lvl7pPr marL="914388" algn="ctr" rtl="0" fontAlgn="base">
              <a:lnSpc>
                <a:spcPct val="90000"/>
              </a:lnSpc>
              <a:spcBef>
                <a:spcPct val="0"/>
              </a:spcBef>
              <a:spcAft>
                <a:spcPct val="0"/>
              </a:spcAft>
              <a:defRPr sz="2400" b="1">
                <a:solidFill>
                  <a:srgbClr val="A50021"/>
                </a:solidFill>
                <a:latin typeface="Arial" charset="0"/>
              </a:defRPr>
            </a:lvl7pPr>
            <a:lvl8pPr marL="1371582" algn="ctr" rtl="0" fontAlgn="base">
              <a:lnSpc>
                <a:spcPct val="90000"/>
              </a:lnSpc>
              <a:spcBef>
                <a:spcPct val="0"/>
              </a:spcBef>
              <a:spcAft>
                <a:spcPct val="0"/>
              </a:spcAft>
              <a:defRPr sz="2400" b="1">
                <a:solidFill>
                  <a:srgbClr val="A50021"/>
                </a:solidFill>
                <a:latin typeface="Arial" charset="0"/>
              </a:defRPr>
            </a:lvl8pPr>
            <a:lvl9pPr marL="1828776" algn="ctr" rtl="0" fontAlgn="base">
              <a:lnSpc>
                <a:spcPct val="90000"/>
              </a:lnSpc>
              <a:spcBef>
                <a:spcPct val="0"/>
              </a:spcBef>
              <a:spcAft>
                <a:spcPct val="0"/>
              </a:spcAft>
              <a:defRPr sz="2400" b="1">
                <a:solidFill>
                  <a:srgbClr val="A50021"/>
                </a:solidFill>
                <a:latin typeface="Arial" charset="0"/>
              </a:defRPr>
            </a:lvl9pPr>
          </a:lstStyle>
          <a:p>
            <a:pPr lvl="0"/>
            <a:r>
              <a:rPr lang="en-US" dirty="0"/>
              <a:t>DOFS: H</a:t>
            </a:r>
            <a:r>
              <a:rPr lang="en-US" baseline="-25000" dirty="0"/>
              <a:t>2</a:t>
            </a:r>
            <a:r>
              <a:rPr lang="en-US" dirty="0"/>
              <a:t>O Retrievals</a:t>
            </a:r>
            <a:endParaRPr kumimoji="0" lang="en-US" sz="2400" b="1" i="0" u="none" strike="noStrike" kern="0" cap="none" spc="0" normalizeH="0" baseline="0" noProof="0" dirty="0">
              <a:ln>
                <a:noFill/>
              </a:ln>
              <a:solidFill>
                <a:srgbClr val="A50021"/>
              </a:solidFill>
              <a:effectLst/>
              <a:uLnTx/>
              <a:uFillTx/>
              <a:latin typeface="Arial"/>
              <a:ea typeface="+mj-ea"/>
              <a:cs typeface="+mj-cs"/>
            </a:endParaRPr>
          </a:p>
        </p:txBody>
      </p:sp>
      <p:sp>
        <p:nvSpPr>
          <p:cNvPr id="20" name="Slide Number Placeholder 4">
            <a:extLst>
              <a:ext uri="{FF2B5EF4-FFF2-40B4-BE49-F238E27FC236}">
                <a16:creationId xmlns:a16="http://schemas.microsoft.com/office/drawing/2014/main" id="{CA720C39-9EF4-4C73-B809-142596046979}"/>
              </a:ext>
            </a:extLst>
          </p:cNvPr>
          <p:cNvSpPr txBox="1">
            <a:spLocks/>
          </p:cNvSpPr>
          <p:nvPr/>
        </p:nvSpPr>
        <p:spPr bwMode="auto">
          <a:xfrm>
            <a:off x="11070150" y="6554823"/>
            <a:ext cx="1038576" cy="239022"/>
          </a:xfrm>
          <a:prstGeom prst="rect">
            <a:avLst/>
          </a:prstGeom>
          <a:noFill/>
          <a:ln w="9525">
            <a:noFill/>
            <a:miter lim="800000"/>
            <a:headEnd/>
            <a:tailEnd/>
          </a:ln>
          <a:effectLst/>
        </p:spPr>
        <p:txBody>
          <a:bodyPr vert="horz" wrap="square" lIns="86493" tIns="43247" rIns="86493" bIns="43247" numCol="1" anchor="t"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19FC8AF-0387-9E42-95A0-D6B0B6751E4C}" type="slidenum">
              <a:rPr kumimoji="0" lang="en-US" sz="9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9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graphicFrame>
        <p:nvGraphicFramePr>
          <p:cNvPr id="2" name="Table 1">
            <a:extLst>
              <a:ext uri="{FF2B5EF4-FFF2-40B4-BE49-F238E27FC236}">
                <a16:creationId xmlns:a16="http://schemas.microsoft.com/office/drawing/2014/main" id="{CE7AAD29-52BB-7B48-AE69-580D5258B6C5}"/>
              </a:ext>
            </a:extLst>
          </p:cNvPr>
          <p:cNvGraphicFramePr>
            <a:graphicFrameLocks noGrp="1"/>
          </p:cNvGraphicFramePr>
          <p:nvPr>
            <p:extLst>
              <p:ext uri="{D42A27DB-BD31-4B8C-83A1-F6EECF244321}">
                <p14:modId xmlns:p14="http://schemas.microsoft.com/office/powerpoint/2010/main" val="1759848529"/>
              </p:ext>
            </p:extLst>
          </p:nvPr>
        </p:nvGraphicFramePr>
        <p:xfrm>
          <a:off x="1502229" y="892630"/>
          <a:ext cx="9285515" cy="4158341"/>
        </p:xfrm>
        <a:graphic>
          <a:graphicData uri="http://schemas.openxmlformats.org/drawingml/2006/table">
            <a:tbl>
              <a:tblPr firstRow="1" firstCol="1" bandRow="1">
                <a:tableStyleId>{5C22544A-7EE6-4342-B048-85BDC9FD1C3A}</a:tableStyleId>
              </a:tblPr>
              <a:tblGrid>
                <a:gridCol w="2423913">
                  <a:extLst>
                    <a:ext uri="{9D8B030D-6E8A-4147-A177-3AD203B41FA5}">
                      <a16:colId xmlns:a16="http://schemas.microsoft.com/office/drawing/2014/main" val="3812093123"/>
                    </a:ext>
                  </a:extLst>
                </a:gridCol>
                <a:gridCol w="1168548">
                  <a:extLst>
                    <a:ext uri="{9D8B030D-6E8A-4147-A177-3AD203B41FA5}">
                      <a16:colId xmlns:a16="http://schemas.microsoft.com/office/drawing/2014/main" val="604826000"/>
                    </a:ext>
                  </a:extLst>
                </a:gridCol>
                <a:gridCol w="1168548">
                  <a:extLst>
                    <a:ext uri="{9D8B030D-6E8A-4147-A177-3AD203B41FA5}">
                      <a16:colId xmlns:a16="http://schemas.microsoft.com/office/drawing/2014/main" val="3492028343"/>
                    </a:ext>
                  </a:extLst>
                </a:gridCol>
                <a:gridCol w="1166552">
                  <a:extLst>
                    <a:ext uri="{9D8B030D-6E8A-4147-A177-3AD203B41FA5}">
                      <a16:colId xmlns:a16="http://schemas.microsoft.com/office/drawing/2014/main" val="3830303685"/>
                    </a:ext>
                  </a:extLst>
                </a:gridCol>
                <a:gridCol w="1166552">
                  <a:extLst>
                    <a:ext uri="{9D8B030D-6E8A-4147-A177-3AD203B41FA5}">
                      <a16:colId xmlns:a16="http://schemas.microsoft.com/office/drawing/2014/main" val="3660376652"/>
                    </a:ext>
                  </a:extLst>
                </a:gridCol>
                <a:gridCol w="1095701">
                  <a:extLst>
                    <a:ext uri="{9D8B030D-6E8A-4147-A177-3AD203B41FA5}">
                      <a16:colId xmlns:a16="http://schemas.microsoft.com/office/drawing/2014/main" val="2863423713"/>
                    </a:ext>
                  </a:extLst>
                </a:gridCol>
                <a:gridCol w="1095701">
                  <a:extLst>
                    <a:ext uri="{9D8B030D-6E8A-4147-A177-3AD203B41FA5}">
                      <a16:colId xmlns:a16="http://schemas.microsoft.com/office/drawing/2014/main" val="3508685870"/>
                    </a:ext>
                  </a:extLst>
                </a:gridCol>
              </a:tblGrid>
              <a:tr h="958022">
                <a:tc rowSpan="2">
                  <a:txBody>
                    <a:bodyPr/>
                    <a:lstStyle/>
                    <a:p>
                      <a:pPr marL="0" marR="0" algn="ctr">
                        <a:spcBef>
                          <a:spcPts val="0"/>
                        </a:spcBef>
                        <a:spcAft>
                          <a:spcPts val="600"/>
                        </a:spcAft>
                      </a:pPr>
                      <a:endParaRPr lang="en-US" sz="1000" dirty="0">
                        <a:effectLst/>
                      </a:endParaRPr>
                    </a:p>
                    <a:p>
                      <a:pPr marL="0" marR="0" algn="ctr">
                        <a:spcBef>
                          <a:spcPts val="0"/>
                        </a:spcBef>
                        <a:spcAft>
                          <a:spcPts val="600"/>
                        </a:spcAft>
                      </a:pPr>
                      <a:endParaRPr lang="en-US" sz="1000" dirty="0">
                        <a:effectLst/>
                      </a:endParaRPr>
                    </a:p>
                    <a:p>
                      <a:pPr marL="0" marR="0" algn="ctr">
                        <a:spcBef>
                          <a:spcPts val="0"/>
                        </a:spcBef>
                        <a:spcAft>
                          <a:spcPts val="600"/>
                        </a:spcAft>
                      </a:pPr>
                      <a:endParaRPr lang="en-US" sz="1000" dirty="0">
                        <a:effectLst/>
                      </a:endParaRPr>
                    </a:p>
                    <a:p>
                      <a:pPr marL="0" marR="0" algn="ctr">
                        <a:spcBef>
                          <a:spcPts val="0"/>
                        </a:spcBef>
                        <a:spcAft>
                          <a:spcPts val="600"/>
                        </a:spcAft>
                      </a:pPr>
                      <a:r>
                        <a:rPr lang="en-US" sz="1000" dirty="0">
                          <a:effectLst/>
                        </a:rPr>
                        <a:t>Frequency</a:t>
                      </a:r>
                      <a:endParaRPr lang="en-US" sz="1100" dirty="0">
                        <a:effectLst/>
                      </a:endParaRPr>
                    </a:p>
                    <a:p>
                      <a:pPr marL="0" marR="0" algn="ctr">
                        <a:spcBef>
                          <a:spcPts val="0"/>
                        </a:spcBef>
                        <a:spcAft>
                          <a:spcPts val="600"/>
                        </a:spcAft>
                      </a:pPr>
                      <a:r>
                        <a:rPr lang="en-US" sz="1000" dirty="0">
                          <a:effectLst/>
                        </a:rPr>
                        <a:t>Domain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spcBef>
                          <a:spcPts val="0"/>
                        </a:spcBef>
                        <a:spcAft>
                          <a:spcPts val="600"/>
                        </a:spcAft>
                      </a:pPr>
                      <a:endParaRPr lang="en-US" sz="1000" dirty="0">
                        <a:effectLst/>
                      </a:endParaRPr>
                    </a:p>
                    <a:p>
                      <a:pPr marL="0" marR="0" algn="ctr">
                        <a:spcBef>
                          <a:spcPts val="0"/>
                        </a:spcBef>
                        <a:spcAft>
                          <a:spcPts val="600"/>
                        </a:spcAft>
                      </a:pPr>
                      <a:r>
                        <a:rPr lang="en-US" sz="1000" dirty="0">
                          <a:effectLst/>
                        </a:rPr>
                        <a:t>DOFS</a:t>
                      </a:r>
                      <a:endParaRPr lang="en-US" sz="1100" dirty="0">
                        <a:effectLst/>
                      </a:endParaRPr>
                    </a:p>
                    <a:p>
                      <a:pPr marL="0" marR="0" algn="ctr">
                        <a:spcBef>
                          <a:spcPts val="0"/>
                        </a:spcBef>
                        <a:spcAft>
                          <a:spcPts val="600"/>
                        </a:spcAft>
                      </a:pPr>
                      <a:r>
                        <a:rPr lang="en-US" sz="1000" dirty="0">
                          <a:effectLst/>
                        </a:rPr>
                        <a:t>(MOPD = 5 cm)</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600"/>
                        </a:spcAft>
                      </a:pPr>
                      <a:endParaRPr lang="en-US" sz="1000" dirty="0">
                        <a:effectLst/>
                      </a:endParaRPr>
                    </a:p>
                    <a:p>
                      <a:pPr marL="0" marR="0" algn="ctr">
                        <a:spcBef>
                          <a:spcPts val="0"/>
                        </a:spcBef>
                        <a:spcAft>
                          <a:spcPts val="600"/>
                        </a:spcAft>
                      </a:pPr>
                      <a:r>
                        <a:rPr lang="en-US" sz="1000" dirty="0">
                          <a:effectLst/>
                        </a:rPr>
                        <a:t>DOFS</a:t>
                      </a:r>
                      <a:endParaRPr lang="en-US" sz="1100" dirty="0">
                        <a:effectLst/>
                      </a:endParaRPr>
                    </a:p>
                    <a:p>
                      <a:pPr marL="0" marR="0" algn="ctr">
                        <a:spcBef>
                          <a:spcPts val="0"/>
                        </a:spcBef>
                        <a:spcAft>
                          <a:spcPts val="600"/>
                        </a:spcAft>
                      </a:pPr>
                      <a:r>
                        <a:rPr lang="en-US" sz="1000" dirty="0">
                          <a:effectLst/>
                        </a:rPr>
                        <a:t>(MOPD = 2 cm)</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600"/>
                        </a:spcAft>
                      </a:pPr>
                      <a:endParaRPr lang="en-US" sz="1000" dirty="0">
                        <a:effectLst/>
                      </a:endParaRPr>
                    </a:p>
                    <a:p>
                      <a:pPr marL="0" marR="0" algn="ctr">
                        <a:spcBef>
                          <a:spcPts val="0"/>
                        </a:spcBef>
                        <a:spcAft>
                          <a:spcPts val="600"/>
                        </a:spcAft>
                      </a:pPr>
                      <a:r>
                        <a:rPr lang="en-US" sz="1000" dirty="0">
                          <a:effectLst/>
                        </a:rPr>
                        <a:t>DOFS</a:t>
                      </a:r>
                      <a:endParaRPr lang="en-US" sz="1100" dirty="0">
                        <a:effectLst/>
                      </a:endParaRPr>
                    </a:p>
                    <a:p>
                      <a:pPr marL="0" marR="0" algn="ctr">
                        <a:spcBef>
                          <a:spcPts val="0"/>
                        </a:spcBef>
                        <a:spcAft>
                          <a:spcPts val="600"/>
                        </a:spcAft>
                      </a:pPr>
                      <a:r>
                        <a:rPr lang="en-US" sz="1000" dirty="0">
                          <a:effectLst/>
                        </a:rPr>
                        <a:t>(MOPD = 0.8 cm)</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119918913"/>
                  </a:ext>
                </a:extLst>
              </a:tr>
              <a:tr h="808719">
                <a:tc vMerge="1">
                  <a:txBody>
                    <a:bodyPr/>
                    <a:lstStyle/>
                    <a:p>
                      <a:endParaRPr lang="en-US"/>
                    </a:p>
                  </a:txBody>
                  <a:tcPr/>
                </a:tc>
                <a:tc>
                  <a:txBody>
                    <a:bodyPr/>
                    <a:lstStyle/>
                    <a:p>
                      <a:pPr marL="0" marR="0" algn="ctr">
                        <a:spcBef>
                          <a:spcPts val="0"/>
                        </a:spcBef>
                        <a:spcAft>
                          <a:spcPts val="0"/>
                        </a:spcAft>
                      </a:pPr>
                      <a:r>
                        <a:rPr lang="en-US" sz="1000">
                          <a:effectLst/>
                        </a:rPr>
                        <a:t>2.1 km GSD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4.2 km GSD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2.1 km GSD</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4.2 km GSD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2.1 km GSD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4.2 km GSD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4439346"/>
                  </a:ext>
                </a:extLst>
              </a:tr>
              <a:tr h="478320">
                <a:tc>
                  <a:txBody>
                    <a:bodyPr/>
                    <a:lstStyle/>
                    <a:p>
                      <a:pPr marL="0" marR="0" algn="ctr">
                        <a:spcBef>
                          <a:spcPts val="0"/>
                        </a:spcBef>
                        <a:spcAft>
                          <a:spcPts val="0"/>
                        </a:spcAft>
                      </a:pPr>
                      <a:r>
                        <a:rPr lang="en-US" sz="1000">
                          <a:effectLst/>
                        </a:rPr>
                        <a:t>V/LWIR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7.9</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11.2</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8.2</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11.3</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8.2</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11.2</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647199"/>
                  </a:ext>
                </a:extLst>
              </a:tr>
              <a:tr h="478320">
                <a:tc>
                  <a:txBody>
                    <a:bodyPr/>
                    <a:lstStyle/>
                    <a:p>
                      <a:pPr marL="0" marR="0" algn="ctr">
                        <a:spcBef>
                          <a:spcPts val="0"/>
                        </a:spcBef>
                        <a:spcAft>
                          <a:spcPts val="0"/>
                        </a:spcAft>
                      </a:pPr>
                      <a:r>
                        <a:rPr lang="en-US" sz="1000">
                          <a:effectLst/>
                        </a:rPr>
                        <a:t>MWIR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4.6</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6.9</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5.0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7.3</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4.6</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6.6</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9115390"/>
                  </a:ext>
                </a:extLst>
              </a:tr>
              <a:tr h="478320">
                <a:tc>
                  <a:txBody>
                    <a:bodyPr/>
                    <a:lstStyle/>
                    <a:p>
                      <a:pPr marL="0" marR="0" algn="ctr">
                        <a:spcBef>
                          <a:spcPts val="0"/>
                        </a:spcBef>
                        <a:spcAft>
                          <a:spcPts val="0"/>
                        </a:spcAft>
                      </a:pPr>
                      <a:r>
                        <a:rPr lang="en-US" sz="1000">
                          <a:effectLst/>
                        </a:rPr>
                        <a:t>V/LWIR+MWIR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8.3</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11.8</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8.8</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12.1</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8.6</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11.9</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4691157"/>
                  </a:ext>
                </a:extLst>
              </a:tr>
              <a:tr h="478320">
                <a:tc>
                  <a:txBody>
                    <a:bodyPr/>
                    <a:lstStyle/>
                    <a:p>
                      <a:pPr marL="0" marR="0" algn="ctr">
                        <a:spcBef>
                          <a:spcPts val="0"/>
                        </a:spcBef>
                        <a:spcAft>
                          <a:spcPts val="0"/>
                        </a:spcAft>
                      </a:pPr>
                      <a:r>
                        <a:rPr lang="en-US" sz="1000">
                          <a:effectLst/>
                        </a:rPr>
                        <a:t>SWIR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1.2</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2.2</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1.3</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2.1</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1.4</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2.1</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4322756"/>
                  </a:ext>
                </a:extLst>
              </a:tr>
              <a:tr h="478320">
                <a:tc>
                  <a:txBody>
                    <a:bodyPr/>
                    <a:lstStyle/>
                    <a:p>
                      <a:pPr marL="0" marR="0" algn="ctr">
                        <a:spcBef>
                          <a:spcPts val="0"/>
                        </a:spcBef>
                        <a:spcAft>
                          <a:spcPts val="0"/>
                        </a:spcAft>
                      </a:pPr>
                      <a:r>
                        <a:rPr lang="en-US" sz="1000">
                          <a:effectLst/>
                        </a:rPr>
                        <a:t>V/LWIR+MWIR+SWIR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8.3</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12.1</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8.9</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12.3</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latin typeface="+mn-lt"/>
                          <a:ea typeface="Calibri" panose="020F0502020204030204" pitchFamily="34" charset="0"/>
                          <a:cs typeface="Times New Roman" panose="02020603050405020304" pitchFamily="18" charset="0"/>
                        </a:rPr>
                        <a:t>8.7</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12.1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6528611"/>
                  </a:ext>
                </a:extLst>
              </a:tr>
            </a:tbl>
          </a:graphicData>
        </a:graphic>
      </p:graphicFrame>
      <p:sp>
        <p:nvSpPr>
          <p:cNvPr id="6" name="TextBox 5">
            <a:extLst>
              <a:ext uri="{FF2B5EF4-FFF2-40B4-BE49-F238E27FC236}">
                <a16:creationId xmlns:a16="http://schemas.microsoft.com/office/drawing/2014/main" id="{FB4D7BEA-1368-824C-873C-8F80D66EEB99}"/>
              </a:ext>
            </a:extLst>
          </p:cNvPr>
          <p:cNvSpPr txBox="1"/>
          <p:nvPr/>
        </p:nvSpPr>
        <p:spPr>
          <a:xfrm>
            <a:off x="3508122" y="5148779"/>
            <a:ext cx="5458457" cy="1169551"/>
          </a:xfrm>
          <a:prstGeom prst="rect">
            <a:avLst/>
          </a:prstGeom>
          <a:noFill/>
        </p:spPr>
        <p:txBody>
          <a:bodyPr wrap="square" rtlCol="0">
            <a:spAutoFit/>
          </a:bodyPr>
          <a:lstStyle/>
          <a:p>
            <a:pPr marL="285750" indent="-285750">
              <a:buFont typeface="Courier New" panose="02070309020205020404" pitchFamily="49" charset="0"/>
              <a:buChar char="o"/>
            </a:pPr>
            <a:r>
              <a:rPr lang="en-US" sz="1400" dirty="0">
                <a:solidFill>
                  <a:srgbClr val="FF0000"/>
                </a:solidFill>
              </a:rPr>
              <a:t>Small changes with MOPD, but systematic errors ignored here</a:t>
            </a:r>
          </a:p>
          <a:p>
            <a:pPr marL="285750" indent="-285750">
              <a:buFont typeface="Courier New" panose="02070309020205020404" pitchFamily="49" charset="0"/>
              <a:buChar char="o"/>
            </a:pPr>
            <a:endParaRPr lang="en-US" sz="1400" dirty="0">
              <a:solidFill>
                <a:srgbClr val="FF0000"/>
              </a:solidFill>
            </a:endParaRPr>
          </a:p>
          <a:p>
            <a:pPr marL="285750" indent="-285750">
              <a:buFont typeface="Courier New" panose="02070309020205020404" pitchFamily="49" charset="0"/>
              <a:buChar char="o"/>
            </a:pPr>
            <a:r>
              <a:rPr lang="en-US" sz="1400" dirty="0">
                <a:solidFill>
                  <a:srgbClr val="FF0000"/>
                </a:solidFill>
              </a:rPr>
              <a:t>4.2 km GSD provides larger DOFS than 2.1 km</a:t>
            </a:r>
          </a:p>
          <a:p>
            <a:pPr marL="285750" indent="-285750">
              <a:buFont typeface="Courier New" panose="02070309020205020404" pitchFamily="49" charset="0"/>
              <a:buChar char="o"/>
            </a:pPr>
            <a:endParaRPr lang="en-US" sz="1400" dirty="0">
              <a:solidFill>
                <a:srgbClr val="FF0000"/>
              </a:solidFill>
            </a:endParaRPr>
          </a:p>
          <a:p>
            <a:pPr marL="285750" indent="-285750">
              <a:buFont typeface="Courier New" panose="02070309020205020404" pitchFamily="49" charset="0"/>
              <a:buChar char="o"/>
            </a:pPr>
            <a:r>
              <a:rPr lang="en-US" sz="1400" dirty="0">
                <a:solidFill>
                  <a:srgbClr val="FF0000"/>
                </a:solidFill>
              </a:rPr>
              <a:t>Most information comes from LWIR+MWIR</a:t>
            </a:r>
          </a:p>
        </p:txBody>
      </p:sp>
    </p:spTree>
    <p:extLst>
      <p:ext uri="{BB962C8B-B14F-4D97-AF65-F5344CB8AC3E}">
        <p14:creationId xmlns:p14="http://schemas.microsoft.com/office/powerpoint/2010/main" val="3313330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51844BC2-1804-4355-8BE6-F173D13D4204}"/>
              </a:ext>
            </a:extLst>
          </p:cNvPr>
          <p:cNvSpPr>
            <a:spLocks noGrp="1"/>
          </p:cNvSpPr>
          <p:nvPr>
            <p:ph type="title"/>
          </p:nvPr>
        </p:nvSpPr>
        <p:spPr>
          <a:xfrm>
            <a:off x="2498725" y="222250"/>
            <a:ext cx="7194550" cy="331788"/>
          </a:xfrm>
        </p:spPr>
        <p:txBody>
          <a:bodyPr>
            <a:noAutofit/>
          </a:bodyPr>
          <a:lstStyle/>
          <a:p>
            <a:pPr eaLnBrk="0" fontAlgn="base" hangingPunct="0">
              <a:lnSpc>
                <a:spcPct val="90000"/>
              </a:lnSpc>
              <a:spcAft>
                <a:spcPct val="0"/>
              </a:spcAft>
            </a:pPr>
            <a:r>
              <a:rPr lang="en-US" b="1" dirty="0">
                <a:solidFill>
                  <a:srgbClr val="A50021"/>
                </a:solidFill>
              </a:rPr>
              <a:t>Averaging Kernels: T/H</a:t>
            </a:r>
            <a:r>
              <a:rPr lang="en-US" b="1" baseline="-25000" dirty="0">
                <a:solidFill>
                  <a:srgbClr val="A50021"/>
                </a:solidFill>
              </a:rPr>
              <a:t>2</a:t>
            </a:r>
            <a:r>
              <a:rPr lang="en-US" b="1" dirty="0">
                <a:solidFill>
                  <a:srgbClr val="A50021"/>
                </a:solidFill>
              </a:rPr>
              <a:t>O</a:t>
            </a:r>
          </a:p>
        </p:txBody>
      </p:sp>
      <p:sp>
        <p:nvSpPr>
          <p:cNvPr id="24" name="Slide Number Placeholder 4">
            <a:extLst>
              <a:ext uri="{FF2B5EF4-FFF2-40B4-BE49-F238E27FC236}">
                <a16:creationId xmlns:a16="http://schemas.microsoft.com/office/drawing/2014/main" id="{E7D4CBCF-D542-4F3D-8ADA-11401A214F01}"/>
              </a:ext>
            </a:extLst>
          </p:cNvPr>
          <p:cNvSpPr>
            <a:spLocks noGrp="1"/>
          </p:cNvSpPr>
          <p:nvPr>
            <p:ph type="sldNum" sz="quarter" idx="12"/>
          </p:nvPr>
        </p:nvSpPr>
        <p:spPr>
          <a:xfrm>
            <a:off x="11070150" y="6554823"/>
            <a:ext cx="1038576" cy="239022"/>
          </a:xfrm>
        </p:spPr>
        <p:txBody>
          <a:bodyPr/>
          <a:lstStyle/>
          <a:p>
            <a:fld id="{E19FC8AF-0387-9E42-95A0-D6B0B6751E4C}" type="slidenum">
              <a:rPr lang="en-US" smtClean="0"/>
              <a:t>18</a:t>
            </a:fld>
            <a:endParaRPr lang="en-US"/>
          </a:p>
        </p:txBody>
      </p:sp>
      <p:pic>
        <p:nvPicPr>
          <p:cNvPr id="25" name="Picture 24">
            <a:extLst>
              <a:ext uri="{FF2B5EF4-FFF2-40B4-BE49-F238E27FC236}">
                <a16:creationId xmlns:a16="http://schemas.microsoft.com/office/drawing/2014/main" id="{52FF089B-2531-3541-A7D2-9B512C10C3F6}"/>
              </a:ext>
            </a:extLst>
          </p:cNvPr>
          <p:cNvPicPr/>
          <p:nvPr/>
        </p:nvPicPr>
        <p:blipFill rotWithShape="1">
          <a:blip r:embed="rId3"/>
          <a:srcRect t="1438" b="2237"/>
          <a:stretch/>
        </p:blipFill>
        <p:spPr bwMode="auto">
          <a:xfrm>
            <a:off x="2498725" y="794657"/>
            <a:ext cx="7194550" cy="5173005"/>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2D485722-910E-A64C-A3D4-7888C4ECE561}"/>
              </a:ext>
            </a:extLst>
          </p:cNvPr>
          <p:cNvSpPr txBox="1"/>
          <p:nvPr/>
        </p:nvSpPr>
        <p:spPr>
          <a:xfrm>
            <a:off x="3032685" y="6096000"/>
            <a:ext cx="1038576" cy="369332"/>
          </a:xfrm>
          <a:prstGeom prst="rect">
            <a:avLst/>
          </a:prstGeom>
          <a:noFill/>
        </p:spPr>
        <p:txBody>
          <a:bodyPr wrap="square" rtlCol="0">
            <a:spAutoFit/>
          </a:bodyPr>
          <a:lstStyle/>
          <a:p>
            <a:r>
              <a:rPr lang="en-US" sz="1800" b="1" dirty="0"/>
              <a:t>V/LWIR</a:t>
            </a:r>
          </a:p>
        </p:txBody>
      </p:sp>
      <p:sp>
        <p:nvSpPr>
          <p:cNvPr id="26" name="TextBox 25">
            <a:extLst>
              <a:ext uri="{FF2B5EF4-FFF2-40B4-BE49-F238E27FC236}">
                <a16:creationId xmlns:a16="http://schemas.microsoft.com/office/drawing/2014/main" id="{3CC8C252-2BA6-C748-9FD0-67EBFD73BD75}"/>
              </a:ext>
            </a:extLst>
          </p:cNvPr>
          <p:cNvSpPr txBox="1"/>
          <p:nvPr/>
        </p:nvSpPr>
        <p:spPr>
          <a:xfrm>
            <a:off x="4847169" y="6087980"/>
            <a:ext cx="1038576" cy="369332"/>
          </a:xfrm>
          <a:prstGeom prst="rect">
            <a:avLst/>
          </a:prstGeom>
          <a:noFill/>
        </p:spPr>
        <p:txBody>
          <a:bodyPr wrap="square" rtlCol="0">
            <a:spAutoFit/>
          </a:bodyPr>
          <a:lstStyle/>
          <a:p>
            <a:r>
              <a:rPr lang="en-US" sz="1800" b="1" dirty="0"/>
              <a:t>MWIR</a:t>
            </a:r>
          </a:p>
        </p:txBody>
      </p:sp>
      <p:sp>
        <p:nvSpPr>
          <p:cNvPr id="27" name="TextBox 26">
            <a:extLst>
              <a:ext uri="{FF2B5EF4-FFF2-40B4-BE49-F238E27FC236}">
                <a16:creationId xmlns:a16="http://schemas.microsoft.com/office/drawing/2014/main" id="{EAA86603-2CE0-7B48-8D89-E3D48B0831DC}"/>
              </a:ext>
            </a:extLst>
          </p:cNvPr>
          <p:cNvSpPr txBox="1"/>
          <p:nvPr/>
        </p:nvSpPr>
        <p:spPr>
          <a:xfrm>
            <a:off x="6616951" y="6096002"/>
            <a:ext cx="1038576" cy="369332"/>
          </a:xfrm>
          <a:prstGeom prst="rect">
            <a:avLst/>
          </a:prstGeom>
          <a:noFill/>
        </p:spPr>
        <p:txBody>
          <a:bodyPr wrap="square" rtlCol="0">
            <a:spAutoFit/>
          </a:bodyPr>
          <a:lstStyle/>
          <a:p>
            <a:r>
              <a:rPr lang="en-US" sz="1800" b="1" dirty="0"/>
              <a:t>SWIR</a:t>
            </a:r>
          </a:p>
        </p:txBody>
      </p:sp>
      <p:sp>
        <p:nvSpPr>
          <p:cNvPr id="28" name="TextBox 27">
            <a:extLst>
              <a:ext uri="{FF2B5EF4-FFF2-40B4-BE49-F238E27FC236}">
                <a16:creationId xmlns:a16="http://schemas.microsoft.com/office/drawing/2014/main" id="{BFCF73B1-B986-2C40-8884-A685C0E730E1}"/>
              </a:ext>
            </a:extLst>
          </p:cNvPr>
          <p:cNvSpPr txBox="1"/>
          <p:nvPr/>
        </p:nvSpPr>
        <p:spPr>
          <a:xfrm>
            <a:off x="8118037" y="6104024"/>
            <a:ext cx="1380552" cy="369332"/>
          </a:xfrm>
          <a:prstGeom prst="rect">
            <a:avLst/>
          </a:prstGeom>
          <a:noFill/>
        </p:spPr>
        <p:txBody>
          <a:bodyPr wrap="square" rtlCol="0">
            <a:spAutoFit/>
          </a:bodyPr>
          <a:lstStyle/>
          <a:p>
            <a:r>
              <a:rPr lang="en-US" sz="1800" b="1" dirty="0"/>
              <a:t>Combined</a:t>
            </a:r>
          </a:p>
        </p:txBody>
      </p:sp>
      <p:sp>
        <p:nvSpPr>
          <p:cNvPr id="3" name="TextBox 2">
            <a:extLst>
              <a:ext uri="{FF2B5EF4-FFF2-40B4-BE49-F238E27FC236}">
                <a16:creationId xmlns:a16="http://schemas.microsoft.com/office/drawing/2014/main" id="{86B02E03-AF5F-4749-8956-0AB101AFA166}"/>
              </a:ext>
            </a:extLst>
          </p:cNvPr>
          <p:cNvSpPr txBox="1"/>
          <p:nvPr/>
        </p:nvSpPr>
        <p:spPr>
          <a:xfrm>
            <a:off x="609600" y="1712493"/>
            <a:ext cx="1748589" cy="369332"/>
          </a:xfrm>
          <a:prstGeom prst="rect">
            <a:avLst/>
          </a:prstGeom>
          <a:noFill/>
        </p:spPr>
        <p:txBody>
          <a:bodyPr wrap="square" rtlCol="0">
            <a:spAutoFit/>
          </a:bodyPr>
          <a:lstStyle/>
          <a:p>
            <a:r>
              <a:rPr lang="en-US" sz="1800" b="1" dirty="0"/>
              <a:t>Temperature</a:t>
            </a:r>
          </a:p>
        </p:txBody>
      </p:sp>
      <p:sp>
        <p:nvSpPr>
          <p:cNvPr id="4" name="TextBox 3">
            <a:extLst>
              <a:ext uri="{FF2B5EF4-FFF2-40B4-BE49-F238E27FC236}">
                <a16:creationId xmlns:a16="http://schemas.microsoft.com/office/drawing/2014/main" id="{97F06FCA-D246-A54F-BD03-717B28D6A3DA}"/>
              </a:ext>
            </a:extLst>
          </p:cNvPr>
          <p:cNvSpPr txBox="1"/>
          <p:nvPr/>
        </p:nvSpPr>
        <p:spPr>
          <a:xfrm>
            <a:off x="609600" y="4570852"/>
            <a:ext cx="1748589" cy="369332"/>
          </a:xfrm>
          <a:prstGeom prst="rect">
            <a:avLst/>
          </a:prstGeom>
          <a:noFill/>
        </p:spPr>
        <p:txBody>
          <a:bodyPr wrap="square" rtlCol="0">
            <a:spAutoFit/>
          </a:bodyPr>
          <a:lstStyle/>
          <a:p>
            <a:r>
              <a:rPr lang="en-US" sz="1800" b="1" dirty="0"/>
              <a:t>H</a:t>
            </a:r>
            <a:r>
              <a:rPr lang="en-US" sz="1800" b="1" baseline="-25000" dirty="0"/>
              <a:t>2</a:t>
            </a:r>
            <a:r>
              <a:rPr lang="en-US" sz="1800" b="1" dirty="0"/>
              <a:t>O</a:t>
            </a:r>
          </a:p>
        </p:txBody>
      </p:sp>
    </p:spTree>
    <p:extLst>
      <p:ext uri="{BB962C8B-B14F-4D97-AF65-F5344CB8AC3E}">
        <p14:creationId xmlns:p14="http://schemas.microsoft.com/office/powerpoint/2010/main" val="4157031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34723F6-8494-45C3-B555-F0B6184E0195}"/>
              </a:ext>
            </a:extLst>
          </p:cNvPr>
          <p:cNvSpPr txBox="1">
            <a:spLocks/>
          </p:cNvSpPr>
          <p:nvPr/>
        </p:nvSpPr>
        <p:spPr bwMode="auto">
          <a:xfrm>
            <a:off x="2498725" y="222250"/>
            <a:ext cx="7194550" cy="331788"/>
          </a:xfrm>
          <a:prstGeom prst="rect">
            <a:avLst/>
          </a:prstGeom>
          <a:noFill/>
          <a:ln w="9525" algn="ctr">
            <a:noFill/>
            <a:miter lim="800000"/>
            <a:headEnd/>
            <a:tailEnd/>
          </a:ln>
        </p:spPr>
        <p:txBody>
          <a:bodyPr vert="horz" wrap="square" lIns="0" tIns="0" rIns="0" bIns="0" numCol="1" anchor="ctr" anchorCtr="0" compatLnSpc="1">
            <a:prstTxWarp prst="textNoShape">
              <a:avLst/>
            </a:prstTxWarp>
            <a:noAutofit/>
          </a:bodyPr>
          <a:lstStyle>
            <a:lvl1pPr algn="ctr" rtl="0" eaLnBrk="0" fontAlgn="base" hangingPunct="0">
              <a:lnSpc>
                <a:spcPct val="90000"/>
              </a:lnSpc>
              <a:spcBef>
                <a:spcPct val="0"/>
              </a:spcBef>
              <a:spcAft>
                <a:spcPct val="0"/>
              </a:spcAft>
              <a:defRPr sz="2400" b="1">
                <a:solidFill>
                  <a:srgbClr val="A50021"/>
                </a:solidFill>
                <a:latin typeface="+mj-lt"/>
                <a:ea typeface="+mj-ea"/>
                <a:cs typeface="+mj-cs"/>
              </a:defRPr>
            </a:lvl1pPr>
            <a:lvl2pPr algn="ctr" rtl="0" eaLnBrk="0" fontAlgn="base" hangingPunct="0">
              <a:lnSpc>
                <a:spcPct val="90000"/>
              </a:lnSpc>
              <a:spcBef>
                <a:spcPct val="0"/>
              </a:spcBef>
              <a:spcAft>
                <a:spcPct val="0"/>
              </a:spcAft>
              <a:defRPr sz="2400" b="1">
                <a:solidFill>
                  <a:srgbClr val="A50021"/>
                </a:solidFill>
                <a:latin typeface="Arial" charset="0"/>
              </a:defRPr>
            </a:lvl2pPr>
            <a:lvl3pPr algn="ctr" rtl="0" eaLnBrk="0" fontAlgn="base" hangingPunct="0">
              <a:lnSpc>
                <a:spcPct val="90000"/>
              </a:lnSpc>
              <a:spcBef>
                <a:spcPct val="0"/>
              </a:spcBef>
              <a:spcAft>
                <a:spcPct val="0"/>
              </a:spcAft>
              <a:defRPr sz="2400" b="1">
                <a:solidFill>
                  <a:srgbClr val="A50021"/>
                </a:solidFill>
                <a:latin typeface="Arial" charset="0"/>
              </a:defRPr>
            </a:lvl3pPr>
            <a:lvl4pPr algn="ctr" rtl="0" eaLnBrk="0" fontAlgn="base" hangingPunct="0">
              <a:lnSpc>
                <a:spcPct val="90000"/>
              </a:lnSpc>
              <a:spcBef>
                <a:spcPct val="0"/>
              </a:spcBef>
              <a:spcAft>
                <a:spcPct val="0"/>
              </a:spcAft>
              <a:defRPr sz="2400" b="1">
                <a:solidFill>
                  <a:srgbClr val="A50021"/>
                </a:solidFill>
                <a:latin typeface="Arial" charset="0"/>
              </a:defRPr>
            </a:lvl4pPr>
            <a:lvl5pPr algn="ctr" rtl="0" eaLnBrk="0" fontAlgn="base" hangingPunct="0">
              <a:lnSpc>
                <a:spcPct val="90000"/>
              </a:lnSpc>
              <a:spcBef>
                <a:spcPct val="0"/>
              </a:spcBef>
              <a:spcAft>
                <a:spcPct val="0"/>
              </a:spcAft>
              <a:defRPr sz="2400" b="1">
                <a:solidFill>
                  <a:srgbClr val="A50021"/>
                </a:solidFill>
                <a:latin typeface="Arial" charset="0"/>
              </a:defRPr>
            </a:lvl5pPr>
            <a:lvl6pPr marL="457194" algn="ctr" rtl="0" fontAlgn="base">
              <a:lnSpc>
                <a:spcPct val="90000"/>
              </a:lnSpc>
              <a:spcBef>
                <a:spcPct val="0"/>
              </a:spcBef>
              <a:spcAft>
                <a:spcPct val="0"/>
              </a:spcAft>
              <a:defRPr sz="2400" b="1">
                <a:solidFill>
                  <a:srgbClr val="A50021"/>
                </a:solidFill>
                <a:latin typeface="Arial" charset="0"/>
              </a:defRPr>
            </a:lvl6pPr>
            <a:lvl7pPr marL="914388" algn="ctr" rtl="0" fontAlgn="base">
              <a:lnSpc>
                <a:spcPct val="90000"/>
              </a:lnSpc>
              <a:spcBef>
                <a:spcPct val="0"/>
              </a:spcBef>
              <a:spcAft>
                <a:spcPct val="0"/>
              </a:spcAft>
              <a:defRPr sz="2400" b="1">
                <a:solidFill>
                  <a:srgbClr val="A50021"/>
                </a:solidFill>
                <a:latin typeface="Arial" charset="0"/>
              </a:defRPr>
            </a:lvl7pPr>
            <a:lvl8pPr marL="1371582" algn="ctr" rtl="0" fontAlgn="base">
              <a:lnSpc>
                <a:spcPct val="90000"/>
              </a:lnSpc>
              <a:spcBef>
                <a:spcPct val="0"/>
              </a:spcBef>
              <a:spcAft>
                <a:spcPct val="0"/>
              </a:spcAft>
              <a:defRPr sz="2400" b="1">
                <a:solidFill>
                  <a:srgbClr val="A50021"/>
                </a:solidFill>
                <a:latin typeface="Arial" charset="0"/>
              </a:defRPr>
            </a:lvl8pPr>
            <a:lvl9pPr marL="1828776" algn="ctr" rtl="0" fontAlgn="base">
              <a:lnSpc>
                <a:spcPct val="90000"/>
              </a:lnSpc>
              <a:spcBef>
                <a:spcPct val="0"/>
              </a:spcBef>
              <a:spcAft>
                <a:spcPct val="0"/>
              </a:spcAft>
              <a:defRPr sz="2400" b="1">
                <a:solidFill>
                  <a:srgbClr val="A50021"/>
                </a:solidFill>
                <a:latin typeface="Arial" charset="0"/>
              </a:defRPr>
            </a:lvl9pPr>
          </a:lstStyle>
          <a:p>
            <a:pPr lvl="0"/>
            <a:r>
              <a:rPr lang="en-US" dirty="0"/>
              <a:t>DOFS: AQ/Climate Relevant Gases</a:t>
            </a:r>
            <a:endParaRPr kumimoji="0" lang="en-US" sz="2400" b="1" i="0" u="none" strike="noStrike" kern="0" cap="none" spc="0" normalizeH="0" baseline="0" noProof="0" dirty="0">
              <a:ln>
                <a:noFill/>
              </a:ln>
              <a:solidFill>
                <a:srgbClr val="A50021"/>
              </a:solidFill>
              <a:effectLst/>
              <a:uLnTx/>
              <a:uFillTx/>
              <a:latin typeface="Arial"/>
              <a:ea typeface="+mj-ea"/>
              <a:cs typeface="+mj-cs"/>
            </a:endParaRPr>
          </a:p>
        </p:txBody>
      </p:sp>
      <p:sp>
        <p:nvSpPr>
          <p:cNvPr id="20" name="Slide Number Placeholder 4">
            <a:extLst>
              <a:ext uri="{FF2B5EF4-FFF2-40B4-BE49-F238E27FC236}">
                <a16:creationId xmlns:a16="http://schemas.microsoft.com/office/drawing/2014/main" id="{CA720C39-9EF4-4C73-B809-142596046979}"/>
              </a:ext>
            </a:extLst>
          </p:cNvPr>
          <p:cNvSpPr txBox="1">
            <a:spLocks/>
          </p:cNvSpPr>
          <p:nvPr/>
        </p:nvSpPr>
        <p:spPr bwMode="auto">
          <a:xfrm>
            <a:off x="11070150" y="6554823"/>
            <a:ext cx="1038576" cy="239022"/>
          </a:xfrm>
          <a:prstGeom prst="rect">
            <a:avLst/>
          </a:prstGeom>
          <a:noFill/>
          <a:ln w="9525">
            <a:noFill/>
            <a:miter lim="800000"/>
            <a:headEnd/>
            <a:tailEnd/>
          </a:ln>
          <a:effectLst/>
        </p:spPr>
        <p:txBody>
          <a:bodyPr vert="horz" wrap="square" lIns="86493" tIns="43247" rIns="86493" bIns="43247" numCol="1" anchor="t"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19FC8AF-0387-9E42-95A0-D6B0B6751E4C}" type="slidenum">
              <a:rPr kumimoji="0" lang="en-US" sz="9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900" b="0" i="0" u="none" strike="noStrike" kern="1200" cap="none" spc="0" normalizeH="0" baseline="0" noProof="0">
              <a:ln>
                <a:noFill/>
              </a:ln>
              <a:solidFill>
                <a:srgbClr val="000000"/>
              </a:solidFill>
              <a:effectLst/>
              <a:uLnTx/>
              <a:uFillTx/>
              <a:latin typeface="Arial" charset="0"/>
              <a:ea typeface="ＭＳ Ｐゴシック" pitchFamily="48" charset="-128"/>
              <a:cs typeface="+mn-cs"/>
            </a:endParaRPr>
          </a:p>
        </p:txBody>
      </p:sp>
      <p:graphicFrame>
        <p:nvGraphicFramePr>
          <p:cNvPr id="3" name="Table 2">
            <a:extLst>
              <a:ext uri="{FF2B5EF4-FFF2-40B4-BE49-F238E27FC236}">
                <a16:creationId xmlns:a16="http://schemas.microsoft.com/office/drawing/2014/main" id="{22B705B1-7DEA-D944-820B-C999EBAB4E61}"/>
              </a:ext>
            </a:extLst>
          </p:cNvPr>
          <p:cNvGraphicFramePr>
            <a:graphicFrameLocks noGrp="1"/>
          </p:cNvGraphicFramePr>
          <p:nvPr>
            <p:extLst>
              <p:ext uri="{D42A27DB-BD31-4B8C-83A1-F6EECF244321}">
                <p14:modId xmlns:p14="http://schemas.microsoft.com/office/powerpoint/2010/main" val="1871241822"/>
              </p:ext>
            </p:extLst>
          </p:nvPr>
        </p:nvGraphicFramePr>
        <p:xfrm>
          <a:off x="2686071" y="849087"/>
          <a:ext cx="6904242" cy="3712028"/>
        </p:xfrm>
        <a:graphic>
          <a:graphicData uri="http://schemas.openxmlformats.org/drawingml/2006/table">
            <a:tbl>
              <a:tblPr firstRow="1" firstCol="1" bandRow="1">
                <a:tableStyleId>{5C22544A-7EE6-4342-B048-85BDC9FD1C3A}</a:tableStyleId>
              </a:tblPr>
              <a:tblGrid>
                <a:gridCol w="1527375">
                  <a:extLst>
                    <a:ext uri="{9D8B030D-6E8A-4147-A177-3AD203B41FA5}">
                      <a16:colId xmlns:a16="http://schemas.microsoft.com/office/drawing/2014/main" val="1025149014"/>
                    </a:ext>
                  </a:extLst>
                </a:gridCol>
                <a:gridCol w="1527375">
                  <a:extLst>
                    <a:ext uri="{9D8B030D-6E8A-4147-A177-3AD203B41FA5}">
                      <a16:colId xmlns:a16="http://schemas.microsoft.com/office/drawing/2014/main" val="99631247"/>
                    </a:ext>
                  </a:extLst>
                </a:gridCol>
                <a:gridCol w="962020">
                  <a:extLst>
                    <a:ext uri="{9D8B030D-6E8A-4147-A177-3AD203B41FA5}">
                      <a16:colId xmlns:a16="http://schemas.microsoft.com/office/drawing/2014/main" val="457370612"/>
                    </a:ext>
                  </a:extLst>
                </a:gridCol>
                <a:gridCol w="962020">
                  <a:extLst>
                    <a:ext uri="{9D8B030D-6E8A-4147-A177-3AD203B41FA5}">
                      <a16:colId xmlns:a16="http://schemas.microsoft.com/office/drawing/2014/main" val="4281794310"/>
                    </a:ext>
                  </a:extLst>
                </a:gridCol>
                <a:gridCol w="962726">
                  <a:extLst>
                    <a:ext uri="{9D8B030D-6E8A-4147-A177-3AD203B41FA5}">
                      <a16:colId xmlns:a16="http://schemas.microsoft.com/office/drawing/2014/main" val="3963747810"/>
                    </a:ext>
                  </a:extLst>
                </a:gridCol>
                <a:gridCol w="962726">
                  <a:extLst>
                    <a:ext uri="{9D8B030D-6E8A-4147-A177-3AD203B41FA5}">
                      <a16:colId xmlns:a16="http://schemas.microsoft.com/office/drawing/2014/main" val="2218325461"/>
                    </a:ext>
                  </a:extLst>
                </a:gridCol>
              </a:tblGrid>
              <a:tr h="399422">
                <a:tc rowSpan="2">
                  <a:txBody>
                    <a:bodyPr/>
                    <a:lstStyle/>
                    <a:p>
                      <a:pPr marL="0" marR="0" algn="ctr">
                        <a:spcBef>
                          <a:spcPts val="0"/>
                        </a:spcBef>
                        <a:spcAft>
                          <a:spcPts val="0"/>
                        </a:spcAft>
                      </a:pPr>
                      <a:r>
                        <a:rPr lang="en-US" sz="1000">
                          <a:effectLst/>
                        </a:rPr>
                        <a:t>Retrieved Species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US" sz="1000">
                          <a:effectLst/>
                        </a:rPr>
                        <a:t>Frequency </a:t>
                      </a:r>
                      <a:endParaRPr lang="en-US" sz="1100">
                        <a:effectLst/>
                      </a:endParaRPr>
                    </a:p>
                    <a:p>
                      <a:pPr marL="0" marR="0" algn="ctr">
                        <a:spcBef>
                          <a:spcPts val="0"/>
                        </a:spcBef>
                        <a:spcAft>
                          <a:spcPts val="0"/>
                        </a:spcAft>
                      </a:pPr>
                      <a:r>
                        <a:rPr lang="en-US" sz="1000">
                          <a:effectLst/>
                        </a:rPr>
                        <a:t>Domain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1000">
                          <a:effectLst/>
                        </a:rPr>
                        <a:t>DOFS </a:t>
                      </a:r>
                      <a:endParaRPr lang="en-US" sz="1100">
                        <a:effectLst/>
                      </a:endParaRPr>
                    </a:p>
                    <a:p>
                      <a:pPr marL="0" marR="0" algn="ctr">
                        <a:spcBef>
                          <a:spcPts val="0"/>
                        </a:spcBef>
                        <a:spcAft>
                          <a:spcPts val="0"/>
                        </a:spcAft>
                      </a:pPr>
                      <a:r>
                        <a:rPr lang="en-US" sz="1000">
                          <a:effectLst/>
                        </a:rPr>
                        <a:t>(MOPD = 2 cm)</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1000">
                          <a:effectLst/>
                        </a:rPr>
                        <a:t>DOFS </a:t>
                      </a:r>
                      <a:endParaRPr lang="en-US" sz="1100">
                        <a:effectLst/>
                      </a:endParaRPr>
                    </a:p>
                    <a:p>
                      <a:pPr marL="0" marR="0" algn="ctr">
                        <a:spcBef>
                          <a:spcPts val="0"/>
                        </a:spcBef>
                        <a:spcAft>
                          <a:spcPts val="0"/>
                        </a:spcAft>
                      </a:pPr>
                      <a:r>
                        <a:rPr lang="en-US" sz="1000">
                          <a:effectLst/>
                        </a:rPr>
                        <a:t>(MOPD = 0.8 cm)</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21786002"/>
                  </a:ext>
                </a:extLst>
              </a:tr>
              <a:tr h="409554">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2.1 km</a:t>
                      </a:r>
                      <a:endParaRPr lang="en-US" sz="1100">
                        <a:effectLst/>
                      </a:endParaRPr>
                    </a:p>
                    <a:p>
                      <a:pPr marL="0" marR="0" algn="ctr">
                        <a:spcBef>
                          <a:spcPts val="0"/>
                        </a:spcBef>
                        <a:spcAft>
                          <a:spcPts val="0"/>
                        </a:spcAft>
                      </a:pPr>
                      <a:r>
                        <a:rPr lang="en-US" sz="1000">
                          <a:effectLst/>
                        </a:rPr>
                        <a:t>GSD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4.2 km</a:t>
                      </a:r>
                      <a:endParaRPr lang="en-US" sz="1100">
                        <a:effectLst/>
                      </a:endParaRPr>
                    </a:p>
                    <a:p>
                      <a:pPr marL="0" marR="0" algn="ctr">
                        <a:spcBef>
                          <a:spcPts val="0"/>
                        </a:spcBef>
                        <a:spcAft>
                          <a:spcPts val="0"/>
                        </a:spcAft>
                      </a:pPr>
                      <a:r>
                        <a:rPr lang="en-US" sz="1000">
                          <a:effectLst/>
                        </a:rPr>
                        <a:t>GSD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2.1 km</a:t>
                      </a:r>
                      <a:endParaRPr lang="en-US" sz="1100">
                        <a:effectLst/>
                      </a:endParaRPr>
                    </a:p>
                    <a:p>
                      <a:pPr marL="0" marR="0" algn="ctr">
                        <a:spcBef>
                          <a:spcPts val="0"/>
                        </a:spcBef>
                        <a:spcAft>
                          <a:spcPts val="0"/>
                        </a:spcAft>
                      </a:pPr>
                      <a:r>
                        <a:rPr lang="en-US" sz="1000">
                          <a:effectLst/>
                        </a:rPr>
                        <a:t>GSD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4.2 km</a:t>
                      </a:r>
                      <a:endParaRPr lang="en-US" sz="1100">
                        <a:effectLst/>
                      </a:endParaRPr>
                    </a:p>
                    <a:p>
                      <a:pPr marL="0" marR="0" algn="ctr">
                        <a:spcBef>
                          <a:spcPts val="0"/>
                        </a:spcBef>
                        <a:spcAft>
                          <a:spcPts val="0"/>
                        </a:spcAft>
                      </a:pPr>
                      <a:r>
                        <a:rPr lang="en-US" sz="1000">
                          <a:effectLst/>
                        </a:rPr>
                        <a:t>GSD</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7170787"/>
                  </a:ext>
                </a:extLst>
              </a:tr>
              <a:tr h="399422">
                <a:tc>
                  <a:txBody>
                    <a:bodyPr/>
                    <a:lstStyle/>
                    <a:p>
                      <a:pPr marL="0" marR="0" algn="ctr">
                        <a:spcBef>
                          <a:spcPts val="0"/>
                        </a:spcBef>
                        <a:spcAft>
                          <a:spcPts val="0"/>
                        </a:spcAft>
                      </a:pPr>
                      <a:r>
                        <a:rPr lang="en-US" sz="1000" dirty="0">
                          <a:effectLst/>
                        </a:rPr>
                        <a:t>Ozone</a:t>
                      </a:r>
                      <a:endParaRPr lang="en-US" sz="1100" dirty="0">
                        <a:effectLst/>
                      </a:endParaRPr>
                    </a:p>
                    <a:p>
                      <a:pPr marL="0" marR="0" algn="ctr">
                        <a:spcBef>
                          <a:spcPts val="0"/>
                        </a:spcBef>
                        <a:spcAft>
                          <a:spcPts val="0"/>
                        </a:spcAft>
                      </a:pPr>
                      <a:r>
                        <a:rPr lang="en-US" sz="1000" dirty="0">
                          <a:effectLst/>
                        </a:rPr>
                        <a:t>(TATM, H</a:t>
                      </a:r>
                      <a:r>
                        <a:rPr lang="en-US" sz="1000" baseline="-25000" dirty="0">
                          <a:effectLst/>
                        </a:rPr>
                        <a:t>2</a:t>
                      </a:r>
                      <a:r>
                        <a:rPr lang="en-US" sz="1000" dirty="0">
                          <a:effectLst/>
                        </a:rPr>
                        <a:t>O)</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LWIR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3.5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4.0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3.4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4.0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9263826"/>
                  </a:ext>
                </a:extLst>
              </a:tr>
              <a:tr h="250363">
                <a:tc rowSpan="3">
                  <a:txBody>
                    <a:bodyPr/>
                    <a:lstStyle/>
                    <a:p>
                      <a:pPr marL="0" marR="0" algn="ctr">
                        <a:spcBef>
                          <a:spcPts val="0"/>
                        </a:spcBef>
                        <a:spcAft>
                          <a:spcPts val="0"/>
                        </a:spcAft>
                      </a:pPr>
                      <a:r>
                        <a:rPr lang="en-US" sz="1000">
                          <a:effectLst/>
                        </a:rPr>
                        <a:t> </a:t>
                      </a:r>
                      <a:endParaRPr lang="en-US" sz="1100">
                        <a:effectLst/>
                      </a:endParaRPr>
                    </a:p>
                    <a:p>
                      <a:pPr marL="0" marR="0" algn="ctr">
                        <a:spcBef>
                          <a:spcPts val="0"/>
                        </a:spcBef>
                        <a:spcAft>
                          <a:spcPts val="0"/>
                        </a:spcAft>
                      </a:pPr>
                      <a:r>
                        <a:rPr lang="en-US" sz="1000">
                          <a:effectLst/>
                        </a:rPr>
                        <a:t>CO</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MWIR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9415953"/>
                  </a:ext>
                </a:extLst>
              </a:tr>
              <a:tr h="250363">
                <a:tc vMerge="1">
                  <a:txBody>
                    <a:bodyPr/>
                    <a:lstStyle/>
                    <a:p>
                      <a:endParaRPr lang="en-US"/>
                    </a:p>
                  </a:txBody>
                  <a:tcPr/>
                </a:tc>
                <a:tc>
                  <a:txBody>
                    <a:bodyPr/>
                    <a:lstStyle/>
                    <a:p>
                      <a:pPr marL="0" marR="0" algn="ctr">
                        <a:spcBef>
                          <a:spcPts val="0"/>
                        </a:spcBef>
                        <a:spcAft>
                          <a:spcPts val="0"/>
                        </a:spcAft>
                      </a:pPr>
                      <a:r>
                        <a:rPr lang="en-US" sz="1000">
                          <a:effectLst/>
                        </a:rPr>
                        <a:t>SWIR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0.08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0.96*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0.1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0.96*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7187110"/>
                  </a:ext>
                </a:extLst>
              </a:tr>
              <a:tr h="250363">
                <a:tc vMerge="1">
                  <a:txBody>
                    <a:bodyPr/>
                    <a:lstStyle/>
                    <a:p>
                      <a:endParaRPr lang="en-US"/>
                    </a:p>
                  </a:txBody>
                  <a:tcPr/>
                </a:tc>
                <a:tc>
                  <a:txBody>
                    <a:bodyPr/>
                    <a:lstStyle/>
                    <a:p>
                      <a:pPr marL="0" marR="0" algn="ctr">
                        <a:spcBef>
                          <a:spcPts val="0"/>
                        </a:spcBef>
                        <a:spcAft>
                          <a:spcPts val="0"/>
                        </a:spcAft>
                      </a:pPr>
                      <a:r>
                        <a:rPr lang="en-US" sz="1000">
                          <a:effectLst/>
                        </a:rPr>
                        <a:t>MWIR+SWIR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4633502"/>
                  </a:ext>
                </a:extLst>
              </a:tr>
              <a:tr h="250363">
                <a:tc rowSpan="3">
                  <a:txBody>
                    <a:bodyPr/>
                    <a:lstStyle/>
                    <a:p>
                      <a:pPr marL="0" marR="0" algn="ctr">
                        <a:spcBef>
                          <a:spcPts val="0"/>
                        </a:spcBef>
                        <a:spcAft>
                          <a:spcPts val="0"/>
                        </a:spcAft>
                      </a:pPr>
                      <a:r>
                        <a:rPr lang="en-US" sz="1000" dirty="0">
                          <a:effectLst/>
                        </a:rPr>
                        <a:t>CH</a:t>
                      </a:r>
                      <a:r>
                        <a:rPr lang="en-US" sz="1000" baseline="-25000" dirty="0">
                          <a:effectLst/>
                        </a:rPr>
                        <a:t>4</a:t>
                      </a:r>
                      <a:endParaRPr lang="en-US" sz="1100" dirty="0">
                        <a:effectLst/>
                      </a:endParaRPr>
                    </a:p>
                    <a:p>
                      <a:pPr marL="0" marR="0" algn="ctr">
                        <a:spcBef>
                          <a:spcPts val="0"/>
                        </a:spcBef>
                        <a:spcAft>
                          <a:spcPts val="0"/>
                        </a:spcAft>
                      </a:pPr>
                      <a:r>
                        <a:rPr lang="en-US" sz="1000" dirty="0">
                          <a:effectLst/>
                        </a:rPr>
                        <a:t>(TATM, H</a:t>
                      </a:r>
                      <a:r>
                        <a:rPr lang="en-US" sz="1000" baseline="-25000" dirty="0">
                          <a:effectLst/>
                        </a:rPr>
                        <a:t>2</a:t>
                      </a:r>
                      <a:r>
                        <a:rPr lang="en-US" sz="1000" dirty="0">
                          <a:effectLst/>
                        </a:rPr>
                        <a:t>O)</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LWIR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5901576"/>
                  </a:ext>
                </a:extLst>
              </a:tr>
              <a:tr h="250363">
                <a:tc vMerge="1">
                  <a:txBody>
                    <a:bodyPr/>
                    <a:lstStyle/>
                    <a:p>
                      <a:endParaRPr lang="en-US"/>
                    </a:p>
                  </a:txBody>
                  <a:tcPr/>
                </a:tc>
                <a:tc>
                  <a:txBody>
                    <a:bodyPr/>
                    <a:lstStyle/>
                    <a:p>
                      <a:pPr marL="0" marR="0" algn="ctr">
                        <a:spcBef>
                          <a:spcPts val="0"/>
                        </a:spcBef>
                        <a:spcAft>
                          <a:spcPts val="0"/>
                        </a:spcAft>
                      </a:pPr>
                      <a:r>
                        <a:rPr lang="en-US" sz="1000" dirty="0">
                          <a:effectLst/>
                        </a:rPr>
                        <a:t>SWIR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0.7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0.8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7735261"/>
                  </a:ext>
                </a:extLst>
              </a:tr>
              <a:tr h="250363">
                <a:tc vMerge="1">
                  <a:txBody>
                    <a:bodyPr/>
                    <a:lstStyle/>
                    <a:p>
                      <a:endParaRPr lang="en-US"/>
                    </a:p>
                  </a:txBody>
                  <a:tcPr/>
                </a:tc>
                <a:tc>
                  <a:txBody>
                    <a:bodyPr/>
                    <a:lstStyle/>
                    <a:p>
                      <a:pPr marL="0" marR="0" algn="ctr">
                        <a:spcBef>
                          <a:spcPts val="0"/>
                        </a:spcBef>
                        <a:spcAft>
                          <a:spcPts val="0"/>
                        </a:spcAft>
                      </a:pPr>
                      <a:r>
                        <a:rPr lang="en-US" sz="1000">
                          <a:effectLst/>
                        </a:rPr>
                        <a:t>LWIR+SWIR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0240463"/>
                  </a:ext>
                </a:extLst>
              </a:tr>
              <a:tr h="250363">
                <a:tc rowSpan="4">
                  <a:txBody>
                    <a:bodyPr/>
                    <a:lstStyle/>
                    <a:p>
                      <a:pPr marL="0" marR="0" algn="ctr">
                        <a:spcBef>
                          <a:spcPts val="0"/>
                        </a:spcBef>
                        <a:spcAft>
                          <a:spcPts val="0"/>
                        </a:spcAft>
                      </a:pPr>
                      <a:r>
                        <a:rPr lang="en-US" sz="1000" dirty="0">
                          <a:effectLst/>
                        </a:rPr>
                        <a:t>CO</a:t>
                      </a:r>
                      <a:r>
                        <a:rPr lang="en-US" sz="1000" baseline="-25000" dirty="0">
                          <a:effectLst/>
                        </a:rPr>
                        <a:t>2</a:t>
                      </a:r>
                      <a:endParaRPr lang="en-US" sz="1100" dirty="0">
                        <a:effectLst/>
                      </a:endParaRPr>
                    </a:p>
                    <a:p>
                      <a:pPr marL="0" marR="0" algn="ctr">
                        <a:spcBef>
                          <a:spcPts val="0"/>
                        </a:spcBef>
                        <a:spcAft>
                          <a:spcPts val="0"/>
                        </a:spcAft>
                      </a:pPr>
                      <a:r>
                        <a:rPr lang="en-US" sz="1000" dirty="0">
                          <a:effectLst/>
                        </a:rPr>
                        <a:t>(TATM, H</a:t>
                      </a:r>
                      <a:r>
                        <a:rPr lang="en-US" sz="1000" baseline="-25000" dirty="0">
                          <a:effectLst/>
                        </a:rPr>
                        <a:t>2</a:t>
                      </a:r>
                      <a:r>
                        <a:rPr lang="en-US" sz="1000" dirty="0">
                          <a:effectLst/>
                        </a:rPr>
                        <a:t>O)</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VLWIR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1.1</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861784"/>
                  </a:ext>
                </a:extLst>
              </a:tr>
              <a:tr h="250363">
                <a:tc vMerge="1">
                  <a:txBody>
                    <a:bodyPr/>
                    <a:lstStyle/>
                    <a:p>
                      <a:endParaRPr lang="en-US"/>
                    </a:p>
                  </a:txBody>
                  <a:tcPr/>
                </a:tc>
                <a:tc>
                  <a:txBody>
                    <a:bodyPr/>
                    <a:lstStyle/>
                    <a:p>
                      <a:pPr marL="0" marR="0" algn="ctr">
                        <a:spcBef>
                          <a:spcPts val="0"/>
                        </a:spcBef>
                        <a:spcAft>
                          <a:spcPts val="0"/>
                        </a:spcAft>
                      </a:pPr>
                      <a:r>
                        <a:rPr lang="en-US" sz="1000">
                          <a:effectLst/>
                        </a:rPr>
                        <a:t>VLWIR+MWIR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3907854"/>
                  </a:ext>
                </a:extLst>
              </a:tr>
              <a:tr h="250363">
                <a:tc vMerge="1">
                  <a:txBody>
                    <a:bodyPr/>
                    <a:lstStyle/>
                    <a:p>
                      <a:endParaRPr lang="en-US"/>
                    </a:p>
                  </a:txBody>
                  <a:tcPr/>
                </a:tc>
                <a:tc>
                  <a:txBody>
                    <a:bodyPr/>
                    <a:lstStyle/>
                    <a:p>
                      <a:pPr marL="0" marR="0" algn="ctr">
                        <a:spcBef>
                          <a:spcPts val="0"/>
                        </a:spcBef>
                        <a:spcAft>
                          <a:spcPts val="0"/>
                        </a:spcAft>
                      </a:pPr>
                      <a:r>
                        <a:rPr lang="en-US" sz="1000">
                          <a:effectLst/>
                        </a:rPr>
                        <a:t>SWIR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0.3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0.4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4868265"/>
                  </a:ext>
                </a:extLst>
              </a:tr>
              <a:tr h="250363">
                <a:tc vMerge="1">
                  <a:txBody>
                    <a:bodyPr/>
                    <a:lstStyle/>
                    <a:p>
                      <a:endParaRPr lang="en-US"/>
                    </a:p>
                  </a:txBody>
                  <a:tcPr/>
                </a:tc>
                <a:tc>
                  <a:txBody>
                    <a:bodyPr/>
                    <a:lstStyle/>
                    <a:p>
                      <a:pPr marL="0" marR="0" algn="ctr">
                        <a:spcBef>
                          <a:spcPts val="0"/>
                        </a:spcBef>
                        <a:spcAft>
                          <a:spcPts val="0"/>
                        </a:spcAft>
                      </a:pPr>
                      <a:r>
                        <a:rPr lang="en-US" sz="1000">
                          <a:effectLst/>
                        </a:rPr>
                        <a:t>VLWIR+MWIR+SWIR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1.9*</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658918"/>
                  </a:ext>
                </a:extLst>
              </a:tr>
            </a:tbl>
          </a:graphicData>
        </a:graphic>
      </p:graphicFrame>
      <p:sp>
        <p:nvSpPr>
          <p:cNvPr id="4" name="Rectangle 3">
            <a:extLst>
              <a:ext uri="{FF2B5EF4-FFF2-40B4-BE49-F238E27FC236}">
                <a16:creationId xmlns:a16="http://schemas.microsoft.com/office/drawing/2014/main" id="{AB425723-D9A9-EF4A-BD16-40683B965197}"/>
              </a:ext>
            </a:extLst>
          </p:cNvPr>
          <p:cNvSpPr/>
          <p:nvPr/>
        </p:nvSpPr>
        <p:spPr>
          <a:xfrm>
            <a:off x="1921543" y="4579165"/>
            <a:ext cx="8345738" cy="276999"/>
          </a:xfrm>
          <a:prstGeom prst="rect">
            <a:avLst/>
          </a:prstGeom>
        </p:spPr>
        <p:txBody>
          <a:bodyPr wrap="square">
            <a:spAutoFit/>
          </a:bodyPr>
          <a:lstStyle/>
          <a:p>
            <a:pPr marL="0" marR="0" algn="ctr">
              <a:spcBef>
                <a:spcPts val="0"/>
              </a:spcBef>
              <a:spcAft>
                <a:spcPts val="600"/>
              </a:spcAft>
            </a:pPr>
            <a:r>
              <a:rPr lang="en-US" sz="1200" dirty="0">
                <a:solidFill>
                  <a:srgbClr val="33CC33"/>
                </a:solidFill>
                <a:latin typeface="Times New Roman" panose="02020603050405020304" pitchFamily="18" charset="0"/>
                <a:ea typeface="Calibri" panose="020F0502020204030204" pitchFamily="34" charset="0"/>
                <a:cs typeface="Times New Roman" panose="02020603050405020304" pitchFamily="18" charset="0"/>
              </a:rPr>
              <a:t>* Instrument noise for GSD = 4.2 km reduced by factor of 5 as a result of footprint averaging</a:t>
            </a:r>
            <a:endParaRPr lang="en-US" sz="1200" dirty="0">
              <a:solidFill>
                <a:srgbClr val="33CC33"/>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A9E4E91-CBB2-444A-B86A-C9C245024DB3}"/>
              </a:ext>
            </a:extLst>
          </p:cNvPr>
          <p:cNvSpPr txBox="1"/>
          <p:nvPr/>
        </p:nvSpPr>
        <p:spPr>
          <a:xfrm>
            <a:off x="2686071" y="4898569"/>
            <a:ext cx="6904242" cy="1600438"/>
          </a:xfrm>
          <a:prstGeom prst="rect">
            <a:avLst/>
          </a:prstGeom>
          <a:noFill/>
        </p:spPr>
        <p:txBody>
          <a:bodyPr wrap="square" rtlCol="0">
            <a:spAutoFit/>
          </a:bodyPr>
          <a:lstStyle/>
          <a:p>
            <a:pPr marL="285750" indent="-285750" algn="just">
              <a:buFont typeface="Courier New" panose="02070309020205020404" pitchFamily="49" charset="0"/>
              <a:buChar char="o"/>
            </a:pPr>
            <a:r>
              <a:rPr lang="en-US" sz="1400" dirty="0">
                <a:solidFill>
                  <a:srgbClr val="FF0000"/>
                </a:solidFill>
              </a:rPr>
              <a:t>DOFS broadly consistent with prior results from TES, </a:t>
            </a:r>
            <a:r>
              <a:rPr lang="en-US" sz="1400" dirty="0" err="1">
                <a:solidFill>
                  <a:srgbClr val="FF0000"/>
                </a:solidFill>
              </a:rPr>
              <a:t>CrIS</a:t>
            </a:r>
            <a:r>
              <a:rPr lang="en-US" sz="1400" dirty="0">
                <a:solidFill>
                  <a:srgbClr val="FF0000"/>
                </a:solidFill>
              </a:rPr>
              <a:t>, IASI, MOPITT, TROPOMI, … teams</a:t>
            </a:r>
          </a:p>
          <a:p>
            <a:pPr marL="285750" indent="-285750" algn="just">
              <a:buFont typeface="Courier New" panose="02070309020205020404" pitchFamily="49" charset="0"/>
              <a:buChar char="o"/>
            </a:pPr>
            <a:endParaRPr lang="en-US" sz="1400" dirty="0">
              <a:solidFill>
                <a:srgbClr val="FF0000"/>
              </a:solidFill>
            </a:endParaRPr>
          </a:p>
          <a:p>
            <a:pPr marL="285750" indent="-285750" algn="just">
              <a:buFont typeface="Courier New" panose="02070309020205020404" pitchFamily="49" charset="0"/>
              <a:buChar char="o"/>
            </a:pPr>
            <a:r>
              <a:rPr lang="en-US" sz="1400" dirty="0">
                <a:solidFill>
                  <a:srgbClr val="FF0000"/>
                </a:solidFill>
              </a:rPr>
              <a:t>Small changes with MOPD, but this is idealized scenario (perfect FM, perfect knowledge of interferences)</a:t>
            </a:r>
          </a:p>
          <a:p>
            <a:pPr marL="285750" indent="-285750" algn="just">
              <a:buFont typeface="Courier New" panose="02070309020205020404" pitchFamily="49" charset="0"/>
              <a:buChar char="o"/>
            </a:pPr>
            <a:endParaRPr lang="en-US" sz="1400" dirty="0">
              <a:solidFill>
                <a:srgbClr val="FF0000"/>
              </a:solidFill>
            </a:endParaRPr>
          </a:p>
          <a:p>
            <a:pPr marL="285750" indent="-285750" algn="just">
              <a:buFont typeface="Courier New" panose="02070309020205020404" pitchFamily="49" charset="0"/>
              <a:buChar char="o"/>
            </a:pPr>
            <a:r>
              <a:rPr lang="en-US" sz="1400" dirty="0">
                <a:solidFill>
                  <a:srgbClr val="FF0000"/>
                </a:solidFill>
              </a:rPr>
              <a:t>For real scenarios, high spectral resolution will reduce systematic errors</a:t>
            </a:r>
          </a:p>
        </p:txBody>
      </p:sp>
    </p:spTree>
    <p:extLst>
      <p:ext uri="{BB962C8B-B14F-4D97-AF65-F5344CB8AC3E}">
        <p14:creationId xmlns:p14="http://schemas.microsoft.com/office/powerpoint/2010/main" val="152781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66AB-9BF1-41A7-A87C-DB473D974D8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F71304F-5067-4AD8-92B0-E704968B853E}"/>
              </a:ext>
            </a:extLst>
          </p:cNvPr>
          <p:cNvSpPr>
            <a:spLocks noGrp="1"/>
          </p:cNvSpPr>
          <p:nvPr>
            <p:ph idx="1"/>
          </p:nvPr>
        </p:nvSpPr>
        <p:spPr>
          <a:xfrm>
            <a:off x="453955" y="1156996"/>
            <a:ext cx="11280913" cy="5194107"/>
          </a:xfrm>
        </p:spPr>
        <p:txBody>
          <a:bodyPr/>
          <a:lstStyle/>
          <a:p>
            <a:pPr algn="just">
              <a:spcBef>
                <a:spcPts val="0"/>
              </a:spcBef>
              <a:spcAft>
                <a:spcPts val="1800"/>
              </a:spcAft>
            </a:pPr>
            <a:r>
              <a:rPr lang="en-US" sz="2400" dirty="0">
                <a:solidFill>
                  <a:schemeClr val="tx1"/>
                </a:solidFill>
              </a:rPr>
              <a:t>GEO IR Sounder was developed in response to BAA-NOAA-GEO-2019, capable of NWP and atmospheric composition measurements.</a:t>
            </a:r>
          </a:p>
          <a:p>
            <a:pPr marL="0" indent="0" algn="just">
              <a:spcBef>
                <a:spcPts val="0"/>
              </a:spcBef>
              <a:spcAft>
                <a:spcPts val="1800"/>
              </a:spcAft>
              <a:buNone/>
            </a:pPr>
            <a:endParaRPr lang="en-US" sz="2400" dirty="0">
              <a:solidFill>
                <a:schemeClr val="tx1"/>
              </a:solidFill>
            </a:endParaRPr>
          </a:p>
          <a:p>
            <a:pPr algn="just">
              <a:spcBef>
                <a:spcPts val="0"/>
              </a:spcBef>
              <a:spcAft>
                <a:spcPts val="1800"/>
              </a:spcAft>
            </a:pPr>
            <a:r>
              <a:rPr lang="en-US" sz="2400" dirty="0">
                <a:solidFill>
                  <a:schemeClr val="tx1"/>
                </a:solidFill>
              </a:rPr>
              <a:t>GEO IR Sounder combines thermal emission and reflected solar bands (like combining </a:t>
            </a:r>
            <a:r>
              <a:rPr lang="en-US" sz="2400" dirty="0" err="1">
                <a:solidFill>
                  <a:schemeClr val="tx1"/>
                </a:solidFill>
              </a:rPr>
              <a:t>CrIS</a:t>
            </a:r>
            <a:r>
              <a:rPr lang="en-US" sz="2400" dirty="0">
                <a:solidFill>
                  <a:schemeClr val="tx1"/>
                </a:solidFill>
              </a:rPr>
              <a:t> and </a:t>
            </a:r>
            <a:r>
              <a:rPr lang="en-US" sz="2400" dirty="0" err="1">
                <a:solidFill>
                  <a:schemeClr val="tx1"/>
                </a:solidFill>
              </a:rPr>
              <a:t>GeoCARB</a:t>
            </a:r>
            <a:r>
              <a:rPr lang="en-US" sz="2400" dirty="0">
                <a:solidFill>
                  <a:schemeClr val="tx1"/>
                </a:solidFill>
              </a:rPr>
              <a:t>) in one integrated instrument package:</a:t>
            </a:r>
            <a:endParaRPr lang="en-US" sz="2000" dirty="0">
              <a:solidFill>
                <a:schemeClr val="tx1"/>
              </a:solidFill>
            </a:endParaRPr>
          </a:p>
          <a:p>
            <a:pPr lvl="1" algn="just">
              <a:spcBef>
                <a:spcPts val="0"/>
              </a:spcBef>
              <a:spcAft>
                <a:spcPts val="1800"/>
              </a:spcAft>
            </a:pPr>
            <a:r>
              <a:rPr lang="en-US" sz="2000" dirty="0">
                <a:solidFill>
                  <a:schemeClr val="tx1"/>
                </a:solidFill>
              </a:rPr>
              <a:t>Co-registered field of view in both bands</a:t>
            </a:r>
          </a:p>
          <a:p>
            <a:pPr lvl="1" algn="just">
              <a:spcBef>
                <a:spcPts val="0"/>
              </a:spcBef>
              <a:spcAft>
                <a:spcPts val="1800"/>
              </a:spcAft>
            </a:pPr>
            <a:r>
              <a:rPr lang="en-US" sz="2000" dirty="0">
                <a:solidFill>
                  <a:schemeClr val="tx1"/>
                </a:solidFill>
              </a:rPr>
              <a:t>Both bands measured at same time of day</a:t>
            </a:r>
          </a:p>
          <a:p>
            <a:pPr lvl="1" algn="just">
              <a:spcBef>
                <a:spcPts val="0"/>
              </a:spcBef>
              <a:spcAft>
                <a:spcPts val="1800"/>
              </a:spcAft>
            </a:pPr>
            <a:r>
              <a:rPr lang="en-US" sz="2000" dirty="0">
                <a:solidFill>
                  <a:schemeClr val="tx1"/>
                </a:solidFill>
              </a:rPr>
              <a:t>Reflected solar band improves sensitivity to lower troposphere and near surface</a:t>
            </a:r>
          </a:p>
          <a:p>
            <a:pPr lvl="1" algn="just">
              <a:spcBef>
                <a:spcPts val="0"/>
              </a:spcBef>
              <a:spcAft>
                <a:spcPts val="1800"/>
              </a:spcAft>
            </a:pPr>
            <a:r>
              <a:rPr lang="en-US" sz="2000" dirty="0">
                <a:solidFill>
                  <a:schemeClr val="tx1"/>
                </a:solidFill>
              </a:rPr>
              <a:t>Greater societal impact than stand-alone NWP and atmospheric composition measurements</a:t>
            </a:r>
          </a:p>
        </p:txBody>
      </p:sp>
      <p:sp>
        <p:nvSpPr>
          <p:cNvPr id="4" name="Slide Number Placeholder 3">
            <a:extLst>
              <a:ext uri="{FF2B5EF4-FFF2-40B4-BE49-F238E27FC236}">
                <a16:creationId xmlns:a16="http://schemas.microsoft.com/office/drawing/2014/main" id="{C06BF909-695F-4434-995A-C036DB508CA5}"/>
              </a:ext>
            </a:extLst>
          </p:cNvPr>
          <p:cNvSpPr>
            <a:spLocks noGrp="1"/>
          </p:cNvSpPr>
          <p:nvPr>
            <p:ph type="sldNum" sz="quarter" idx="12"/>
          </p:nvPr>
        </p:nvSpPr>
        <p:spPr/>
        <p:txBody>
          <a:bodyPr/>
          <a:lstStyle/>
          <a:p>
            <a:pPr>
              <a:defRPr/>
            </a:pPr>
            <a:fld id="{737E0D40-B1AD-478C-9744-E88CA2E882D1}" type="slidenum">
              <a:rPr lang="en-US" smtClean="0"/>
              <a:pPr>
                <a:defRPr/>
              </a:pPr>
              <a:t>2</a:t>
            </a:fld>
            <a:endParaRPr lang="en-US" dirty="0"/>
          </a:p>
        </p:txBody>
      </p:sp>
    </p:spTree>
    <p:extLst>
      <p:ext uri="{BB962C8B-B14F-4D97-AF65-F5344CB8AC3E}">
        <p14:creationId xmlns:p14="http://schemas.microsoft.com/office/powerpoint/2010/main" val="1894402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51844BC2-1804-4355-8BE6-F173D13D4204}"/>
              </a:ext>
            </a:extLst>
          </p:cNvPr>
          <p:cNvSpPr>
            <a:spLocks noGrp="1"/>
          </p:cNvSpPr>
          <p:nvPr>
            <p:ph type="title"/>
          </p:nvPr>
        </p:nvSpPr>
        <p:spPr>
          <a:xfrm>
            <a:off x="2498725" y="222250"/>
            <a:ext cx="7194550" cy="331788"/>
          </a:xfrm>
        </p:spPr>
        <p:txBody>
          <a:bodyPr>
            <a:noAutofit/>
          </a:bodyPr>
          <a:lstStyle/>
          <a:p>
            <a:pPr eaLnBrk="0" fontAlgn="base" hangingPunct="0">
              <a:lnSpc>
                <a:spcPct val="90000"/>
              </a:lnSpc>
              <a:spcAft>
                <a:spcPct val="0"/>
              </a:spcAft>
            </a:pPr>
            <a:r>
              <a:rPr lang="en-US" b="1" dirty="0">
                <a:solidFill>
                  <a:srgbClr val="A50021"/>
                </a:solidFill>
              </a:rPr>
              <a:t>Averaging Kernels: CO</a:t>
            </a:r>
          </a:p>
        </p:txBody>
      </p:sp>
      <p:sp>
        <p:nvSpPr>
          <p:cNvPr id="24" name="Slide Number Placeholder 4">
            <a:extLst>
              <a:ext uri="{FF2B5EF4-FFF2-40B4-BE49-F238E27FC236}">
                <a16:creationId xmlns:a16="http://schemas.microsoft.com/office/drawing/2014/main" id="{E7D4CBCF-D542-4F3D-8ADA-11401A214F01}"/>
              </a:ext>
            </a:extLst>
          </p:cNvPr>
          <p:cNvSpPr>
            <a:spLocks noGrp="1"/>
          </p:cNvSpPr>
          <p:nvPr>
            <p:ph type="sldNum" sz="quarter" idx="12"/>
          </p:nvPr>
        </p:nvSpPr>
        <p:spPr>
          <a:xfrm>
            <a:off x="11070150" y="6554823"/>
            <a:ext cx="1038576" cy="239022"/>
          </a:xfrm>
        </p:spPr>
        <p:txBody>
          <a:bodyPr/>
          <a:lstStyle/>
          <a:p>
            <a:fld id="{E19FC8AF-0387-9E42-95A0-D6B0B6751E4C}" type="slidenum">
              <a:rPr lang="en-US" smtClean="0"/>
              <a:t>20</a:t>
            </a:fld>
            <a:endParaRPr lang="en-US"/>
          </a:p>
        </p:txBody>
      </p:sp>
      <p:sp>
        <p:nvSpPr>
          <p:cNvPr id="2" name="TextBox 1">
            <a:extLst>
              <a:ext uri="{FF2B5EF4-FFF2-40B4-BE49-F238E27FC236}">
                <a16:creationId xmlns:a16="http://schemas.microsoft.com/office/drawing/2014/main" id="{2D485722-910E-A64C-A3D4-7888C4ECE561}"/>
              </a:ext>
            </a:extLst>
          </p:cNvPr>
          <p:cNvSpPr txBox="1"/>
          <p:nvPr/>
        </p:nvSpPr>
        <p:spPr>
          <a:xfrm>
            <a:off x="2759965" y="5903314"/>
            <a:ext cx="1038576" cy="369332"/>
          </a:xfrm>
          <a:prstGeom prst="rect">
            <a:avLst/>
          </a:prstGeom>
          <a:noFill/>
        </p:spPr>
        <p:txBody>
          <a:bodyPr wrap="square" rtlCol="0">
            <a:spAutoFit/>
          </a:bodyPr>
          <a:lstStyle/>
          <a:p>
            <a:r>
              <a:rPr lang="en-US" sz="1800" b="1" dirty="0"/>
              <a:t>MWIR</a:t>
            </a:r>
          </a:p>
        </p:txBody>
      </p:sp>
      <p:sp>
        <p:nvSpPr>
          <p:cNvPr id="27" name="TextBox 26">
            <a:extLst>
              <a:ext uri="{FF2B5EF4-FFF2-40B4-BE49-F238E27FC236}">
                <a16:creationId xmlns:a16="http://schemas.microsoft.com/office/drawing/2014/main" id="{EAA86603-2CE0-7B48-8D89-E3D48B0831DC}"/>
              </a:ext>
            </a:extLst>
          </p:cNvPr>
          <p:cNvSpPr txBox="1"/>
          <p:nvPr/>
        </p:nvSpPr>
        <p:spPr>
          <a:xfrm>
            <a:off x="5466264" y="5919358"/>
            <a:ext cx="1038576" cy="369332"/>
          </a:xfrm>
          <a:prstGeom prst="rect">
            <a:avLst/>
          </a:prstGeom>
          <a:noFill/>
        </p:spPr>
        <p:txBody>
          <a:bodyPr wrap="square" rtlCol="0">
            <a:spAutoFit/>
          </a:bodyPr>
          <a:lstStyle/>
          <a:p>
            <a:r>
              <a:rPr lang="en-US" sz="1800" b="1" dirty="0"/>
              <a:t>SWIR</a:t>
            </a:r>
          </a:p>
        </p:txBody>
      </p:sp>
      <p:sp>
        <p:nvSpPr>
          <p:cNvPr id="28" name="TextBox 27">
            <a:extLst>
              <a:ext uri="{FF2B5EF4-FFF2-40B4-BE49-F238E27FC236}">
                <a16:creationId xmlns:a16="http://schemas.microsoft.com/office/drawing/2014/main" id="{BFCF73B1-B986-2C40-8884-A685C0E730E1}"/>
              </a:ext>
            </a:extLst>
          </p:cNvPr>
          <p:cNvSpPr txBox="1"/>
          <p:nvPr/>
        </p:nvSpPr>
        <p:spPr>
          <a:xfrm>
            <a:off x="7885999" y="5895296"/>
            <a:ext cx="1380552" cy="369332"/>
          </a:xfrm>
          <a:prstGeom prst="rect">
            <a:avLst/>
          </a:prstGeom>
          <a:noFill/>
        </p:spPr>
        <p:txBody>
          <a:bodyPr wrap="square" rtlCol="0">
            <a:spAutoFit/>
          </a:bodyPr>
          <a:lstStyle/>
          <a:p>
            <a:r>
              <a:rPr lang="en-US" sz="1800" b="1" dirty="0"/>
              <a:t>Combined</a:t>
            </a:r>
          </a:p>
        </p:txBody>
      </p:sp>
      <p:pic>
        <p:nvPicPr>
          <p:cNvPr id="11" name="Picture 10">
            <a:extLst>
              <a:ext uri="{FF2B5EF4-FFF2-40B4-BE49-F238E27FC236}">
                <a16:creationId xmlns:a16="http://schemas.microsoft.com/office/drawing/2014/main" id="{AA37FBF1-5D3F-5B46-B1C9-F843ADFB7404}"/>
              </a:ext>
            </a:extLst>
          </p:cNvPr>
          <p:cNvPicPr/>
          <p:nvPr/>
        </p:nvPicPr>
        <p:blipFill rotWithShape="1">
          <a:blip r:embed="rId3"/>
          <a:srcRect t="3473" b="2482"/>
          <a:stretch/>
        </p:blipFill>
        <p:spPr bwMode="auto">
          <a:xfrm>
            <a:off x="1676400" y="892629"/>
            <a:ext cx="8016875" cy="49094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5928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51844BC2-1804-4355-8BE6-F173D13D4204}"/>
              </a:ext>
            </a:extLst>
          </p:cNvPr>
          <p:cNvSpPr>
            <a:spLocks noGrp="1"/>
          </p:cNvSpPr>
          <p:nvPr>
            <p:ph type="title"/>
          </p:nvPr>
        </p:nvSpPr>
        <p:spPr>
          <a:xfrm>
            <a:off x="2498725" y="222250"/>
            <a:ext cx="7194550" cy="331788"/>
          </a:xfrm>
        </p:spPr>
        <p:txBody>
          <a:bodyPr>
            <a:noAutofit/>
          </a:bodyPr>
          <a:lstStyle/>
          <a:p>
            <a:pPr eaLnBrk="0" fontAlgn="base" hangingPunct="0">
              <a:lnSpc>
                <a:spcPct val="90000"/>
              </a:lnSpc>
              <a:spcAft>
                <a:spcPct val="0"/>
              </a:spcAft>
            </a:pPr>
            <a:r>
              <a:rPr lang="en-US" b="1" dirty="0">
                <a:solidFill>
                  <a:srgbClr val="A50021"/>
                </a:solidFill>
              </a:rPr>
              <a:t>Averaging Kernels: CH</a:t>
            </a:r>
            <a:r>
              <a:rPr lang="en-US" b="1" baseline="-25000" dirty="0">
                <a:solidFill>
                  <a:srgbClr val="A50021"/>
                </a:solidFill>
              </a:rPr>
              <a:t>4</a:t>
            </a:r>
          </a:p>
        </p:txBody>
      </p:sp>
      <p:sp>
        <p:nvSpPr>
          <p:cNvPr id="24" name="Slide Number Placeholder 4">
            <a:extLst>
              <a:ext uri="{FF2B5EF4-FFF2-40B4-BE49-F238E27FC236}">
                <a16:creationId xmlns:a16="http://schemas.microsoft.com/office/drawing/2014/main" id="{E7D4CBCF-D542-4F3D-8ADA-11401A214F01}"/>
              </a:ext>
            </a:extLst>
          </p:cNvPr>
          <p:cNvSpPr>
            <a:spLocks noGrp="1"/>
          </p:cNvSpPr>
          <p:nvPr>
            <p:ph type="sldNum" sz="quarter" idx="12"/>
          </p:nvPr>
        </p:nvSpPr>
        <p:spPr>
          <a:xfrm>
            <a:off x="11070150" y="6554823"/>
            <a:ext cx="1038576" cy="239022"/>
          </a:xfrm>
        </p:spPr>
        <p:txBody>
          <a:bodyPr/>
          <a:lstStyle/>
          <a:p>
            <a:fld id="{E19FC8AF-0387-9E42-95A0-D6B0B6751E4C}" type="slidenum">
              <a:rPr lang="en-US" smtClean="0"/>
              <a:t>21</a:t>
            </a:fld>
            <a:endParaRPr lang="en-US"/>
          </a:p>
        </p:txBody>
      </p:sp>
      <p:sp>
        <p:nvSpPr>
          <p:cNvPr id="2" name="TextBox 1">
            <a:extLst>
              <a:ext uri="{FF2B5EF4-FFF2-40B4-BE49-F238E27FC236}">
                <a16:creationId xmlns:a16="http://schemas.microsoft.com/office/drawing/2014/main" id="{2D485722-910E-A64C-A3D4-7888C4ECE561}"/>
              </a:ext>
            </a:extLst>
          </p:cNvPr>
          <p:cNvSpPr txBox="1"/>
          <p:nvPr/>
        </p:nvSpPr>
        <p:spPr>
          <a:xfrm>
            <a:off x="2879707" y="5903314"/>
            <a:ext cx="1038576" cy="369332"/>
          </a:xfrm>
          <a:prstGeom prst="rect">
            <a:avLst/>
          </a:prstGeom>
          <a:noFill/>
        </p:spPr>
        <p:txBody>
          <a:bodyPr wrap="square" rtlCol="0">
            <a:spAutoFit/>
          </a:bodyPr>
          <a:lstStyle/>
          <a:p>
            <a:r>
              <a:rPr lang="en-US" sz="1800" b="1" dirty="0"/>
              <a:t>LWIR</a:t>
            </a:r>
          </a:p>
        </p:txBody>
      </p:sp>
      <p:sp>
        <p:nvSpPr>
          <p:cNvPr id="27" name="TextBox 26">
            <a:extLst>
              <a:ext uri="{FF2B5EF4-FFF2-40B4-BE49-F238E27FC236}">
                <a16:creationId xmlns:a16="http://schemas.microsoft.com/office/drawing/2014/main" id="{EAA86603-2CE0-7B48-8D89-E3D48B0831DC}"/>
              </a:ext>
            </a:extLst>
          </p:cNvPr>
          <p:cNvSpPr txBox="1"/>
          <p:nvPr/>
        </p:nvSpPr>
        <p:spPr>
          <a:xfrm>
            <a:off x="5586010" y="5919358"/>
            <a:ext cx="1038576" cy="369332"/>
          </a:xfrm>
          <a:prstGeom prst="rect">
            <a:avLst/>
          </a:prstGeom>
          <a:noFill/>
        </p:spPr>
        <p:txBody>
          <a:bodyPr wrap="square" rtlCol="0">
            <a:spAutoFit/>
          </a:bodyPr>
          <a:lstStyle/>
          <a:p>
            <a:r>
              <a:rPr lang="en-US" sz="1800" b="1" dirty="0"/>
              <a:t>SWIR</a:t>
            </a:r>
          </a:p>
        </p:txBody>
      </p:sp>
      <p:sp>
        <p:nvSpPr>
          <p:cNvPr id="28" name="TextBox 27">
            <a:extLst>
              <a:ext uri="{FF2B5EF4-FFF2-40B4-BE49-F238E27FC236}">
                <a16:creationId xmlns:a16="http://schemas.microsoft.com/office/drawing/2014/main" id="{BFCF73B1-B986-2C40-8884-A685C0E730E1}"/>
              </a:ext>
            </a:extLst>
          </p:cNvPr>
          <p:cNvSpPr txBox="1"/>
          <p:nvPr/>
        </p:nvSpPr>
        <p:spPr>
          <a:xfrm>
            <a:off x="8038398" y="5895296"/>
            <a:ext cx="1380552" cy="369332"/>
          </a:xfrm>
          <a:prstGeom prst="rect">
            <a:avLst/>
          </a:prstGeom>
          <a:noFill/>
        </p:spPr>
        <p:txBody>
          <a:bodyPr wrap="square" rtlCol="0">
            <a:spAutoFit/>
          </a:bodyPr>
          <a:lstStyle/>
          <a:p>
            <a:r>
              <a:rPr lang="en-US" sz="1800" b="1" dirty="0"/>
              <a:t>Combined</a:t>
            </a:r>
          </a:p>
        </p:txBody>
      </p:sp>
      <p:pic>
        <p:nvPicPr>
          <p:cNvPr id="8" name="Picture 7">
            <a:extLst>
              <a:ext uri="{FF2B5EF4-FFF2-40B4-BE49-F238E27FC236}">
                <a16:creationId xmlns:a16="http://schemas.microsoft.com/office/drawing/2014/main" id="{886E01A8-B4F5-0A41-A447-A88D3438A000}"/>
              </a:ext>
            </a:extLst>
          </p:cNvPr>
          <p:cNvPicPr/>
          <p:nvPr/>
        </p:nvPicPr>
        <p:blipFill>
          <a:blip r:embed="rId3"/>
          <a:stretch>
            <a:fillRect/>
          </a:stretch>
        </p:blipFill>
        <p:spPr>
          <a:xfrm>
            <a:off x="1763486" y="827314"/>
            <a:ext cx="8022771" cy="5067982"/>
          </a:xfrm>
          <a:prstGeom prst="rect">
            <a:avLst/>
          </a:prstGeom>
        </p:spPr>
      </p:pic>
    </p:spTree>
    <p:extLst>
      <p:ext uri="{BB962C8B-B14F-4D97-AF65-F5344CB8AC3E}">
        <p14:creationId xmlns:p14="http://schemas.microsoft.com/office/powerpoint/2010/main" val="2005761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51844BC2-1804-4355-8BE6-F173D13D4204}"/>
              </a:ext>
            </a:extLst>
          </p:cNvPr>
          <p:cNvSpPr>
            <a:spLocks noGrp="1"/>
          </p:cNvSpPr>
          <p:nvPr>
            <p:ph type="title"/>
          </p:nvPr>
        </p:nvSpPr>
        <p:spPr>
          <a:xfrm>
            <a:off x="2498725" y="222250"/>
            <a:ext cx="7194550" cy="331788"/>
          </a:xfrm>
        </p:spPr>
        <p:txBody>
          <a:bodyPr>
            <a:noAutofit/>
          </a:bodyPr>
          <a:lstStyle/>
          <a:p>
            <a:pPr eaLnBrk="0" fontAlgn="base" hangingPunct="0">
              <a:lnSpc>
                <a:spcPct val="90000"/>
              </a:lnSpc>
              <a:spcAft>
                <a:spcPct val="0"/>
              </a:spcAft>
            </a:pPr>
            <a:r>
              <a:rPr lang="en-US" b="1" dirty="0">
                <a:solidFill>
                  <a:srgbClr val="A50021"/>
                </a:solidFill>
              </a:rPr>
              <a:t>Averaging Kernels: CO</a:t>
            </a:r>
            <a:r>
              <a:rPr lang="en-US" b="1" baseline="-25000" dirty="0">
                <a:solidFill>
                  <a:srgbClr val="A50021"/>
                </a:solidFill>
              </a:rPr>
              <a:t>2</a:t>
            </a:r>
          </a:p>
        </p:txBody>
      </p:sp>
      <p:sp>
        <p:nvSpPr>
          <p:cNvPr id="24" name="Slide Number Placeholder 4">
            <a:extLst>
              <a:ext uri="{FF2B5EF4-FFF2-40B4-BE49-F238E27FC236}">
                <a16:creationId xmlns:a16="http://schemas.microsoft.com/office/drawing/2014/main" id="{E7D4CBCF-D542-4F3D-8ADA-11401A214F01}"/>
              </a:ext>
            </a:extLst>
          </p:cNvPr>
          <p:cNvSpPr>
            <a:spLocks noGrp="1"/>
          </p:cNvSpPr>
          <p:nvPr>
            <p:ph type="sldNum" sz="quarter" idx="12"/>
          </p:nvPr>
        </p:nvSpPr>
        <p:spPr>
          <a:xfrm>
            <a:off x="11070150" y="6554823"/>
            <a:ext cx="1038576" cy="239022"/>
          </a:xfrm>
        </p:spPr>
        <p:txBody>
          <a:bodyPr/>
          <a:lstStyle/>
          <a:p>
            <a:fld id="{E19FC8AF-0387-9E42-95A0-D6B0B6751E4C}" type="slidenum">
              <a:rPr lang="en-US" smtClean="0"/>
              <a:t>22</a:t>
            </a:fld>
            <a:endParaRPr lang="en-US"/>
          </a:p>
        </p:txBody>
      </p:sp>
      <p:sp>
        <p:nvSpPr>
          <p:cNvPr id="2" name="TextBox 1">
            <a:extLst>
              <a:ext uri="{FF2B5EF4-FFF2-40B4-BE49-F238E27FC236}">
                <a16:creationId xmlns:a16="http://schemas.microsoft.com/office/drawing/2014/main" id="{2D485722-910E-A64C-A3D4-7888C4ECE561}"/>
              </a:ext>
            </a:extLst>
          </p:cNvPr>
          <p:cNvSpPr txBox="1"/>
          <p:nvPr/>
        </p:nvSpPr>
        <p:spPr>
          <a:xfrm>
            <a:off x="2408031" y="5903314"/>
            <a:ext cx="1684422" cy="369332"/>
          </a:xfrm>
          <a:prstGeom prst="rect">
            <a:avLst/>
          </a:prstGeom>
          <a:noFill/>
        </p:spPr>
        <p:txBody>
          <a:bodyPr wrap="square" rtlCol="0">
            <a:spAutoFit/>
          </a:bodyPr>
          <a:lstStyle/>
          <a:p>
            <a:r>
              <a:rPr lang="en-US" sz="1800" b="1" dirty="0"/>
              <a:t>VLWIR+MWIR</a:t>
            </a:r>
          </a:p>
        </p:txBody>
      </p:sp>
      <p:sp>
        <p:nvSpPr>
          <p:cNvPr id="27" name="TextBox 26">
            <a:extLst>
              <a:ext uri="{FF2B5EF4-FFF2-40B4-BE49-F238E27FC236}">
                <a16:creationId xmlns:a16="http://schemas.microsoft.com/office/drawing/2014/main" id="{EAA86603-2CE0-7B48-8D89-E3D48B0831DC}"/>
              </a:ext>
            </a:extLst>
          </p:cNvPr>
          <p:cNvSpPr txBox="1"/>
          <p:nvPr/>
        </p:nvSpPr>
        <p:spPr>
          <a:xfrm>
            <a:off x="5683410" y="5919358"/>
            <a:ext cx="1038576" cy="369332"/>
          </a:xfrm>
          <a:prstGeom prst="rect">
            <a:avLst/>
          </a:prstGeom>
          <a:noFill/>
        </p:spPr>
        <p:txBody>
          <a:bodyPr wrap="square" rtlCol="0">
            <a:spAutoFit/>
          </a:bodyPr>
          <a:lstStyle/>
          <a:p>
            <a:r>
              <a:rPr lang="en-US" sz="1800" b="1" dirty="0"/>
              <a:t>SWIR</a:t>
            </a:r>
          </a:p>
        </p:txBody>
      </p:sp>
      <p:sp>
        <p:nvSpPr>
          <p:cNvPr id="28" name="TextBox 27">
            <a:extLst>
              <a:ext uri="{FF2B5EF4-FFF2-40B4-BE49-F238E27FC236}">
                <a16:creationId xmlns:a16="http://schemas.microsoft.com/office/drawing/2014/main" id="{BFCF73B1-B986-2C40-8884-A685C0E730E1}"/>
              </a:ext>
            </a:extLst>
          </p:cNvPr>
          <p:cNvSpPr txBox="1"/>
          <p:nvPr/>
        </p:nvSpPr>
        <p:spPr>
          <a:xfrm>
            <a:off x="8301943" y="5906182"/>
            <a:ext cx="1380552" cy="369332"/>
          </a:xfrm>
          <a:prstGeom prst="rect">
            <a:avLst/>
          </a:prstGeom>
          <a:noFill/>
        </p:spPr>
        <p:txBody>
          <a:bodyPr wrap="square" rtlCol="0">
            <a:spAutoFit/>
          </a:bodyPr>
          <a:lstStyle/>
          <a:p>
            <a:r>
              <a:rPr lang="en-US" sz="1800" b="1" dirty="0"/>
              <a:t>Combined</a:t>
            </a:r>
          </a:p>
        </p:txBody>
      </p:sp>
      <p:pic>
        <p:nvPicPr>
          <p:cNvPr id="9" name="Picture 8">
            <a:extLst>
              <a:ext uri="{FF2B5EF4-FFF2-40B4-BE49-F238E27FC236}">
                <a16:creationId xmlns:a16="http://schemas.microsoft.com/office/drawing/2014/main" id="{D9C9B035-0088-CF41-AE47-3E6212954C51}"/>
              </a:ext>
            </a:extLst>
          </p:cNvPr>
          <p:cNvPicPr/>
          <p:nvPr/>
        </p:nvPicPr>
        <p:blipFill rotWithShape="1">
          <a:blip r:embed="rId3"/>
          <a:srcRect t="778"/>
          <a:stretch/>
        </p:blipFill>
        <p:spPr bwMode="auto">
          <a:xfrm>
            <a:off x="1741714" y="827314"/>
            <a:ext cx="8360229" cy="50679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1211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D9C59-BD24-5948-B696-231AD8A71B52}"/>
              </a:ext>
            </a:extLst>
          </p:cNvPr>
          <p:cNvSpPr>
            <a:spLocks noGrp="1"/>
          </p:cNvSpPr>
          <p:nvPr>
            <p:ph idx="1"/>
          </p:nvPr>
        </p:nvSpPr>
        <p:spPr>
          <a:xfrm>
            <a:off x="1867963" y="905964"/>
            <a:ext cx="8452897" cy="5526919"/>
          </a:xfrm>
          <a:noFill/>
          <a:ln>
            <a:noFill/>
          </a:ln>
        </p:spPr>
        <p:txBody>
          <a:bodyPr>
            <a:noAutofit/>
          </a:bodyPr>
          <a:lstStyle/>
          <a:p>
            <a:pPr algn="just">
              <a:buFont typeface="Wingdings" panose="05000000000000000000" pitchFamily="2" charset="2"/>
              <a:buChar char="§"/>
            </a:pPr>
            <a:r>
              <a:rPr lang="en-US" sz="2400" kern="0" dirty="0">
                <a:solidFill>
                  <a:schemeClr val="tx1"/>
                </a:solidFill>
                <a:latin typeface="Arial"/>
              </a:rPr>
              <a:t>High spectral resolution provides improved ability to</a:t>
            </a:r>
          </a:p>
          <a:p>
            <a:pPr lvl="1" algn="just">
              <a:buFont typeface="Wingdings" panose="05000000000000000000" pitchFamily="2" charset="2"/>
              <a:buChar char="§"/>
            </a:pPr>
            <a:r>
              <a:rPr lang="en-US" sz="2000" kern="0" dirty="0">
                <a:solidFill>
                  <a:schemeClr val="tx1"/>
                </a:solidFill>
                <a:latin typeface="Arial"/>
              </a:rPr>
              <a:t>distinguish absorption lines of target species from interferents</a:t>
            </a:r>
          </a:p>
          <a:p>
            <a:pPr lvl="1" algn="just">
              <a:buFont typeface="Wingdings" panose="05000000000000000000" pitchFamily="2" charset="2"/>
              <a:buChar char="§"/>
            </a:pPr>
            <a:r>
              <a:rPr lang="en-US" sz="2000" dirty="0">
                <a:solidFill>
                  <a:schemeClr val="tx1"/>
                </a:solidFill>
                <a:latin typeface="Arial"/>
              </a:rPr>
              <a:t>separate tropospheric signal from stratospheric signal</a:t>
            </a:r>
            <a:endParaRPr lang="en-US" sz="2000" kern="0" dirty="0">
              <a:solidFill>
                <a:schemeClr val="tx1"/>
              </a:solidFill>
              <a:latin typeface="Arial"/>
            </a:endParaRPr>
          </a:p>
          <a:p>
            <a:pPr algn="just"/>
            <a:endParaRPr lang="en-US" sz="2400" dirty="0">
              <a:solidFill>
                <a:schemeClr val="tx1"/>
              </a:solidFill>
            </a:endParaRPr>
          </a:p>
          <a:p>
            <a:pPr algn="just"/>
            <a:r>
              <a:rPr lang="en-US" sz="2400" dirty="0">
                <a:solidFill>
                  <a:schemeClr val="tx1"/>
                </a:solidFill>
              </a:rPr>
              <a:t>Trade-off between spectral resolution and noise</a:t>
            </a:r>
          </a:p>
          <a:p>
            <a:pPr lvl="1" algn="just">
              <a:buFont typeface="Wingdings" panose="05000000000000000000" pitchFamily="2" charset="2"/>
              <a:buChar char="§"/>
            </a:pPr>
            <a:r>
              <a:rPr lang="en-US" sz="2000" dirty="0">
                <a:solidFill>
                  <a:schemeClr val="tx1"/>
                </a:solidFill>
                <a:latin typeface="Arial"/>
              </a:rPr>
              <a:t>comparable DOFS for idealized retrievals</a:t>
            </a:r>
          </a:p>
          <a:p>
            <a:pPr lvl="1" algn="just">
              <a:buFont typeface="Wingdings" panose="05000000000000000000" pitchFamily="2" charset="2"/>
              <a:buChar char="§"/>
            </a:pPr>
            <a:r>
              <a:rPr lang="en-US" sz="2000" dirty="0">
                <a:solidFill>
                  <a:schemeClr val="tx1"/>
                </a:solidFill>
                <a:latin typeface="Arial"/>
              </a:rPr>
              <a:t>reduction in systematic errors for real scenarios</a:t>
            </a:r>
            <a:endParaRPr lang="en-US" sz="2000" baseline="30000" dirty="0">
              <a:solidFill>
                <a:schemeClr val="tx1"/>
              </a:solidFill>
              <a:latin typeface="Arial"/>
            </a:endParaRPr>
          </a:p>
          <a:p>
            <a:pPr algn="just"/>
            <a:endParaRPr lang="en-US" sz="2400" dirty="0">
              <a:solidFill>
                <a:schemeClr val="tx1"/>
              </a:solidFill>
            </a:endParaRPr>
          </a:p>
          <a:p>
            <a:pPr algn="just"/>
            <a:r>
              <a:rPr lang="en-US" sz="2400" dirty="0">
                <a:solidFill>
                  <a:schemeClr val="tx1"/>
                </a:solidFill>
              </a:rPr>
              <a:t>Combination of spectral bands enhances lower tropospheric and near-surface sensitivity</a:t>
            </a:r>
          </a:p>
        </p:txBody>
      </p:sp>
      <p:sp>
        <p:nvSpPr>
          <p:cNvPr id="7" name="Title 1">
            <a:extLst>
              <a:ext uri="{FF2B5EF4-FFF2-40B4-BE49-F238E27FC236}">
                <a16:creationId xmlns:a16="http://schemas.microsoft.com/office/drawing/2014/main" id="{FEF83FE5-18C9-4551-96DC-5EB2A7E3DD71}"/>
              </a:ext>
            </a:extLst>
          </p:cNvPr>
          <p:cNvSpPr>
            <a:spLocks noGrp="1"/>
          </p:cNvSpPr>
          <p:nvPr>
            <p:ph type="title"/>
          </p:nvPr>
        </p:nvSpPr>
        <p:spPr>
          <a:xfrm>
            <a:off x="2498725" y="222250"/>
            <a:ext cx="7194550" cy="331788"/>
          </a:xfrm>
        </p:spPr>
        <p:txBody>
          <a:bodyPr>
            <a:noAutofit/>
          </a:bodyPr>
          <a:lstStyle/>
          <a:p>
            <a:pPr eaLnBrk="0" fontAlgn="base" hangingPunct="0">
              <a:lnSpc>
                <a:spcPct val="90000"/>
              </a:lnSpc>
              <a:spcAft>
                <a:spcPct val="0"/>
              </a:spcAft>
            </a:pPr>
            <a:r>
              <a:rPr lang="en-US" b="1" dirty="0">
                <a:solidFill>
                  <a:srgbClr val="A50021"/>
                </a:solidFill>
              </a:rPr>
              <a:t>Simulated Retrievals: Summary</a:t>
            </a:r>
          </a:p>
        </p:txBody>
      </p:sp>
      <p:sp>
        <p:nvSpPr>
          <p:cNvPr id="9" name="Slide Number Placeholder 4">
            <a:extLst>
              <a:ext uri="{FF2B5EF4-FFF2-40B4-BE49-F238E27FC236}">
                <a16:creationId xmlns:a16="http://schemas.microsoft.com/office/drawing/2014/main" id="{55CC37AE-DAA1-463C-A661-157C95217CA4}"/>
              </a:ext>
            </a:extLst>
          </p:cNvPr>
          <p:cNvSpPr>
            <a:spLocks noGrp="1"/>
          </p:cNvSpPr>
          <p:nvPr>
            <p:ph type="sldNum" sz="quarter" idx="12"/>
          </p:nvPr>
        </p:nvSpPr>
        <p:spPr>
          <a:xfrm>
            <a:off x="11070150" y="6554823"/>
            <a:ext cx="1038576" cy="239022"/>
          </a:xfrm>
        </p:spPr>
        <p:txBody>
          <a:bodyPr/>
          <a:lstStyle/>
          <a:p>
            <a:fld id="{E19FC8AF-0387-9E42-95A0-D6B0B6751E4C}" type="slidenum">
              <a:rPr lang="en-US" smtClean="0"/>
              <a:t>23</a:t>
            </a:fld>
            <a:endParaRPr lang="en-US"/>
          </a:p>
        </p:txBody>
      </p:sp>
    </p:spTree>
    <p:extLst>
      <p:ext uri="{BB962C8B-B14F-4D97-AF65-F5344CB8AC3E}">
        <p14:creationId xmlns:p14="http://schemas.microsoft.com/office/powerpoint/2010/main" val="3629471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D9C59-BD24-5948-B696-231AD8A71B52}"/>
              </a:ext>
            </a:extLst>
          </p:cNvPr>
          <p:cNvSpPr>
            <a:spLocks noGrp="1"/>
          </p:cNvSpPr>
          <p:nvPr>
            <p:ph idx="1"/>
          </p:nvPr>
        </p:nvSpPr>
        <p:spPr>
          <a:xfrm>
            <a:off x="1867963" y="905964"/>
            <a:ext cx="8452897" cy="5526919"/>
          </a:xfrm>
          <a:noFill/>
          <a:ln>
            <a:noFill/>
          </a:ln>
        </p:spPr>
        <p:txBody>
          <a:bodyPr>
            <a:noAutofit/>
          </a:bodyPr>
          <a:lstStyle/>
          <a:p>
            <a:pPr algn="just"/>
            <a:r>
              <a:rPr lang="en-US" sz="2400" dirty="0">
                <a:solidFill>
                  <a:schemeClr val="tx1"/>
                </a:solidFill>
              </a:rPr>
              <a:t>GSD = 2.1 km and 4.2 km both provide excellent results for T and H</a:t>
            </a:r>
            <a:r>
              <a:rPr lang="en-US" sz="2400" baseline="-25000" dirty="0">
                <a:solidFill>
                  <a:schemeClr val="tx1"/>
                </a:solidFill>
              </a:rPr>
              <a:t>2</a:t>
            </a:r>
            <a:r>
              <a:rPr lang="en-US" sz="2400" dirty="0">
                <a:solidFill>
                  <a:schemeClr val="tx1"/>
                </a:solidFill>
              </a:rPr>
              <a:t>O</a:t>
            </a:r>
          </a:p>
          <a:p>
            <a:pPr algn="just"/>
            <a:endParaRPr lang="en-US" sz="2400" dirty="0">
              <a:solidFill>
                <a:schemeClr val="tx1"/>
              </a:solidFill>
            </a:endParaRPr>
          </a:p>
          <a:p>
            <a:pPr algn="just"/>
            <a:r>
              <a:rPr lang="en-US" sz="2400" dirty="0">
                <a:solidFill>
                  <a:schemeClr val="tx1"/>
                </a:solidFill>
              </a:rPr>
              <a:t>SWIR provides clear benefit for CO, CH</a:t>
            </a:r>
            <a:r>
              <a:rPr lang="en-US" sz="2400" baseline="-25000" dirty="0">
                <a:solidFill>
                  <a:schemeClr val="tx1"/>
                </a:solidFill>
              </a:rPr>
              <a:t>4</a:t>
            </a:r>
            <a:r>
              <a:rPr lang="en-US" sz="2400" dirty="0">
                <a:solidFill>
                  <a:schemeClr val="tx1"/>
                </a:solidFill>
              </a:rPr>
              <a:t> and CO</a:t>
            </a:r>
            <a:r>
              <a:rPr lang="en-US" sz="2400" baseline="-25000" dirty="0">
                <a:solidFill>
                  <a:schemeClr val="tx1"/>
                </a:solidFill>
              </a:rPr>
              <a:t>2</a:t>
            </a:r>
            <a:r>
              <a:rPr lang="en-US" sz="2400" dirty="0">
                <a:solidFill>
                  <a:schemeClr val="tx1"/>
                </a:solidFill>
              </a:rPr>
              <a:t> when footprints are aggregated</a:t>
            </a:r>
          </a:p>
          <a:p>
            <a:pPr algn="just"/>
            <a:endParaRPr lang="en-US" sz="2400" dirty="0">
              <a:solidFill>
                <a:schemeClr val="tx1"/>
              </a:solidFill>
            </a:endParaRPr>
          </a:p>
          <a:p>
            <a:pPr algn="just"/>
            <a:r>
              <a:rPr lang="en-US" sz="2400" dirty="0">
                <a:solidFill>
                  <a:schemeClr val="tx1"/>
                </a:solidFill>
              </a:rPr>
              <a:t>Performance of GEO-IR Sounder is similar to or better than currently operational instruments.</a:t>
            </a:r>
          </a:p>
        </p:txBody>
      </p:sp>
      <p:sp>
        <p:nvSpPr>
          <p:cNvPr id="7" name="Title 1">
            <a:extLst>
              <a:ext uri="{FF2B5EF4-FFF2-40B4-BE49-F238E27FC236}">
                <a16:creationId xmlns:a16="http://schemas.microsoft.com/office/drawing/2014/main" id="{FEF83FE5-18C9-4551-96DC-5EB2A7E3DD71}"/>
              </a:ext>
            </a:extLst>
          </p:cNvPr>
          <p:cNvSpPr>
            <a:spLocks noGrp="1"/>
          </p:cNvSpPr>
          <p:nvPr>
            <p:ph type="title"/>
          </p:nvPr>
        </p:nvSpPr>
        <p:spPr>
          <a:xfrm>
            <a:off x="2498725" y="222250"/>
            <a:ext cx="7194550" cy="331788"/>
          </a:xfrm>
        </p:spPr>
        <p:txBody>
          <a:bodyPr>
            <a:noAutofit/>
          </a:bodyPr>
          <a:lstStyle/>
          <a:p>
            <a:pPr eaLnBrk="0" fontAlgn="base" hangingPunct="0">
              <a:lnSpc>
                <a:spcPct val="90000"/>
              </a:lnSpc>
              <a:spcAft>
                <a:spcPct val="0"/>
              </a:spcAft>
            </a:pPr>
            <a:r>
              <a:rPr lang="en-US" b="1" dirty="0">
                <a:solidFill>
                  <a:srgbClr val="A50021"/>
                </a:solidFill>
              </a:rPr>
              <a:t>Simulated Retrievals: Summary (Continued)</a:t>
            </a:r>
          </a:p>
        </p:txBody>
      </p:sp>
      <p:sp>
        <p:nvSpPr>
          <p:cNvPr id="9" name="Slide Number Placeholder 4">
            <a:extLst>
              <a:ext uri="{FF2B5EF4-FFF2-40B4-BE49-F238E27FC236}">
                <a16:creationId xmlns:a16="http://schemas.microsoft.com/office/drawing/2014/main" id="{55CC37AE-DAA1-463C-A661-157C95217CA4}"/>
              </a:ext>
            </a:extLst>
          </p:cNvPr>
          <p:cNvSpPr>
            <a:spLocks noGrp="1"/>
          </p:cNvSpPr>
          <p:nvPr>
            <p:ph type="sldNum" sz="quarter" idx="12"/>
          </p:nvPr>
        </p:nvSpPr>
        <p:spPr>
          <a:xfrm>
            <a:off x="11070150" y="6554823"/>
            <a:ext cx="1038576" cy="239022"/>
          </a:xfrm>
        </p:spPr>
        <p:txBody>
          <a:bodyPr/>
          <a:lstStyle/>
          <a:p>
            <a:fld id="{E19FC8AF-0387-9E42-95A0-D6B0B6751E4C}" type="slidenum">
              <a:rPr lang="en-US" smtClean="0"/>
              <a:t>24</a:t>
            </a:fld>
            <a:endParaRPr lang="en-US"/>
          </a:p>
        </p:txBody>
      </p:sp>
    </p:spTree>
    <p:extLst>
      <p:ext uri="{BB962C8B-B14F-4D97-AF65-F5344CB8AC3E}">
        <p14:creationId xmlns:p14="http://schemas.microsoft.com/office/powerpoint/2010/main" val="891324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BC669F-B2E4-7A4E-8090-29E022E2A567}"/>
              </a:ext>
            </a:extLst>
          </p:cNvPr>
          <p:cNvSpPr>
            <a:spLocks noGrp="1"/>
          </p:cNvSpPr>
          <p:nvPr>
            <p:ph idx="1"/>
          </p:nvPr>
        </p:nvSpPr>
        <p:spPr/>
        <p:txBody>
          <a:bodyPr>
            <a:normAutofit/>
          </a:bodyPr>
          <a:lstStyle/>
          <a:p>
            <a:pPr marL="514196" indent="-514196">
              <a:buFont typeface="+mj-lt"/>
              <a:buAutoNum type="arabicPeriod"/>
            </a:pPr>
            <a:r>
              <a:rPr lang="en-US" sz="2400" dirty="0">
                <a:solidFill>
                  <a:schemeClr val="tx1"/>
                </a:solidFill>
              </a:rPr>
              <a:t>OSSE overview: objectives, timeline, and status</a:t>
            </a:r>
          </a:p>
          <a:p>
            <a:pPr marL="514196" indent="-514196">
              <a:buFont typeface="+mj-lt"/>
              <a:buAutoNum type="arabicPeriod"/>
            </a:pPr>
            <a:r>
              <a:rPr lang="en-US" sz="2400" dirty="0">
                <a:solidFill>
                  <a:schemeClr val="tx1"/>
                </a:solidFill>
              </a:rPr>
              <a:t>Regional OSSE system: description and configuration</a:t>
            </a:r>
          </a:p>
          <a:p>
            <a:pPr marL="971259" lvl="1" indent="-514196">
              <a:buFont typeface="+mj-lt"/>
              <a:buAutoNum type="arabicPeriod"/>
            </a:pPr>
            <a:r>
              <a:rPr lang="en-US" sz="2000" dirty="0">
                <a:solidFill>
                  <a:schemeClr val="tx1"/>
                </a:solidFill>
              </a:rPr>
              <a:t>Nature run</a:t>
            </a:r>
          </a:p>
          <a:p>
            <a:pPr marL="971259" lvl="1" indent="-514196">
              <a:buFont typeface="+mj-lt"/>
              <a:buAutoNum type="arabicPeriod"/>
            </a:pPr>
            <a:r>
              <a:rPr lang="en-US" sz="2000" dirty="0">
                <a:solidFill>
                  <a:schemeClr val="tx1"/>
                </a:solidFill>
              </a:rPr>
              <a:t>Forecast system</a:t>
            </a:r>
          </a:p>
          <a:p>
            <a:pPr marL="514196" indent="-514196">
              <a:buFont typeface="+mj-lt"/>
              <a:buAutoNum type="arabicPeriod"/>
            </a:pPr>
            <a:r>
              <a:rPr lang="en-US" sz="2400" dirty="0">
                <a:solidFill>
                  <a:schemeClr val="tx1"/>
                </a:solidFill>
              </a:rPr>
              <a:t>Regional OSSE results</a:t>
            </a:r>
          </a:p>
          <a:p>
            <a:pPr marL="971259" lvl="1" indent="-514196">
              <a:buFont typeface="+mj-lt"/>
              <a:buAutoNum type="arabicPeriod"/>
            </a:pPr>
            <a:r>
              <a:rPr lang="en-US" sz="2000" dirty="0">
                <a:solidFill>
                  <a:schemeClr val="tx1"/>
                </a:solidFill>
              </a:rPr>
              <a:t>Control forecast</a:t>
            </a:r>
          </a:p>
          <a:p>
            <a:pPr marL="971259" lvl="1" indent="-514196">
              <a:buFont typeface="+mj-lt"/>
              <a:buAutoNum type="arabicPeriod"/>
            </a:pPr>
            <a:r>
              <a:rPr lang="en-US" sz="2000" dirty="0">
                <a:solidFill>
                  <a:schemeClr val="tx1"/>
                </a:solidFill>
              </a:rPr>
              <a:t>Impact of assimilating Geo FTS profiles</a:t>
            </a:r>
          </a:p>
          <a:p>
            <a:pPr marL="1428321" lvl="2" indent="-514196">
              <a:buFont typeface="+mj-lt"/>
              <a:buAutoNum type="arabicPeriod"/>
            </a:pPr>
            <a:r>
              <a:rPr lang="en-US" sz="1800" dirty="0">
                <a:solidFill>
                  <a:schemeClr val="tx1"/>
                </a:solidFill>
              </a:rPr>
              <a:t>TC intensity and track</a:t>
            </a:r>
          </a:p>
          <a:p>
            <a:pPr marL="1428321" lvl="2" indent="-514196">
              <a:buFont typeface="+mj-lt"/>
              <a:buAutoNum type="arabicPeriod"/>
            </a:pPr>
            <a:r>
              <a:rPr lang="en-US" sz="1800" dirty="0">
                <a:solidFill>
                  <a:schemeClr val="tx1"/>
                </a:solidFill>
              </a:rPr>
              <a:t>Environment</a:t>
            </a:r>
          </a:p>
          <a:p>
            <a:pPr marL="1428321" lvl="2" indent="-514196">
              <a:buFont typeface="+mj-lt"/>
              <a:buAutoNum type="arabicPeriod"/>
            </a:pPr>
            <a:r>
              <a:rPr lang="en-US" sz="1800" dirty="0">
                <a:solidFill>
                  <a:schemeClr val="tx1"/>
                </a:solidFill>
              </a:rPr>
              <a:t>TC vertical structure</a:t>
            </a:r>
          </a:p>
          <a:p>
            <a:pPr marL="514196" indent="-514196">
              <a:buFont typeface="+mj-lt"/>
              <a:buAutoNum type="arabicPeriod"/>
            </a:pPr>
            <a:r>
              <a:rPr lang="en-US" sz="2400" dirty="0">
                <a:solidFill>
                  <a:schemeClr val="tx1"/>
                </a:solidFill>
              </a:rPr>
              <a:t>Summary and Conclusions</a:t>
            </a:r>
          </a:p>
        </p:txBody>
      </p:sp>
      <p:sp>
        <p:nvSpPr>
          <p:cNvPr id="5" name="Title 1">
            <a:extLst>
              <a:ext uri="{FF2B5EF4-FFF2-40B4-BE49-F238E27FC236}">
                <a16:creationId xmlns:a16="http://schemas.microsoft.com/office/drawing/2014/main" id="{C9C32797-5D55-4A81-B7CB-79246B414BA5}"/>
              </a:ext>
            </a:extLst>
          </p:cNvPr>
          <p:cNvSpPr>
            <a:spLocks noGrp="1"/>
          </p:cNvSpPr>
          <p:nvPr>
            <p:ph type="title"/>
          </p:nvPr>
        </p:nvSpPr>
        <p:spPr>
          <a:xfrm>
            <a:off x="2498725" y="222250"/>
            <a:ext cx="7194550" cy="331788"/>
          </a:xfrm>
        </p:spPr>
        <p:txBody>
          <a:bodyPr/>
          <a:lstStyle/>
          <a:p>
            <a:r>
              <a:rPr lang="en-US" dirty="0"/>
              <a:t>Weather OSSE Outline</a:t>
            </a:r>
          </a:p>
        </p:txBody>
      </p:sp>
      <p:sp>
        <p:nvSpPr>
          <p:cNvPr id="7" name="Slide Number Placeholder 4">
            <a:extLst>
              <a:ext uri="{FF2B5EF4-FFF2-40B4-BE49-F238E27FC236}">
                <a16:creationId xmlns:a16="http://schemas.microsoft.com/office/drawing/2014/main" id="{AD1A7ABD-BE4E-4C94-A279-4FDB625E09B0}"/>
              </a:ext>
            </a:extLst>
          </p:cNvPr>
          <p:cNvSpPr>
            <a:spLocks noGrp="1"/>
          </p:cNvSpPr>
          <p:nvPr>
            <p:ph type="sldNum" sz="quarter" idx="12"/>
          </p:nvPr>
        </p:nvSpPr>
        <p:spPr>
          <a:xfrm>
            <a:off x="11070150" y="6554823"/>
            <a:ext cx="1038576" cy="239022"/>
          </a:xfrm>
        </p:spPr>
        <p:txBody>
          <a:bodyPr/>
          <a:lstStyle/>
          <a:p>
            <a:fld id="{E19FC8AF-0387-9E42-95A0-D6B0B6751E4C}" type="slidenum">
              <a:rPr lang="en-US" smtClean="0"/>
              <a:t>25</a:t>
            </a:fld>
            <a:endParaRPr lang="en-US"/>
          </a:p>
        </p:txBody>
      </p:sp>
    </p:spTree>
    <p:extLst>
      <p:ext uri="{BB962C8B-B14F-4D97-AF65-F5344CB8AC3E}">
        <p14:creationId xmlns:p14="http://schemas.microsoft.com/office/powerpoint/2010/main" val="1712950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363" y="1006830"/>
            <a:ext cx="11568098" cy="5148164"/>
          </a:xfrm>
        </p:spPr>
        <p:txBody>
          <a:bodyPr>
            <a:noAutofit/>
          </a:bodyPr>
          <a:lstStyle/>
          <a:p>
            <a:pPr>
              <a:lnSpc>
                <a:spcPct val="150000"/>
              </a:lnSpc>
            </a:pPr>
            <a:r>
              <a:rPr lang="en-US" sz="2400" dirty="0">
                <a:solidFill>
                  <a:schemeClr val="tx1"/>
                </a:solidFill>
              </a:rPr>
              <a:t>Traditionally: evaluation of potential impact of new observations on a NWP forecast (Hoffman and Atlas, 2016; BAMS)</a:t>
            </a:r>
          </a:p>
          <a:p>
            <a:pPr>
              <a:lnSpc>
                <a:spcPct val="150000"/>
              </a:lnSpc>
            </a:pPr>
            <a:r>
              <a:rPr lang="en-US" sz="2400" dirty="0">
                <a:solidFill>
                  <a:schemeClr val="tx1"/>
                </a:solidFill>
              </a:rPr>
              <a:t>Fundamentally: quantify </a:t>
            </a:r>
            <a:r>
              <a:rPr lang="en-US" sz="2400" b="1" dirty="0">
                <a:solidFill>
                  <a:schemeClr val="tx1"/>
                </a:solidFill>
              </a:rPr>
              <a:t>information</a:t>
            </a:r>
            <a:r>
              <a:rPr lang="en-US" sz="2400" dirty="0">
                <a:solidFill>
                  <a:schemeClr val="tx1"/>
                </a:solidFill>
              </a:rPr>
              <a:t> provided by a future observing system</a:t>
            </a:r>
          </a:p>
          <a:p>
            <a:pPr>
              <a:lnSpc>
                <a:spcPct val="150000"/>
              </a:lnSpc>
            </a:pPr>
            <a:r>
              <a:rPr lang="en-US" sz="2400" dirty="0">
                <a:solidFill>
                  <a:schemeClr val="tx1"/>
                </a:solidFill>
              </a:rPr>
              <a:t>This study uses 2 types of OSSE:</a:t>
            </a:r>
          </a:p>
          <a:p>
            <a:pPr lvl="1">
              <a:lnSpc>
                <a:spcPct val="150000"/>
              </a:lnSpc>
            </a:pPr>
            <a:r>
              <a:rPr lang="en-US" sz="2000" dirty="0">
                <a:solidFill>
                  <a:schemeClr val="tx1"/>
                </a:solidFill>
              </a:rPr>
              <a:t>Do measurements provide enough information to estimate geophysical quantities of interest? What are the uncertainties? </a:t>
            </a:r>
            <a:r>
              <a:rPr lang="en-US" sz="2000" b="1" dirty="0">
                <a:solidFill>
                  <a:schemeClr val="tx1"/>
                </a:solidFill>
              </a:rPr>
              <a:t>(retrieval OSSE)</a:t>
            </a:r>
          </a:p>
          <a:p>
            <a:pPr lvl="1">
              <a:lnSpc>
                <a:spcPct val="150000"/>
              </a:lnSpc>
            </a:pPr>
            <a:r>
              <a:rPr lang="en-US" sz="2000" dirty="0">
                <a:solidFill>
                  <a:schemeClr val="tx1"/>
                </a:solidFill>
              </a:rPr>
              <a:t>How does assimilation of new observations affect/improve a weather forecast? </a:t>
            </a:r>
            <a:r>
              <a:rPr lang="en-US" sz="2000" b="1" dirty="0">
                <a:solidFill>
                  <a:schemeClr val="tx1"/>
                </a:solidFill>
              </a:rPr>
              <a:t>(forecast OSSE)</a:t>
            </a:r>
          </a:p>
        </p:txBody>
      </p:sp>
      <p:sp>
        <p:nvSpPr>
          <p:cNvPr id="7" name="Title 1">
            <a:extLst>
              <a:ext uri="{FF2B5EF4-FFF2-40B4-BE49-F238E27FC236}">
                <a16:creationId xmlns:a16="http://schemas.microsoft.com/office/drawing/2014/main" id="{2A7E2594-67B6-4AD2-980F-DAACE49BFA4F}"/>
              </a:ext>
            </a:extLst>
          </p:cNvPr>
          <p:cNvSpPr>
            <a:spLocks noGrp="1"/>
          </p:cNvSpPr>
          <p:nvPr>
            <p:ph type="title"/>
          </p:nvPr>
        </p:nvSpPr>
        <p:spPr>
          <a:xfrm>
            <a:off x="2498725" y="222250"/>
            <a:ext cx="7194550" cy="331788"/>
          </a:xfrm>
        </p:spPr>
        <p:txBody>
          <a:bodyPr>
            <a:noAutofit/>
          </a:bodyPr>
          <a:lstStyle/>
          <a:p>
            <a:r>
              <a:rPr lang="en-US" dirty="0"/>
              <a:t>Observing System Simulation Experiments</a:t>
            </a:r>
          </a:p>
        </p:txBody>
      </p:sp>
      <p:sp>
        <p:nvSpPr>
          <p:cNvPr id="8" name="Slide Number Placeholder 4">
            <a:extLst>
              <a:ext uri="{FF2B5EF4-FFF2-40B4-BE49-F238E27FC236}">
                <a16:creationId xmlns:a16="http://schemas.microsoft.com/office/drawing/2014/main" id="{8742D845-5BD7-48FC-A7F6-7F02E47ECBC3}"/>
              </a:ext>
            </a:extLst>
          </p:cNvPr>
          <p:cNvSpPr>
            <a:spLocks noGrp="1"/>
          </p:cNvSpPr>
          <p:nvPr>
            <p:ph type="sldNum" sz="quarter" idx="12"/>
          </p:nvPr>
        </p:nvSpPr>
        <p:spPr>
          <a:xfrm>
            <a:off x="11070150" y="6554823"/>
            <a:ext cx="1038576" cy="239022"/>
          </a:xfrm>
        </p:spPr>
        <p:txBody>
          <a:bodyPr/>
          <a:lstStyle/>
          <a:p>
            <a:fld id="{E19FC8AF-0387-9E42-95A0-D6B0B6751E4C}" type="slidenum">
              <a:rPr lang="en-US" smtClean="0"/>
              <a:t>26</a:t>
            </a:fld>
            <a:endParaRPr lang="en-US"/>
          </a:p>
        </p:txBody>
      </p:sp>
    </p:spTree>
    <p:extLst>
      <p:ext uri="{BB962C8B-B14F-4D97-AF65-F5344CB8AC3E}">
        <p14:creationId xmlns:p14="http://schemas.microsoft.com/office/powerpoint/2010/main" val="132629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C09DBE-3EE7-2743-B258-FC0D9C5319E1}"/>
              </a:ext>
            </a:extLst>
          </p:cNvPr>
          <p:cNvSpPr>
            <a:spLocks noGrp="1"/>
          </p:cNvSpPr>
          <p:nvPr>
            <p:ph idx="1"/>
          </p:nvPr>
        </p:nvSpPr>
        <p:spPr>
          <a:xfrm>
            <a:off x="837981" y="698092"/>
            <a:ext cx="10512862" cy="5754300"/>
          </a:xfrm>
        </p:spPr>
        <p:txBody>
          <a:bodyPr>
            <a:normAutofit/>
          </a:bodyPr>
          <a:lstStyle/>
          <a:p>
            <a:pPr>
              <a:lnSpc>
                <a:spcPct val="150000"/>
              </a:lnSpc>
              <a:spcBef>
                <a:spcPts val="0"/>
              </a:spcBef>
              <a:spcAft>
                <a:spcPts val="600"/>
              </a:spcAft>
            </a:pPr>
            <a:r>
              <a:rPr lang="en-US" sz="2400" dirty="0">
                <a:solidFill>
                  <a:schemeClr val="tx1"/>
                </a:solidFill>
              </a:rPr>
              <a:t>Credible forecast OSSEs typically take years to complete</a:t>
            </a:r>
          </a:p>
          <a:p>
            <a:pPr>
              <a:lnSpc>
                <a:spcPct val="150000"/>
              </a:lnSpc>
              <a:spcBef>
                <a:spcPts val="0"/>
              </a:spcBef>
              <a:spcAft>
                <a:spcPts val="600"/>
              </a:spcAft>
            </a:pPr>
            <a:r>
              <a:rPr lang="en-US" sz="2400" dirty="0">
                <a:solidFill>
                  <a:schemeClr val="tx1"/>
                </a:solidFill>
              </a:rPr>
              <a:t>We were able to complete multiple experiments within 5 months:</a:t>
            </a:r>
          </a:p>
          <a:p>
            <a:pPr lvl="1">
              <a:lnSpc>
                <a:spcPct val="150000"/>
              </a:lnSpc>
              <a:spcBef>
                <a:spcPts val="0"/>
              </a:spcBef>
              <a:spcAft>
                <a:spcPts val="600"/>
              </a:spcAft>
            </a:pPr>
            <a:r>
              <a:rPr lang="en-US" sz="1800" dirty="0">
                <a:solidFill>
                  <a:schemeClr val="tx1"/>
                </a:solidFill>
              </a:rPr>
              <a:t>Well tested and calibrated forecast and data assimilation system</a:t>
            </a:r>
          </a:p>
          <a:p>
            <a:pPr lvl="1">
              <a:lnSpc>
                <a:spcPct val="150000"/>
              </a:lnSpc>
              <a:spcBef>
                <a:spcPts val="0"/>
              </a:spcBef>
              <a:spcAft>
                <a:spcPts val="600"/>
              </a:spcAft>
            </a:pPr>
            <a:r>
              <a:rPr lang="en-US" sz="1800" dirty="0">
                <a:solidFill>
                  <a:schemeClr val="tx1"/>
                </a:solidFill>
              </a:rPr>
              <a:t>Available high fidelity simulation of a real event </a:t>
            </a:r>
          </a:p>
          <a:p>
            <a:pPr lvl="1">
              <a:lnSpc>
                <a:spcPct val="150000"/>
              </a:lnSpc>
              <a:spcBef>
                <a:spcPts val="0"/>
              </a:spcBef>
              <a:spcAft>
                <a:spcPts val="600"/>
              </a:spcAft>
            </a:pPr>
            <a:r>
              <a:rPr lang="en-US" sz="1800" dirty="0">
                <a:solidFill>
                  <a:schemeClr val="tx1"/>
                </a:solidFill>
              </a:rPr>
              <a:t>Assimilation of data that is very similar to types of data already assimilated</a:t>
            </a:r>
            <a:endParaRPr lang="en-US" sz="1800" b="1" dirty="0">
              <a:solidFill>
                <a:schemeClr val="tx1"/>
              </a:solidFill>
            </a:endParaRPr>
          </a:p>
          <a:p>
            <a:pPr>
              <a:lnSpc>
                <a:spcPct val="150000"/>
              </a:lnSpc>
              <a:spcBef>
                <a:spcPts val="0"/>
              </a:spcBef>
              <a:spcAft>
                <a:spcPts val="600"/>
              </a:spcAft>
            </a:pPr>
            <a:r>
              <a:rPr lang="en-US" sz="2400" dirty="0">
                <a:solidFill>
                  <a:schemeClr val="tx1"/>
                </a:solidFill>
              </a:rPr>
              <a:t>OSSE milestones:</a:t>
            </a:r>
          </a:p>
          <a:p>
            <a:pPr lvl="1">
              <a:lnSpc>
                <a:spcPct val="150000"/>
              </a:lnSpc>
              <a:spcBef>
                <a:spcPts val="0"/>
              </a:spcBef>
              <a:spcAft>
                <a:spcPts val="600"/>
              </a:spcAft>
            </a:pPr>
            <a:r>
              <a:rPr lang="en-US" sz="1800" dirty="0">
                <a:solidFill>
                  <a:schemeClr val="tx1"/>
                </a:solidFill>
              </a:rPr>
              <a:t>1 September 2020: nature run complete</a:t>
            </a:r>
          </a:p>
          <a:p>
            <a:pPr lvl="1">
              <a:lnSpc>
                <a:spcPct val="150000"/>
              </a:lnSpc>
              <a:spcBef>
                <a:spcPts val="0"/>
              </a:spcBef>
              <a:spcAft>
                <a:spcPts val="600"/>
              </a:spcAft>
            </a:pPr>
            <a:r>
              <a:rPr lang="en-US" sz="1800" dirty="0">
                <a:solidFill>
                  <a:schemeClr val="tx1"/>
                </a:solidFill>
              </a:rPr>
              <a:t>15 October 2020: control forecast and conventional data assimilation complete</a:t>
            </a:r>
          </a:p>
          <a:p>
            <a:pPr lvl="1">
              <a:lnSpc>
                <a:spcPct val="150000"/>
              </a:lnSpc>
              <a:spcBef>
                <a:spcPts val="0"/>
              </a:spcBef>
              <a:spcAft>
                <a:spcPts val="600"/>
              </a:spcAft>
            </a:pPr>
            <a:r>
              <a:rPr lang="en-US" sz="1800" dirty="0">
                <a:solidFill>
                  <a:schemeClr val="tx1"/>
                </a:solidFill>
              </a:rPr>
              <a:t>18 November 2020: First Geo IR assimilation results finished</a:t>
            </a:r>
          </a:p>
          <a:p>
            <a:pPr lvl="1">
              <a:lnSpc>
                <a:spcPct val="150000"/>
              </a:lnSpc>
              <a:spcBef>
                <a:spcPts val="0"/>
              </a:spcBef>
              <a:spcAft>
                <a:spcPts val="600"/>
              </a:spcAft>
            </a:pPr>
            <a:r>
              <a:rPr lang="en-US" sz="1800" dirty="0">
                <a:solidFill>
                  <a:schemeClr val="tx1"/>
                </a:solidFill>
              </a:rPr>
              <a:t>11 January 2021: Comparisons among various averaging kernels finished, analysis of impact on storm structure and environment finished</a:t>
            </a:r>
          </a:p>
        </p:txBody>
      </p:sp>
      <p:sp>
        <p:nvSpPr>
          <p:cNvPr id="5" name="Title 1">
            <a:extLst>
              <a:ext uri="{FF2B5EF4-FFF2-40B4-BE49-F238E27FC236}">
                <a16:creationId xmlns:a16="http://schemas.microsoft.com/office/drawing/2014/main" id="{60D6A33A-C9D9-42FF-8DB0-9D51894C8EA7}"/>
              </a:ext>
            </a:extLst>
          </p:cNvPr>
          <p:cNvSpPr>
            <a:spLocks noGrp="1"/>
          </p:cNvSpPr>
          <p:nvPr>
            <p:ph type="title"/>
          </p:nvPr>
        </p:nvSpPr>
        <p:spPr>
          <a:xfrm>
            <a:off x="2498725" y="222250"/>
            <a:ext cx="7194550" cy="331788"/>
          </a:xfrm>
        </p:spPr>
        <p:txBody>
          <a:bodyPr/>
          <a:lstStyle/>
          <a:p>
            <a:r>
              <a:rPr lang="en-US" dirty="0"/>
              <a:t>OSSE Timeline</a:t>
            </a:r>
          </a:p>
        </p:txBody>
      </p:sp>
      <p:sp>
        <p:nvSpPr>
          <p:cNvPr id="7" name="Slide Number Placeholder 4">
            <a:extLst>
              <a:ext uri="{FF2B5EF4-FFF2-40B4-BE49-F238E27FC236}">
                <a16:creationId xmlns:a16="http://schemas.microsoft.com/office/drawing/2014/main" id="{6DE1416B-3600-449B-A37F-FFBD76A0C0D2}"/>
              </a:ext>
            </a:extLst>
          </p:cNvPr>
          <p:cNvSpPr>
            <a:spLocks noGrp="1"/>
          </p:cNvSpPr>
          <p:nvPr>
            <p:ph type="sldNum" sz="quarter" idx="12"/>
          </p:nvPr>
        </p:nvSpPr>
        <p:spPr>
          <a:xfrm>
            <a:off x="11070150" y="6554823"/>
            <a:ext cx="1038576" cy="239022"/>
          </a:xfrm>
        </p:spPr>
        <p:txBody>
          <a:bodyPr/>
          <a:lstStyle/>
          <a:p>
            <a:fld id="{E19FC8AF-0387-9E42-95A0-D6B0B6751E4C}" type="slidenum">
              <a:rPr lang="en-US" smtClean="0"/>
              <a:t>27</a:t>
            </a:fld>
            <a:endParaRPr lang="en-US"/>
          </a:p>
        </p:txBody>
      </p:sp>
    </p:spTree>
    <p:extLst>
      <p:ext uri="{BB962C8B-B14F-4D97-AF65-F5344CB8AC3E}">
        <p14:creationId xmlns:p14="http://schemas.microsoft.com/office/powerpoint/2010/main" val="3541444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B7E5B3-7253-4D4C-A110-0DDFC40CD105}"/>
              </a:ext>
            </a:extLst>
          </p:cNvPr>
          <p:cNvSpPr>
            <a:spLocks noGrp="1"/>
          </p:cNvSpPr>
          <p:nvPr>
            <p:ph idx="1"/>
          </p:nvPr>
        </p:nvSpPr>
        <p:spPr>
          <a:xfrm>
            <a:off x="475105" y="963561"/>
            <a:ext cx="11238614" cy="5397331"/>
          </a:xfrm>
        </p:spPr>
        <p:txBody>
          <a:bodyPr>
            <a:normAutofit lnSpcReduction="10000"/>
          </a:bodyPr>
          <a:lstStyle/>
          <a:p>
            <a:pPr>
              <a:lnSpc>
                <a:spcPct val="150000"/>
              </a:lnSpc>
            </a:pPr>
            <a:r>
              <a:rPr lang="en-US" sz="2400" dirty="0">
                <a:solidFill>
                  <a:schemeClr val="tx1"/>
                </a:solidFill>
              </a:rPr>
              <a:t>Regional data assimilation / OSSEs assess impact on a weather event</a:t>
            </a:r>
          </a:p>
          <a:p>
            <a:pPr>
              <a:lnSpc>
                <a:spcPct val="150000"/>
              </a:lnSpc>
            </a:pPr>
            <a:r>
              <a:rPr lang="en-US" sz="2400" dirty="0">
                <a:solidFill>
                  <a:schemeClr val="tx1"/>
                </a:solidFill>
              </a:rPr>
              <a:t>Focus on tropical cyclones, and utilize heritage in ensemble DA</a:t>
            </a:r>
          </a:p>
          <a:p>
            <a:pPr>
              <a:lnSpc>
                <a:spcPct val="150000"/>
              </a:lnSpc>
            </a:pPr>
            <a:r>
              <a:rPr lang="en-US" sz="2400" dirty="0">
                <a:solidFill>
                  <a:schemeClr val="tx1"/>
                </a:solidFill>
              </a:rPr>
              <a:t>WRF-based ensemble Kalman filter (WRF-</a:t>
            </a:r>
            <a:r>
              <a:rPr lang="en-US" sz="2400" dirty="0" err="1">
                <a:solidFill>
                  <a:schemeClr val="tx1"/>
                </a:solidFill>
              </a:rPr>
              <a:t>EnKF</a:t>
            </a:r>
            <a:r>
              <a:rPr lang="en-US" sz="2400" dirty="0">
                <a:solidFill>
                  <a:schemeClr val="tx1"/>
                </a:solidFill>
              </a:rPr>
              <a:t>) developed at PSU</a:t>
            </a:r>
          </a:p>
          <a:p>
            <a:pPr>
              <a:lnSpc>
                <a:spcPct val="150000"/>
              </a:lnSpc>
            </a:pPr>
            <a:r>
              <a:rPr lang="en-US" sz="2400" dirty="0">
                <a:solidFill>
                  <a:schemeClr val="tx1"/>
                </a:solidFill>
              </a:rPr>
              <a:t>Experiments based on successful ensemble simulation of hurricane Harvey (2017)</a:t>
            </a:r>
          </a:p>
          <a:p>
            <a:pPr>
              <a:lnSpc>
                <a:spcPct val="150000"/>
              </a:lnSpc>
            </a:pPr>
            <a:r>
              <a:rPr lang="en-US" sz="2400" dirty="0">
                <a:solidFill>
                  <a:schemeClr val="tx1"/>
                </a:solidFill>
              </a:rPr>
              <a:t>Nature run: simulated high resolution TC very similar to Harvey</a:t>
            </a:r>
          </a:p>
          <a:p>
            <a:pPr>
              <a:lnSpc>
                <a:spcPct val="150000"/>
              </a:lnSpc>
            </a:pPr>
            <a:r>
              <a:rPr lang="en-US" sz="2400" dirty="0">
                <a:solidFill>
                  <a:schemeClr val="tx1"/>
                </a:solidFill>
              </a:rPr>
              <a:t>Generate synthetic conventional and satellite observations, including variants of the proposed Geo FTS</a:t>
            </a:r>
          </a:p>
          <a:p>
            <a:pPr>
              <a:lnSpc>
                <a:spcPct val="150000"/>
              </a:lnSpc>
            </a:pPr>
            <a:r>
              <a:rPr lang="en-US" sz="2400" dirty="0">
                <a:solidFill>
                  <a:schemeClr val="tx1"/>
                </a:solidFill>
              </a:rPr>
              <a:t>Use </a:t>
            </a:r>
            <a:r>
              <a:rPr lang="en-US" sz="2400" dirty="0" err="1">
                <a:solidFill>
                  <a:schemeClr val="tx1"/>
                </a:solidFill>
              </a:rPr>
              <a:t>EnKF</a:t>
            </a:r>
            <a:r>
              <a:rPr lang="en-US" sz="2400" dirty="0">
                <a:solidFill>
                  <a:schemeClr val="tx1"/>
                </a:solidFill>
              </a:rPr>
              <a:t> to assimilate observations into an ensemble forecast</a:t>
            </a:r>
          </a:p>
        </p:txBody>
      </p:sp>
      <p:sp>
        <p:nvSpPr>
          <p:cNvPr id="4" name="Slide Number Placeholder 3">
            <a:extLst>
              <a:ext uri="{FF2B5EF4-FFF2-40B4-BE49-F238E27FC236}">
                <a16:creationId xmlns:a16="http://schemas.microsoft.com/office/drawing/2014/main" id="{9FF30313-C88C-234C-9AA9-CA8B854930D3}"/>
              </a:ext>
            </a:extLst>
          </p:cNvPr>
          <p:cNvSpPr>
            <a:spLocks noGrp="1"/>
          </p:cNvSpPr>
          <p:nvPr>
            <p:ph type="sldNum" sz="quarter" idx="12"/>
          </p:nvPr>
        </p:nvSpPr>
        <p:spPr/>
        <p:txBody>
          <a:bodyPr/>
          <a:lstStyle/>
          <a:p>
            <a:fld id="{9E43FE91-1FFD-4D43-B9C6-E3AD65A79C3A}" type="slidenum">
              <a:rPr lang="en-US" smtClean="0"/>
              <a:t>28</a:t>
            </a:fld>
            <a:endParaRPr lang="en-US"/>
          </a:p>
        </p:txBody>
      </p:sp>
      <p:sp>
        <p:nvSpPr>
          <p:cNvPr id="6" name="Title 1">
            <a:extLst>
              <a:ext uri="{FF2B5EF4-FFF2-40B4-BE49-F238E27FC236}">
                <a16:creationId xmlns:a16="http://schemas.microsoft.com/office/drawing/2014/main" id="{5B14F1E4-E012-4C93-896E-C94301C9BFA1}"/>
              </a:ext>
            </a:extLst>
          </p:cNvPr>
          <p:cNvSpPr>
            <a:spLocks noGrp="1"/>
          </p:cNvSpPr>
          <p:nvPr>
            <p:ph type="title"/>
          </p:nvPr>
        </p:nvSpPr>
        <p:spPr>
          <a:xfrm>
            <a:off x="2498725" y="222250"/>
            <a:ext cx="7194550" cy="331788"/>
          </a:xfrm>
        </p:spPr>
        <p:txBody>
          <a:bodyPr/>
          <a:lstStyle/>
          <a:p>
            <a:r>
              <a:rPr lang="en-US" dirty="0"/>
              <a:t>Regional OSSEs with the WRF </a:t>
            </a:r>
            <a:r>
              <a:rPr lang="en-US" dirty="0" err="1"/>
              <a:t>EnKF</a:t>
            </a:r>
            <a:endParaRPr lang="en-US" dirty="0"/>
          </a:p>
        </p:txBody>
      </p:sp>
    </p:spTree>
    <p:extLst>
      <p:ext uri="{BB962C8B-B14F-4D97-AF65-F5344CB8AC3E}">
        <p14:creationId xmlns:p14="http://schemas.microsoft.com/office/powerpoint/2010/main" val="918291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AA61-E039-493B-8FBC-1E7C7BE49F0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FD87553-8461-4A0A-A114-134FD2107469}"/>
              </a:ext>
            </a:extLst>
          </p:cNvPr>
          <p:cNvSpPr>
            <a:spLocks noGrp="1"/>
          </p:cNvSpPr>
          <p:nvPr>
            <p:ph idx="1"/>
          </p:nvPr>
        </p:nvSpPr>
        <p:spPr/>
        <p:txBody>
          <a:bodyPr/>
          <a:lstStyle/>
          <a:p>
            <a:endParaRPr lang="en-US"/>
          </a:p>
        </p:txBody>
      </p:sp>
      <p:graphicFrame>
        <p:nvGraphicFramePr>
          <p:cNvPr id="5" name="Table 4">
            <a:extLst>
              <a:ext uri="{FF2B5EF4-FFF2-40B4-BE49-F238E27FC236}">
                <a16:creationId xmlns:a16="http://schemas.microsoft.com/office/drawing/2014/main" id="{66166E61-AF9B-4FBE-987E-35E75A10909D}"/>
              </a:ext>
            </a:extLst>
          </p:cNvPr>
          <p:cNvGraphicFramePr>
            <a:graphicFrameLocks noGrp="1"/>
          </p:cNvGraphicFramePr>
          <p:nvPr>
            <p:extLst>
              <p:ext uri="{D42A27DB-BD31-4B8C-83A1-F6EECF244321}">
                <p14:modId xmlns:p14="http://schemas.microsoft.com/office/powerpoint/2010/main" val="1610101518"/>
              </p:ext>
            </p:extLst>
          </p:nvPr>
        </p:nvGraphicFramePr>
        <p:xfrm>
          <a:off x="-1" y="893"/>
          <a:ext cx="12188825" cy="6644448"/>
        </p:xfrm>
        <a:graphic>
          <a:graphicData uri="http://schemas.openxmlformats.org/drawingml/2006/table">
            <a:tbl>
              <a:tblPr firstRow="1" bandRow="1">
                <a:tableStyleId>{073A0DAA-6AF3-43AB-8588-CEC1D06C72B9}</a:tableStyleId>
              </a:tblPr>
              <a:tblGrid>
                <a:gridCol w="3602933">
                  <a:extLst>
                    <a:ext uri="{9D8B030D-6E8A-4147-A177-3AD203B41FA5}">
                      <a16:colId xmlns:a16="http://schemas.microsoft.com/office/drawing/2014/main" val="3030714595"/>
                    </a:ext>
                  </a:extLst>
                </a:gridCol>
                <a:gridCol w="8585892">
                  <a:extLst>
                    <a:ext uri="{9D8B030D-6E8A-4147-A177-3AD203B41FA5}">
                      <a16:colId xmlns:a16="http://schemas.microsoft.com/office/drawing/2014/main" val="2252902073"/>
                    </a:ext>
                  </a:extLst>
                </a:gridCol>
              </a:tblGrid>
              <a:tr h="518025">
                <a:tc gridSpan="2">
                  <a:txBody>
                    <a:bodyPr/>
                    <a:lstStyle/>
                    <a:p>
                      <a:pPr algn="ctr"/>
                      <a:r>
                        <a:rPr lang="en-US" sz="2800" dirty="0"/>
                        <a:t>Harvey OSSE Configuration: Nature Run</a:t>
                      </a:r>
                      <a:endParaRPr lang="en-US" sz="2800" dirty="0">
                        <a:solidFill>
                          <a:schemeClr val="tx1"/>
                        </a:solidFill>
                      </a:endParaRPr>
                    </a:p>
                  </a:txBody>
                  <a:tcPr marL="91416" marR="91416" marT="45708" marB="45708" anchor="ctr"/>
                </a:tc>
                <a:tc hMerge="1">
                  <a:txBody>
                    <a:bodyPr/>
                    <a:lstStyle/>
                    <a:p>
                      <a:pPr algn="ctr"/>
                      <a:endParaRPr lang="en-US" sz="2800" dirty="0">
                        <a:solidFill>
                          <a:schemeClr val="tx1"/>
                        </a:solidFill>
                      </a:endParaRPr>
                    </a:p>
                  </a:txBody>
                  <a:tcPr anchor="ctr"/>
                </a:tc>
                <a:extLst>
                  <a:ext uri="{0D108BD9-81ED-4DB2-BD59-A6C34878D82A}">
                    <a16:rowId xmlns:a16="http://schemas.microsoft.com/office/drawing/2014/main" val="4000411098"/>
                  </a:ext>
                </a:extLst>
              </a:tr>
              <a:tr h="1005578">
                <a:tc>
                  <a:txBody>
                    <a:bodyPr/>
                    <a:lstStyle/>
                    <a:p>
                      <a:pPr algn="ctr"/>
                      <a:r>
                        <a:rPr lang="en-US" sz="2000" dirty="0"/>
                        <a:t>Initial Conditions</a:t>
                      </a:r>
                      <a:endParaRPr lang="en-US" sz="2000" dirty="0">
                        <a:solidFill>
                          <a:schemeClr val="tx1"/>
                        </a:solidFill>
                      </a:endParaRPr>
                    </a:p>
                  </a:txBody>
                  <a:tcPr marL="91416" marR="91416" marT="45708" marB="45708" anchor="ctr"/>
                </a:tc>
                <a:tc>
                  <a:txBody>
                    <a:bodyPr/>
                    <a:lstStyle/>
                    <a:p>
                      <a:pPr algn="ctr"/>
                      <a:r>
                        <a:rPr lang="en-US" sz="2000" dirty="0"/>
                        <a:t>APSU analysis</a:t>
                      </a:r>
                    </a:p>
                    <a:p>
                      <a:pPr algn="ctr"/>
                      <a:r>
                        <a:rPr lang="en-US" sz="2000" dirty="0"/>
                        <a:t>(assimilating GOES-16 all-sky BT + conv)</a:t>
                      </a:r>
                    </a:p>
                    <a:p>
                      <a:pPr algn="ctr"/>
                      <a:r>
                        <a:rPr lang="en-US" sz="2000" dirty="0"/>
                        <a:t>The 3</a:t>
                      </a:r>
                      <a:r>
                        <a:rPr lang="en-US" sz="2000" baseline="30000" dirty="0"/>
                        <a:t>rd</a:t>
                      </a:r>
                      <a:r>
                        <a:rPr lang="en-US" sz="2000" dirty="0"/>
                        <a:t> strongest ensemble member</a:t>
                      </a:r>
                      <a:endParaRPr lang="en-US" sz="2000" dirty="0">
                        <a:solidFill>
                          <a:schemeClr val="tx1"/>
                        </a:solidFill>
                      </a:endParaRPr>
                    </a:p>
                  </a:txBody>
                  <a:tcPr marL="91416" marR="91416" marT="45708" marB="45708" anchor="ctr"/>
                </a:tc>
                <a:extLst>
                  <a:ext uri="{0D108BD9-81ED-4DB2-BD59-A6C34878D82A}">
                    <a16:rowId xmlns:a16="http://schemas.microsoft.com/office/drawing/2014/main" val="2914120909"/>
                  </a:ext>
                </a:extLst>
              </a:tr>
              <a:tr h="700857">
                <a:tc>
                  <a:txBody>
                    <a:bodyPr/>
                    <a:lstStyle/>
                    <a:p>
                      <a:pPr algn="ctr"/>
                      <a:r>
                        <a:rPr lang="en-US" sz="2000" dirty="0"/>
                        <a:t>Boundary Conditions </a:t>
                      </a:r>
                    </a:p>
                    <a:p>
                      <a:pPr algn="ctr"/>
                      <a:r>
                        <a:rPr lang="en-US" sz="2000" dirty="0"/>
                        <a:t>(&amp;environment)</a:t>
                      </a:r>
                      <a:endParaRPr lang="en-US" sz="2000" dirty="0">
                        <a:solidFill>
                          <a:schemeClr val="tx1"/>
                        </a:solidFill>
                      </a:endParaRPr>
                    </a:p>
                  </a:txBody>
                  <a:tcPr marL="91416" marR="91416" marT="45708" marB="45708" anchor="ctr"/>
                </a:tc>
                <a:tc>
                  <a:txBody>
                    <a:bodyPr/>
                    <a:lstStyle/>
                    <a:p>
                      <a:pPr algn="ctr"/>
                      <a:r>
                        <a:rPr lang="en-US" sz="2000" dirty="0"/>
                        <a:t>ERA-5</a:t>
                      </a:r>
                      <a:endParaRPr lang="en-US" sz="2000" dirty="0">
                        <a:solidFill>
                          <a:schemeClr val="tx1"/>
                        </a:solidFill>
                      </a:endParaRPr>
                    </a:p>
                  </a:txBody>
                  <a:tcPr marL="91416" marR="91416" marT="45708" marB="45708" anchor="ctr"/>
                </a:tc>
                <a:extLst>
                  <a:ext uri="{0D108BD9-81ED-4DB2-BD59-A6C34878D82A}">
                    <a16:rowId xmlns:a16="http://schemas.microsoft.com/office/drawing/2014/main" val="1840464577"/>
                  </a:ext>
                </a:extLst>
              </a:tr>
              <a:tr h="10055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Time Range</a:t>
                      </a:r>
                      <a:endParaRPr lang="en-US" sz="2000" dirty="0">
                        <a:solidFill>
                          <a:schemeClr val="tx1"/>
                        </a:solidFill>
                      </a:endParaRPr>
                    </a:p>
                  </a:txBody>
                  <a:tcPr marL="91416" marR="91416" marT="45708" marB="45708" anchor="ctr"/>
                </a:tc>
                <a:tc>
                  <a:txBody>
                    <a:bodyPr/>
                    <a:lstStyle/>
                    <a:p>
                      <a:pPr algn="ctr"/>
                      <a:r>
                        <a:rPr lang="en-US" sz="2000" dirty="0"/>
                        <a:t>Initialized at 00Z/23 AUG 2017</a:t>
                      </a:r>
                    </a:p>
                    <a:p>
                      <a:pPr algn="ctr"/>
                      <a:r>
                        <a:rPr lang="en-US" sz="2000" dirty="0"/>
                        <a:t>To 00Z/28 AUG 2017</a:t>
                      </a:r>
                      <a:br>
                        <a:rPr lang="en-US" sz="2000" dirty="0"/>
                      </a:br>
                      <a:endParaRPr lang="en-US" sz="2000" dirty="0">
                        <a:solidFill>
                          <a:schemeClr val="tx1"/>
                        </a:solidFill>
                      </a:endParaRPr>
                    </a:p>
                  </a:txBody>
                  <a:tcPr marL="91416" marR="91416" marT="45708" marB="45708" anchor="ctr"/>
                </a:tc>
                <a:extLst>
                  <a:ext uri="{0D108BD9-81ED-4DB2-BD59-A6C34878D82A}">
                    <a16:rowId xmlns:a16="http://schemas.microsoft.com/office/drawing/2014/main" val="2759205279"/>
                  </a:ext>
                </a:extLst>
              </a:tr>
              <a:tr h="1310299">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t>Resolution &amp; Domain Size</a:t>
                      </a:r>
                      <a:endParaRPr lang="en-US" sz="2000" dirty="0">
                        <a:solidFill>
                          <a:schemeClr val="tx1"/>
                        </a:solidFill>
                      </a:endParaRPr>
                    </a:p>
                  </a:txBody>
                  <a:tcPr marL="91416" marR="91416" marT="45708" marB="45708" anchor="ctr"/>
                </a:tc>
                <a:tc>
                  <a:txBody>
                    <a:bodyPr/>
                    <a:lstStyle/>
                    <a:p>
                      <a:pPr algn="ctr"/>
                      <a:r>
                        <a:rPr lang="en-US" sz="2000" dirty="0"/>
                        <a:t>D01: 378 x 243 (27 km)</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t>D02: 297 x 297 (9 km)</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t>D03: 597 x 597 (3 km)</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t>D04: 1197 x 1197 (1 km)</a:t>
                      </a:r>
                      <a:endParaRPr lang="en-US" sz="2000" dirty="0">
                        <a:solidFill>
                          <a:schemeClr val="tx1"/>
                        </a:solidFill>
                      </a:endParaRPr>
                    </a:p>
                  </a:txBody>
                  <a:tcPr marL="91416" marR="91416" marT="45708" marB="45708" anchor="ctr"/>
                </a:tc>
                <a:extLst>
                  <a:ext uri="{0D108BD9-81ED-4DB2-BD59-A6C34878D82A}">
                    <a16:rowId xmlns:a16="http://schemas.microsoft.com/office/drawing/2014/main" val="224411022"/>
                  </a:ext>
                </a:extLst>
              </a:tr>
              <a:tr h="396137">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t>Microphysics</a:t>
                      </a:r>
                      <a:endParaRPr lang="en-US" sz="2000" dirty="0">
                        <a:solidFill>
                          <a:schemeClr val="tx1"/>
                        </a:solidFill>
                      </a:endParaRPr>
                    </a:p>
                  </a:txBody>
                  <a:tcPr marL="91416" marR="91416" marT="45708" marB="45708" anchor="ctr"/>
                </a:tc>
                <a:tc>
                  <a:txBody>
                    <a:bodyPr/>
                    <a:lstStyle/>
                    <a:p>
                      <a:pPr algn="ctr"/>
                      <a:r>
                        <a:rPr lang="en-US" sz="2000" dirty="0"/>
                        <a:t>Thompson Scheme</a:t>
                      </a:r>
                      <a:endParaRPr lang="en-US" sz="2000" dirty="0">
                        <a:solidFill>
                          <a:schemeClr val="tx1"/>
                        </a:solidFill>
                      </a:endParaRPr>
                    </a:p>
                  </a:txBody>
                  <a:tcPr marL="91416" marR="91416" marT="45708" marB="45708" anchor="ctr"/>
                </a:tc>
                <a:extLst>
                  <a:ext uri="{0D108BD9-81ED-4DB2-BD59-A6C34878D82A}">
                    <a16:rowId xmlns:a16="http://schemas.microsoft.com/office/drawing/2014/main" val="3238713667"/>
                  </a:ext>
                </a:extLst>
              </a:tr>
              <a:tr h="396137">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t>Model</a:t>
                      </a:r>
                      <a:endParaRPr lang="en-US" sz="2000" dirty="0">
                        <a:solidFill>
                          <a:schemeClr val="tx1"/>
                        </a:solidFill>
                      </a:endParaRPr>
                    </a:p>
                  </a:txBody>
                  <a:tcPr marL="91416" marR="91416" marT="45708" marB="45708" anchor="ctr"/>
                </a:tc>
                <a:tc>
                  <a:txBody>
                    <a:bodyPr/>
                    <a:lstStyle/>
                    <a:p>
                      <a:pPr algn="ctr"/>
                      <a:r>
                        <a:rPr lang="en-US" sz="2000" dirty="0"/>
                        <a:t>WRF3.9.1</a:t>
                      </a:r>
                      <a:endParaRPr lang="en-US" sz="2000" dirty="0">
                        <a:solidFill>
                          <a:schemeClr val="tx1"/>
                        </a:solidFill>
                      </a:endParaRPr>
                    </a:p>
                  </a:txBody>
                  <a:tcPr marL="91416" marR="91416" marT="45708" marB="45708" anchor="ctr"/>
                </a:tc>
                <a:extLst>
                  <a:ext uri="{0D108BD9-81ED-4DB2-BD59-A6C34878D82A}">
                    <a16:rowId xmlns:a16="http://schemas.microsoft.com/office/drawing/2014/main" val="2408979638"/>
                  </a:ext>
                </a:extLst>
              </a:tr>
              <a:tr h="1310299">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t>Moving Nest</a:t>
                      </a:r>
                      <a:endParaRPr lang="en-US" sz="2000" dirty="0">
                        <a:solidFill>
                          <a:schemeClr val="tx1"/>
                        </a:solidFill>
                      </a:endParaRPr>
                    </a:p>
                  </a:txBody>
                  <a:tcPr marL="91416" marR="91416" marT="45708" marB="45708" anchor="ctr"/>
                </a:tc>
                <a:tc>
                  <a:txBody>
                    <a:bodyPr/>
                    <a:lstStyle/>
                    <a:p>
                      <a:pPr algn="ctr"/>
                      <a:r>
                        <a:rPr lang="en-US" sz="2000" dirty="0"/>
                        <a:t>Preset: 00Z/23 – 00Z/24</a:t>
                      </a:r>
                    </a:p>
                    <a:p>
                      <a:pPr algn="ctr"/>
                      <a:r>
                        <a:rPr lang="en-US" sz="2000" dirty="0"/>
                        <a:t>(by following the TC positions of NR itself from preliminary simulation)</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t>Vortex-following: 00Z/24 – 00Z/28</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t>AUG 2017</a:t>
                      </a:r>
                      <a:endParaRPr lang="en-US" sz="2000" dirty="0">
                        <a:solidFill>
                          <a:schemeClr val="tx1"/>
                        </a:solidFill>
                      </a:endParaRPr>
                    </a:p>
                  </a:txBody>
                  <a:tcPr marL="91416" marR="91416" marT="45708" marB="45708" anchor="ctr"/>
                </a:tc>
                <a:extLst>
                  <a:ext uri="{0D108BD9-81ED-4DB2-BD59-A6C34878D82A}">
                    <a16:rowId xmlns:a16="http://schemas.microsoft.com/office/drawing/2014/main" val="2048292323"/>
                  </a:ext>
                </a:extLst>
              </a:tr>
            </a:tbl>
          </a:graphicData>
        </a:graphic>
      </p:graphicFrame>
      <p:sp>
        <p:nvSpPr>
          <p:cNvPr id="6" name="Slide Number Placeholder 3">
            <a:extLst>
              <a:ext uri="{FF2B5EF4-FFF2-40B4-BE49-F238E27FC236}">
                <a16:creationId xmlns:a16="http://schemas.microsoft.com/office/drawing/2014/main" id="{295142F3-9506-49AA-8C25-31FC7933F8A1}"/>
              </a:ext>
            </a:extLst>
          </p:cNvPr>
          <p:cNvSpPr>
            <a:spLocks noGrp="1"/>
          </p:cNvSpPr>
          <p:nvPr>
            <p:ph type="sldNum" sz="quarter" idx="12"/>
          </p:nvPr>
        </p:nvSpPr>
        <p:spPr>
          <a:xfrm>
            <a:off x="11070150" y="6554823"/>
            <a:ext cx="1038576" cy="239022"/>
          </a:xfrm>
        </p:spPr>
        <p:txBody>
          <a:bodyPr/>
          <a:lstStyle/>
          <a:p>
            <a:fld id="{9E43FE91-1FFD-4D43-B9C6-E3AD65A79C3A}" type="slidenum">
              <a:rPr lang="en-US" smtClean="0"/>
              <a:t>29</a:t>
            </a:fld>
            <a:endParaRPr lang="en-US"/>
          </a:p>
        </p:txBody>
      </p:sp>
    </p:spTree>
    <p:extLst>
      <p:ext uri="{BB962C8B-B14F-4D97-AF65-F5344CB8AC3E}">
        <p14:creationId xmlns:p14="http://schemas.microsoft.com/office/powerpoint/2010/main" val="268635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66AB-9BF1-41A7-A87C-DB473D974D81}"/>
              </a:ext>
            </a:extLst>
          </p:cNvPr>
          <p:cNvSpPr>
            <a:spLocks noGrp="1"/>
          </p:cNvSpPr>
          <p:nvPr>
            <p:ph type="title"/>
          </p:nvPr>
        </p:nvSpPr>
        <p:spPr/>
        <p:txBody>
          <a:bodyPr/>
          <a:lstStyle/>
          <a:p>
            <a:r>
              <a:rPr lang="en-US" dirty="0"/>
              <a:t>Overview (Continued)</a:t>
            </a:r>
          </a:p>
        </p:txBody>
      </p:sp>
      <p:sp>
        <p:nvSpPr>
          <p:cNvPr id="3" name="Content Placeholder 2">
            <a:extLst>
              <a:ext uri="{FF2B5EF4-FFF2-40B4-BE49-F238E27FC236}">
                <a16:creationId xmlns:a16="http://schemas.microsoft.com/office/drawing/2014/main" id="{DF71304F-5067-4AD8-92B0-E704968B853E}"/>
              </a:ext>
            </a:extLst>
          </p:cNvPr>
          <p:cNvSpPr>
            <a:spLocks noGrp="1"/>
          </p:cNvSpPr>
          <p:nvPr>
            <p:ph idx="1"/>
          </p:nvPr>
        </p:nvSpPr>
        <p:spPr>
          <a:xfrm>
            <a:off x="453955" y="1147666"/>
            <a:ext cx="11280913" cy="5203438"/>
          </a:xfrm>
        </p:spPr>
        <p:txBody>
          <a:bodyPr/>
          <a:lstStyle/>
          <a:p>
            <a:pPr algn="just">
              <a:spcBef>
                <a:spcPts val="0"/>
              </a:spcBef>
              <a:spcAft>
                <a:spcPts val="2400"/>
              </a:spcAft>
            </a:pPr>
            <a:r>
              <a:rPr lang="en-US" sz="2400" dirty="0">
                <a:solidFill>
                  <a:schemeClr val="tx1"/>
                </a:solidFill>
              </a:rPr>
              <a:t>Instrument system simulations flow-down from scientific requirements to measurement requirements to instrument requirements:</a:t>
            </a:r>
          </a:p>
          <a:p>
            <a:pPr lvl="1" algn="just">
              <a:spcBef>
                <a:spcPts val="0"/>
              </a:spcBef>
              <a:spcAft>
                <a:spcPts val="2400"/>
              </a:spcAft>
            </a:pPr>
            <a:r>
              <a:rPr lang="en-US" sz="2000" dirty="0">
                <a:solidFill>
                  <a:schemeClr val="tx1"/>
                </a:solidFill>
              </a:rPr>
              <a:t>Simulated different choices of instrument and operation parameters into the retrieved temperature, water vapor and trace gas profiles.</a:t>
            </a:r>
            <a:endParaRPr lang="en-US" sz="2400" dirty="0">
              <a:solidFill>
                <a:schemeClr val="tx1"/>
              </a:solidFill>
            </a:endParaRPr>
          </a:p>
          <a:p>
            <a:pPr lvl="1" algn="just">
              <a:spcBef>
                <a:spcPts val="0"/>
              </a:spcBef>
              <a:spcAft>
                <a:spcPts val="2400"/>
              </a:spcAft>
            </a:pPr>
            <a:r>
              <a:rPr lang="en-US" sz="2000" dirty="0">
                <a:solidFill>
                  <a:schemeClr val="tx1"/>
                </a:solidFill>
              </a:rPr>
              <a:t>Improved weather forecast accuracy by incorporating temperature and water vapor retrievals into regional OSSE framework.</a:t>
            </a:r>
          </a:p>
          <a:p>
            <a:pPr algn="just">
              <a:spcBef>
                <a:spcPts val="0"/>
              </a:spcBef>
              <a:spcAft>
                <a:spcPts val="2400"/>
              </a:spcAft>
            </a:pPr>
            <a:r>
              <a:rPr lang="en-US" sz="2400" dirty="0">
                <a:solidFill>
                  <a:schemeClr val="tx1"/>
                </a:solidFill>
              </a:rPr>
              <a:t>Combined multi-band retrieval improves storm intensity, structure and track forecast accuracy, and benefits air quality and climate research.</a:t>
            </a:r>
          </a:p>
          <a:p>
            <a:pPr algn="just">
              <a:spcBef>
                <a:spcPts val="0"/>
              </a:spcBef>
              <a:spcAft>
                <a:spcPts val="2400"/>
              </a:spcAft>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C06BF909-695F-4434-995A-C036DB508CA5}"/>
              </a:ext>
            </a:extLst>
          </p:cNvPr>
          <p:cNvSpPr>
            <a:spLocks noGrp="1"/>
          </p:cNvSpPr>
          <p:nvPr>
            <p:ph type="sldNum" sz="quarter" idx="12"/>
          </p:nvPr>
        </p:nvSpPr>
        <p:spPr/>
        <p:txBody>
          <a:bodyPr/>
          <a:lstStyle/>
          <a:p>
            <a:pPr>
              <a:defRPr/>
            </a:pPr>
            <a:fld id="{737E0D40-B1AD-478C-9744-E88CA2E882D1}" type="slidenum">
              <a:rPr lang="en-US" smtClean="0"/>
              <a:pPr>
                <a:defRPr/>
              </a:pPr>
              <a:t>3</a:t>
            </a:fld>
            <a:endParaRPr lang="en-US" dirty="0"/>
          </a:p>
        </p:txBody>
      </p:sp>
    </p:spTree>
    <p:extLst>
      <p:ext uri="{BB962C8B-B14F-4D97-AF65-F5344CB8AC3E}">
        <p14:creationId xmlns:p14="http://schemas.microsoft.com/office/powerpoint/2010/main" val="91216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A889-1A07-47C6-B18A-B6933462A0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45AD3C-D4D9-426C-8B14-C6CB6297A2B7}"/>
              </a:ext>
            </a:extLst>
          </p:cNvPr>
          <p:cNvSpPr>
            <a:spLocks noGrp="1"/>
          </p:cNvSpPr>
          <p:nvPr>
            <p:ph idx="1"/>
          </p:nvPr>
        </p:nvSpPr>
        <p:spPr/>
        <p:txBody>
          <a:bodyPr/>
          <a:lstStyle/>
          <a:p>
            <a:endParaRPr lang="en-US"/>
          </a:p>
        </p:txBody>
      </p:sp>
      <p:graphicFrame>
        <p:nvGraphicFramePr>
          <p:cNvPr id="6" name="Table 5">
            <a:extLst>
              <a:ext uri="{FF2B5EF4-FFF2-40B4-BE49-F238E27FC236}">
                <a16:creationId xmlns:a16="http://schemas.microsoft.com/office/drawing/2014/main" id="{F9F52193-72EE-4573-8E78-AEA0477C8A60}"/>
              </a:ext>
            </a:extLst>
          </p:cNvPr>
          <p:cNvGraphicFramePr>
            <a:graphicFrameLocks noGrp="1"/>
          </p:cNvGraphicFramePr>
          <p:nvPr>
            <p:extLst>
              <p:ext uri="{D42A27DB-BD31-4B8C-83A1-F6EECF244321}">
                <p14:modId xmlns:p14="http://schemas.microsoft.com/office/powerpoint/2010/main" val="4016723998"/>
              </p:ext>
            </p:extLst>
          </p:nvPr>
        </p:nvGraphicFramePr>
        <p:xfrm>
          <a:off x="-1" y="893"/>
          <a:ext cx="12188825" cy="6644448"/>
        </p:xfrm>
        <a:graphic>
          <a:graphicData uri="http://schemas.openxmlformats.org/drawingml/2006/table">
            <a:tbl>
              <a:tblPr firstRow="1" bandRow="1">
                <a:tableStyleId>{073A0DAA-6AF3-43AB-8588-CEC1D06C72B9}</a:tableStyleId>
              </a:tblPr>
              <a:tblGrid>
                <a:gridCol w="3602933">
                  <a:extLst>
                    <a:ext uri="{9D8B030D-6E8A-4147-A177-3AD203B41FA5}">
                      <a16:colId xmlns:a16="http://schemas.microsoft.com/office/drawing/2014/main" val="3030714595"/>
                    </a:ext>
                  </a:extLst>
                </a:gridCol>
                <a:gridCol w="8585892">
                  <a:extLst>
                    <a:ext uri="{9D8B030D-6E8A-4147-A177-3AD203B41FA5}">
                      <a16:colId xmlns:a16="http://schemas.microsoft.com/office/drawing/2014/main" val="2252902073"/>
                    </a:ext>
                  </a:extLst>
                </a:gridCol>
              </a:tblGrid>
              <a:tr h="518025">
                <a:tc gridSpan="2">
                  <a:txBody>
                    <a:bodyPr/>
                    <a:lstStyle/>
                    <a:p>
                      <a:pPr algn="ctr"/>
                      <a:r>
                        <a:rPr lang="en-US" sz="2800" dirty="0"/>
                        <a:t>Harvey OSSE Configuration: OSSE DA Experiment</a:t>
                      </a:r>
                      <a:endParaRPr lang="en-US" sz="2800" dirty="0">
                        <a:solidFill>
                          <a:schemeClr val="tx1"/>
                        </a:solidFill>
                      </a:endParaRPr>
                    </a:p>
                  </a:txBody>
                  <a:tcPr marL="91416" marR="91416" marT="45708" marB="45708" anchor="ctr"/>
                </a:tc>
                <a:tc hMerge="1">
                  <a:txBody>
                    <a:bodyPr/>
                    <a:lstStyle/>
                    <a:p>
                      <a:pPr algn="ctr"/>
                      <a:endParaRPr lang="en-US" sz="2800" dirty="0">
                        <a:solidFill>
                          <a:schemeClr val="tx1"/>
                        </a:solidFill>
                      </a:endParaRPr>
                    </a:p>
                  </a:txBody>
                  <a:tcPr anchor="ctr"/>
                </a:tc>
                <a:extLst>
                  <a:ext uri="{0D108BD9-81ED-4DB2-BD59-A6C34878D82A}">
                    <a16:rowId xmlns:a16="http://schemas.microsoft.com/office/drawing/2014/main" val="4000411098"/>
                  </a:ext>
                </a:extLst>
              </a:tr>
              <a:tr h="1005578">
                <a:tc>
                  <a:txBody>
                    <a:bodyPr/>
                    <a:lstStyle/>
                    <a:p>
                      <a:pPr algn="ctr"/>
                      <a:r>
                        <a:rPr lang="en-US" sz="2000" dirty="0"/>
                        <a:t>Initial Conditions</a:t>
                      </a:r>
                      <a:endParaRPr lang="en-US" sz="2000" dirty="0">
                        <a:solidFill>
                          <a:schemeClr val="tx1"/>
                        </a:solidFill>
                      </a:endParaRPr>
                    </a:p>
                  </a:txBody>
                  <a:tcPr marL="91416" marR="91416" marT="45708" marB="45708" anchor="ctr"/>
                </a:tc>
                <a:tc>
                  <a:txBody>
                    <a:bodyPr/>
                    <a:lstStyle/>
                    <a:p>
                      <a:pPr algn="ctr"/>
                      <a:endParaRPr lang="en-US" sz="2000" dirty="0">
                        <a:solidFill>
                          <a:schemeClr val="tx1"/>
                        </a:solidFill>
                      </a:endParaRPr>
                    </a:p>
                    <a:p>
                      <a:pPr algn="ctr"/>
                      <a:r>
                        <a:rPr lang="en-US" sz="2000" dirty="0">
                          <a:solidFill>
                            <a:srgbClr val="C00000"/>
                          </a:solidFill>
                        </a:rPr>
                        <a:t>Ensemble forecast from APSU analysis</a:t>
                      </a:r>
                    </a:p>
                    <a:p>
                      <a:pPr algn="ctr"/>
                      <a:endParaRPr lang="en-US" sz="2000" dirty="0">
                        <a:solidFill>
                          <a:schemeClr val="tx1"/>
                        </a:solidFill>
                      </a:endParaRPr>
                    </a:p>
                  </a:txBody>
                  <a:tcPr marL="91416" marR="91416" marT="45708" marB="45708" anchor="ctr"/>
                </a:tc>
                <a:extLst>
                  <a:ext uri="{0D108BD9-81ED-4DB2-BD59-A6C34878D82A}">
                    <a16:rowId xmlns:a16="http://schemas.microsoft.com/office/drawing/2014/main" val="2914120909"/>
                  </a:ext>
                </a:extLst>
              </a:tr>
              <a:tr h="700857">
                <a:tc>
                  <a:txBody>
                    <a:bodyPr/>
                    <a:lstStyle/>
                    <a:p>
                      <a:pPr algn="ctr"/>
                      <a:r>
                        <a:rPr lang="en-US" sz="2000" dirty="0"/>
                        <a:t>Boundary Conditions </a:t>
                      </a:r>
                    </a:p>
                    <a:p>
                      <a:pPr algn="ctr"/>
                      <a:r>
                        <a:rPr lang="en-US" sz="2000" dirty="0"/>
                        <a:t>(&amp;environment)</a:t>
                      </a:r>
                      <a:endParaRPr lang="en-US" sz="2000" dirty="0">
                        <a:solidFill>
                          <a:schemeClr val="tx1"/>
                        </a:solidFill>
                      </a:endParaRPr>
                    </a:p>
                  </a:txBody>
                  <a:tcPr marL="91416" marR="91416" marT="45708" marB="45708" anchor="ctr"/>
                </a:tc>
                <a:tc>
                  <a:txBody>
                    <a:bodyPr/>
                    <a:lstStyle/>
                    <a:p>
                      <a:pPr algn="ctr"/>
                      <a:r>
                        <a:rPr lang="en-US" sz="2000" dirty="0">
                          <a:solidFill>
                            <a:srgbClr val="C00000"/>
                          </a:solidFill>
                        </a:rPr>
                        <a:t>NOAA FNL</a:t>
                      </a:r>
                    </a:p>
                  </a:txBody>
                  <a:tcPr marL="91416" marR="91416" marT="45708" marB="45708" anchor="ctr"/>
                </a:tc>
                <a:extLst>
                  <a:ext uri="{0D108BD9-81ED-4DB2-BD59-A6C34878D82A}">
                    <a16:rowId xmlns:a16="http://schemas.microsoft.com/office/drawing/2014/main" val="1840464577"/>
                  </a:ext>
                </a:extLst>
              </a:tr>
              <a:tr h="1005578">
                <a:tc>
                  <a:txBody>
                    <a:bodyPr/>
                    <a:lstStyle/>
                    <a:p>
                      <a:pPr algn="ctr"/>
                      <a:r>
                        <a:rPr lang="en-US" sz="2000" dirty="0"/>
                        <a:t>Time Range</a:t>
                      </a:r>
                      <a:endParaRPr lang="en-US" sz="2000" dirty="0">
                        <a:solidFill>
                          <a:schemeClr val="tx1"/>
                        </a:solidFill>
                      </a:endParaRPr>
                    </a:p>
                  </a:txBody>
                  <a:tcPr marL="91416" marR="91416" marT="45708" marB="45708" anchor="ctr"/>
                </a:tc>
                <a:tc>
                  <a:txBody>
                    <a:bodyPr/>
                    <a:lstStyle/>
                    <a:p>
                      <a:pPr algn="ctr"/>
                      <a:r>
                        <a:rPr lang="en-US" sz="2000" dirty="0">
                          <a:solidFill>
                            <a:srgbClr val="C00000"/>
                          </a:solidFill>
                        </a:rPr>
                        <a:t>Spin-up: 00-06Z/23 AUG 2017</a:t>
                      </a:r>
                    </a:p>
                    <a:p>
                      <a:pPr algn="ctr"/>
                      <a:r>
                        <a:rPr lang="en-US" sz="2000" dirty="0">
                          <a:solidFill>
                            <a:srgbClr val="C00000"/>
                          </a:solidFill>
                        </a:rPr>
                        <a:t>DA: 06Z/23 – 00Z/26 AUG 2017</a:t>
                      </a:r>
                    </a:p>
                    <a:p>
                      <a:pPr algn="ctr"/>
                      <a:endParaRPr lang="en-US" sz="2000" dirty="0">
                        <a:solidFill>
                          <a:schemeClr val="tx1"/>
                        </a:solidFill>
                      </a:endParaRPr>
                    </a:p>
                  </a:txBody>
                  <a:tcPr marL="91416" marR="91416" marT="45708" marB="45708" anchor="ctr"/>
                </a:tc>
                <a:extLst>
                  <a:ext uri="{0D108BD9-81ED-4DB2-BD59-A6C34878D82A}">
                    <a16:rowId xmlns:a16="http://schemas.microsoft.com/office/drawing/2014/main" val="2759205279"/>
                  </a:ext>
                </a:extLst>
              </a:tr>
              <a:tr h="1310299">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t>Resolution &amp; Domain size</a:t>
                      </a:r>
                      <a:endParaRPr lang="en-US" sz="2000" dirty="0">
                        <a:solidFill>
                          <a:schemeClr val="tx1"/>
                        </a:solidFill>
                      </a:endParaRPr>
                    </a:p>
                  </a:txBody>
                  <a:tcPr marL="91416" marR="91416" marT="45708" marB="45708" anchor="ctr"/>
                </a:tc>
                <a:tc>
                  <a:txBody>
                    <a:bodyPr/>
                    <a:lstStyle/>
                    <a:p>
                      <a:pPr algn="ctr"/>
                      <a:r>
                        <a:rPr lang="en-US" sz="2000" dirty="0"/>
                        <a:t>D01: 378 x 243 (27 km)</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t>D02: 297 x 297 (9 km)</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solidFill>
                            <a:srgbClr val="C00000"/>
                          </a:solidFill>
                        </a:rPr>
                        <a:t>D03: 297 x 297 (3 km)</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solidFill>
                            <a:srgbClr val="C00000"/>
                          </a:solidFill>
                        </a:rPr>
                        <a:t>-</a:t>
                      </a:r>
                    </a:p>
                  </a:txBody>
                  <a:tcPr marL="91416" marR="91416" marT="45708" marB="45708" anchor="ctr"/>
                </a:tc>
                <a:extLst>
                  <a:ext uri="{0D108BD9-81ED-4DB2-BD59-A6C34878D82A}">
                    <a16:rowId xmlns:a16="http://schemas.microsoft.com/office/drawing/2014/main" val="224411022"/>
                  </a:ext>
                </a:extLst>
              </a:tr>
              <a:tr h="396137">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t>Microphysics</a:t>
                      </a:r>
                      <a:endParaRPr lang="en-US" sz="2000" dirty="0">
                        <a:solidFill>
                          <a:schemeClr val="tx1"/>
                        </a:solidFill>
                      </a:endParaRPr>
                    </a:p>
                  </a:txBody>
                  <a:tcPr marL="91416" marR="91416" marT="45708" marB="45708" anchor="ctr"/>
                </a:tc>
                <a:tc>
                  <a:txBody>
                    <a:bodyPr/>
                    <a:lstStyle/>
                    <a:p>
                      <a:pPr algn="ctr"/>
                      <a:r>
                        <a:rPr lang="en-US" sz="2000" dirty="0">
                          <a:solidFill>
                            <a:srgbClr val="C00000"/>
                          </a:solidFill>
                        </a:rPr>
                        <a:t>WSM6</a:t>
                      </a:r>
                    </a:p>
                  </a:txBody>
                  <a:tcPr marL="91416" marR="91416" marT="45708" marB="45708" anchor="ctr"/>
                </a:tc>
                <a:extLst>
                  <a:ext uri="{0D108BD9-81ED-4DB2-BD59-A6C34878D82A}">
                    <a16:rowId xmlns:a16="http://schemas.microsoft.com/office/drawing/2014/main" val="3238713667"/>
                  </a:ext>
                </a:extLst>
              </a:tr>
              <a:tr h="396137">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t>Model</a:t>
                      </a:r>
                      <a:endParaRPr lang="en-US" sz="2000" dirty="0">
                        <a:solidFill>
                          <a:schemeClr val="tx1"/>
                        </a:solidFill>
                      </a:endParaRPr>
                    </a:p>
                  </a:txBody>
                  <a:tcPr marL="91416" marR="91416" marT="45708" marB="45708" anchor="ctr"/>
                </a:tc>
                <a:tc>
                  <a:txBody>
                    <a:bodyPr/>
                    <a:lstStyle/>
                    <a:p>
                      <a:pPr algn="ctr"/>
                      <a:r>
                        <a:rPr lang="en-US" sz="2000" dirty="0">
                          <a:solidFill>
                            <a:srgbClr val="C00000"/>
                          </a:solidFill>
                        </a:rPr>
                        <a:t>WRF3.6.1</a:t>
                      </a:r>
                    </a:p>
                  </a:txBody>
                  <a:tcPr marL="91416" marR="91416" marT="45708" marB="45708" anchor="ctr"/>
                </a:tc>
                <a:extLst>
                  <a:ext uri="{0D108BD9-81ED-4DB2-BD59-A6C34878D82A}">
                    <a16:rowId xmlns:a16="http://schemas.microsoft.com/office/drawing/2014/main" val="2408979638"/>
                  </a:ext>
                </a:extLst>
              </a:tr>
              <a:tr h="1310299">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t>Moving Nest</a:t>
                      </a:r>
                      <a:endParaRPr lang="en-US" sz="2000" dirty="0">
                        <a:solidFill>
                          <a:schemeClr val="tx1"/>
                        </a:solidFill>
                      </a:endParaRPr>
                    </a:p>
                  </a:txBody>
                  <a:tcPr marL="91416" marR="91416" marT="45708" marB="45708" anchor="ctr"/>
                </a:tc>
                <a:tc>
                  <a:txBody>
                    <a:bodyPr/>
                    <a:lstStyle/>
                    <a:p>
                      <a:pPr algn="ctr"/>
                      <a:r>
                        <a:rPr lang="en-US" sz="2000" dirty="0"/>
                        <a:t> </a:t>
                      </a:r>
                    </a:p>
                    <a:p>
                      <a:pPr algn="ctr"/>
                      <a:r>
                        <a:rPr lang="en-US" sz="2000" dirty="0"/>
                        <a:t>Preset</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t>(following the TC positions of NR)</a:t>
                      </a:r>
                    </a:p>
                    <a:p>
                      <a:pPr marL="0" marR="0" lvl="0" indent="0" algn="ctr" defTabSz="685783" rtl="0" eaLnBrk="1" fontAlgn="auto" latinLnBrk="0" hangingPunct="1">
                        <a:lnSpc>
                          <a:spcPct val="100000"/>
                        </a:lnSpc>
                        <a:spcBef>
                          <a:spcPts val="0"/>
                        </a:spcBef>
                        <a:spcAft>
                          <a:spcPts val="0"/>
                        </a:spcAft>
                        <a:buClrTx/>
                        <a:buSzTx/>
                        <a:buFontTx/>
                        <a:buNone/>
                        <a:tabLst/>
                        <a:defRPr/>
                      </a:pPr>
                      <a:endParaRPr lang="en-US" sz="2000" dirty="0">
                        <a:solidFill>
                          <a:schemeClr val="tx1"/>
                        </a:solidFill>
                      </a:endParaRPr>
                    </a:p>
                  </a:txBody>
                  <a:tcPr marL="91416" marR="91416" marT="45708" marB="45708" anchor="ctr"/>
                </a:tc>
                <a:extLst>
                  <a:ext uri="{0D108BD9-81ED-4DB2-BD59-A6C34878D82A}">
                    <a16:rowId xmlns:a16="http://schemas.microsoft.com/office/drawing/2014/main" val="2048292323"/>
                  </a:ext>
                </a:extLst>
              </a:tr>
            </a:tbl>
          </a:graphicData>
        </a:graphic>
      </p:graphicFrame>
      <p:sp>
        <p:nvSpPr>
          <p:cNvPr id="7" name="TextBox 6">
            <a:extLst>
              <a:ext uri="{FF2B5EF4-FFF2-40B4-BE49-F238E27FC236}">
                <a16:creationId xmlns:a16="http://schemas.microsoft.com/office/drawing/2014/main" id="{D32DD162-DA72-459D-B28F-29DAD7016638}"/>
              </a:ext>
            </a:extLst>
          </p:cNvPr>
          <p:cNvSpPr txBox="1"/>
          <p:nvPr/>
        </p:nvSpPr>
        <p:spPr>
          <a:xfrm>
            <a:off x="1499188" y="478466"/>
            <a:ext cx="9229060" cy="400110"/>
          </a:xfrm>
          <a:prstGeom prst="rect">
            <a:avLst/>
          </a:prstGeom>
          <a:noFill/>
        </p:spPr>
        <p:txBody>
          <a:bodyPr wrap="square" rtlCol="0">
            <a:spAutoFit/>
          </a:bodyPr>
          <a:lstStyle/>
          <a:p>
            <a:pPr algn="ctr"/>
            <a:r>
              <a:rPr lang="en-US" sz="2000" dirty="0">
                <a:solidFill>
                  <a:srgbClr val="C00000"/>
                </a:solidFill>
              </a:rPr>
              <a:t>Red text</a:t>
            </a:r>
            <a:r>
              <a:rPr lang="en-US" sz="2000" dirty="0"/>
              <a:t> denotes where forecast model differs from the nature run</a:t>
            </a:r>
          </a:p>
        </p:txBody>
      </p:sp>
      <p:sp>
        <p:nvSpPr>
          <p:cNvPr id="5" name="Slide Number Placeholder 3">
            <a:extLst>
              <a:ext uri="{FF2B5EF4-FFF2-40B4-BE49-F238E27FC236}">
                <a16:creationId xmlns:a16="http://schemas.microsoft.com/office/drawing/2014/main" id="{1D5658AC-F1E7-486A-A292-70C0DA048211}"/>
              </a:ext>
            </a:extLst>
          </p:cNvPr>
          <p:cNvSpPr>
            <a:spLocks noGrp="1"/>
          </p:cNvSpPr>
          <p:nvPr>
            <p:ph type="sldNum" sz="quarter" idx="12"/>
          </p:nvPr>
        </p:nvSpPr>
        <p:spPr>
          <a:xfrm>
            <a:off x="11070150" y="6554823"/>
            <a:ext cx="1038576" cy="239022"/>
          </a:xfrm>
        </p:spPr>
        <p:txBody>
          <a:bodyPr/>
          <a:lstStyle/>
          <a:p>
            <a:fld id="{9E43FE91-1FFD-4D43-B9C6-E3AD65A79C3A}" type="slidenum">
              <a:rPr lang="en-US" smtClean="0"/>
              <a:t>30</a:t>
            </a:fld>
            <a:endParaRPr lang="en-US"/>
          </a:p>
        </p:txBody>
      </p:sp>
    </p:spTree>
    <p:extLst>
      <p:ext uri="{BB962C8B-B14F-4D97-AF65-F5344CB8AC3E}">
        <p14:creationId xmlns:p14="http://schemas.microsoft.com/office/powerpoint/2010/main" val="1208926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E5AADE-0B11-164A-9B5E-9B8248DA1F69}"/>
              </a:ext>
            </a:extLst>
          </p:cNvPr>
          <p:cNvSpPr>
            <a:spLocks noGrp="1"/>
          </p:cNvSpPr>
          <p:nvPr>
            <p:ph idx="1"/>
          </p:nvPr>
        </p:nvSpPr>
        <p:spPr>
          <a:xfrm>
            <a:off x="837981" y="1253898"/>
            <a:ext cx="7140158" cy="3740890"/>
          </a:xfrm>
        </p:spPr>
        <p:txBody>
          <a:bodyPr>
            <a:normAutofit/>
          </a:bodyPr>
          <a:lstStyle/>
          <a:p>
            <a:pPr>
              <a:lnSpc>
                <a:spcPct val="150000"/>
              </a:lnSpc>
            </a:pPr>
            <a:r>
              <a:rPr lang="en-US" dirty="0">
                <a:solidFill>
                  <a:schemeClr val="tx1"/>
                </a:solidFill>
              </a:rPr>
              <a:t>Based on real event (Hurricane Harvey, 2017)</a:t>
            </a:r>
          </a:p>
          <a:p>
            <a:pPr>
              <a:lnSpc>
                <a:spcPct val="150000"/>
              </a:lnSpc>
            </a:pPr>
            <a:r>
              <a:rPr lang="en-US" dirty="0">
                <a:solidFill>
                  <a:schemeClr val="tx1"/>
                </a:solidFill>
              </a:rPr>
              <a:t>NR is a free-running forecast initialized from the 3</a:t>
            </a:r>
            <a:r>
              <a:rPr lang="en-US" baseline="30000" dirty="0">
                <a:solidFill>
                  <a:schemeClr val="tx1"/>
                </a:solidFill>
              </a:rPr>
              <a:t>rd</a:t>
            </a:r>
            <a:r>
              <a:rPr lang="en-US" dirty="0">
                <a:solidFill>
                  <a:schemeClr val="tx1"/>
                </a:solidFill>
              </a:rPr>
              <a:t> strongest member of an </a:t>
            </a:r>
            <a:r>
              <a:rPr lang="en-US" dirty="0" err="1">
                <a:solidFill>
                  <a:schemeClr val="tx1"/>
                </a:solidFill>
              </a:rPr>
              <a:t>EnKF</a:t>
            </a:r>
            <a:r>
              <a:rPr lang="en-US" dirty="0">
                <a:solidFill>
                  <a:schemeClr val="tx1"/>
                </a:solidFill>
              </a:rPr>
              <a:t> experiment</a:t>
            </a:r>
          </a:p>
          <a:p>
            <a:pPr>
              <a:lnSpc>
                <a:spcPct val="150000"/>
              </a:lnSpc>
            </a:pPr>
            <a:r>
              <a:rPr lang="en-US" dirty="0">
                <a:solidFill>
                  <a:schemeClr val="tx1"/>
                </a:solidFill>
              </a:rPr>
              <a:t>NR uses higher resolution, newer model version, different physical parameterizations, and different initial and boundary conditions</a:t>
            </a:r>
          </a:p>
          <a:p>
            <a:pPr>
              <a:lnSpc>
                <a:spcPct val="150000"/>
              </a:lnSpc>
            </a:pPr>
            <a:r>
              <a:rPr lang="en-US" dirty="0">
                <a:solidFill>
                  <a:schemeClr val="tx1"/>
                </a:solidFill>
              </a:rPr>
              <a:t>Forecast uses lower resolution, older model version</a:t>
            </a:r>
          </a:p>
        </p:txBody>
      </p:sp>
      <p:pic>
        <p:nvPicPr>
          <p:cNvPr id="4" name="Picture 3">
            <a:extLst>
              <a:ext uri="{FF2B5EF4-FFF2-40B4-BE49-F238E27FC236}">
                <a16:creationId xmlns:a16="http://schemas.microsoft.com/office/drawing/2014/main" id="{34E56682-943C-6A40-9E41-BF5D930803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9749"/>
          <a:stretch/>
        </p:blipFill>
        <p:spPr>
          <a:xfrm>
            <a:off x="8726091" y="107744"/>
            <a:ext cx="3143687" cy="3289621"/>
          </a:xfrm>
          <a:prstGeom prst="rect">
            <a:avLst/>
          </a:prstGeom>
        </p:spPr>
      </p:pic>
      <p:cxnSp>
        <p:nvCxnSpPr>
          <p:cNvPr id="5" name="Straight Arrow Connector 4">
            <a:extLst>
              <a:ext uri="{FF2B5EF4-FFF2-40B4-BE49-F238E27FC236}">
                <a16:creationId xmlns:a16="http://schemas.microsoft.com/office/drawing/2014/main" id="{3E7C1732-6115-3C42-81BC-4559EF7AB3F0}"/>
              </a:ext>
            </a:extLst>
          </p:cNvPr>
          <p:cNvCxnSpPr>
            <a:cxnSpLocks/>
          </p:cNvCxnSpPr>
          <p:nvPr/>
        </p:nvCxnSpPr>
        <p:spPr bwMode="auto">
          <a:xfrm flipV="1">
            <a:off x="6589088" y="2567796"/>
            <a:ext cx="4101518" cy="389283"/>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6" name="Picture 5">
            <a:extLst>
              <a:ext uri="{FF2B5EF4-FFF2-40B4-BE49-F238E27FC236}">
                <a16:creationId xmlns:a16="http://schemas.microsoft.com/office/drawing/2014/main" id="{4E1FE0C5-0CC8-D043-A105-7722347474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0000"/>
          <a:stretch/>
        </p:blipFill>
        <p:spPr>
          <a:xfrm>
            <a:off x="8726091" y="3398849"/>
            <a:ext cx="3143687" cy="3289621"/>
          </a:xfrm>
          <a:prstGeom prst="rect">
            <a:avLst/>
          </a:prstGeom>
        </p:spPr>
      </p:pic>
      <p:sp>
        <p:nvSpPr>
          <p:cNvPr id="7" name="Slide Number Placeholder 6">
            <a:extLst>
              <a:ext uri="{FF2B5EF4-FFF2-40B4-BE49-F238E27FC236}">
                <a16:creationId xmlns:a16="http://schemas.microsoft.com/office/drawing/2014/main" id="{44182D4E-715E-E34A-BE01-C3DC26A2C4F6}"/>
              </a:ext>
            </a:extLst>
          </p:cNvPr>
          <p:cNvSpPr>
            <a:spLocks noGrp="1"/>
          </p:cNvSpPr>
          <p:nvPr>
            <p:ph type="sldNum" sz="quarter" idx="12"/>
          </p:nvPr>
        </p:nvSpPr>
        <p:spPr/>
        <p:txBody>
          <a:bodyPr/>
          <a:lstStyle/>
          <a:p>
            <a:fld id="{9E43FE91-1FFD-4D43-B9C6-E3AD65A79C3A}" type="slidenum">
              <a:rPr lang="en-US" smtClean="0"/>
              <a:t>31</a:t>
            </a:fld>
            <a:endParaRPr lang="en-US" dirty="0"/>
          </a:p>
        </p:txBody>
      </p:sp>
      <p:sp>
        <p:nvSpPr>
          <p:cNvPr id="9" name="Title 1">
            <a:extLst>
              <a:ext uri="{FF2B5EF4-FFF2-40B4-BE49-F238E27FC236}">
                <a16:creationId xmlns:a16="http://schemas.microsoft.com/office/drawing/2014/main" id="{658860E1-E8D6-46F5-827D-AAA3FDD8749A}"/>
              </a:ext>
            </a:extLst>
          </p:cNvPr>
          <p:cNvSpPr>
            <a:spLocks noGrp="1"/>
          </p:cNvSpPr>
          <p:nvPr>
            <p:ph type="title"/>
          </p:nvPr>
        </p:nvSpPr>
        <p:spPr>
          <a:xfrm>
            <a:off x="2498725" y="222250"/>
            <a:ext cx="7194550" cy="331788"/>
          </a:xfrm>
        </p:spPr>
        <p:txBody>
          <a:bodyPr/>
          <a:lstStyle/>
          <a:p>
            <a:r>
              <a:rPr lang="en-US" dirty="0"/>
              <a:t>Hurricane Harvey Nature Run</a:t>
            </a:r>
          </a:p>
        </p:txBody>
      </p:sp>
    </p:spTree>
    <p:extLst>
      <p:ext uri="{BB962C8B-B14F-4D97-AF65-F5344CB8AC3E}">
        <p14:creationId xmlns:p14="http://schemas.microsoft.com/office/powerpoint/2010/main" val="314546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10">
            <a:extLst>
              <a:ext uri="{FF2B5EF4-FFF2-40B4-BE49-F238E27FC236}">
                <a16:creationId xmlns:a16="http://schemas.microsoft.com/office/drawing/2014/main" id="{C2654EF2-1663-E144-879B-835354C69732}"/>
              </a:ext>
            </a:extLst>
          </p:cNvPr>
          <p:cNvSpPr/>
          <p:nvPr/>
        </p:nvSpPr>
        <p:spPr bwMode="auto">
          <a:xfrm>
            <a:off x="1449408" y="1040254"/>
            <a:ext cx="3207449" cy="451852"/>
          </a:xfrm>
          <a:prstGeom prst="roundRect">
            <a:avLst/>
          </a:prstGeom>
          <a:ln w="19050">
            <a:solidFill>
              <a:srgbClr val="006A00"/>
            </a:solidFill>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rtlCol="0" anchor="ctr" anchorCtr="0" compatLnSpc="1">
            <a:prstTxWarp prst="textNoShape">
              <a:avLst/>
            </a:prstTxWarp>
          </a:bodyPr>
          <a:lstStyle/>
          <a:p>
            <a:pPr algn="ctr" eaLnBrk="0" fontAlgn="base" hangingPunct="0">
              <a:spcBef>
                <a:spcPct val="0"/>
              </a:spcBef>
              <a:spcAft>
                <a:spcPct val="0"/>
              </a:spcAft>
            </a:pPr>
            <a:r>
              <a:rPr lang="en-US" altLang="ja-JP" sz="1999" dirty="0">
                <a:solidFill>
                  <a:schemeClr val="tx1"/>
                </a:solidFill>
                <a:latin typeface="Arial" panose="020B0604020202020204" pitchFamily="34" charset="0"/>
              </a:rPr>
              <a:t>MODIS </a:t>
            </a:r>
            <a:r>
              <a:rPr lang="en-US" altLang="ja-JP" sz="1999" dirty="0" err="1">
                <a:solidFill>
                  <a:schemeClr val="tx1"/>
                </a:solidFill>
                <a:latin typeface="Arial" panose="020B0604020202020204" pitchFamily="34" charset="0"/>
              </a:rPr>
              <a:t>obs</a:t>
            </a:r>
            <a:endParaRPr lang="ja-JP" altLang="en-US" sz="1999" dirty="0">
              <a:solidFill>
                <a:schemeClr val="tx1"/>
              </a:solidFill>
              <a:latin typeface="Arial" panose="020B0604020202020204" pitchFamily="34" charset="0"/>
            </a:endParaRPr>
          </a:p>
        </p:txBody>
      </p:sp>
      <p:sp>
        <p:nvSpPr>
          <p:cNvPr id="28" name="角丸四角形 10">
            <a:extLst>
              <a:ext uri="{FF2B5EF4-FFF2-40B4-BE49-F238E27FC236}">
                <a16:creationId xmlns:a16="http://schemas.microsoft.com/office/drawing/2014/main" id="{8B1DC51E-CC17-EB4B-9549-62C94CA1F6F2}"/>
              </a:ext>
            </a:extLst>
          </p:cNvPr>
          <p:cNvSpPr/>
          <p:nvPr/>
        </p:nvSpPr>
        <p:spPr bwMode="auto">
          <a:xfrm>
            <a:off x="7531969" y="1040254"/>
            <a:ext cx="3243759" cy="451852"/>
          </a:xfrm>
          <a:prstGeom prst="roundRect">
            <a:avLst/>
          </a:prstGeom>
          <a:ln w="19050">
            <a:solidFill>
              <a:srgbClr val="800000"/>
            </a:solidFill>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16" tIns="45708" rIns="91416" bIns="45708" numCol="1" rtlCol="0" anchor="ctr" anchorCtr="0" compatLnSpc="1">
            <a:prstTxWarp prst="textNoShape">
              <a:avLst/>
            </a:prstTxWarp>
          </a:bodyPr>
          <a:lstStyle/>
          <a:p>
            <a:pPr algn="ctr" eaLnBrk="0" fontAlgn="base" hangingPunct="0">
              <a:spcBef>
                <a:spcPct val="0"/>
              </a:spcBef>
              <a:spcAft>
                <a:spcPct val="0"/>
              </a:spcAft>
            </a:pPr>
            <a:r>
              <a:rPr lang="en-US" altLang="ja-JP" sz="1999" dirty="0">
                <a:solidFill>
                  <a:schemeClr val="tx1"/>
                </a:solidFill>
                <a:latin typeface="Arial" panose="020B0604020202020204" pitchFamily="34" charset="0"/>
              </a:rPr>
              <a:t>NR</a:t>
            </a:r>
            <a:endParaRPr lang="ja-JP" altLang="en-US" sz="1999" dirty="0">
              <a:solidFill>
                <a:schemeClr val="tx1"/>
              </a:solidFill>
              <a:latin typeface="Arial" panose="020B0604020202020204" pitchFamily="34" charset="0"/>
            </a:endParaRPr>
          </a:p>
        </p:txBody>
      </p:sp>
      <p:sp>
        <p:nvSpPr>
          <p:cNvPr id="7" name="TextBox 6">
            <a:extLst>
              <a:ext uri="{FF2B5EF4-FFF2-40B4-BE49-F238E27FC236}">
                <a16:creationId xmlns:a16="http://schemas.microsoft.com/office/drawing/2014/main" id="{317F1376-AB16-7542-8FD2-FAB851A771EC}"/>
              </a:ext>
            </a:extLst>
          </p:cNvPr>
          <p:cNvSpPr txBox="1"/>
          <p:nvPr/>
        </p:nvSpPr>
        <p:spPr>
          <a:xfrm>
            <a:off x="635226" y="5689827"/>
            <a:ext cx="10918374" cy="461665"/>
          </a:xfrm>
          <a:prstGeom prst="rect">
            <a:avLst/>
          </a:prstGeom>
          <a:noFill/>
        </p:spPr>
        <p:txBody>
          <a:bodyPr wrap="none" rtlCol="0">
            <a:spAutoFit/>
          </a:bodyPr>
          <a:lstStyle/>
          <a:p>
            <a:pPr algn="ctr"/>
            <a:r>
              <a:rPr lang="en-US" dirty="0"/>
              <a:t>Nature Run cloud fields are realistic – not meant to reproduce the observations</a:t>
            </a:r>
          </a:p>
        </p:txBody>
      </p:sp>
      <p:pic>
        <p:nvPicPr>
          <p:cNvPr id="8" name="Picture 7">
            <a:extLst>
              <a:ext uri="{FF2B5EF4-FFF2-40B4-BE49-F238E27FC236}">
                <a16:creationId xmlns:a16="http://schemas.microsoft.com/office/drawing/2014/main" id="{5F08F5D0-3748-994A-B5A4-BC906BA3D83B}"/>
              </a:ext>
            </a:extLst>
          </p:cNvPr>
          <p:cNvPicPr>
            <a:picLocks noChangeAspect="1"/>
          </p:cNvPicPr>
          <p:nvPr/>
        </p:nvPicPr>
        <p:blipFill>
          <a:blip r:embed="rId3"/>
          <a:stretch>
            <a:fillRect/>
          </a:stretch>
        </p:blipFill>
        <p:spPr>
          <a:xfrm>
            <a:off x="239751" y="1833522"/>
            <a:ext cx="5590453" cy="3277821"/>
          </a:xfrm>
          <a:prstGeom prst="rect">
            <a:avLst/>
          </a:prstGeom>
        </p:spPr>
      </p:pic>
      <p:grpSp>
        <p:nvGrpSpPr>
          <p:cNvPr id="9" name="Group 8">
            <a:extLst>
              <a:ext uri="{FF2B5EF4-FFF2-40B4-BE49-F238E27FC236}">
                <a16:creationId xmlns:a16="http://schemas.microsoft.com/office/drawing/2014/main" id="{C6450481-BC44-674F-9E0F-1ACA2C14E916}"/>
              </a:ext>
            </a:extLst>
          </p:cNvPr>
          <p:cNvGrpSpPr/>
          <p:nvPr/>
        </p:nvGrpSpPr>
        <p:grpSpPr>
          <a:xfrm>
            <a:off x="6358623" y="1704477"/>
            <a:ext cx="5590453" cy="3643935"/>
            <a:chOff x="8250040" y="1085561"/>
            <a:chExt cx="3941960" cy="2569424"/>
          </a:xfrm>
        </p:grpSpPr>
        <p:pic>
          <p:nvPicPr>
            <p:cNvPr id="10" name="Picture 9">
              <a:extLst>
                <a:ext uri="{FF2B5EF4-FFF2-40B4-BE49-F238E27FC236}">
                  <a16:creationId xmlns:a16="http://schemas.microsoft.com/office/drawing/2014/main" id="{02CF255D-3A6B-A648-986D-03F8C748DA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50040" y="1085561"/>
              <a:ext cx="3941960" cy="2569424"/>
            </a:xfrm>
            <a:prstGeom prst="rect">
              <a:avLst/>
            </a:prstGeom>
          </p:spPr>
        </p:pic>
        <p:pic>
          <p:nvPicPr>
            <p:cNvPr id="11" name="Picture 10">
              <a:extLst>
                <a:ext uri="{FF2B5EF4-FFF2-40B4-BE49-F238E27FC236}">
                  <a16:creationId xmlns:a16="http://schemas.microsoft.com/office/drawing/2014/main" id="{1EDFC2EC-20C5-914E-9F9A-F6C10C1502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7428" y="1085887"/>
              <a:ext cx="2584862" cy="141029"/>
            </a:xfrm>
            <a:prstGeom prst="rect">
              <a:avLst/>
            </a:prstGeom>
          </p:spPr>
        </p:pic>
      </p:grpSp>
      <p:sp>
        <p:nvSpPr>
          <p:cNvPr id="13" name="Title 1">
            <a:extLst>
              <a:ext uri="{FF2B5EF4-FFF2-40B4-BE49-F238E27FC236}">
                <a16:creationId xmlns:a16="http://schemas.microsoft.com/office/drawing/2014/main" id="{7C1EEBF6-C125-45C4-996E-20C048A07D42}"/>
              </a:ext>
            </a:extLst>
          </p:cNvPr>
          <p:cNvSpPr txBox="1">
            <a:spLocks/>
          </p:cNvSpPr>
          <p:nvPr/>
        </p:nvSpPr>
        <p:spPr>
          <a:xfrm>
            <a:off x="2498725" y="222250"/>
            <a:ext cx="7194550" cy="331788"/>
          </a:xfrm>
          <a:prstGeom prst="rect">
            <a:avLst/>
          </a:prstGeom>
        </p:spPr>
        <p:txBody>
          <a:bodyPr/>
          <a:lstStyle>
            <a:lvl1pPr algn="ctr" rtl="0" eaLnBrk="0" fontAlgn="base" hangingPunct="0">
              <a:lnSpc>
                <a:spcPct val="90000"/>
              </a:lnSpc>
              <a:spcBef>
                <a:spcPct val="0"/>
              </a:spcBef>
              <a:spcAft>
                <a:spcPct val="0"/>
              </a:spcAft>
              <a:defRPr sz="2400" b="1">
                <a:solidFill>
                  <a:srgbClr val="A50021"/>
                </a:solidFill>
                <a:latin typeface="+mj-lt"/>
                <a:ea typeface="+mj-ea"/>
                <a:cs typeface="+mj-cs"/>
              </a:defRPr>
            </a:lvl1pPr>
            <a:lvl2pPr algn="ctr" rtl="0" eaLnBrk="0" fontAlgn="base" hangingPunct="0">
              <a:lnSpc>
                <a:spcPct val="90000"/>
              </a:lnSpc>
              <a:spcBef>
                <a:spcPct val="0"/>
              </a:spcBef>
              <a:spcAft>
                <a:spcPct val="0"/>
              </a:spcAft>
              <a:defRPr sz="2400" b="1">
                <a:solidFill>
                  <a:srgbClr val="A50021"/>
                </a:solidFill>
                <a:latin typeface="Arial" charset="0"/>
              </a:defRPr>
            </a:lvl2pPr>
            <a:lvl3pPr algn="ctr" rtl="0" eaLnBrk="0" fontAlgn="base" hangingPunct="0">
              <a:lnSpc>
                <a:spcPct val="90000"/>
              </a:lnSpc>
              <a:spcBef>
                <a:spcPct val="0"/>
              </a:spcBef>
              <a:spcAft>
                <a:spcPct val="0"/>
              </a:spcAft>
              <a:defRPr sz="2400" b="1">
                <a:solidFill>
                  <a:srgbClr val="A50021"/>
                </a:solidFill>
                <a:latin typeface="Arial" charset="0"/>
              </a:defRPr>
            </a:lvl3pPr>
            <a:lvl4pPr algn="ctr" rtl="0" eaLnBrk="0" fontAlgn="base" hangingPunct="0">
              <a:lnSpc>
                <a:spcPct val="90000"/>
              </a:lnSpc>
              <a:spcBef>
                <a:spcPct val="0"/>
              </a:spcBef>
              <a:spcAft>
                <a:spcPct val="0"/>
              </a:spcAft>
              <a:defRPr sz="2400" b="1">
                <a:solidFill>
                  <a:srgbClr val="A50021"/>
                </a:solidFill>
                <a:latin typeface="Arial" charset="0"/>
              </a:defRPr>
            </a:lvl4pPr>
            <a:lvl5pPr algn="ctr" rtl="0" eaLnBrk="0" fontAlgn="base" hangingPunct="0">
              <a:lnSpc>
                <a:spcPct val="90000"/>
              </a:lnSpc>
              <a:spcBef>
                <a:spcPct val="0"/>
              </a:spcBef>
              <a:spcAft>
                <a:spcPct val="0"/>
              </a:spcAft>
              <a:defRPr sz="2400" b="1">
                <a:solidFill>
                  <a:srgbClr val="A50021"/>
                </a:solidFill>
                <a:latin typeface="Arial" charset="0"/>
              </a:defRPr>
            </a:lvl5pPr>
            <a:lvl6pPr marL="457194" algn="ctr" rtl="0" fontAlgn="base">
              <a:lnSpc>
                <a:spcPct val="90000"/>
              </a:lnSpc>
              <a:spcBef>
                <a:spcPct val="0"/>
              </a:spcBef>
              <a:spcAft>
                <a:spcPct val="0"/>
              </a:spcAft>
              <a:defRPr sz="2400" b="1">
                <a:solidFill>
                  <a:srgbClr val="A50021"/>
                </a:solidFill>
                <a:latin typeface="Arial" charset="0"/>
              </a:defRPr>
            </a:lvl6pPr>
            <a:lvl7pPr marL="914388" algn="ctr" rtl="0" fontAlgn="base">
              <a:lnSpc>
                <a:spcPct val="90000"/>
              </a:lnSpc>
              <a:spcBef>
                <a:spcPct val="0"/>
              </a:spcBef>
              <a:spcAft>
                <a:spcPct val="0"/>
              </a:spcAft>
              <a:defRPr sz="2400" b="1">
                <a:solidFill>
                  <a:srgbClr val="A50021"/>
                </a:solidFill>
                <a:latin typeface="Arial" charset="0"/>
              </a:defRPr>
            </a:lvl7pPr>
            <a:lvl8pPr marL="1371582" algn="ctr" rtl="0" fontAlgn="base">
              <a:lnSpc>
                <a:spcPct val="90000"/>
              </a:lnSpc>
              <a:spcBef>
                <a:spcPct val="0"/>
              </a:spcBef>
              <a:spcAft>
                <a:spcPct val="0"/>
              </a:spcAft>
              <a:defRPr sz="2400" b="1">
                <a:solidFill>
                  <a:srgbClr val="A50021"/>
                </a:solidFill>
                <a:latin typeface="Arial" charset="0"/>
              </a:defRPr>
            </a:lvl8pPr>
            <a:lvl9pPr marL="1828776" algn="ctr" rtl="0" fontAlgn="base">
              <a:lnSpc>
                <a:spcPct val="90000"/>
              </a:lnSpc>
              <a:spcBef>
                <a:spcPct val="0"/>
              </a:spcBef>
              <a:spcAft>
                <a:spcPct val="0"/>
              </a:spcAft>
              <a:defRPr sz="2400" b="1">
                <a:solidFill>
                  <a:srgbClr val="A50021"/>
                </a:solidFill>
                <a:latin typeface="Arial" charset="0"/>
              </a:defRPr>
            </a:lvl9pPr>
          </a:lstStyle>
          <a:p>
            <a:r>
              <a:rPr lang="en-US" kern="0" dirty="0"/>
              <a:t>MODIS Brightness Temperatures vs Nature Run</a:t>
            </a:r>
          </a:p>
        </p:txBody>
      </p:sp>
      <p:sp>
        <p:nvSpPr>
          <p:cNvPr id="15" name="Slide Number Placeholder 6">
            <a:extLst>
              <a:ext uri="{FF2B5EF4-FFF2-40B4-BE49-F238E27FC236}">
                <a16:creationId xmlns:a16="http://schemas.microsoft.com/office/drawing/2014/main" id="{046BBAA2-02D5-44EB-997D-B9F33CD27594}"/>
              </a:ext>
            </a:extLst>
          </p:cNvPr>
          <p:cNvSpPr>
            <a:spLocks noGrp="1"/>
          </p:cNvSpPr>
          <p:nvPr>
            <p:ph type="sldNum" sz="quarter" idx="12"/>
          </p:nvPr>
        </p:nvSpPr>
        <p:spPr>
          <a:xfrm>
            <a:off x="11070150" y="6554823"/>
            <a:ext cx="1038576" cy="239022"/>
          </a:xfrm>
        </p:spPr>
        <p:txBody>
          <a:bodyPr/>
          <a:lstStyle/>
          <a:p>
            <a:fld id="{9E43FE91-1FFD-4D43-B9C6-E3AD65A79C3A}" type="slidenum">
              <a:rPr lang="en-US" smtClean="0"/>
              <a:t>32</a:t>
            </a:fld>
            <a:endParaRPr lang="en-US" dirty="0"/>
          </a:p>
        </p:txBody>
      </p:sp>
    </p:spTree>
    <p:extLst>
      <p:ext uri="{BB962C8B-B14F-4D97-AF65-F5344CB8AC3E}">
        <p14:creationId xmlns:p14="http://schemas.microsoft.com/office/powerpoint/2010/main" val="249505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7D57CF-F833-F543-ACEB-05370CE6DF16}"/>
              </a:ext>
            </a:extLst>
          </p:cNvPr>
          <p:cNvSpPr>
            <a:spLocks noGrp="1"/>
          </p:cNvSpPr>
          <p:nvPr>
            <p:ph idx="1"/>
          </p:nvPr>
        </p:nvSpPr>
        <p:spPr>
          <a:xfrm>
            <a:off x="135766" y="775396"/>
            <a:ext cx="10512862" cy="5605740"/>
          </a:xfrm>
        </p:spPr>
        <p:txBody>
          <a:bodyPr>
            <a:normAutofit fontScale="92500" lnSpcReduction="20000"/>
          </a:bodyPr>
          <a:lstStyle/>
          <a:p>
            <a:pPr>
              <a:lnSpc>
                <a:spcPct val="160000"/>
              </a:lnSpc>
              <a:spcBef>
                <a:spcPts val="0"/>
              </a:spcBef>
              <a:spcAft>
                <a:spcPts val="600"/>
              </a:spcAft>
            </a:pPr>
            <a:r>
              <a:rPr lang="en-US" dirty="0">
                <a:solidFill>
                  <a:schemeClr val="tx1"/>
                </a:solidFill>
              </a:rPr>
              <a:t>Initial conditions: NCEP FNL, 60 member ensemble</a:t>
            </a:r>
          </a:p>
          <a:p>
            <a:pPr>
              <a:lnSpc>
                <a:spcPct val="160000"/>
              </a:lnSpc>
              <a:spcBef>
                <a:spcPts val="0"/>
              </a:spcBef>
              <a:spcAft>
                <a:spcPts val="600"/>
              </a:spcAft>
            </a:pPr>
            <a:r>
              <a:rPr lang="en-US" dirty="0">
                <a:solidFill>
                  <a:schemeClr val="tx1"/>
                </a:solidFill>
              </a:rPr>
              <a:t>Start time: 2017/08/23 00UTC</a:t>
            </a:r>
          </a:p>
          <a:p>
            <a:pPr>
              <a:lnSpc>
                <a:spcPct val="160000"/>
              </a:lnSpc>
              <a:spcBef>
                <a:spcPts val="0"/>
              </a:spcBef>
              <a:spcAft>
                <a:spcPts val="600"/>
              </a:spcAft>
            </a:pPr>
            <a:r>
              <a:rPr lang="en-US" dirty="0">
                <a:solidFill>
                  <a:schemeClr val="tx1"/>
                </a:solidFill>
              </a:rPr>
              <a:t>Spin up: 6 hour</a:t>
            </a:r>
          </a:p>
          <a:p>
            <a:pPr>
              <a:lnSpc>
                <a:spcPct val="160000"/>
              </a:lnSpc>
              <a:spcBef>
                <a:spcPts val="0"/>
              </a:spcBef>
              <a:spcAft>
                <a:spcPts val="600"/>
              </a:spcAft>
            </a:pPr>
            <a:r>
              <a:rPr lang="en-US" dirty="0">
                <a:solidFill>
                  <a:schemeClr val="tx1"/>
                </a:solidFill>
              </a:rPr>
              <a:t>Data assimilation: 06 UTC 23 Aug 2017 – 06 UTC 24 Aug 2017</a:t>
            </a:r>
          </a:p>
          <a:p>
            <a:pPr>
              <a:lnSpc>
                <a:spcPct val="160000"/>
              </a:lnSpc>
              <a:spcBef>
                <a:spcPts val="0"/>
              </a:spcBef>
              <a:spcAft>
                <a:spcPts val="600"/>
              </a:spcAft>
            </a:pPr>
            <a:r>
              <a:rPr lang="en-US" dirty="0">
                <a:solidFill>
                  <a:schemeClr val="tx1"/>
                </a:solidFill>
              </a:rPr>
              <a:t>Observational data = synthetic observations from nature run</a:t>
            </a:r>
          </a:p>
          <a:p>
            <a:pPr lvl="1">
              <a:lnSpc>
                <a:spcPct val="160000"/>
              </a:lnSpc>
              <a:spcBef>
                <a:spcPts val="0"/>
              </a:spcBef>
              <a:spcAft>
                <a:spcPts val="600"/>
              </a:spcAft>
            </a:pPr>
            <a:r>
              <a:rPr lang="en-US" dirty="0">
                <a:solidFill>
                  <a:srgbClr val="FF0000"/>
                </a:solidFill>
              </a:rPr>
              <a:t>Conv: </a:t>
            </a:r>
            <a:r>
              <a:rPr lang="en-US" dirty="0">
                <a:solidFill>
                  <a:schemeClr val="tx1"/>
                </a:solidFill>
              </a:rPr>
              <a:t>Conventional observations only (surface, ship, radiosonde, </a:t>
            </a:r>
            <a:r>
              <a:rPr lang="en-US" dirty="0" err="1">
                <a:solidFill>
                  <a:schemeClr val="tx1"/>
                </a:solidFill>
              </a:rPr>
              <a:t>satwind</a:t>
            </a:r>
            <a:r>
              <a:rPr lang="en-US" dirty="0">
                <a:solidFill>
                  <a:schemeClr val="tx1"/>
                </a:solidFill>
              </a:rPr>
              <a:t>), assimilated 3-hourly</a:t>
            </a:r>
          </a:p>
          <a:p>
            <a:pPr lvl="1">
              <a:lnSpc>
                <a:spcPct val="160000"/>
              </a:lnSpc>
              <a:spcBef>
                <a:spcPts val="0"/>
              </a:spcBef>
              <a:spcAft>
                <a:spcPts val="600"/>
              </a:spcAft>
            </a:pPr>
            <a:r>
              <a:rPr lang="en-US" dirty="0">
                <a:solidFill>
                  <a:srgbClr val="FF0000"/>
                </a:solidFill>
              </a:rPr>
              <a:t>Geo IR: </a:t>
            </a:r>
            <a:r>
              <a:rPr lang="en-US" dirty="0">
                <a:solidFill>
                  <a:schemeClr val="tx1"/>
                </a:solidFill>
              </a:rPr>
              <a:t>Conventional + Geo IR T/qv soundings</a:t>
            </a:r>
          </a:p>
          <a:p>
            <a:pPr lvl="2">
              <a:lnSpc>
                <a:spcPct val="160000"/>
              </a:lnSpc>
              <a:spcBef>
                <a:spcPts val="0"/>
              </a:spcBef>
              <a:spcAft>
                <a:spcPts val="600"/>
              </a:spcAft>
            </a:pPr>
            <a:r>
              <a:rPr lang="en-US" dirty="0">
                <a:solidFill>
                  <a:schemeClr val="tx1"/>
                </a:solidFill>
              </a:rPr>
              <a:t>Assimilate Geo IR soundings every hour</a:t>
            </a:r>
          </a:p>
          <a:p>
            <a:pPr lvl="2">
              <a:lnSpc>
                <a:spcPct val="160000"/>
              </a:lnSpc>
              <a:spcBef>
                <a:spcPts val="0"/>
              </a:spcBef>
              <a:spcAft>
                <a:spcPts val="600"/>
              </a:spcAft>
            </a:pPr>
            <a:r>
              <a:rPr lang="en-US" dirty="0">
                <a:solidFill>
                  <a:schemeClr val="tx1"/>
                </a:solidFill>
              </a:rPr>
              <a:t>4 x 4 km horizontal averaging to Geo IR pixels</a:t>
            </a:r>
          </a:p>
          <a:p>
            <a:pPr lvl="2">
              <a:lnSpc>
                <a:spcPct val="160000"/>
              </a:lnSpc>
              <a:spcBef>
                <a:spcPts val="0"/>
              </a:spcBef>
              <a:spcAft>
                <a:spcPts val="600"/>
              </a:spcAft>
            </a:pPr>
            <a:r>
              <a:rPr lang="en-US" dirty="0">
                <a:solidFill>
                  <a:schemeClr val="tx1"/>
                </a:solidFill>
              </a:rPr>
              <a:t>Vertical smoothing using Geo IR averaging kernels</a:t>
            </a:r>
          </a:p>
          <a:p>
            <a:pPr lvl="2">
              <a:lnSpc>
                <a:spcPct val="160000"/>
              </a:lnSpc>
              <a:spcBef>
                <a:spcPts val="0"/>
              </a:spcBef>
              <a:spcAft>
                <a:spcPts val="600"/>
              </a:spcAft>
            </a:pPr>
            <a:r>
              <a:rPr lang="en-US" dirty="0">
                <a:solidFill>
                  <a:schemeClr val="tx1"/>
                </a:solidFill>
              </a:rPr>
              <a:t>Mask clouds where OLR &lt; 220 W/m</a:t>
            </a:r>
            <a:r>
              <a:rPr lang="en-US" baseline="30000" dirty="0">
                <a:solidFill>
                  <a:schemeClr val="tx1"/>
                </a:solidFill>
              </a:rPr>
              <a:t>2</a:t>
            </a:r>
          </a:p>
          <a:p>
            <a:pPr lvl="2">
              <a:lnSpc>
                <a:spcPct val="160000"/>
              </a:lnSpc>
              <a:spcBef>
                <a:spcPts val="0"/>
              </a:spcBef>
              <a:spcAft>
                <a:spcPts val="600"/>
              </a:spcAft>
            </a:pPr>
            <a:r>
              <a:rPr lang="en-US" dirty="0">
                <a:solidFill>
                  <a:schemeClr val="tx1"/>
                </a:solidFill>
              </a:rPr>
              <a:t>Observation errors consistent with information in </a:t>
            </a:r>
            <a:r>
              <a:rPr lang="en-US" dirty="0" err="1">
                <a:solidFill>
                  <a:schemeClr val="tx1"/>
                </a:solidFill>
              </a:rPr>
              <a:t>T,qv</a:t>
            </a:r>
            <a:r>
              <a:rPr lang="en-US" dirty="0">
                <a:solidFill>
                  <a:schemeClr val="tx1"/>
                </a:solidFill>
              </a:rPr>
              <a:t> retrievals</a:t>
            </a:r>
          </a:p>
          <a:p>
            <a:pPr lvl="2">
              <a:lnSpc>
                <a:spcPct val="160000"/>
              </a:lnSpc>
              <a:spcBef>
                <a:spcPts val="0"/>
              </a:spcBef>
              <a:spcAft>
                <a:spcPts val="600"/>
              </a:spcAft>
            </a:pPr>
            <a:r>
              <a:rPr lang="en-US" dirty="0">
                <a:solidFill>
                  <a:schemeClr val="tx1"/>
                </a:solidFill>
              </a:rPr>
              <a:t>Run experiments with varying averaging kernels</a:t>
            </a:r>
          </a:p>
        </p:txBody>
      </p:sp>
      <p:pic>
        <p:nvPicPr>
          <p:cNvPr id="4" name="Picture 3">
            <a:extLst>
              <a:ext uri="{FF2B5EF4-FFF2-40B4-BE49-F238E27FC236}">
                <a16:creationId xmlns:a16="http://schemas.microsoft.com/office/drawing/2014/main" id="{5F56B77B-8D90-C54C-A5DD-2DC1034689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728" r="5578"/>
          <a:stretch/>
        </p:blipFill>
        <p:spPr>
          <a:xfrm>
            <a:off x="8915341" y="893"/>
            <a:ext cx="3273484" cy="2428043"/>
          </a:xfrm>
          <a:prstGeom prst="rect">
            <a:avLst/>
          </a:prstGeom>
        </p:spPr>
      </p:pic>
      <p:sp>
        <p:nvSpPr>
          <p:cNvPr id="6" name="Title 1">
            <a:extLst>
              <a:ext uri="{FF2B5EF4-FFF2-40B4-BE49-F238E27FC236}">
                <a16:creationId xmlns:a16="http://schemas.microsoft.com/office/drawing/2014/main" id="{6F57A54F-CAA0-4C03-9AF4-D05F7AA2A99A}"/>
              </a:ext>
            </a:extLst>
          </p:cNvPr>
          <p:cNvSpPr>
            <a:spLocks noGrp="1"/>
          </p:cNvSpPr>
          <p:nvPr>
            <p:ph type="title"/>
          </p:nvPr>
        </p:nvSpPr>
        <p:spPr>
          <a:xfrm>
            <a:off x="2498725" y="222250"/>
            <a:ext cx="7194550" cy="331788"/>
          </a:xfrm>
        </p:spPr>
        <p:txBody>
          <a:bodyPr>
            <a:normAutofit/>
          </a:bodyPr>
          <a:lstStyle/>
          <a:p>
            <a:r>
              <a:rPr lang="en-US" dirty="0"/>
              <a:t>Regional OSSEs</a:t>
            </a:r>
          </a:p>
        </p:txBody>
      </p:sp>
      <p:sp>
        <p:nvSpPr>
          <p:cNvPr id="7" name="Slide Number Placeholder 2">
            <a:extLst>
              <a:ext uri="{FF2B5EF4-FFF2-40B4-BE49-F238E27FC236}">
                <a16:creationId xmlns:a16="http://schemas.microsoft.com/office/drawing/2014/main" id="{20541991-2877-4E18-9887-1B7C284F2011}"/>
              </a:ext>
            </a:extLst>
          </p:cNvPr>
          <p:cNvSpPr txBox="1">
            <a:spLocks/>
          </p:cNvSpPr>
          <p:nvPr/>
        </p:nvSpPr>
        <p:spPr bwMode="auto">
          <a:xfrm>
            <a:off x="9366240" y="6554823"/>
            <a:ext cx="2742486" cy="365030"/>
          </a:xfrm>
          <a:prstGeom prst="rect">
            <a:avLst/>
          </a:prstGeom>
          <a:noFill/>
          <a:ln w="9525">
            <a:noFill/>
            <a:miter lim="800000"/>
            <a:headEnd/>
            <a:tailEnd/>
          </a:ln>
          <a:effectLst/>
        </p:spPr>
        <p:txBody>
          <a:bodyPr vert="horz" wrap="square" lIns="86493" tIns="43247" rIns="86493" bIns="43247" numCol="1" anchor="t" anchorCtr="0" compatLnSpc="1">
            <a:prstTxWarp prst="textNoShape">
              <a:avLst/>
            </a:prstTxWarp>
          </a:bodyPr>
          <a:lstStyle>
            <a:defPPr>
              <a:defRPr lang="en-US"/>
            </a:defPPr>
            <a:lvl1pPr algn="r" rtl="0" eaLnBrk="0" fontAlgn="base" hangingPunct="0">
              <a:spcBef>
                <a:spcPct val="0"/>
              </a:spcBef>
              <a:spcAft>
                <a:spcPct val="0"/>
              </a:spcAft>
              <a:defRPr sz="9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a:lstStyle>
          <a:p>
            <a:fld id="{9E43FE91-1FFD-4D43-B9C6-E3AD65A79C3A}" type="slidenum">
              <a:rPr lang="en-US" smtClean="0"/>
              <a:pPr/>
              <a:t>33</a:t>
            </a:fld>
            <a:endParaRPr lang="en-US" dirty="0"/>
          </a:p>
        </p:txBody>
      </p:sp>
      <p:sp>
        <p:nvSpPr>
          <p:cNvPr id="9" name="Slide Number Placeholder 6">
            <a:extLst>
              <a:ext uri="{FF2B5EF4-FFF2-40B4-BE49-F238E27FC236}">
                <a16:creationId xmlns:a16="http://schemas.microsoft.com/office/drawing/2014/main" id="{030CE756-F00F-4040-9DD7-A8FB40E9530D}"/>
              </a:ext>
            </a:extLst>
          </p:cNvPr>
          <p:cNvSpPr>
            <a:spLocks noGrp="1"/>
          </p:cNvSpPr>
          <p:nvPr>
            <p:ph type="sldNum" sz="quarter" idx="12"/>
          </p:nvPr>
        </p:nvSpPr>
        <p:spPr>
          <a:xfrm>
            <a:off x="11070150" y="6554823"/>
            <a:ext cx="1038576" cy="239022"/>
          </a:xfrm>
        </p:spPr>
        <p:txBody>
          <a:bodyPr/>
          <a:lstStyle/>
          <a:p>
            <a:fld id="{9E43FE91-1FFD-4D43-B9C6-E3AD65A79C3A}" type="slidenum">
              <a:rPr lang="en-US" smtClean="0"/>
              <a:t>33</a:t>
            </a:fld>
            <a:endParaRPr lang="en-US" dirty="0"/>
          </a:p>
        </p:txBody>
      </p:sp>
    </p:spTree>
    <p:extLst>
      <p:ext uri="{BB962C8B-B14F-4D97-AF65-F5344CB8AC3E}">
        <p14:creationId xmlns:p14="http://schemas.microsoft.com/office/powerpoint/2010/main" val="1295915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355936F-52C9-6A4C-8511-F3342FA17C0C}"/>
              </a:ext>
            </a:extLst>
          </p:cNvPr>
          <p:cNvSpPr txBox="1">
            <a:spLocks/>
          </p:cNvSpPr>
          <p:nvPr/>
        </p:nvSpPr>
        <p:spPr>
          <a:xfrm>
            <a:off x="122680" y="728270"/>
            <a:ext cx="2384340" cy="1430140"/>
          </a:xfrm>
          <a:prstGeom prst="rect">
            <a:avLst/>
          </a:prstGeom>
        </p:spPr>
        <p:txBody>
          <a:bodyPr/>
          <a:lstStyle>
            <a:lvl1pPr algn="l" rtl="0" eaLnBrk="1" fontAlgn="base" hangingPunct="1">
              <a:lnSpc>
                <a:spcPct val="95000"/>
              </a:lnSpc>
              <a:spcBef>
                <a:spcPct val="0"/>
              </a:spcBef>
              <a:spcAft>
                <a:spcPct val="0"/>
              </a:spcAft>
              <a:defRPr kumimoji="1" sz="1800" b="1" kern="1200">
                <a:solidFill>
                  <a:srgbClr val="800000"/>
                </a:solidFill>
                <a:latin typeface="+mj-lt"/>
                <a:ea typeface="+mj-ea"/>
                <a:cs typeface="+mj-cs"/>
              </a:defRPr>
            </a:lvl1pPr>
            <a:lvl2pPr algn="l" rtl="0" eaLnBrk="1" fontAlgn="base" hangingPunct="1">
              <a:lnSpc>
                <a:spcPct val="95000"/>
              </a:lnSpc>
              <a:spcBef>
                <a:spcPct val="0"/>
              </a:spcBef>
              <a:spcAft>
                <a:spcPct val="0"/>
              </a:spcAft>
              <a:defRPr kumimoji="1" sz="1800" b="1">
                <a:solidFill>
                  <a:schemeClr val="accent2"/>
                </a:solidFill>
                <a:latin typeface="Arial" panose="020B0604020202020204" pitchFamily="34" charset="0"/>
              </a:defRPr>
            </a:lvl2pPr>
            <a:lvl3pPr algn="l" rtl="0" eaLnBrk="1" fontAlgn="base" hangingPunct="1">
              <a:lnSpc>
                <a:spcPct val="95000"/>
              </a:lnSpc>
              <a:spcBef>
                <a:spcPct val="0"/>
              </a:spcBef>
              <a:spcAft>
                <a:spcPct val="0"/>
              </a:spcAft>
              <a:defRPr kumimoji="1" sz="1800" b="1">
                <a:solidFill>
                  <a:schemeClr val="accent2"/>
                </a:solidFill>
                <a:latin typeface="Arial" panose="020B0604020202020204" pitchFamily="34" charset="0"/>
              </a:defRPr>
            </a:lvl3pPr>
            <a:lvl4pPr algn="l" rtl="0" eaLnBrk="1" fontAlgn="base" hangingPunct="1">
              <a:lnSpc>
                <a:spcPct val="95000"/>
              </a:lnSpc>
              <a:spcBef>
                <a:spcPct val="0"/>
              </a:spcBef>
              <a:spcAft>
                <a:spcPct val="0"/>
              </a:spcAft>
              <a:defRPr kumimoji="1" sz="1800" b="1">
                <a:solidFill>
                  <a:schemeClr val="accent2"/>
                </a:solidFill>
                <a:latin typeface="Arial" panose="020B0604020202020204" pitchFamily="34" charset="0"/>
              </a:defRPr>
            </a:lvl4pPr>
            <a:lvl5pPr algn="l" rtl="0" eaLnBrk="1" fontAlgn="base" hangingPunct="1">
              <a:lnSpc>
                <a:spcPct val="95000"/>
              </a:lnSpc>
              <a:spcBef>
                <a:spcPct val="0"/>
              </a:spcBef>
              <a:spcAft>
                <a:spcPct val="0"/>
              </a:spcAft>
              <a:defRPr kumimoji="1" sz="1800" b="1">
                <a:solidFill>
                  <a:schemeClr val="accent2"/>
                </a:solidFill>
                <a:latin typeface="Arial" panose="020B0604020202020204" pitchFamily="34" charset="0"/>
              </a:defRPr>
            </a:lvl5pPr>
            <a:lvl6pPr marL="342892" algn="l" rtl="0" eaLnBrk="1" fontAlgn="base" hangingPunct="1">
              <a:lnSpc>
                <a:spcPct val="95000"/>
              </a:lnSpc>
              <a:spcBef>
                <a:spcPct val="0"/>
              </a:spcBef>
              <a:spcAft>
                <a:spcPct val="0"/>
              </a:spcAft>
              <a:defRPr kumimoji="1" sz="1800" b="1">
                <a:solidFill>
                  <a:schemeClr val="accent2"/>
                </a:solidFill>
                <a:latin typeface="Arial" panose="020B0604020202020204" pitchFamily="34" charset="0"/>
              </a:defRPr>
            </a:lvl6pPr>
            <a:lvl7pPr marL="685783" algn="l" rtl="0" eaLnBrk="1" fontAlgn="base" hangingPunct="1">
              <a:lnSpc>
                <a:spcPct val="95000"/>
              </a:lnSpc>
              <a:spcBef>
                <a:spcPct val="0"/>
              </a:spcBef>
              <a:spcAft>
                <a:spcPct val="0"/>
              </a:spcAft>
              <a:defRPr kumimoji="1" sz="1800" b="1">
                <a:solidFill>
                  <a:schemeClr val="accent2"/>
                </a:solidFill>
                <a:latin typeface="Arial" panose="020B0604020202020204" pitchFamily="34" charset="0"/>
              </a:defRPr>
            </a:lvl7pPr>
            <a:lvl8pPr marL="1028675" algn="l" rtl="0" eaLnBrk="1" fontAlgn="base" hangingPunct="1">
              <a:lnSpc>
                <a:spcPct val="95000"/>
              </a:lnSpc>
              <a:spcBef>
                <a:spcPct val="0"/>
              </a:spcBef>
              <a:spcAft>
                <a:spcPct val="0"/>
              </a:spcAft>
              <a:defRPr kumimoji="1" sz="1800" b="1">
                <a:solidFill>
                  <a:schemeClr val="accent2"/>
                </a:solidFill>
                <a:latin typeface="Arial" panose="020B0604020202020204" pitchFamily="34" charset="0"/>
              </a:defRPr>
            </a:lvl8pPr>
            <a:lvl9pPr marL="1371566" algn="l" rtl="0" eaLnBrk="1" fontAlgn="base" hangingPunct="1">
              <a:lnSpc>
                <a:spcPct val="95000"/>
              </a:lnSpc>
              <a:spcBef>
                <a:spcPct val="0"/>
              </a:spcBef>
              <a:spcAft>
                <a:spcPct val="0"/>
              </a:spcAft>
              <a:defRPr kumimoji="1" sz="1800" b="1">
                <a:solidFill>
                  <a:schemeClr val="accent2"/>
                </a:solidFill>
                <a:latin typeface="Arial" panose="020B0604020202020204" pitchFamily="34" charset="0"/>
              </a:defRPr>
            </a:lvl9pPr>
          </a:lstStyle>
          <a:p>
            <a:r>
              <a:rPr lang="en-US" sz="2699" b="0" dirty="0"/>
              <a:t>Forecast Performance: TC intensity </a:t>
            </a:r>
          </a:p>
        </p:txBody>
      </p:sp>
      <p:sp>
        <p:nvSpPr>
          <p:cNvPr id="2" name="TextBox 1">
            <a:extLst>
              <a:ext uri="{FF2B5EF4-FFF2-40B4-BE49-F238E27FC236}">
                <a16:creationId xmlns:a16="http://schemas.microsoft.com/office/drawing/2014/main" id="{C1898311-7EC0-CD41-9FE4-B632E133F0B0}"/>
              </a:ext>
            </a:extLst>
          </p:cNvPr>
          <p:cNvSpPr txBox="1"/>
          <p:nvPr/>
        </p:nvSpPr>
        <p:spPr>
          <a:xfrm>
            <a:off x="208176" y="1937830"/>
            <a:ext cx="2513759" cy="1569148"/>
          </a:xfrm>
          <a:prstGeom prst="rect">
            <a:avLst/>
          </a:prstGeom>
          <a:noFill/>
        </p:spPr>
        <p:txBody>
          <a:bodyPr wrap="square" rtlCol="0">
            <a:spAutoFit/>
          </a:bodyPr>
          <a:lstStyle/>
          <a:p>
            <a:pPr marL="285664" indent="-285664">
              <a:buFont typeface="Arial" panose="020B0604020202020204" pitchFamily="34" charset="0"/>
              <a:buChar char="•"/>
            </a:pPr>
            <a:r>
              <a:rPr lang="en-US" sz="2399" dirty="0"/>
              <a:t>Assimilation of conventional observations insufficient</a:t>
            </a:r>
          </a:p>
        </p:txBody>
      </p:sp>
      <p:sp>
        <p:nvSpPr>
          <p:cNvPr id="9" name="Slide Number Placeholder 6">
            <a:extLst>
              <a:ext uri="{FF2B5EF4-FFF2-40B4-BE49-F238E27FC236}">
                <a16:creationId xmlns:a16="http://schemas.microsoft.com/office/drawing/2014/main" id="{C209893C-0ED5-4A2F-A113-F1EE78EBC726}"/>
              </a:ext>
            </a:extLst>
          </p:cNvPr>
          <p:cNvSpPr>
            <a:spLocks noGrp="1"/>
          </p:cNvSpPr>
          <p:nvPr>
            <p:ph type="sldNum" sz="quarter" idx="12"/>
          </p:nvPr>
        </p:nvSpPr>
        <p:spPr>
          <a:xfrm>
            <a:off x="11070150" y="6554823"/>
            <a:ext cx="1038576" cy="239022"/>
          </a:xfrm>
        </p:spPr>
        <p:txBody>
          <a:bodyPr/>
          <a:lstStyle/>
          <a:p>
            <a:fld id="{9E43FE91-1FFD-4D43-B9C6-E3AD65A79C3A}" type="slidenum">
              <a:rPr lang="en-US" smtClean="0"/>
              <a:t>34</a:t>
            </a:fld>
            <a:endParaRPr lang="en-US" dirty="0"/>
          </a:p>
        </p:txBody>
      </p:sp>
      <p:pic>
        <p:nvPicPr>
          <p:cNvPr id="10" name="Picture 9">
            <a:extLst>
              <a:ext uri="{FF2B5EF4-FFF2-40B4-BE49-F238E27FC236}">
                <a16:creationId xmlns:a16="http://schemas.microsoft.com/office/drawing/2014/main" id="{CC919327-AEA4-704E-9A7D-ACC9068A6C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5109" y="278778"/>
            <a:ext cx="9093716" cy="5787483"/>
          </a:xfrm>
          <a:prstGeom prst="rect">
            <a:avLst/>
          </a:prstGeom>
        </p:spPr>
      </p:pic>
    </p:spTree>
    <p:extLst>
      <p:ext uri="{BB962C8B-B14F-4D97-AF65-F5344CB8AC3E}">
        <p14:creationId xmlns:p14="http://schemas.microsoft.com/office/powerpoint/2010/main" val="155143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355936F-52C9-6A4C-8511-F3342FA17C0C}"/>
              </a:ext>
            </a:extLst>
          </p:cNvPr>
          <p:cNvSpPr txBox="1">
            <a:spLocks/>
          </p:cNvSpPr>
          <p:nvPr/>
        </p:nvSpPr>
        <p:spPr>
          <a:xfrm>
            <a:off x="122680" y="728271"/>
            <a:ext cx="2384340" cy="1345079"/>
          </a:xfrm>
          <a:prstGeom prst="rect">
            <a:avLst/>
          </a:prstGeom>
        </p:spPr>
        <p:txBody>
          <a:bodyPr/>
          <a:lstStyle>
            <a:lvl1pPr algn="l" rtl="0" eaLnBrk="1" fontAlgn="base" hangingPunct="1">
              <a:lnSpc>
                <a:spcPct val="95000"/>
              </a:lnSpc>
              <a:spcBef>
                <a:spcPct val="0"/>
              </a:spcBef>
              <a:spcAft>
                <a:spcPct val="0"/>
              </a:spcAft>
              <a:defRPr kumimoji="1" sz="1800" b="1" kern="1200">
                <a:solidFill>
                  <a:srgbClr val="800000"/>
                </a:solidFill>
                <a:latin typeface="+mj-lt"/>
                <a:ea typeface="+mj-ea"/>
                <a:cs typeface="+mj-cs"/>
              </a:defRPr>
            </a:lvl1pPr>
            <a:lvl2pPr algn="l" rtl="0" eaLnBrk="1" fontAlgn="base" hangingPunct="1">
              <a:lnSpc>
                <a:spcPct val="95000"/>
              </a:lnSpc>
              <a:spcBef>
                <a:spcPct val="0"/>
              </a:spcBef>
              <a:spcAft>
                <a:spcPct val="0"/>
              </a:spcAft>
              <a:defRPr kumimoji="1" sz="1800" b="1">
                <a:solidFill>
                  <a:schemeClr val="accent2"/>
                </a:solidFill>
                <a:latin typeface="Arial" panose="020B0604020202020204" pitchFamily="34" charset="0"/>
              </a:defRPr>
            </a:lvl2pPr>
            <a:lvl3pPr algn="l" rtl="0" eaLnBrk="1" fontAlgn="base" hangingPunct="1">
              <a:lnSpc>
                <a:spcPct val="95000"/>
              </a:lnSpc>
              <a:spcBef>
                <a:spcPct val="0"/>
              </a:spcBef>
              <a:spcAft>
                <a:spcPct val="0"/>
              </a:spcAft>
              <a:defRPr kumimoji="1" sz="1800" b="1">
                <a:solidFill>
                  <a:schemeClr val="accent2"/>
                </a:solidFill>
                <a:latin typeface="Arial" panose="020B0604020202020204" pitchFamily="34" charset="0"/>
              </a:defRPr>
            </a:lvl3pPr>
            <a:lvl4pPr algn="l" rtl="0" eaLnBrk="1" fontAlgn="base" hangingPunct="1">
              <a:lnSpc>
                <a:spcPct val="95000"/>
              </a:lnSpc>
              <a:spcBef>
                <a:spcPct val="0"/>
              </a:spcBef>
              <a:spcAft>
                <a:spcPct val="0"/>
              </a:spcAft>
              <a:defRPr kumimoji="1" sz="1800" b="1">
                <a:solidFill>
                  <a:schemeClr val="accent2"/>
                </a:solidFill>
                <a:latin typeface="Arial" panose="020B0604020202020204" pitchFamily="34" charset="0"/>
              </a:defRPr>
            </a:lvl4pPr>
            <a:lvl5pPr algn="l" rtl="0" eaLnBrk="1" fontAlgn="base" hangingPunct="1">
              <a:lnSpc>
                <a:spcPct val="95000"/>
              </a:lnSpc>
              <a:spcBef>
                <a:spcPct val="0"/>
              </a:spcBef>
              <a:spcAft>
                <a:spcPct val="0"/>
              </a:spcAft>
              <a:defRPr kumimoji="1" sz="1800" b="1">
                <a:solidFill>
                  <a:schemeClr val="accent2"/>
                </a:solidFill>
                <a:latin typeface="Arial" panose="020B0604020202020204" pitchFamily="34" charset="0"/>
              </a:defRPr>
            </a:lvl5pPr>
            <a:lvl6pPr marL="342892" algn="l" rtl="0" eaLnBrk="1" fontAlgn="base" hangingPunct="1">
              <a:lnSpc>
                <a:spcPct val="95000"/>
              </a:lnSpc>
              <a:spcBef>
                <a:spcPct val="0"/>
              </a:spcBef>
              <a:spcAft>
                <a:spcPct val="0"/>
              </a:spcAft>
              <a:defRPr kumimoji="1" sz="1800" b="1">
                <a:solidFill>
                  <a:schemeClr val="accent2"/>
                </a:solidFill>
                <a:latin typeface="Arial" panose="020B0604020202020204" pitchFamily="34" charset="0"/>
              </a:defRPr>
            </a:lvl6pPr>
            <a:lvl7pPr marL="685783" algn="l" rtl="0" eaLnBrk="1" fontAlgn="base" hangingPunct="1">
              <a:lnSpc>
                <a:spcPct val="95000"/>
              </a:lnSpc>
              <a:spcBef>
                <a:spcPct val="0"/>
              </a:spcBef>
              <a:spcAft>
                <a:spcPct val="0"/>
              </a:spcAft>
              <a:defRPr kumimoji="1" sz="1800" b="1">
                <a:solidFill>
                  <a:schemeClr val="accent2"/>
                </a:solidFill>
                <a:latin typeface="Arial" panose="020B0604020202020204" pitchFamily="34" charset="0"/>
              </a:defRPr>
            </a:lvl7pPr>
            <a:lvl8pPr marL="1028675" algn="l" rtl="0" eaLnBrk="1" fontAlgn="base" hangingPunct="1">
              <a:lnSpc>
                <a:spcPct val="95000"/>
              </a:lnSpc>
              <a:spcBef>
                <a:spcPct val="0"/>
              </a:spcBef>
              <a:spcAft>
                <a:spcPct val="0"/>
              </a:spcAft>
              <a:defRPr kumimoji="1" sz="1800" b="1">
                <a:solidFill>
                  <a:schemeClr val="accent2"/>
                </a:solidFill>
                <a:latin typeface="Arial" panose="020B0604020202020204" pitchFamily="34" charset="0"/>
              </a:defRPr>
            </a:lvl8pPr>
            <a:lvl9pPr marL="1371566" algn="l" rtl="0" eaLnBrk="1" fontAlgn="base" hangingPunct="1">
              <a:lnSpc>
                <a:spcPct val="95000"/>
              </a:lnSpc>
              <a:spcBef>
                <a:spcPct val="0"/>
              </a:spcBef>
              <a:spcAft>
                <a:spcPct val="0"/>
              </a:spcAft>
              <a:defRPr kumimoji="1" sz="1800" b="1">
                <a:solidFill>
                  <a:schemeClr val="accent2"/>
                </a:solidFill>
                <a:latin typeface="Arial" panose="020B0604020202020204" pitchFamily="34" charset="0"/>
              </a:defRPr>
            </a:lvl9pPr>
          </a:lstStyle>
          <a:p>
            <a:r>
              <a:rPr lang="en-US" sz="2699" b="0" dirty="0"/>
              <a:t>Forecast Performance: TC intensity </a:t>
            </a:r>
          </a:p>
        </p:txBody>
      </p:sp>
      <p:sp>
        <p:nvSpPr>
          <p:cNvPr id="2" name="TextBox 1">
            <a:extLst>
              <a:ext uri="{FF2B5EF4-FFF2-40B4-BE49-F238E27FC236}">
                <a16:creationId xmlns:a16="http://schemas.microsoft.com/office/drawing/2014/main" id="{C1898311-7EC0-CD41-9FE4-B632E133F0B0}"/>
              </a:ext>
            </a:extLst>
          </p:cNvPr>
          <p:cNvSpPr txBox="1"/>
          <p:nvPr/>
        </p:nvSpPr>
        <p:spPr>
          <a:xfrm>
            <a:off x="208176" y="1937830"/>
            <a:ext cx="2737456" cy="3784369"/>
          </a:xfrm>
          <a:prstGeom prst="rect">
            <a:avLst/>
          </a:prstGeom>
          <a:noFill/>
        </p:spPr>
        <p:txBody>
          <a:bodyPr wrap="square" rtlCol="0">
            <a:spAutoFit/>
          </a:bodyPr>
          <a:lstStyle/>
          <a:p>
            <a:pPr marL="285664" indent="-285664">
              <a:buFont typeface="Arial" panose="020B0604020202020204" pitchFamily="34" charset="0"/>
              <a:buChar char="•"/>
            </a:pPr>
            <a:r>
              <a:rPr lang="en-US" sz="2399" dirty="0"/>
              <a:t>Assimilation of conventional observations insufficient</a:t>
            </a:r>
          </a:p>
          <a:p>
            <a:pPr marL="285664" indent="-285664">
              <a:buFont typeface="Arial" panose="020B0604020202020204" pitchFamily="34" charset="0"/>
              <a:buChar char="•"/>
            </a:pPr>
            <a:r>
              <a:rPr lang="en-US" sz="2399" dirty="0"/>
              <a:t>Assimilation of Geo IR soundings significantly improves TC intensity</a:t>
            </a:r>
          </a:p>
        </p:txBody>
      </p:sp>
      <p:sp>
        <p:nvSpPr>
          <p:cNvPr id="8" name="Slide Number Placeholder 6">
            <a:extLst>
              <a:ext uri="{FF2B5EF4-FFF2-40B4-BE49-F238E27FC236}">
                <a16:creationId xmlns:a16="http://schemas.microsoft.com/office/drawing/2014/main" id="{F80DF174-F3D7-4DFF-A186-DF644D8DB61C}"/>
              </a:ext>
            </a:extLst>
          </p:cNvPr>
          <p:cNvSpPr>
            <a:spLocks noGrp="1"/>
          </p:cNvSpPr>
          <p:nvPr>
            <p:ph type="sldNum" sz="quarter" idx="12"/>
          </p:nvPr>
        </p:nvSpPr>
        <p:spPr>
          <a:xfrm>
            <a:off x="11070150" y="6554823"/>
            <a:ext cx="1038576" cy="239022"/>
          </a:xfrm>
        </p:spPr>
        <p:txBody>
          <a:bodyPr/>
          <a:lstStyle/>
          <a:p>
            <a:fld id="{9E43FE91-1FFD-4D43-B9C6-E3AD65A79C3A}" type="slidenum">
              <a:rPr lang="en-US" smtClean="0"/>
              <a:t>35</a:t>
            </a:fld>
            <a:endParaRPr lang="en-US" dirty="0"/>
          </a:p>
        </p:txBody>
      </p:sp>
      <p:pic>
        <p:nvPicPr>
          <p:cNvPr id="9" name="Picture 8">
            <a:extLst>
              <a:ext uri="{FF2B5EF4-FFF2-40B4-BE49-F238E27FC236}">
                <a16:creationId xmlns:a16="http://schemas.microsoft.com/office/drawing/2014/main" id="{5FDB910C-149B-0949-928F-0779C7DAC7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72" y="274320"/>
            <a:ext cx="9098280" cy="5790387"/>
          </a:xfrm>
          <a:prstGeom prst="rect">
            <a:avLst/>
          </a:prstGeom>
        </p:spPr>
      </p:pic>
    </p:spTree>
    <p:extLst>
      <p:ext uri="{BB962C8B-B14F-4D97-AF65-F5344CB8AC3E}">
        <p14:creationId xmlns:p14="http://schemas.microsoft.com/office/powerpoint/2010/main" val="2251949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CA3D74-0C1C-5C4B-A309-28136CB72A95}"/>
              </a:ext>
            </a:extLst>
          </p:cNvPr>
          <p:cNvSpPr>
            <a:spLocks noGrp="1"/>
          </p:cNvSpPr>
          <p:nvPr>
            <p:ph idx="1"/>
          </p:nvPr>
        </p:nvSpPr>
        <p:spPr>
          <a:xfrm>
            <a:off x="147484" y="1525127"/>
            <a:ext cx="3618271" cy="3037042"/>
          </a:xfrm>
        </p:spPr>
        <p:txBody>
          <a:bodyPr/>
          <a:lstStyle/>
          <a:p>
            <a:pPr marL="0" indent="0">
              <a:lnSpc>
                <a:spcPct val="150000"/>
              </a:lnSpc>
              <a:buNone/>
            </a:pPr>
            <a:r>
              <a:rPr lang="en-US" dirty="0">
                <a:solidFill>
                  <a:schemeClr val="tx1"/>
                </a:solidFill>
              </a:rPr>
              <a:t>Assimilation of Geo IR Sounder data reduced track errors at all forecast times, and especially for forecasts initialized at 00 and 06 UTC 24 August</a:t>
            </a:r>
          </a:p>
        </p:txBody>
      </p:sp>
      <p:sp>
        <p:nvSpPr>
          <p:cNvPr id="6" name="Title 1">
            <a:extLst>
              <a:ext uri="{FF2B5EF4-FFF2-40B4-BE49-F238E27FC236}">
                <a16:creationId xmlns:a16="http://schemas.microsoft.com/office/drawing/2014/main" id="{51DCA851-F08B-4787-95CE-8E1F1226E482}"/>
              </a:ext>
            </a:extLst>
          </p:cNvPr>
          <p:cNvSpPr>
            <a:spLocks noGrp="1"/>
          </p:cNvSpPr>
          <p:nvPr>
            <p:ph type="title"/>
          </p:nvPr>
        </p:nvSpPr>
        <p:spPr>
          <a:xfrm>
            <a:off x="2498725" y="222250"/>
            <a:ext cx="7194550" cy="331788"/>
          </a:xfrm>
        </p:spPr>
        <p:txBody>
          <a:bodyPr/>
          <a:lstStyle/>
          <a:p>
            <a:r>
              <a:rPr lang="en-US" dirty="0"/>
              <a:t>Track errors</a:t>
            </a:r>
          </a:p>
        </p:txBody>
      </p:sp>
      <p:sp>
        <p:nvSpPr>
          <p:cNvPr id="9" name="Slide Number Placeholder 6">
            <a:extLst>
              <a:ext uri="{FF2B5EF4-FFF2-40B4-BE49-F238E27FC236}">
                <a16:creationId xmlns:a16="http://schemas.microsoft.com/office/drawing/2014/main" id="{4D9A9408-A92A-49F3-91C8-2362A3FCF4F9}"/>
              </a:ext>
            </a:extLst>
          </p:cNvPr>
          <p:cNvSpPr>
            <a:spLocks noGrp="1"/>
          </p:cNvSpPr>
          <p:nvPr>
            <p:ph type="sldNum" sz="quarter" idx="12"/>
          </p:nvPr>
        </p:nvSpPr>
        <p:spPr>
          <a:xfrm>
            <a:off x="11070150" y="6554823"/>
            <a:ext cx="1038576" cy="239022"/>
          </a:xfrm>
        </p:spPr>
        <p:txBody>
          <a:bodyPr/>
          <a:lstStyle/>
          <a:p>
            <a:fld id="{9E43FE91-1FFD-4D43-B9C6-E3AD65A79C3A}" type="slidenum">
              <a:rPr lang="en-US" smtClean="0"/>
              <a:t>36</a:t>
            </a:fld>
            <a:endParaRPr lang="en-US" dirty="0"/>
          </a:p>
        </p:txBody>
      </p:sp>
      <p:pic>
        <p:nvPicPr>
          <p:cNvPr id="10" name="Picture 9">
            <a:extLst>
              <a:ext uri="{FF2B5EF4-FFF2-40B4-BE49-F238E27FC236}">
                <a16:creationId xmlns:a16="http://schemas.microsoft.com/office/drawing/2014/main" id="{F2B44BE7-6C91-1840-B395-1C40E3B92F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1560" y="1007390"/>
            <a:ext cx="8019781" cy="5172098"/>
          </a:xfrm>
          <a:prstGeom prst="rect">
            <a:avLst/>
          </a:prstGeom>
        </p:spPr>
      </p:pic>
    </p:spTree>
    <p:extLst>
      <p:ext uri="{BB962C8B-B14F-4D97-AF65-F5344CB8AC3E}">
        <p14:creationId xmlns:p14="http://schemas.microsoft.com/office/powerpoint/2010/main" val="414511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535A680-4096-634C-B498-EA6CA756F7ED}"/>
              </a:ext>
            </a:extLst>
          </p:cNvPr>
          <p:cNvSpPr>
            <a:spLocks noGrp="1"/>
          </p:cNvSpPr>
          <p:nvPr>
            <p:ph idx="1"/>
          </p:nvPr>
        </p:nvSpPr>
        <p:spPr>
          <a:xfrm>
            <a:off x="49160" y="953079"/>
            <a:ext cx="3067666" cy="5414930"/>
          </a:xfrm>
        </p:spPr>
        <p:txBody>
          <a:bodyPr>
            <a:normAutofit lnSpcReduction="10000"/>
          </a:bodyPr>
          <a:lstStyle/>
          <a:p>
            <a:pPr>
              <a:spcBef>
                <a:spcPts val="0"/>
              </a:spcBef>
              <a:spcAft>
                <a:spcPts val="600"/>
              </a:spcAft>
            </a:pPr>
            <a:r>
              <a:rPr lang="en-US" sz="1999" dirty="0">
                <a:solidFill>
                  <a:schemeClr val="tx1"/>
                </a:solidFill>
              </a:rPr>
              <a:t>Fields averaged in the horizontal over the full inner domain (d03)</a:t>
            </a:r>
          </a:p>
          <a:p>
            <a:pPr>
              <a:spcBef>
                <a:spcPts val="0"/>
              </a:spcBef>
              <a:spcAft>
                <a:spcPts val="600"/>
              </a:spcAft>
            </a:pPr>
            <a:r>
              <a:rPr lang="en-US" sz="1999" dirty="0">
                <a:solidFill>
                  <a:srgbClr val="0070C0"/>
                </a:solidFill>
              </a:rPr>
              <a:t>Blue = Geo FTS</a:t>
            </a:r>
          </a:p>
          <a:p>
            <a:pPr>
              <a:spcBef>
                <a:spcPts val="0"/>
              </a:spcBef>
              <a:spcAft>
                <a:spcPts val="600"/>
              </a:spcAft>
            </a:pPr>
            <a:r>
              <a:rPr lang="en-US" sz="1999" dirty="0">
                <a:solidFill>
                  <a:srgbClr val="C00000"/>
                </a:solidFill>
              </a:rPr>
              <a:t>Red = Conventional</a:t>
            </a:r>
          </a:p>
          <a:p>
            <a:pPr>
              <a:spcBef>
                <a:spcPts val="0"/>
              </a:spcBef>
              <a:spcAft>
                <a:spcPts val="600"/>
              </a:spcAft>
            </a:pPr>
            <a:r>
              <a:rPr lang="en-US" sz="1999" dirty="0">
                <a:solidFill>
                  <a:schemeClr val="tx1"/>
                </a:solidFill>
              </a:rPr>
              <a:t>Key points:</a:t>
            </a:r>
          </a:p>
          <a:p>
            <a:pPr marL="352319" lvl="1" indent="-153942">
              <a:spcBef>
                <a:spcPts val="0"/>
              </a:spcBef>
              <a:spcAft>
                <a:spcPts val="600"/>
              </a:spcAft>
            </a:pPr>
            <a:r>
              <a:rPr lang="en-US" sz="1600" dirty="0">
                <a:solidFill>
                  <a:schemeClr val="tx1"/>
                </a:solidFill>
              </a:rPr>
              <a:t>Temperature already very accurate. Largest improvements in upper troposphere.</a:t>
            </a:r>
          </a:p>
          <a:p>
            <a:pPr marL="352319" lvl="1" indent="-153942">
              <a:spcBef>
                <a:spcPts val="0"/>
              </a:spcBef>
              <a:spcAft>
                <a:spcPts val="600"/>
              </a:spcAft>
            </a:pPr>
            <a:r>
              <a:rPr lang="en-US" sz="1600" dirty="0">
                <a:solidFill>
                  <a:schemeClr val="tx1"/>
                </a:solidFill>
              </a:rPr>
              <a:t>Water vapor signal is mixed, with most improvements in the lower to middle troposphere</a:t>
            </a:r>
          </a:p>
          <a:p>
            <a:pPr marL="352319" lvl="1" indent="-153942">
              <a:spcBef>
                <a:spcPts val="0"/>
              </a:spcBef>
              <a:spcAft>
                <a:spcPts val="600"/>
              </a:spcAft>
            </a:pPr>
            <a:r>
              <a:rPr lang="en-US" sz="1600" b="1" dirty="0">
                <a:solidFill>
                  <a:schemeClr val="tx1"/>
                </a:solidFill>
              </a:rPr>
              <a:t>Assimilation of temperature and water vapor has a significant positive effect on wind through the depth of the troposphere</a:t>
            </a:r>
          </a:p>
        </p:txBody>
      </p:sp>
      <p:sp>
        <p:nvSpPr>
          <p:cNvPr id="8" name="Title 1">
            <a:extLst>
              <a:ext uri="{FF2B5EF4-FFF2-40B4-BE49-F238E27FC236}">
                <a16:creationId xmlns:a16="http://schemas.microsoft.com/office/drawing/2014/main" id="{8BD31B82-1A7A-4637-A67F-E4CD68C479B8}"/>
              </a:ext>
            </a:extLst>
          </p:cNvPr>
          <p:cNvSpPr>
            <a:spLocks noGrp="1"/>
          </p:cNvSpPr>
          <p:nvPr>
            <p:ph type="title"/>
          </p:nvPr>
        </p:nvSpPr>
        <p:spPr>
          <a:xfrm>
            <a:off x="2498725" y="222250"/>
            <a:ext cx="7194550" cy="331788"/>
          </a:xfrm>
        </p:spPr>
        <p:txBody>
          <a:bodyPr>
            <a:noAutofit/>
          </a:bodyPr>
          <a:lstStyle/>
          <a:p>
            <a:r>
              <a:rPr lang="en-US" dirty="0"/>
              <a:t>Impact on Thermodynamic and Dynamic State</a:t>
            </a:r>
          </a:p>
        </p:txBody>
      </p:sp>
      <p:sp>
        <p:nvSpPr>
          <p:cNvPr id="11" name="Slide Number Placeholder 6">
            <a:extLst>
              <a:ext uri="{FF2B5EF4-FFF2-40B4-BE49-F238E27FC236}">
                <a16:creationId xmlns:a16="http://schemas.microsoft.com/office/drawing/2014/main" id="{E8ABC03B-AA06-4832-B0E8-606035C5FA76}"/>
              </a:ext>
            </a:extLst>
          </p:cNvPr>
          <p:cNvSpPr>
            <a:spLocks noGrp="1"/>
          </p:cNvSpPr>
          <p:nvPr>
            <p:ph type="sldNum" sz="quarter" idx="12"/>
          </p:nvPr>
        </p:nvSpPr>
        <p:spPr>
          <a:xfrm>
            <a:off x="11070150" y="6554823"/>
            <a:ext cx="1038576" cy="239022"/>
          </a:xfrm>
        </p:spPr>
        <p:txBody>
          <a:bodyPr/>
          <a:lstStyle/>
          <a:p>
            <a:fld id="{9E43FE91-1FFD-4D43-B9C6-E3AD65A79C3A}" type="slidenum">
              <a:rPr lang="en-US" smtClean="0"/>
              <a:t>37</a:t>
            </a:fld>
            <a:endParaRPr lang="en-US" dirty="0"/>
          </a:p>
        </p:txBody>
      </p:sp>
      <p:pic>
        <p:nvPicPr>
          <p:cNvPr id="9" name="Picture 8">
            <a:extLst>
              <a:ext uri="{FF2B5EF4-FFF2-40B4-BE49-F238E27FC236}">
                <a16:creationId xmlns:a16="http://schemas.microsoft.com/office/drawing/2014/main" id="{18621242-1BF8-CB45-813E-B70FD077036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749675" y="953078"/>
            <a:ext cx="8313616" cy="2503838"/>
          </a:xfrm>
          <a:prstGeom prst="rect">
            <a:avLst/>
          </a:prstGeom>
        </p:spPr>
      </p:pic>
      <p:pic>
        <p:nvPicPr>
          <p:cNvPr id="10" name="Picture 9">
            <a:extLst>
              <a:ext uri="{FF2B5EF4-FFF2-40B4-BE49-F238E27FC236}">
                <a16:creationId xmlns:a16="http://schemas.microsoft.com/office/drawing/2014/main" id="{6A2C43F5-90B4-9242-93EF-6CB6BD0A855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749675" y="3456916"/>
            <a:ext cx="8313616" cy="2503838"/>
          </a:xfrm>
          <a:prstGeom prst="rect">
            <a:avLst/>
          </a:prstGeom>
        </p:spPr>
      </p:pic>
    </p:spTree>
    <p:extLst>
      <p:ext uri="{BB962C8B-B14F-4D97-AF65-F5344CB8AC3E}">
        <p14:creationId xmlns:p14="http://schemas.microsoft.com/office/powerpoint/2010/main" val="2624894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483CDF7-ABFC-4AF3-BA62-18A6035D6A7E}"/>
              </a:ext>
            </a:extLst>
          </p:cNvPr>
          <p:cNvSpPr>
            <a:spLocks noGrp="1"/>
          </p:cNvSpPr>
          <p:nvPr>
            <p:ph type="title"/>
          </p:nvPr>
        </p:nvSpPr>
        <p:spPr>
          <a:xfrm>
            <a:off x="2498725" y="222250"/>
            <a:ext cx="7194550" cy="331788"/>
          </a:xfrm>
        </p:spPr>
        <p:txBody>
          <a:bodyPr>
            <a:noAutofit/>
          </a:bodyPr>
          <a:lstStyle/>
          <a:p>
            <a:r>
              <a:rPr lang="en-US" dirty="0"/>
              <a:t>Impact on Thermodynamic and Dynamic State</a:t>
            </a:r>
          </a:p>
        </p:txBody>
      </p:sp>
      <p:sp>
        <p:nvSpPr>
          <p:cNvPr id="19" name="Slide Number Placeholder 6">
            <a:extLst>
              <a:ext uri="{FF2B5EF4-FFF2-40B4-BE49-F238E27FC236}">
                <a16:creationId xmlns:a16="http://schemas.microsoft.com/office/drawing/2014/main" id="{D563B52B-C8EB-47BE-AF1D-C22043F413F2}"/>
              </a:ext>
            </a:extLst>
          </p:cNvPr>
          <p:cNvSpPr>
            <a:spLocks noGrp="1"/>
          </p:cNvSpPr>
          <p:nvPr>
            <p:ph type="sldNum" sz="quarter" idx="12"/>
          </p:nvPr>
        </p:nvSpPr>
        <p:spPr>
          <a:xfrm>
            <a:off x="11070150" y="6554823"/>
            <a:ext cx="1038576" cy="239022"/>
          </a:xfrm>
        </p:spPr>
        <p:txBody>
          <a:bodyPr/>
          <a:lstStyle/>
          <a:p>
            <a:fld id="{9E43FE91-1FFD-4D43-B9C6-E3AD65A79C3A}" type="slidenum">
              <a:rPr lang="en-US" smtClean="0"/>
              <a:t>38</a:t>
            </a:fld>
            <a:endParaRPr lang="en-US" dirty="0"/>
          </a:p>
        </p:txBody>
      </p:sp>
      <p:sp>
        <p:nvSpPr>
          <p:cNvPr id="20" name="Content Placeholder 5">
            <a:extLst>
              <a:ext uri="{FF2B5EF4-FFF2-40B4-BE49-F238E27FC236}">
                <a16:creationId xmlns:a16="http://schemas.microsoft.com/office/drawing/2014/main" id="{23C424A8-8ED2-4019-BE5C-343EECA55AE5}"/>
              </a:ext>
            </a:extLst>
          </p:cNvPr>
          <p:cNvSpPr txBox="1">
            <a:spLocks/>
          </p:cNvSpPr>
          <p:nvPr/>
        </p:nvSpPr>
        <p:spPr bwMode="auto">
          <a:xfrm>
            <a:off x="49160" y="4983735"/>
            <a:ext cx="11559071" cy="1571088"/>
          </a:xfrm>
          <a:prstGeom prst="rect">
            <a:avLst/>
          </a:prstGeom>
          <a:noFill/>
          <a:ln w="9525">
            <a:noFill/>
            <a:miter lim="800000"/>
            <a:headEnd/>
            <a:tailEnd/>
          </a:ln>
        </p:spPr>
        <p:txBody>
          <a:bodyPr vert="horz" wrap="square" lIns="91424" tIns="45712" rIns="91424" bIns="45712" numCol="1" anchor="t" anchorCtr="0" compatLnSpc="1">
            <a:prstTxWarp prst="textNoShape">
              <a:avLst/>
            </a:prstTxWarp>
            <a:normAutofit/>
          </a:bodyPr>
          <a:lstStyle>
            <a:lvl1pPr marL="161923" indent="-161923" algn="l" rtl="0" eaLnBrk="0" fontAlgn="base" hangingPunct="0">
              <a:spcBef>
                <a:spcPct val="20000"/>
              </a:spcBef>
              <a:spcAft>
                <a:spcPct val="0"/>
              </a:spcAft>
              <a:buFont typeface="Wingdings" pitchFamily="2" charset="2"/>
              <a:buChar char="§"/>
              <a:defRPr sz="2000" b="1">
                <a:solidFill>
                  <a:schemeClr val="accent2"/>
                </a:solidFill>
                <a:latin typeface="+mn-lt"/>
                <a:ea typeface="+mn-ea"/>
                <a:cs typeface="+mn-cs"/>
              </a:defRPr>
            </a:lvl1pPr>
            <a:lvl2pPr marL="485769" indent="-215897" algn="l" rtl="0" eaLnBrk="0" fontAlgn="base" hangingPunct="0">
              <a:spcBef>
                <a:spcPct val="20000"/>
              </a:spcBef>
              <a:spcAft>
                <a:spcPct val="0"/>
              </a:spcAft>
              <a:buChar char="–"/>
              <a:defRPr sz="1600">
                <a:solidFill>
                  <a:schemeClr val="accent2"/>
                </a:solidFill>
                <a:latin typeface="+mn-lt"/>
              </a:defRPr>
            </a:lvl2pPr>
            <a:lvl3pPr marL="760403" indent="-166686" algn="l" rtl="0" eaLnBrk="0" fontAlgn="base" hangingPunct="0">
              <a:spcBef>
                <a:spcPct val="20000"/>
              </a:spcBef>
              <a:spcAft>
                <a:spcPct val="0"/>
              </a:spcAft>
              <a:buChar char="•"/>
              <a:defRPr sz="1600">
                <a:solidFill>
                  <a:schemeClr val="accent2"/>
                </a:solidFill>
                <a:latin typeface="+mn-lt"/>
              </a:defRPr>
            </a:lvl3pPr>
            <a:lvl4pPr marL="1096948" indent="-228597" algn="l" rtl="0" eaLnBrk="0" fontAlgn="base" hangingPunct="0">
              <a:spcBef>
                <a:spcPct val="20000"/>
              </a:spcBef>
              <a:spcAft>
                <a:spcPct val="0"/>
              </a:spcAft>
              <a:buChar char="–"/>
              <a:defRPr sz="1400">
                <a:solidFill>
                  <a:schemeClr val="accent2"/>
                </a:solidFill>
                <a:latin typeface="+mn-lt"/>
              </a:defRPr>
            </a:lvl4pPr>
            <a:lvl5pPr marL="1428732" indent="-222247" algn="l" rtl="0" eaLnBrk="0" fontAlgn="base" hangingPunct="0">
              <a:spcBef>
                <a:spcPct val="20000"/>
              </a:spcBef>
              <a:spcAft>
                <a:spcPct val="0"/>
              </a:spcAft>
              <a:buChar char="»"/>
              <a:defRPr sz="1400">
                <a:solidFill>
                  <a:schemeClr val="accent2"/>
                </a:solidFill>
                <a:latin typeface="+mn-lt"/>
              </a:defRPr>
            </a:lvl5pPr>
            <a:lvl6pPr marL="1885926" indent="-222247" algn="l" rtl="0" fontAlgn="base">
              <a:spcBef>
                <a:spcPct val="20000"/>
              </a:spcBef>
              <a:spcAft>
                <a:spcPct val="0"/>
              </a:spcAft>
              <a:buChar char="»"/>
              <a:defRPr sz="1400">
                <a:solidFill>
                  <a:schemeClr val="accent2"/>
                </a:solidFill>
                <a:latin typeface="+mn-lt"/>
              </a:defRPr>
            </a:lvl6pPr>
            <a:lvl7pPr marL="2343119" indent="-222247" algn="l" rtl="0" fontAlgn="base">
              <a:spcBef>
                <a:spcPct val="20000"/>
              </a:spcBef>
              <a:spcAft>
                <a:spcPct val="0"/>
              </a:spcAft>
              <a:buChar char="»"/>
              <a:defRPr sz="1400">
                <a:solidFill>
                  <a:schemeClr val="accent2"/>
                </a:solidFill>
                <a:latin typeface="+mn-lt"/>
              </a:defRPr>
            </a:lvl7pPr>
            <a:lvl8pPr marL="2800314" indent="-222247" algn="l" rtl="0" fontAlgn="base">
              <a:spcBef>
                <a:spcPct val="20000"/>
              </a:spcBef>
              <a:spcAft>
                <a:spcPct val="0"/>
              </a:spcAft>
              <a:buChar char="»"/>
              <a:defRPr sz="1400">
                <a:solidFill>
                  <a:schemeClr val="accent2"/>
                </a:solidFill>
                <a:latin typeface="+mn-lt"/>
              </a:defRPr>
            </a:lvl8pPr>
            <a:lvl9pPr marL="3257508" indent="-222247" algn="l" rtl="0" fontAlgn="base">
              <a:spcBef>
                <a:spcPct val="20000"/>
              </a:spcBef>
              <a:spcAft>
                <a:spcPct val="0"/>
              </a:spcAft>
              <a:buChar char="»"/>
              <a:defRPr sz="1400">
                <a:solidFill>
                  <a:schemeClr val="accent2"/>
                </a:solidFill>
                <a:latin typeface="+mn-lt"/>
              </a:defRPr>
            </a:lvl9pPr>
          </a:lstStyle>
          <a:p>
            <a:pPr>
              <a:spcBef>
                <a:spcPts val="0"/>
              </a:spcBef>
              <a:spcAft>
                <a:spcPts val="600"/>
              </a:spcAft>
            </a:pPr>
            <a:r>
              <a:rPr lang="en-US" sz="1999" kern="0" dirty="0">
                <a:solidFill>
                  <a:schemeClr val="tx1"/>
                </a:solidFill>
              </a:rPr>
              <a:t>T,U horizontally averaged in the TC azimuthal direction and time averaged over 12 hours</a:t>
            </a:r>
          </a:p>
          <a:p>
            <a:pPr>
              <a:spcBef>
                <a:spcPts val="0"/>
              </a:spcBef>
              <a:spcAft>
                <a:spcPts val="600"/>
              </a:spcAft>
            </a:pPr>
            <a:r>
              <a:rPr lang="en-US" sz="1999" kern="0" dirty="0">
                <a:solidFill>
                  <a:schemeClr val="tx1"/>
                </a:solidFill>
              </a:rPr>
              <a:t>Key points:</a:t>
            </a:r>
          </a:p>
          <a:p>
            <a:pPr marL="352319" lvl="1" indent="-153942">
              <a:spcBef>
                <a:spcPts val="0"/>
              </a:spcBef>
              <a:spcAft>
                <a:spcPts val="600"/>
              </a:spcAft>
            </a:pPr>
            <a:r>
              <a:rPr lang="en-US" kern="0" dirty="0">
                <a:solidFill>
                  <a:schemeClr val="tx1"/>
                </a:solidFill>
              </a:rPr>
              <a:t>Geo FTS assimilation results in </a:t>
            </a:r>
            <a:r>
              <a:rPr lang="en-US" b="1" kern="0" dirty="0">
                <a:solidFill>
                  <a:schemeClr val="tx1"/>
                </a:solidFill>
              </a:rPr>
              <a:t>clear improvements in the wind structure</a:t>
            </a:r>
          </a:p>
          <a:p>
            <a:pPr marL="352319" lvl="1" indent="-153942">
              <a:spcBef>
                <a:spcPts val="0"/>
              </a:spcBef>
              <a:spcAft>
                <a:spcPts val="600"/>
              </a:spcAft>
            </a:pPr>
            <a:r>
              <a:rPr lang="en-US" kern="0" dirty="0">
                <a:solidFill>
                  <a:schemeClr val="tx1"/>
                </a:solidFill>
              </a:rPr>
              <a:t>The </a:t>
            </a:r>
            <a:r>
              <a:rPr lang="en-US" b="1" kern="0" dirty="0">
                <a:solidFill>
                  <a:schemeClr val="tx1"/>
                </a:solidFill>
              </a:rPr>
              <a:t>warm core structure (temperature perturbation) is much improved</a:t>
            </a:r>
          </a:p>
          <a:p>
            <a:pPr marL="687388" indent="-222250">
              <a:spcBef>
                <a:spcPts val="0"/>
              </a:spcBef>
              <a:spcAft>
                <a:spcPts val="600"/>
              </a:spcAft>
            </a:pPr>
            <a:endParaRPr lang="en-US" sz="1400" kern="0" dirty="0">
              <a:solidFill>
                <a:schemeClr val="tx1"/>
              </a:solidFill>
            </a:endParaRPr>
          </a:p>
        </p:txBody>
      </p:sp>
      <p:pic>
        <p:nvPicPr>
          <p:cNvPr id="11" name="Picture 10">
            <a:extLst>
              <a:ext uri="{FF2B5EF4-FFF2-40B4-BE49-F238E27FC236}">
                <a16:creationId xmlns:a16="http://schemas.microsoft.com/office/drawing/2014/main" id="{2298A302-9F78-334B-BA55-92CA7ADC37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408"/>
          <a:stretch/>
        </p:blipFill>
        <p:spPr>
          <a:xfrm>
            <a:off x="549655" y="793041"/>
            <a:ext cx="11287813" cy="2275195"/>
          </a:xfrm>
          <a:prstGeom prst="rect">
            <a:avLst/>
          </a:prstGeom>
        </p:spPr>
      </p:pic>
      <p:pic>
        <p:nvPicPr>
          <p:cNvPr id="15" name="Picture 14">
            <a:extLst>
              <a:ext uri="{FF2B5EF4-FFF2-40B4-BE49-F238E27FC236}">
                <a16:creationId xmlns:a16="http://schemas.microsoft.com/office/drawing/2014/main" id="{652C47BE-EBE5-6C49-BEB8-78D4DAE74D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259"/>
          <a:stretch/>
        </p:blipFill>
        <p:spPr>
          <a:xfrm>
            <a:off x="549655" y="3068236"/>
            <a:ext cx="11559071" cy="1915498"/>
          </a:xfrm>
          <a:prstGeom prst="rect">
            <a:avLst/>
          </a:prstGeom>
        </p:spPr>
      </p:pic>
    </p:spTree>
    <p:extLst>
      <p:ext uri="{BB962C8B-B14F-4D97-AF65-F5344CB8AC3E}">
        <p14:creationId xmlns:p14="http://schemas.microsoft.com/office/powerpoint/2010/main" val="1858214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530410-800D-BE4E-82B3-211F25CCECB6}"/>
              </a:ext>
            </a:extLst>
          </p:cNvPr>
          <p:cNvSpPr>
            <a:spLocks noGrp="1"/>
          </p:cNvSpPr>
          <p:nvPr>
            <p:ph idx="1"/>
          </p:nvPr>
        </p:nvSpPr>
        <p:spPr>
          <a:xfrm>
            <a:off x="686671" y="725706"/>
            <a:ext cx="10935058" cy="5752727"/>
          </a:xfrm>
        </p:spPr>
        <p:txBody>
          <a:bodyPr>
            <a:normAutofit lnSpcReduction="10000"/>
          </a:bodyPr>
          <a:lstStyle/>
          <a:p>
            <a:pPr>
              <a:lnSpc>
                <a:spcPct val="150000"/>
              </a:lnSpc>
              <a:spcBef>
                <a:spcPts val="0"/>
              </a:spcBef>
              <a:spcAft>
                <a:spcPts val="600"/>
              </a:spcAft>
            </a:pPr>
            <a:r>
              <a:rPr lang="en-US" sz="2400" dirty="0">
                <a:solidFill>
                  <a:schemeClr val="tx1"/>
                </a:solidFill>
              </a:rPr>
              <a:t>Assimilation of Geo IR Sounder profiles during the first 24 hours of storm development (prior to rapid intensification) resulted in improved:</a:t>
            </a:r>
          </a:p>
          <a:p>
            <a:pPr lvl="1">
              <a:lnSpc>
                <a:spcPct val="150000"/>
              </a:lnSpc>
              <a:spcBef>
                <a:spcPts val="0"/>
              </a:spcBef>
              <a:spcAft>
                <a:spcPts val="600"/>
              </a:spcAft>
            </a:pPr>
            <a:r>
              <a:rPr lang="en-US" sz="2000" dirty="0">
                <a:solidFill>
                  <a:schemeClr val="tx1"/>
                </a:solidFill>
              </a:rPr>
              <a:t>storm intensity and track</a:t>
            </a:r>
          </a:p>
          <a:p>
            <a:pPr lvl="1">
              <a:lnSpc>
                <a:spcPct val="150000"/>
              </a:lnSpc>
              <a:spcBef>
                <a:spcPts val="0"/>
              </a:spcBef>
              <a:spcAft>
                <a:spcPts val="600"/>
              </a:spcAft>
            </a:pPr>
            <a:r>
              <a:rPr lang="en-US" sz="2000" dirty="0">
                <a:solidFill>
                  <a:schemeClr val="tx1"/>
                </a:solidFill>
              </a:rPr>
              <a:t>warm core temperature perturbation</a:t>
            </a:r>
          </a:p>
          <a:p>
            <a:pPr lvl="1">
              <a:lnSpc>
                <a:spcPct val="150000"/>
              </a:lnSpc>
              <a:spcBef>
                <a:spcPts val="0"/>
              </a:spcBef>
              <a:spcAft>
                <a:spcPts val="600"/>
              </a:spcAft>
            </a:pPr>
            <a:r>
              <a:rPr lang="en-US" sz="2000" dirty="0">
                <a:solidFill>
                  <a:schemeClr val="tx1"/>
                </a:solidFill>
              </a:rPr>
              <a:t>environmental winds</a:t>
            </a:r>
          </a:p>
          <a:p>
            <a:pPr>
              <a:lnSpc>
                <a:spcPct val="150000"/>
              </a:lnSpc>
              <a:spcBef>
                <a:spcPts val="0"/>
              </a:spcBef>
              <a:spcAft>
                <a:spcPts val="600"/>
              </a:spcAft>
            </a:pPr>
            <a:r>
              <a:rPr lang="en-US" sz="2400" dirty="0">
                <a:solidFill>
                  <a:schemeClr val="tx1"/>
                </a:solidFill>
              </a:rPr>
              <a:t>Care was taken to ensure credibility of the OSSE:</a:t>
            </a:r>
          </a:p>
          <a:p>
            <a:pPr lvl="1">
              <a:lnSpc>
                <a:spcPct val="150000"/>
              </a:lnSpc>
              <a:spcBef>
                <a:spcPts val="0"/>
              </a:spcBef>
              <a:spcAft>
                <a:spcPts val="600"/>
              </a:spcAft>
            </a:pPr>
            <a:r>
              <a:rPr lang="en-US" sz="2000" dirty="0">
                <a:solidFill>
                  <a:schemeClr val="tx1"/>
                </a:solidFill>
              </a:rPr>
              <a:t>We have created a realistic nature run of a strong hurricane</a:t>
            </a:r>
          </a:p>
          <a:p>
            <a:pPr lvl="1">
              <a:lnSpc>
                <a:spcPct val="150000"/>
              </a:lnSpc>
              <a:spcBef>
                <a:spcPts val="0"/>
              </a:spcBef>
              <a:spcAft>
                <a:spcPts val="600"/>
              </a:spcAft>
            </a:pPr>
            <a:r>
              <a:rPr lang="en-US" sz="2000" dirty="0">
                <a:solidFill>
                  <a:schemeClr val="tx1"/>
                </a:solidFill>
              </a:rPr>
              <a:t>Nature run is sufficiently different from the forecast model</a:t>
            </a:r>
          </a:p>
          <a:p>
            <a:pPr lvl="1">
              <a:lnSpc>
                <a:spcPct val="150000"/>
              </a:lnSpc>
              <a:spcBef>
                <a:spcPts val="0"/>
              </a:spcBef>
              <a:spcAft>
                <a:spcPts val="600"/>
              </a:spcAft>
            </a:pPr>
            <a:r>
              <a:rPr lang="en-US" sz="2000" dirty="0">
                <a:solidFill>
                  <a:schemeClr val="tx1"/>
                </a:solidFill>
              </a:rPr>
              <a:t>Profiles smoothed horizontally and vertically using averaging derived from Geo IR Sounder retrieval system</a:t>
            </a:r>
          </a:p>
          <a:p>
            <a:pPr lvl="1">
              <a:lnSpc>
                <a:spcPct val="150000"/>
              </a:lnSpc>
              <a:spcBef>
                <a:spcPts val="0"/>
              </a:spcBef>
              <a:spcAft>
                <a:spcPts val="600"/>
              </a:spcAft>
            </a:pPr>
            <a:r>
              <a:rPr lang="en-US" sz="2000" dirty="0">
                <a:solidFill>
                  <a:schemeClr val="tx1"/>
                </a:solidFill>
              </a:rPr>
              <a:t>Errors in observations quantified and derived from the retrieval</a:t>
            </a:r>
          </a:p>
        </p:txBody>
      </p:sp>
      <p:sp>
        <p:nvSpPr>
          <p:cNvPr id="5" name="Title 1">
            <a:extLst>
              <a:ext uri="{FF2B5EF4-FFF2-40B4-BE49-F238E27FC236}">
                <a16:creationId xmlns:a16="http://schemas.microsoft.com/office/drawing/2014/main" id="{97682749-3ACA-4232-A91D-3961275305ED}"/>
              </a:ext>
            </a:extLst>
          </p:cNvPr>
          <p:cNvSpPr>
            <a:spLocks noGrp="1"/>
          </p:cNvSpPr>
          <p:nvPr>
            <p:ph type="title"/>
          </p:nvPr>
        </p:nvSpPr>
        <p:spPr>
          <a:xfrm>
            <a:off x="2498725" y="222250"/>
            <a:ext cx="7194550" cy="331788"/>
          </a:xfrm>
        </p:spPr>
        <p:txBody>
          <a:bodyPr/>
          <a:lstStyle/>
          <a:p>
            <a:r>
              <a:rPr lang="en-US" dirty="0"/>
              <a:t>OSSE Summary</a:t>
            </a:r>
          </a:p>
        </p:txBody>
      </p:sp>
      <p:sp>
        <p:nvSpPr>
          <p:cNvPr id="8" name="Slide Number Placeholder 6">
            <a:extLst>
              <a:ext uri="{FF2B5EF4-FFF2-40B4-BE49-F238E27FC236}">
                <a16:creationId xmlns:a16="http://schemas.microsoft.com/office/drawing/2014/main" id="{E7B8AC4C-B3BC-432A-BB6D-5C624A283A59}"/>
              </a:ext>
            </a:extLst>
          </p:cNvPr>
          <p:cNvSpPr>
            <a:spLocks noGrp="1"/>
          </p:cNvSpPr>
          <p:nvPr>
            <p:ph type="sldNum" sz="quarter" idx="12"/>
          </p:nvPr>
        </p:nvSpPr>
        <p:spPr>
          <a:xfrm>
            <a:off x="11070150" y="6554823"/>
            <a:ext cx="1038576" cy="239022"/>
          </a:xfrm>
        </p:spPr>
        <p:txBody>
          <a:bodyPr/>
          <a:lstStyle/>
          <a:p>
            <a:fld id="{9E43FE91-1FFD-4D43-B9C6-E3AD65A79C3A}" type="slidenum">
              <a:rPr lang="en-US" smtClean="0"/>
              <a:t>39</a:t>
            </a:fld>
            <a:endParaRPr lang="en-US" dirty="0"/>
          </a:p>
        </p:txBody>
      </p:sp>
    </p:spTree>
    <p:extLst>
      <p:ext uri="{BB962C8B-B14F-4D97-AF65-F5344CB8AC3E}">
        <p14:creationId xmlns:p14="http://schemas.microsoft.com/office/powerpoint/2010/main" val="233060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66AB-9BF1-41A7-A87C-DB473D974D81}"/>
              </a:ext>
            </a:extLst>
          </p:cNvPr>
          <p:cNvSpPr>
            <a:spLocks noGrp="1"/>
          </p:cNvSpPr>
          <p:nvPr>
            <p:ph type="title"/>
          </p:nvPr>
        </p:nvSpPr>
        <p:spPr/>
        <p:txBody>
          <a:bodyPr/>
          <a:lstStyle/>
          <a:p>
            <a:r>
              <a:rPr lang="en-US" dirty="0"/>
              <a:t>Contributors</a:t>
            </a:r>
          </a:p>
        </p:txBody>
      </p:sp>
      <p:sp>
        <p:nvSpPr>
          <p:cNvPr id="3" name="Content Placeholder 2">
            <a:extLst>
              <a:ext uri="{FF2B5EF4-FFF2-40B4-BE49-F238E27FC236}">
                <a16:creationId xmlns:a16="http://schemas.microsoft.com/office/drawing/2014/main" id="{DF71304F-5067-4AD8-92B0-E704968B853E}"/>
              </a:ext>
            </a:extLst>
          </p:cNvPr>
          <p:cNvSpPr>
            <a:spLocks noGrp="1"/>
          </p:cNvSpPr>
          <p:nvPr>
            <p:ph idx="1"/>
          </p:nvPr>
        </p:nvSpPr>
        <p:spPr>
          <a:xfrm>
            <a:off x="453955" y="1147666"/>
            <a:ext cx="11280913" cy="5203438"/>
          </a:xfrm>
        </p:spPr>
        <p:txBody>
          <a:bodyPr/>
          <a:lstStyle/>
          <a:p>
            <a:pPr algn="just">
              <a:spcBef>
                <a:spcPts val="0"/>
              </a:spcBef>
              <a:spcAft>
                <a:spcPts val="2400"/>
              </a:spcAft>
            </a:pPr>
            <a:r>
              <a:rPr lang="en-US" sz="2400" dirty="0">
                <a:solidFill>
                  <a:schemeClr val="tx1"/>
                </a:solidFill>
              </a:rPr>
              <a:t>Simulated Retrievals</a:t>
            </a:r>
          </a:p>
          <a:p>
            <a:pPr lvl="1" algn="just">
              <a:spcBef>
                <a:spcPts val="0"/>
              </a:spcBef>
              <a:spcAft>
                <a:spcPts val="2400"/>
              </a:spcAft>
            </a:pPr>
            <a:r>
              <a:rPr lang="en-US" sz="2000" dirty="0">
                <a:solidFill>
                  <a:schemeClr val="tx1"/>
                </a:solidFill>
              </a:rPr>
              <a:t>Ming Luo, Jean-Francois </a:t>
            </a:r>
            <a:r>
              <a:rPr lang="en-US" sz="2000" dirty="0" err="1">
                <a:solidFill>
                  <a:schemeClr val="tx1"/>
                </a:solidFill>
              </a:rPr>
              <a:t>Blavier</a:t>
            </a:r>
            <a:r>
              <a:rPr lang="en-US" sz="2000" dirty="0">
                <a:solidFill>
                  <a:schemeClr val="tx1"/>
                </a:solidFill>
              </a:rPr>
              <a:t>, Vivienne Payne, Zhao-Cheng Zeng</a:t>
            </a:r>
            <a:endParaRPr lang="en-US" sz="2400" dirty="0">
              <a:solidFill>
                <a:schemeClr val="tx1"/>
              </a:solidFill>
            </a:endParaRPr>
          </a:p>
          <a:p>
            <a:pPr algn="just">
              <a:spcBef>
                <a:spcPts val="0"/>
              </a:spcBef>
              <a:spcAft>
                <a:spcPts val="2400"/>
              </a:spcAft>
            </a:pPr>
            <a:r>
              <a:rPr lang="en-US" sz="2400" dirty="0">
                <a:solidFill>
                  <a:schemeClr val="tx1"/>
                </a:solidFill>
              </a:rPr>
              <a:t>Weather OSSE</a:t>
            </a:r>
          </a:p>
          <a:p>
            <a:pPr lvl="1" algn="just">
              <a:spcBef>
                <a:spcPts val="0"/>
              </a:spcBef>
              <a:spcAft>
                <a:spcPts val="2400"/>
              </a:spcAft>
            </a:pPr>
            <a:r>
              <a:rPr lang="en-US" sz="2000" dirty="0" err="1">
                <a:solidFill>
                  <a:schemeClr val="tx1"/>
                </a:solidFill>
              </a:rPr>
              <a:t>Longtao</a:t>
            </a:r>
            <a:r>
              <a:rPr lang="en-US" sz="2000" dirty="0">
                <a:solidFill>
                  <a:schemeClr val="tx1"/>
                </a:solidFill>
              </a:rPr>
              <a:t> Wu, </a:t>
            </a:r>
            <a:r>
              <a:rPr lang="en-US" sz="2000" dirty="0" err="1">
                <a:solidFill>
                  <a:schemeClr val="tx1"/>
                </a:solidFill>
              </a:rPr>
              <a:t>Jacola</a:t>
            </a:r>
            <a:r>
              <a:rPr lang="en-US" sz="2000" dirty="0">
                <a:solidFill>
                  <a:schemeClr val="tx1"/>
                </a:solidFill>
              </a:rPr>
              <a:t> Roman</a:t>
            </a:r>
          </a:p>
          <a:p>
            <a:pPr algn="just">
              <a:spcBef>
                <a:spcPts val="0"/>
              </a:spcBef>
              <a:spcAft>
                <a:spcPts val="2400"/>
              </a:spcAft>
            </a:pPr>
            <a:r>
              <a:rPr lang="en-US" sz="2400" dirty="0">
                <a:solidFill>
                  <a:schemeClr val="tx1"/>
                </a:solidFill>
              </a:rPr>
              <a:t>Instrument/</a:t>
            </a:r>
            <a:r>
              <a:rPr lang="en-US" sz="2400">
                <a:solidFill>
                  <a:schemeClr val="tx1"/>
                </a:solidFill>
              </a:rPr>
              <a:t>Science/Management</a:t>
            </a:r>
            <a:endParaRPr lang="en-US" sz="2400" dirty="0">
              <a:solidFill>
                <a:schemeClr val="tx1"/>
              </a:solidFill>
            </a:endParaRPr>
          </a:p>
          <a:p>
            <a:pPr lvl="1" algn="just">
              <a:spcBef>
                <a:spcPts val="0"/>
              </a:spcBef>
              <a:spcAft>
                <a:spcPts val="2400"/>
              </a:spcAft>
            </a:pPr>
            <a:r>
              <a:rPr lang="en-US" sz="2000" dirty="0">
                <a:solidFill>
                  <a:schemeClr val="tx1"/>
                </a:solidFill>
              </a:rPr>
              <a:t>James Wu, Stan Sander, Len </a:t>
            </a:r>
            <a:r>
              <a:rPr lang="en-US" sz="2000" dirty="0" err="1">
                <a:solidFill>
                  <a:schemeClr val="tx1"/>
                </a:solidFill>
              </a:rPr>
              <a:t>Dorsky</a:t>
            </a:r>
            <a:endParaRPr lang="en-US" sz="2000" dirty="0">
              <a:solidFill>
                <a:schemeClr val="tx1"/>
              </a:solidFill>
            </a:endParaRPr>
          </a:p>
        </p:txBody>
      </p:sp>
      <p:sp>
        <p:nvSpPr>
          <p:cNvPr id="4" name="Slide Number Placeholder 3">
            <a:extLst>
              <a:ext uri="{FF2B5EF4-FFF2-40B4-BE49-F238E27FC236}">
                <a16:creationId xmlns:a16="http://schemas.microsoft.com/office/drawing/2014/main" id="{C06BF909-695F-4434-995A-C036DB508CA5}"/>
              </a:ext>
            </a:extLst>
          </p:cNvPr>
          <p:cNvSpPr>
            <a:spLocks noGrp="1"/>
          </p:cNvSpPr>
          <p:nvPr>
            <p:ph type="sldNum" sz="quarter" idx="12"/>
          </p:nvPr>
        </p:nvSpPr>
        <p:spPr/>
        <p:txBody>
          <a:bodyPr/>
          <a:lstStyle/>
          <a:p>
            <a:pPr>
              <a:defRPr/>
            </a:pPr>
            <a:fld id="{737E0D40-B1AD-478C-9744-E88CA2E882D1}" type="slidenum">
              <a:rPr lang="en-US" smtClean="0"/>
              <a:pPr>
                <a:defRPr/>
              </a:pPr>
              <a:t>4</a:t>
            </a:fld>
            <a:endParaRPr lang="en-US" dirty="0"/>
          </a:p>
        </p:txBody>
      </p:sp>
    </p:spTree>
    <p:extLst>
      <p:ext uri="{BB962C8B-B14F-4D97-AF65-F5344CB8AC3E}">
        <p14:creationId xmlns:p14="http://schemas.microsoft.com/office/powerpoint/2010/main" val="353548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66AB-9BF1-41A7-A87C-DB473D974D81}"/>
              </a:ext>
            </a:extLst>
          </p:cNvPr>
          <p:cNvSpPr>
            <a:spLocks noGrp="1"/>
          </p:cNvSpPr>
          <p:nvPr>
            <p:ph type="title"/>
          </p:nvPr>
        </p:nvSpPr>
        <p:spPr/>
        <p:txBody>
          <a:bodyPr/>
          <a:lstStyle/>
          <a:p>
            <a:r>
              <a:rPr lang="en-US" dirty="0"/>
              <a:t>Definition of Spectral Ranges</a:t>
            </a:r>
          </a:p>
        </p:txBody>
      </p:sp>
      <p:graphicFrame>
        <p:nvGraphicFramePr>
          <p:cNvPr id="7" name="Content Placeholder 6">
            <a:extLst>
              <a:ext uri="{FF2B5EF4-FFF2-40B4-BE49-F238E27FC236}">
                <a16:creationId xmlns:a16="http://schemas.microsoft.com/office/drawing/2014/main" id="{1DCC759C-C629-AF46-9E1A-585D43BC5A96}"/>
              </a:ext>
            </a:extLst>
          </p:cNvPr>
          <p:cNvGraphicFramePr>
            <a:graphicFrameLocks noGrp="1"/>
          </p:cNvGraphicFramePr>
          <p:nvPr>
            <p:ph idx="1"/>
            <p:extLst>
              <p:ext uri="{D42A27DB-BD31-4B8C-83A1-F6EECF244321}">
                <p14:modId xmlns:p14="http://schemas.microsoft.com/office/powerpoint/2010/main" val="2149076462"/>
              </p:ext>
            </p:extLst>
          </p:nvPr>
        </p:nvGraphicFramePr>
        <p:xfrm>
          <a:off x="2612572" y="1169829"/>
          <a:ext cx="6754785" cy="4669969"/>
        </p:xfrm>
        <a:graphic>
          <a:graphicData uri="http://schemas.openxmlformats.org/drawingml/2006/table">
            <a:tbl>
              <a:tblPr firstRow="1" firstCol="1" bandRow="1">
                <a:tableStyleId>{5C22544A-7EE6-4342-B048-85BDC9FD1C3A}</a:tableStyleId>
              </a:tblPr>
              <a:tblGrid>
                <a:gridCol w="2020619">
                  <a:extLst>
                    <a:ext uri="{9D8B030D-6E8A-4147-A177-3AD203B41FA5}">
                      <a16:colId xmlns:a16="http://schemas.microsoft.com/office/drawing/2014/main" val="1069369199"/>
                    </a:ext>
                  </a:extLst>
                </a:gridCol>
                <a:gridCol w="2367083">
                  <a:extLst>
                    <a:ext uri="{9D8B030D-6E8A-4147-A177-3AD203B41FA5}">
                      <a16:colId xmlns:a16="http://schemas.microsoft.com/office/drawing/2014/main" val="3124063662"/>
                    </a:ext>
                  </a:extLst>
                </a:gridCol>
                <a:gridCol w="2367083">
                  <a:extLst>
                    <a:ext uri="{9D8B030D-6E8A-4147-A177-3AD203B41FA5}">
                      <a16:colId xmlns:a16="http://schemas.microsoft.com/office/drawing/2014/main" val="3878886438"/>
                    </a:ext>
                  </a:extLst>
                </a:gridCol>
              </a:tblGrid>
              <a:tr h="965185">
                <a:tc>
                  <a:txBody>
                    <a:bodyPr/>
                    <a:lstStyle/>
                    <a:p>
                      <a:pPr marL="0" marR="0">
                        <a:lnSpc>
                          <a:spcPct val="110000"/>
                        </a:lnSpc>
                        <a:spcBef>
                          <a:spcPts val="300"/>
                        </a:spcBef>
                        <a:spcAft>
                          <a:spcPts val="300"/>
                        </a:spcAft>
                      </a:pPr>
                      <a:r>
                        <a:rPr lang="en-US" sz="1000">
                          <a:effectLst/>
                        </a:rPr>
                        <a:t>Designation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a:effectLst/>
                        </a:rPr>
                        <a:t>Spectral Range (</a:t>
                      </a:r>
                      <a:r>
                        <a:rPr lang="en-US" sz="1000">
                          <a:effectLst/>
                          <a:sym typeface="Symbol" pitchFamily="2" charset="2"/>
                        </a:rPr>
                        <a:t></a:t>
                      </a:r>
                      <a:r>
                        <a:rPr lang="en-US" sz="1000">
                          <a:effectLst/>
                        </a:rPr>
                        <a:t>m)</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a:effectLst/>
                        </a:rPr>
                        <a:t>Spectral Range (cm</a:t>
                      </a:r>
                      <a:r>
                        <a:rPr lang="en-US" sz="1000" baseline="30000">
                          <a:effectLst/>
                        </a:rPr>
                        <a:t>-1</a:t>
                      </a:r>
                      <a:r>
                        <a:rPr lang="en-US" sz="1000">
                          <a:effectLst/>
                        </a:rPr>
                        <a:t>)</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68425872"/>
                  </a:ext>
                </a:extLst>
              </a:tr>
              <a:tr h="463098">
                <a:tc>
                  <a:txBody>
                    <a:bodyPr/>
                    <a:lstStyle/>
                    <a:p>
                      <a:pPr marL="0" marR="0">
                        <a:lnSpc>
                          <a:spcPct val="110000"/>
                        </a:lnSpc>
                        <a:spcBef>
                          <a:spcPts val="300"/>
                        </a:spcBef>
                        <a:spcAft>
                          <a:spcPts val="300"/>
                        </a:spcAft>
                      </a:pPr>
                      <a:r>
                        <a:rPr lang="en-US" sz="1000">
                          <a:effectLst/>
                        </a:rPr>
                        <a:t>VLWIR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a:effectLst/>
                        </a:rPr>
                        <a:t>&gt; 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a:effectLst/>
                        </a:rPr>
                        <a:t>&lt; 1,000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913433"/>
                  </a:ext>
                </a:extLst>
              </a:tr>
              <a:tr h="463098">
                <a:tc>
                  <a:txBody>
                    <a:bodyPr/>
                    <a:lstStyle/>
                    <a:p>
                      <a:pPr marL="0" marR="0">
                        <a:lnSpc>
                          <a:spcPct val="110000"/>
                        </a:lnSpc>
                        <a:spcBef>
                          <a:spcPts val="300"/>
                        </a:spcBef>
                        <a:spcAft>
                          <a:spcPts val="300"/>
                        </a:spcAft>
                      </a:pPr>
                      <a:r>
                        <a:rPr lang="en-US" sz="1000">
                          <a:effectLst/>
                        </a:rPr>
                        <a:t>LWIR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a:effectLst/>
                        </a:rPr>
                        <a:t>5-10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a:effectLst/>
                        </a:rPr>
                        <a:t>1,000-2,000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5756782"/>
                  </a:ext>
                </a:extLst>
              </a:tr>
              <a:tr h="463098">
                <a:tc>
                  <a:txBody>
                    <a:bodyPr/>
                    <a:lstStyle/>
                    <a:p>
                      <a:pPr marL="0" marR="0">
                        <a:lnSpc>
                          <a:spcPct val="110000"/>
                        </a:lnSpc>
                        <a:spcBef>
                          <a:spcPts val="300"/>
                        </a:spcBef>
                        <a:spcAft>
                          <a:spcPts val="300"/>
                        </a:spcAft>
                      </a:pPr>
                      <a:r>
                        <a:rPr lang="en-US" sz="1000">
                          <a:effectLst/>
                        </a:rPr>
                        <a:t>MWIR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a:effectLst/>
                        </a:rPr>
                        <a:t>3-5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a:effectLst/>
                        </a:rPr>
                        <a:t>2,000-3,333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7541095"/>
                  </a:ext>
                </a:extLst>
              </a:tr>
              <a:tr h="463098">
                <a:tc>
                  <a:txBody>
                    <a:bodyPr/>
                    <a:lstStyle/>
                    <a:p>
                      <a:pPr marL="0" marR="0">
                        <a:lnSpc>
                          <a:spcPct val="110000"/>
                        </a:lnSpc>
                        <a:spcBef>
                          <a:spcPts val="300"/>
                        </a:spcBef>
                        <a:spcAft>
                          <a:spcPts val="300"/>
                        </a:spcAft>
                      </a:pPr>
                      <a:r>
                        <a:rPr lang="en-US" sz="1000">
                          <a:effectLst/>
                        </a:rPr>
                        <a:t>SWIR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a:effectLst/>
                        </a:rPr>
                        <a:t>1-3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a:effectLst/>
                        </a:rPr>
                        <a:t>3,333-10,000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0659908"/>
                  </a:ext>
                </a:extLst>
              </a:tr>
              <a:tr h="463098">
                <a:tc>
                  <a:txBody>
                    <a:bodyPr/>
                    <a:lstStyle/>
                    <a:p>
                      <a:pPr marL="0" marR="0">
                        <a:lnSpc>
                          <a:spcPct val="110000"/>
                        </a:lnSpc>
                        <a:spcBef>
                          <a:spcPts val="300"/>
                        </a:spcBef>
                        <a:spcAft>
                          <a:spcPts val="300"/>
                        </a:spcAft>
                      </a:pPr>
                      <a:r>
                        <a:rPr lang="en-US" sz="1000">
                          <a:effectLst/>
                        </a:rPr>
                        <a:t>NIR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a:effectLst/>
                        </a:rPr>
                        <a:t>0.7-1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a:effectLst/>
                        </a:rPr>
                        <a:t>10,000-14,286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8994059"/>
                  </a:ext>
                </a:extLst>
              </a:tr>
              <a:tr h="463098">
                <a:tc>
                  <a:txBody>
                    <a:bodyPr/>
                    <a:lstStyle/>
                    <a:p>
                      <a:pPr marL="0" marR="0">
                        <a:lnSpc>
                          <a:spcPct val="110000"/>
                        </a:lnSpc>
                        <a:spcBef>
                          <a:spcPts val="300"/>
                        </a:spcBef>
                        <a:spcAft>
                          <a:spcPts val="300"/>
                        </a:spcAft>
                      </a:pPr>
                      <a:r>
                        <a:rPr lang="en-US" sz="1000">
                          <a:effectLst/>
                        </a:rPr>
                        <a:t>Visible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a:effectLst/>
                        </a:rPr>
                        <a:t>0.38-0.7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a:effectLst/>
                        </a:rPr>
                        <a:t>14,286-26,316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47043742"/>
                  </a:ext>
                </a:extLst>
              </a:tr>
              <a:tr h="463098">
                <a:tc>
                  <a:txBody>
                    <a:bodyPr/>
                    <a:lstStyle/>
                    <a:p>
                      <a:pPr marL="0" marR="0">
                        <a:lnSpc>
                          <a:spcPct val="110000"/>
                        </a:lnSpc>
                        <a:spcBef>
                          <a:spcPts val="300"/>
                        </a:spcBef>
                        <a:spcAft>
                          <a:spcPts val="300"/>
                        </a:spcAft>
                      </a:pPr>
                      <a:r>
                        <a:rPr lang="en-US" sz="1000">
                          <a:effectLst/>
                        </a:rPr>
                        <a:t>UV</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a:effectLst/>
                        </a:rPr>
                        <a:t>&lt; 0.38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a:effectLst/>
                        </a:rPr>
                        <a:t>&gt; 26,316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2502578"/>
                  </a:ext>
                </a:extLst>
              </a:tr>
              <a:tr h="463098">
                <a:tc>
                  <a:txBody>
                    <a:bodyPr/>
                    <a:lstStyle/>
                    <a:p>
                      <a:pPr marL="0" marR="0">
                        <a:lnSpc>
                          <a:spcPct val="110000"/>
                        </a:lnSpc>
                        <a:spcBef>
                          <a:spcPts val="300"/>
                        </a:spcBef>
                        <a:spcAft>
                          <a:spcPts val="300"/>
                        </a:spcAft>
                      </a:pPr>
                      <a:r>
                        <a:rPr lang="en-US" sz="1000">
                          <a:effectLst/>
                        </a:rPr>
                        <a:t>TIR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a:effectLst/>
                        </a:rPr>
                        <a:t>&gt; 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0000"/>
                        </a:lnSpc>
                        <a:spcBef>
                          <a:spcPts val="300"/>
                        </a:spcBef>
                        <a:spcAft>
                          <a:spcPts val="300"/>
                        </a:spcAft>
                      </a:pPr>
                      <a:r>
                        <a:rPr lang="en-US" sz="1000" dirty="0">
                          <a:effectLst/>
                        </a:rPr>
                        <a:t>&lt; 3,333</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3826403"/>
                  </a:ext>
                </a:extLst>
              </a:tr>
            </a:tbl>
          </a:graphicData>
        </a:graphic>
      </p:graphicFrame>
      <p:sp>
        <p:nvSpPr>
          <p:cNvPr id="4" name="Slide Number Placeholder 3">
            <a:extLst>
              <a:ext uri="{FF2B5EF4-FFF2-40B4-BE49-F238E27FC236}">
                <a16:creationId xmlns:a16="http://schemas.microsoft.com/office/drawing/2014/main" id="{C06BF909-695F-4434-995A-C036DB508CA5}"/>
              </a:ext>
            </a:extLst>
          </p:cNvPr>
          <p:cNvSpPr>
            <a:spLocks noGrp="1"/>
          </p:cNvSpPr>
          <p:nvPr>
            <p:ph type="sldNum" sz="quarter" idx="12"/>
          </p:nvPr>
        </p:nvSpPr>
        <p:spPr/>
        <p:txBody>
          <a:bodyPr/>
          <a:lstStyle/>
          <a:p>
            <a:pPr>
              <a:defRPr/>
            </a:pPr>
            <a:fld id="{737E0D40-B1AD-478C-9744-E88CA2E882D1}" type="slidenum">
              <a:rPr lang="en-US" smtClean="0"/>
              <a:pPr>
                <a:defRPr/>
              </a:pPr>
              <a:t>5</a:t>
            </a:fld>
            <a:endParaRPr lang="en-US" dirty="0"/>
          </a:p>
        </p:txBody>
      </p:sp>
    </p:spTree>
    <p:extLst>
      <p:ext uri="{BB962C8B-B14F-4D97-AF65-F5344CB8AC3E}">
        <p14:creationId xmlns:p14="http://schemas.microsoft.com/office/powerpoint/2010/main" val="157384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4869F4-C855-4355-9AE3-E3863CC32A49}"/>
              </a:ext>
            </a:extLst>
          </p:cNvPr>
          <p:cNvPicPr>
            <a:picLocks noChangeAspect="1"/>
          </p:cNvPicPr>
          <p:nvPr/>
        </p:nvPicPr>
        <p:blipFill>
          <a:blip r:embed="rId3"/>
          <a:stretch>
            <a:fillRect/>
          </a:stretch>
        </p:blipFill>
        <p:spPr>
          <a:xfrm>
            <a:off x="901046" y="2082447"/>
            <a:ext cx="5572125" cy="4343400"/>
          </a:xfrm>
          <a:prstGeom prst="rect">
            <a:avLst/>
          </a:prstGeom>
        </p:spPr>
      </p:pic>
      <p:sp>
        <p:nvSpPr>
          <p:cNvPr id="2" name="Title 1">
            <a:extLst>
              <a:ext uri="{FF2B5EF4-FFF2-40B4-BE49-F238E27FC236}">
                <a16:creationId xmlns:a16="http://schemas.microsoft.com/office/drawing/2014/main" id="{415CAA19-7647-4C79-84EE-FCAA581B478A}"/>
              </a:ext>
            </a:extLst>
          </p:cNvPr>
          <p:cNvSpPr>
            <a:spLocks noGrp="1"/>
          </p:cNvSpPr>
          <p:nvPr>
            <p:ph type="title"/>
          </p:nvPr>
        </p:nvSpPr>
        <p:spPr>
          <a:xfrm>
            <a:off x="2499134" y="56030"/>
            <a:ext cx="7991345" cy="664797"/>
          </a:xfrm>
        </p:spPr>
        <p:txBody>
          <a:bodyPr/>
          <a:lstStyle/>
          <a:p>
            <a:r>
              <a:rPr lang="en-US" dirty="0"/>
              <a:t>Wide Spectral Range Improves Vertical Profiling of Temperature, Water Vapor and Trace Gases</a:t>
            </a:r>
          </a:p>
        </p:txBody>
      </p:sp>
      <p:sp>
        <p:nvSpPr>
          <p:cNvPr id="4" name="Slide Number Placeholder 3">
            <a:extLst>
              <a:ext uri="{FF2B5EF4-FFF2-40B4-BE49-F238E27FC236}">
                <a16:creationId xmlns:a16="http://schemas.microsoft.com/office/drawing/2014/main" id="{6A2957ED-FED3-429A-B1F4-C46B3C4469C6}"/>
              </a:ext>
            </a:extLst>
          </p:cNvPr>
          <p:cNvSpPr>
            <a:spLocks noGrp="1"/>
          </p:cNvSpPr>
          <p:nvPr>
            <p:ph type="sldNum" sz="quarter" idx="12"/>
          </p:nvPr>
        </p:nvSpPr>
        <p:spPr/>
        <p:txBody>
          <a:bodyPr/>
          <a:lstStyle/>
          <a:p>
            <a:pPr>
              <a:defRPr/>
            </a:pPr>
            <a:r>
              <a:rPr lang="en-US" dirty="0"/>
              <a:t>6</a:t>
            </a:r>
          </a:p>
        </p:txBody>
      </p:sp>
      <p:sp>
        <p:nvSpPr>
          <p:cNvPr id="14" name="Text Box 6">
            <a:extLst>
              <a:ext uri="{FF2B5EF4-FFF2-40B4-BE49-F238E27FC236}">
                <a16:creationId xmlns:a16="http://schemas.microsoft.com/office/drawing/2014/main" id="{ABDC1B23-95A3-4BFF-93F7-C80E94399C62}"/>
              </a:ext>
            </a:extLst>
          </p:cNvPr>
          <p:cNvSpPr txBox="1">
            <a:spLocks noChangeArrowheads="1"/>
          </p:cNvSpPr>
          <p:nvPr/>
        </p:nvSpPr>
        <p:spPr bwMode="auto">
          <a:xfrm>
            <a:off x="1904920" y="6241995"/>
            <a:ext cx="3697133" cy="130805"/>
          </a:xfrm>
          <a:prstGeom prst="rect">
            <a:avLst/>
          </a:prstGeom>
          <a:noFill/>
          <a:ln w="9525">
            <a:noFill/>
            <a:miter lim="800000"/>
            <a:headEnd/>
            <a:tailEnd/>
          </a:ln>
        </p:spPr>
        <p:txBody>
          <a:bodyPr wrap="square" lIns="0" tIns="0" rIns="0" bIns="0">
            <a:prstTxWarp prst="textNoShape">
              <a:avLst/>
            </a:prstTxWarp>
            <a:spAutoFit/>
          </a:bodyPr>
          <a:lstStyle/>
          <a:p>
            <a:pPr marL="244475" marR="0" lvl="0" indent="-244475" algn="ctr" defTabSz="966788" eaLnBrk="1" fontAlgn="auto" latinLnBrk="0" hangingPunct="1">
              <a:lnSpc>
                <a:spcPct val="85000"/>
              </a:lnSpc>
              <a:spcBef>
                <a:spcPts val="0"/>
              </a:spcBef>
              <a:spcAft>
                <a:spcPts val="300"/>
              </a:spcAft>
              <a:buClrTx/>
              <a:buSzTx/>
              <a:buFontTx/>
              <a:buNone/>
              <a:tabLst/>
              <a:defRPr/>
            </a:pPr>
            <a:r>
              <a:rPr kumimoji="0" lang="en-US" sz="1000" i="0" u="none" strike="noStrike" kern="0" cap="none" spc="0" normalizeH="0" baseline="0" noProof="0" dirty="0">
                <a:ln>
                  <a:noFill/>
                </a:ln>
                <a:solidFill>
                  <a:srgbClr val="000000"/>
                </a:solidFill>
                <a:effectLst/>
                <a:uLnTx/>
                <a:uFillTx/>
                <a:latin typeface="Arial" pitchFamily="-109" charset="0"/>
              </a:rPr>
              <a:t>Wavenumber (cm</a:t>
            </a:r>
            <a:r>
              <a:rPr kumimoji="0" lang="en-US" sz="1000" i="0" u="none" strike="noStrike" kern="0" cap="none" spc="0" normalizeH="0" baseline="30000" noProof="0" dirty="0">
                <a:ln>
                  <a:noFill/>
                </a:ln>
                <a:solidFill>
                  <a:srgbClr val="000000"/>
                </a:solidFill>
                <a:effectLst/>
                <a:uLnTx/>
                <a:uFillTx/>
                <a:latin typeface="Arial" pitchFamily="-109" charset="0"/>
              </a:rPr>
              <a:t>-1</a:t>
            </a:r>
            <a:r>
              <a:rPr kumimoji="0" lang="en-US" sz="1000" i="0" u="none" strike="noStrike" kern="0" cap="none" spc="0" normalizeH="0" baseline="0" noProof="0" dirty="0">
                <a:ln>
                  <a:noFill/>
                </a:ln>
                <a:solidFill>
                  <a:srgbClr val="000000"/>
                </a:solidFill>
                <a:effectLst/>
                <a:uLnTx/>
                <a:uFillTx/>
                <a:latin typeface="Arial" pitchFamily="-109" charset="0"/>
              </a:rPr>
              <a:t>)</a:t>
            </a:r>
            <a:endParaRPr kumimoji="0" lang="en-US" sz="600" i="0" u="none" strike="noStrike" kern="0" cap="none" spc="0" normalizeH="0" baseline="0" noProof="0" dirty="0">
              <a:ln>
                <a:noFill/>
              </a:ln>
              <a:solidFill>
                <a:srgbClr val="000000"/>
              </a:solidFill>
              <a:effectLst/>
              <a:uLnTx/>
              <a:uFillTx/>
              <a:latin typeface="Arial" pitchFamily="-109" charset="0"/>
            </a:endParaRPr>
          </a:p>
        </p:txBody>
      </p:sp>
      <p:sp>
        <p:nvSpPr>
          <p:cNvPr id="9" name="Rectangle 8">
            <a:extLst>
              <a:ext uri="{FF2B5EF4-FFF2-40B4-BE49-F238E27FC236}">
                <a16:creationId xmlns:a16="http://schemas.microsoft.com/office/drawing/2014/main" id="{ED1FB8A9-3242-4C93-B1B9-0EE5001721DF}"/>
              </a:ext>
            </a:extLst>
          </p:cNvPr>
          <p:cNvSpPr/>
          <p:nvPr/>
        </p:nvSpPr>
        <p:spPr bwMode="auto">
          <a:xfrm>
            <a:off x="3460825" y="2294178"/>
            <a:ext cx="1369712" cy="3744672"/>
          </a:xfrm>
          <a:prstGeom prst="rect">
            <a:avLst/>
          </a:prstGeom>
          <a:solidFill>
            <a:srgbClr val="00B05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48" charset="-128"/>
            </a:endParaRPr>
          </a:p>
        </p:txBody>
      </p:sp>
      <p:sp>
        <p:nvSpPr>
          <p:cNvPr id="27" name="Rectangle 26">
            <a:extLst>
              <a:ext uri="{FF2B5EF4-FFF2-40B4-BE49-F238E27FC236}">
                <a16:creationId xmlns:a16="http://schemas.microsoft.com/office/drawing/2014/main" id="{4F3E2B99-DB43-4D34-A077-9E245F93EFCC}"/>
              </a:ext>
            </a:extLst>
          </p:cNvPr>
          <p:cNvSpPr/>
          <p:nvPr/>
        </p:nvSpPr>
        <p:spPr bwMode="auto">
          <a:xfrm>
            <a:off x="5099440" y="2294178"/>
            <a:ext cx="103931" cy="3744672"/>
          </a:xfrm>
          <a:prstGeom prst="rect">
            <a:avLst/>
          </a:prstGeom>
          <a:solidFill>
            <a:srgbClr val="00B05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48" charset="-128"/>
            </a:endParaRPr>
          </a:p>
        </p:txBody>
      </p:sp>
      <p:sp>
        <p:nvSpPr>
          <p:cNvPr id="29" name="Rectangle 28">
            <a:extLst>
              <a:ext uri="{FF2B5EF4-FFF2-40B4-BE49-F238E27FC236}">
                <a16:creationId xmlns:a16="http://schemas.microsoft.com/office/drawing/2014/main" id="{8CDF9A8B-30B1-4F7D-ADDE-DC8A2E7E0D36}"/>
              </a:ext>
            </a:extLst>
          </p:cNvPr>
          <p:cNvSpPr/>
          <p:nvPr/>
        </p:nvSpPr>
        <p:spPr bwMode="auto">
          <a:xfrm>
            <a:off x="5469016" y="2294178"/>
            <a:ext cx="45719" cy="3744672"/>
          </a:xfrm>
          <a:prstGeom prst="rect">
            <a:avLst/>
          </a:prstGeom>
          <a:solidFill>
            <a:srgbClr val="00B05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48" charset="-128"/>
            </a:endParaRPr>
          </a:p>
        </p:txBody>
      </p:sp>
      <p:sp>
        <p:nvSpPr>
          <p:cNvPr id="62" name="Rectangle 61">
            <a:extLst>
              <a:ext uri="{FF2B5EF4-FFF2-40B4-BE49-F238E27FC236}">
                <a16:creationId xmlns:a16="http://schemas.microsoft.com/office/drawing/2014/main" id="{1AD9FF14-4F51-470A-AC35-9CE17F460336}"/>
              </a:ext>
            </a:extLst>
          </p:cNvPr>
          <p:cNvSpPr/>
          <p:nvPr/>
        </p:nvSpPr>
        <p:spPr bwMode="auto">
          <a:xfrm>
            <a:off x="1641931" y="2295261"/>
            <a:ext cx="1815443" cy="3744672"/>
          </a:xfrm>
          <a:prstGeom prst="rect">
            <a:avLst/>
          </a:prstGeom>
          <a:solidFill>
            <a:srgbClr val="08E108">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48" charset="-128"/>
            </a:endParaRPr>
          </a:p>
        </p:txBody>
      </p:sp>
      <p:sp>
        <p:nvSpPr>
          <p:cNvPr id="20" name="Arrow: Left-Right 19">
            <a:extLst>
              <a:ext uri="{FF2B5EF4-FFF2-40B4-BE49-F238E27FC236}">
                <a16:creationId xmlns:a16="http://schemas.microsoft.com/office/drawing/2014/main" id="{CC5B54A6-B269-44C6-857F-E7ADAA15FCE3}"/>
              </a:ext>
            </a:extLst>
          </p:cNvPr>
          <p:cNvSpPr/>
          <p:nvPr/>
        </p:nvSpPr>
        <p:spPr>
          <a:xfrm>
            <a:off x="1660951" y="5482959"/>
            <a:ext cx="4165149" cy="511581"/>
          </a:xfrm>
          <a:prstGeom prst="leftRightArrow">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a:endParaRPr>
          </a:p>
        </p:txBody>
      </p:sp>
      <p:sp>
        <p:nvSpPr>
          <p:cNvPr id="24" name="TextBox 23">
            <a:extLst>
              <a:ext uri="{FF2B5EF4-FFF2-40B4-BE49-F238E27FC236}">
                <a16:creationId xmlns:a16="http://schemas.microsoft.com/office/drawing/2014/main" id="{FF23B24C-CD53-4960-8ABC-BAF7F8251356}"/>
              </a:ext>
            </a:extLst>
          </p:cNvPr>
          <p:cNvSpPr txBox="1"/>
          <p:nvPr/>
        </p:nvSpPr>
        <p:spPr>
          <a:xfrm>
            <a:off x="2113638" y="5557769"/>
            <a:ext cx="979820" cy="369332"/>
          </a:xfrm>
          <a:prstGeom prst="rect">
            <a:avLst/>
          </a:prstGeom>
          <a:noFill/>
        </p:spPr>
        <p:txBody>
          <a:bodyPr wrap="none" rtlCol="0">
            <a:spAutoFit/>
          </a:bodyPr>
          <a:lstStyle/>
          <a:p>
            <a:pPr eaLnBrk="1" fontAlgn="auto" hangingPunct="1">
              <a:spcBef>
                <a:spcPts val="0"/>
              </a:spcBef>
              <a:spcAft>
                <a:spcPts val="0"/>
              </a:spcAft>
            </a:pPr>
            <a:r>
              <a:rPr lang="en-US" sz="1800" b="1" dirty="0">
                <a:solidFill>
                  <a:srgbClr val="000000"/>
                </a:solidFill>
                <a:latin typeface="Arial"/>
              </a:rPr>
              <a:t>V/LWIR</a:t>
            </a:r>
          </a:p>
        </p:txBody>
      </p:sp>
      <p:sp>
        <p:nvSpPr>
          <p:cNvPr id="25" name="TextBox 24">
            <a:extLst>
              <a:ext uri="{FF2B5EF4-FFF2-40B4-BE49-F238E27FC236}">
                <a16:creationId xmlns:a16="http://schemas.microsoft.com/office/drawing/2014/main" id="{FE69F38C-93D7-486F-9DFD-FC75915DDECB}"/>
              </a:ext>
            </a:extLst>
          </p:cNvPr>
          <p:cNvSpPr txBox="1"/>
          <p:nvPr/>
        </p:nvSpPr>
        <p:spPr>
          <a:xfrm>
            <a:off x="3454458" y="5557769"/>
            <a:ext cx="825867" cy="369332"/>
          </a:xfrm>
          <a:prstGeom prst="rect">
            <a:avLst/>
          </a:prstGeom>
          <a:noFill/>
        </p:spPr>
        <p:txBody>
          <a:bodyPr wrap="none" rtlCol="0">
            <a:spAutoFit/>
          </a:bodyPr>
          <a:lstStyle/>
          <a:p>
            <a:pPr algn="ctr" eaLnBrk="1" fontAlgn="auto" hangingPunct="1">
              <a:spcBef>
                <a:spcPts val="0"/>
              </a:spcBef>
              <a:spcAft>
                <a:spcPts val="0"/>
              </a:spcAft>
            </a:pPr>
            <a:r>
              <a:rPr lang="en-US" sz="1800" b="1" dirty="0">
                <a:solidFill>
                  <a:srgbClr val="000000"/>
                </a:solidFill>
                <a:latin typeface="Arial"/>
              </a:rPr>
              <a:t>MWIR</a:t>
            </a:r>
          </a:p>
        </p:txBody>
      </p:sp>
      <p:sp>
        <p:nvSpPr>
          <p:cNvPr id="26" name="TextBox 25">
            <a:extLst>
              <a:ext uri="{FF2B5EF4-FFF2-40B4-BE49-F238E27FC236}">
                <a16:creationId xmlns:a16="http://schemas.microsoft.com/office/drawing/2014/main" id="{282C866C-D372-4AF6-8038-5709D0E5198C}"/>
              </a:ext>
            </a:extLst>
          </p:cNvPr>
          <p:cNvSpPr txBox="1"/>
          <p:nvPr/>
        </p:nvSpPr>
        <p:spPr>
          <a:xfrm>
            <a:off x="4593475" y="5563588"/>
            <a:ext cx="787395" cy="369332"/>
          </a:xfrm>
          <a:prstGeom prst="rect">
            <a:avLst/>
          </a:prstGeom>
          <a:noFill/>
        </p:spPr>
        <p:txBody>
          <a:bodyPr wrap="none" rtlCol="0">
            <a:spAutoFit/>
          </a:bodyPr>
          <a:lstStyle/>
          <a:p>
            <a:pPr eaLnBrk="1" fontAlgn="auto" hangingPunct="1">
              <a:spcBef>
                <a:spcPts val="0"/>
              </a:spcBef>
              <a:spcAft>
                <a:spcPts val="0"/>
              </a:spcAft>
            </a:pPr>
            <a:r>
              <a:rPr lang="en-US" sz="1800" b="1" dirty="0">
                <a:solidFill>
                  <a:srgbClr val="000000"/>
                </a:solidFill>
                <a:latin typeface="Arial"/>
              </a:rPr>
              <a:t>SWIR</a:t>
            </a:r>
          </a:p>
        </p:txBody>
      </p:sp>
      <p:cxnSp>
        <p:nvCxnSpPr>
          <p:cNvPr id="5" name="Straight Arrow Connector 4">
            <a:extLst>
              <a:ext uri="{FF2B5EF4-FFF2-40B4-BE49-F238E27FC236}">
                <a16:creationId xmlns:a16="http://schemas.microsoft.com/office/drawing/2014/main" id="{4E235D1A-AC5E-476E-82BE-C43216E3756A}"/>
              </a:ext>
            </a:extLst>
          </p:cNvPr>
          <p:cNvCxnSpPr>
            <a:cxnSpLocks/>
          </p:cNvCxnSpPr>
          <p:nvPr/>
        </p:nvCxnSpPr>
        <p:spPr bwMode="auto">
          <a:xfrm>
            <a:off x="4802486" y="2458556"/>
            <a:ext cx="0" cy="970444"/>
          </a:xfrm>
          <a:prstGeom prst="straightConnector1">
            <a:avLst/>
          </a:prstGeom>
          <a:solidFill>
            <a:srgbClr val="FFFFFF"/>
          </a:solid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309EB6EB-4783-4C23-92F6-AB29C8C3514E}"/>
              </a:ext>
            </a:extLst>
          </p:cNvPr>
          <p:cNvCxnSpPr>
            <a:cxnSpLocks/>
          </p:cNvCxnSpPr>
          <p:nvPr/>
        </p:nvCxnSpPr>
        <p:spPr bwMode="auto">
          <a:xfrm>
            <a:off x="5152236" y="2458556"/>
            <a:ext cx="0" cy="970444"/>
          </a:xfrm>
          <a:prstGeom prst="straightConnector1">
            <a:avLst/>
          </a:prstGeom>
          <a:solidFill>
            <a:srgbClr val="FFFFFF"/>
          </a:solidFill>
          <a:ln w="9525" cap="flat" cmpd="sng" algn="ctr">
            <a:solidFill>
              <a:schemeClr val="tx1"/>
            </a:solidFill>
            <a:prstDash val="solid"/>
            <a:round/>
            <a:headEnd type="none" w="med" len="med"/>
            <a:tailEnd type="triangle"/>
          </a:ln>
          <a:effectLst/>
        </p:spPr>
      </p:cxnSp>
      <p:grpSp>
        <p:nvGrpSpPr>
          <p:cNvPr id="13" name="Group 12">
            <a:extLst>
              <a:ext uri="{FF2B5EF4-FFF2-40B4-BE49-F238E27FC236}">
                <a16:creationId xmlns:a16="http://schemas.microsoft.com/office/drawing/2014/main" id="{C5DEF38A-FADA-470A-8FD9-5E2D70B94CA1}"/>
              </a:ext>
            </a:extLst>
          </p:cNvPr>
          <p:cNvGrpSpPr/>
          <p:nvPr/>
        </p:nvGrpSpPr>
        <p:grpSpPr>
          <a:xfrm>
            <a:off x="3534760" y="2468436"/>
            <a:ext cx="274320" cy="143674"/>
            <a:chOff x="2344040" y="2477663"/>
            <a:chExt cx="335280" cy="128434"/>
          </a:xfrm>
        </p:grpSpPr>
        <p:cxnSp>
          <p:nvCxnSpPr>
            <p:cNvPr id="23" name="Straight Arrow Connector 22">
              <a:extLst>
                <a:ext uri="{FF2B5EF4-FFF2-40B4-BE49-F238E27FC236}">
                  <a16:creationId xmlns:a16="http://schemas.microsoft.com/office/drawing/2014/main" id="{7C22BD05-731B-483B-BBAB-EFFDBE6F7674}"/>
                </a:ext>
              </a:extLst>
            </p:cNvPr>
            <p:cNvCxnSpPr>
              <a:cxnSpLocks/>
            </p:cNvCxnSpPr>
            <p:nvPr/>
          </p:nvCxnSpPr>
          <p:spPr bwMode="auto">
            <a:xfrm>
              <a:off x="2512570" y="2477663"/>
              <a:ext cx="0" cy="82714"/>
            </a:xfrm>
            <a:prstGeom prst="straightConnector1">
              <a:avLst/>
            </a:prstGeom>
            <a:solidFill>
              <a:srgbClr val="FFFFFF"/>
            </a:solidFill>
            <a:ln w="9525" cap="flat" cmpd="sng" algn="ctr">
              <a:solidFill>
                <a:schemeClr val="tx1"/>
              </a:solidFill>
              <a:prstDash val="solid"/>
              <a:round/>
              <a:headEnd type="none" w="med" len="med"/>
              <a:tailEnd type="none"/>
            </a:ln>
            <a:effectLst/>
          </p:spPr>
        </p:cxnSp>
        <p:sp>
          <p:nvSpPr>
            <p:cNvPr id="11" name="Right Bracket 10">
              <a:extLst>
                <a:ext uri="{FF2B5EF4-FFF2-40B4-BE49-F238E27FC236}">
                  <a16:creationId xmlns:a16="http://schemas.microsoft.com/office/drawing/2014/main" id="{A59136C5-9895-4E9E-9986-03A9458E9238}"/>
                </a:ext>
              </a:extLst>
            </p:cNvPr>
            <p:cNvSpPr/>
            <p:nvPr/>
          </p:nvSpPr>
          <p:spPr bwMode="auto">
            <a:xfrm rot="16200000">
              <a:off x="2488820" y="2415598"/>
              <a:ext cx="45719" cy="335280"/>
            </a:xfrm>
            <a:prstGeom prst="righ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Arial" charset="0"/>
                <a:ea typeface="ＭＳ Ｐゴシック" pitchFamily="48" charset="-128"/>
              </a:endParaRPr>
            </a:p>
          </p:txBody>
        </p:sp>
      </p:grpSp>
      <p:grpSp>
        <p:nvGrpSpPr>
          <p:cNvPr id="31" name="Group 30">
            <a:extLst>
              <a:ext uri="{FF2B5EF4-FFF2-40B4-BE49-F238E27FC236}">
                <a16:creationId xmlns:a16="http://schemas.microsoft.com/office/drawing/2014/main" id="{9F5CF605-B649-48EC-B433-CF2E61B0D0C5}"/>
              </a:ext>
            </a:extLst>
          </p:cNvPr>
          <p:cNvGrpSpPr/>
          <p:nvPr/>
        </p:nvGrpSpPr>
        <p:grpSpPr>
          <a:xfrm>
            <a:off x="1839318" y="2462423"/>
            <a:ext cx="226753" cy="143675"/>
            <a:chOff x="2344040" y="2477663"/>
            <a:chExt cx="335280" cy="128434"/>
          </a:xfrm>
        </p:grpSpPr>
        <p:cxnSp>
          <p:nvCxnSpPr>
            <p:cNvPr id="32" name="Straight Arrow Connector 31">
              <a:extLst>
                <a:ext uri="{FF2B5EF4-FFF2-40B4-BE49-F238E27FC236}">
                  <a16:creationId xmlns:a16="http://schemas.microsoft.com/office/drawing/2014/main" id="{D48AFDFB-D46F-48EC-9DD8-2F7C8B94BC71}"/>
                </a:ext>
              </a:extLst>
            </p:cNvPr>
            <p:cNvCxnSpPr>
              <a:cxnSpLocks/>
            </p:cNvCxnSpPr>
            <p:nvPr/>
          </p:nvCxnSpPr>
          <p:spPr bwMode="auto">
            <a:xfrm>
              <a:off x="2512570" y="2477663"/>
              <a:ext cx="0" cy="82714"/>
            </a:xfrm>
            <a:prstGeom prst="straightConnector1">
              <a:avLst/>
            </a:prstGeom>
            <a:solidFill>
              <a:srgbClr val="FFFFFF"/>
            </a:solidFill>
            <a:ln w="9525" cap="flat" cmpd="sng" algn="ctr">
              <a:solidFill>
                <a:schemeClr val="tx1"/>
              </a:solidFill>
              <a:prstDash val="solid"/>
              <a:round/>
              <a:headEnd type="none" w="med" len="med"/>
              <a:tailEnd type="none"/>
            </a:ln>
            <a:effectLst/>
          </p:spPr>
        </p:cxnSp>
        <p:sp>
          <p:nvSpPr>
            <p:cNvPr id="33" name="Right Bracket 32">
              <a:extLst>
                <a:ext uri="{FF2B5EF4-FFF2-40B4-BE49-F238E27FC236}">
                  <a16:creationId xmlns:a16="http://schemas.microsoft.com/office/drawing/2014/main" id="{10C50CC9-3DBD-44E3-B518-59F0943ECF3D}"/>
                </a:ext>
              </a:extLst>
            </p:cNvPr>
            <p:cNvSpPr/>
            <p:nvPr/>
          </p:nvSpPr>
          <p:spPr bwMode="auto">
            <a:xfrm rot="16200000">
              <a:off x="2488820" y="2415598"/>
              <a:ext cx="45719" cy="335280"/>
            </a:xfrm>
            <a:prstGeom prst="righ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Arial" charset="0"/>
                <a:ea typeface="ＭＳ Ｐゴシック" pitchFamily="48" charset="-128"/>
              </a:endParaRPr>
            </a:p>
          </p:txBody>
        </p:sp>
      </p:grpSp>
      <p:cxnSp>
        <p:nvCxnSpPr>
          <p:cNvPr id="34" name="Straight Arrow Connector 33">
            <a:extLst>
              <a:ext uri="{FF2B5EF4-FFF2-40B4-BE49-F238E27FC236}">
                <a16:creationId xmlns:a16="http://schemas.microsoft.com/office/drawing/2014/main" id="{D015709D-1BC1-4DFE-9043-FF1F26902C45}"/>
              </a:ext>
            </a:extLst>
          </p:cNvPr>
          <p:cNvCxnSpPr>
            <a:cxnSpLocks/>
          </p:cNvCxnSpPr>
          <p:nvPr/>
        </p:nvCxnSpPr>
        <p:spPr bwMode="auto">
          <a:xfrm flipV="1">
            <a:off x="1953296" y="2456529"/>
            <a:ext cx="3198940" cy="1"/>
          </a:xfrm>
          <a:prstGeom prst="straightConnector1">
            <a:avLst/>
          </a:prstGeom>
          <a:solidFill>
            <a:srgbClr val="FFFFFF"/>
          </a:solidFill>
          <a:ln w="9525" cap="flat" cmpd="sng" algn="ctr">
            <a:solidFill>
              <a:schemeClr val="tx1"/>
            </a:solidFill>
            <a:prstDash val="solid"/>
            <a:round/>
            <a:headEnd type="none" w="med" len="med"/>
            <a:tailEnd type="none"/>
          </a:ln>
          <a:effectLst/>
        </p:spPr>
      </p:cxnSp>
      <p:sp>
        <p:nvSpPr>
          <p:cNvPr id="18" name="TextBox 17">
            <a:extLst>
              <a:ext uri="{FF2B5EF4-FFF2-40B4-BE49-F238E27FC236}">
                <a16:creationId xmlns:a16="http://schemas.microsoft.com/office/drawing/2014/main" id="{88D2B162-72FE-4F8C-8AE0-E63E6062CFA0}"/>
              </a:ext>
            </a:extLst>
          </p:cNvPr>
          <p:cNvSpPr txBox="1"/>
          <p:nvPr/>
        </p:nvSpPr>
        <p:spPr>
          <a:xfrm>
            <a:off x="3468766" y="2283294"/>
            <a:ext cx="423279" cy="215444"/>
          </a:xfrm>
          <a:prstGeom prst="rect">
            <a:avLst/>
          </a:prstGeom>
          <a:noFill/>
        </p:spPr>
        <p:txBody>
          <a:bodyPr wrap="square" rtlCol="0">
            <a:spAutoFit/>
          </a:bodyPr>
          <a:lstStyle/>
          <a:p>
            <a:pPr algn="ctr"/>
            <a:r>
              <a:rPr lang="en-US" sz="800" b="1" dirty="0"/>
              <a:t>CO</a:t>
            </a:r>
            <a:r>
              <a:rPr lang="en-US" sz="800" b="1" baseline="-25000" dirty="0"/>
              <a:t>2</a:t>
            </a:r>
          </a:p>
        </p:txBody>
      </p:sp>
      <p:cxnSp>
        <p:nvCxnSpPr>
          <p:cNvPr id="35" name="Straight Arrow Connector 34">
            <a:extLst>
              <a:ext uri="{FF2B5EF4-FFF2-40B4-BE49-F238E27FC236}">
                <a16:creationId xmlns:a16="http://schemas.microsoft.com/office/drawing/2014/main" id="{FCDCFA12-F178-48A0-863D-6D5905679134}"/>
              </a:ext>
            </a:extLst>
          </p:cNvPr>
          <p:cNvCxnSpPr>
            <a:cxnSpLocks/>
          </p:cNvCxnSpPr>
          <p:nvPr/>
        </p:nvCxnSpPr>
        <p:spPr bwMode="auto">
          <a:xfrm>
            <a:off x="5104006" y="2791378"/>
            <a:ext cx="0" cy="637622"/>
          </a:xfrm>
          <a:prstGeom prst="straightConnector1">
            <a:avLst/>
          </a:prstGeom>
          <a:solidFill>
            <a:srgbClr val="FFFFFF"/>
          </a:solidFill>
          <a:ln w="9525"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C4540AE3-5340-44E2-A45A-23129E577778}"/>
              </a:ext>
            </a:extLst>
          </p:cNvPr>
          <p:cNvCxnSpPr>
            <a:cxnSpLocks/>
          </p:cNvCxnSpPr>
          <p:nvPr/>
        </p:nvCxnSpPr>
        <p:spPr bwMode="auto">
          <a:xfrm>
            <a:off x="4099750" y="2791378"/>
            <a:ext cx="0" cy="637622"/>
          </a:xfrm>
          <a:prstGeom prst="straightConnector1">
            <a:avLst/>
          </a:prstGeom>
          <a:solidFill>
            <a:srgbClr val="FFFFFF"/>
          </a:solidFill>
          <a:ln w="9525"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B04521FE-9A10-4818-B91F-529E9861A5F7}"/>
              </a:ext>
            </a:extLst>
          </p:cNvPr>
          <p:cNvCxnSpPr>
            <a:cxnSpLocks/>
          </p:cNvCxnSpPr>
          <p:nvPr/>
        </p:nvCxnSpPr>
        <p:spPr bwMode="auto">
          <a:xfrm>
            <a:off x="2899914" y="2791378"/>
            <a:ext cx="0" cy="184145"/>
          </a:xfrm>
          <a:prstGeom prst="straightConnector1">
            <a:avLst/>
          </a:prstGeom>
          <a:solidFill>
            <a:srgbClr val="FFFFFF"/>
          </a:solidFill>
          <a:ln w="9525"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5A1CE4F1-3BB7-4BAC-80BD-BD0F4E9175B4}"/>
              </a:ext>
            </a:extLst>
          </p:cNvPr>
          <p:cNvCxnSpPr>
            <a:cxnSpLocks/>
          </p:cNvCxnSpPr>
          <p:nvPr/>
        </p:nvCxnSpPr>
        <p:spPr bwMode="auto">
          <a:xfrm>
            <a:off x="2899914" y="2787728"/>
            <a:ext cx="2199526" cy="0"/>
          </a:xfrm>
          <a:prstGeom prst="straightConnector1">
            <a:avLst/>
          </a:prstGeom>
          <a:solidFill>
            <a:srgbClr val="FFFFFF"/>
          </a:solidFill>
          <a:ln w="9525" cap="flat" cmpd="sng" algn="ctr">
            <a:solidFill>
              <a:schemeClr val="tx1"/>
            </a:solidFill>
            <a:prstDash val="solid"/>
            <a:round/>
            <a:headEnd type="none" w="med" len="med"/>
            <a:tailEnd type="none"/>
          </a:ln>
          <a:effectLst/>
        </p:spPr>
      </p:cxnSp>
      <p:sp>
        <p:nvSpPr>
          <p:cNvPr id="42" name="TextBox 41">
            <a:extLst>
              <a:ext uri="{FF2B5EF4-FFF2-40B4-BE49-F238E27FC236}">
                <a16:creationId xmlns:a16="http://schemas.microsoft.com/office/drawing/2014/main" id="{7EAF25BA-776E-464E-B67F-526C7559729E}"/>
              </a:ext>
            </a:extLst>
          </p:cNvPr>
          <p:cNvSpPr txBox="1"/>
          <p:nvPr/>
        </p:nvSpPr>
        <p:spPr>
          <a:xfrm>
            <a:off x="3877924" y="2602157"/>
            <a:ext cx="423279" cy="215444"/>
          </a:xfrm>
          <a:prstGeom prst="rect">
            <a:avLst/>
          </a:prstGeom>
          <a:noFill/>
        </p:spPr>
        <p:txBody>
          <a:bodyPr wrap="square" rtlCol="0">
            <a:spAutoFit/>
          </a:bodyPr>
          <a:lstStyle/>
          <a:p>
            <a:pPr algn="ctr"/>
            <a:r>
              <a:rPr lang="en-US" sz="800" b="1" dirty="0"/>
              <a:t>CH</a:t>
            </a:r>
            <a:r>
              <a:rPr lang="en-US" sz="800" b="1" baseline="-25000" dirty="0"/>
              <a:t>4</a:t>
            </a:r>
          </a:p>
        </p:txBody>
      </p:sp>
      <p:cxnSp>
        <p:nvCxnSpPr>
          <p:cNvPr id="43" name="Straight Arrow Connector 42">
            <a:extLst>
              <a:ext uri="{FF2B5EF4-FFF2-40B4-BE49-F238E27FC236}">
                <a16:creationId xmlns:a16="http://schemas.microsoft.com/office/drawing/2014/main" id="{ABB0CB2A-D71D-4B39-B1A0-367E355108CF}"/>
              </a:ext>
            </a:extLst>
          </p:cNvPr>
          <p:cNvCxnSpPr>
            <a:cxnSpLocks/>
          </p:cNvCxnSpPr>
          <p:nvPr/>
        </p:nvCxnSpPr>
        <p:spPr bwMode="auto">
          <a:xfrm>
            <a:off x="3615519" y="3028244"/>
            <a:ext cx="0" cy="397106"/>
          </a:xfrm>
          <a:prstGeom prst="straightConnector1">
            <a:avLst/>
          </a:prstGeom>
          <a:solidFill>
            <a:srgbClr val="FFFFFF"/>
          </a:solidFill>
          <a:ln w="9525"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AA3993A7-385D-4554-93D9-F858BEE4E326}"/>
              </a:ext>
            </a:extLst>
          </p:cNvPr>
          <p:cNvCxnSpPr>
            <a:cxnSpLocks/>
          </p:cNvCxnSpPr>
          <p:nvPr/>
        </p:nvCxnSpPr>
        <p:spPr bwMode="auto">
          <a:xfrm>
            <a:off x="4659739" y="3028244"/>
            <a:ext cx="0" cy="397106"/>
          </a:xfrm>
          <a:prstGeom prst="straightConnector1">
            <a:avLst/>
          </a:prstGeom>
          <a:solidFill>
            <a:srgbClr val="FFFFFF"/>
          </a:solidFill>
          <a:ln w="9525" cap="flat" cmpd="sng" algn="ctr">
            <a:solidFill>
              <a:schemeClr val="tx1"/>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8ADD3597-6894-46BC-914C-DDA2218FAED9}"/>
              </a:ext>
            </a:extLst>
          </p:cNvPr>
          <p:cNvCxnSpPr>
            <a:cxnSpLocks/>
          </p:cNvCxnSpPr>
          <p:nvPr/>
        </p:nvCxnSpPr>
        <p:spPr bwMode="auto">
          <a:xfrm>
            <a:off x="3615519" y="3027986"/>
            <a:ext cx="1044220" cy="0"/>
          </a:xfrm>
          <a:prstGeom prst="straightConnector1">
            <a:avLst/>
          </a:prstGeom>
          <a:solidFill>
            <a:srgbClr val="FFFFFF"/>
          </a:solidFill>
          <a:ln w="9525" cap="flat" cmpd="sng" algn="ctr">
            <a:solidFill>
              <a:schemeClr val="tx1"/>
            </a:solidFill>
            <a:prstDash val="solid"/>
            <a:round/>
            <a:headEnd type="none" w="med" len="med"/>
            <a:tailEnd type="none"/>
          </a:ln>
          <a:effectLst/>
        </p:spPr>
      </p:cxnSp>
      <p:sp>
        <p:nvSpPr>
          <p:cNvPr id="48" name="TextBox 47">
            <a:extLst>
              <a:ext uri="{FF2B5EF4-FFF2-40B4-BE49-F238E27FC236}">
                <a16:creationId xmlns:a16="http://schemas.microsoft.com/office/drawing/2014/main" id="{2049E58C-9B44-4A01-B43A-67D37A20C4F5}"/>
              </a:ext>
            </a:extLst>
          </p:cNvPr>
          <p:cNvSpPr txBox="1"/>
          <p:nvPr/>
        </p:nvSpPr>
        <p:spPr>
          <a:xfrm>
            <a:off x="4035279" y="2853480"/>
            <a:ext cx="423279" cy="215444"/>
          </a:xfrm>
          <a:prstGeom prst="rect">
            <a:avLst/>
          </a:prstGeom>
          <a:noFill/>
        </p:spPr>
        <p:txBody>
          <a:bodyPr wrap="square" rtlCol="0">
            <a:spAutoFit/>
          </a:bodyPr>
          <a:lstStyle/>
          <a:p>
            <a:pPr algn="ctr"/>
            <a:r>
              <a:rPr lang="en-US" sz="800" b="1" dirty="0"/>
              <a:t>CO</a:t>
            </a:r>
            <a:endParaRPr lang="en-US" sz="800" b="1" baseline="-25000" dirty="0"/>
          </a:p>
        </p:txBody>
      </p:sp>
      <p:cxnSp>
        <p:nvCxnSpPr>
          <p:cNvPr id="49" name="Straight Arrow Connector 48">
            <a:extLst>
              <a:ext uri="{FF2B5EF4-FFF2-40B4-BE49-F238E27FC236}">
                <a16:creationId xmlns:a16="http://schemas.microsoft.com/office/drawing/2014/main" id="{880F6B3B-18C1-4927-8896-746D08FF5A53}"/>
              </a:ext>
            </a:extLst>
          </p:cNvPr>
          <p:cNvCxnSpPr>
            <a:cxnSpLocks/>
          </p:cNvCxnSpPr>
          <p:nvPr/>
        </p:nvCxnSpPr>
        <p:spPr bwMode="auto">
          <a:xfrm>
            <a:off x="2578354" y="2745011"/>
            <a:ext cx="0" cy="173571"/>
          </a:xfrm>
          <a:prstGeom prst="straightConnector1">
            <a:avLst/>
          </a:prstGeom>
          <a:solidFill>
            <a:srgbClr val="FFFFFF"/>
          </a:solidFill>
          <a:ln w="9525" cap="flat" cmpd="sng" algn="ctr">
            <a:solidFill>
              <a:schemeClr val="tx1"/>
            </a:solidFill>
            <a:prstDash val="solid"/>
            <a:round/>
            <a:headEnd type="none" w="med" len="med"/>
            <a:tailEnd type="triangle"/>
          </a:ln>
          <a:effectLst/>
        </p:spPr>
      </p:cxnSp>
      <p:sp>
        <p:nvSpPr>
          <p:cNvPr id="55" name="TextBox 54">
            <a:extLst>
              <a:ext uri="{FF2B5EF4-FFF2-40B4-BE49-F238E27FC236}">
                <a16:creationId xmlns:a16="http://schemas.microsoft.com/office/drawing/2014/main" id="{F0A8FA9D-9685-4501-AB14-8FF0542FDA7F}"/>
              </a:ext>
            </a:extLst>
          </p:cNvPr>
          <p:cNvSpPr txBox="1"/>
          <p:nvPr/>
        </p:nvSpPr>
        <p:spPr>
          <a:xfrm>
            <a:off x="2385579" y="2565036"/>
            <a:ext cx="423279" cy="215444"/>
          </a:xfrm>
          <a:prstGeom prst="rect">
            <a:avLst/>
          </a:prstGeom>
          <a:noFill/>
        </p:spPr>
        <p:txBody>
          <a:bodyPr wrap="square" rtlCol="0">
            <a:spAutoFit/>
          </a:bodyPr>
          <a:lstStyle/>
          <a:p>
            <a:pPr algn="ctr"/>
            <a:r>
              <a:rPr lang="en-US" sz="800" b="1" dirty="0"/>
              <a:t>O</a:t>
            </a:r>
            <a:r>
              <a:rPr lang="en-US" sz="800" b="1" baseline="-25000" dirty="0"/>
              <a:t>3</a:t>
            </a:r>
          </a:p>
        </p:txBody>
      </p:sp>
      <p:cxnSp>
        <p:nvCxnSpPr>
          <p:cNvPr id="56" name="Straight Arrow Connector 55">
            <a:extLst>
              <a:ext uri="{FF2B5EF4-FFF2-40B4-BE49-F238E27FC236}">
                <a16:creationId xmlns:a16="http://schemas.microsoft.com/office/drawing/2014/main" id="{15EFE5FE-F512-4003-B1C8-7916219CF29A}"/>
              </a:ext>
            </a:extLst>
          </p:cNvPr>
          <p:cNvCxnSpPr>
            <a:cxnSpLocks/>
          </p:cNvCxnSpPr>
          <p:nvPr/>
        </p:nvCxnSpPr>
        <p:spPr bwMode="auto">
          <a:xfrm>
            <a:off x="5489611" y="2715545"/>
            <a:ext cx="0" cy="709805"/>
          </a:xfrm>
          <a:prstGeom prst="straightConnector1">
            <a:avLst/>
          </a:prstGeom>
          <a:solidFill>
            <a:srgbClr val="FFFFFF"/>
          </a:solidFill>
          <a:ln w="9525" cap="flat" cmpd="sng" algn="ctr">
            <a:solidFill>
              <a:schemeClr val="tx1"/>
            </a:solidFill>
            <a:prstDash val="solid"/>
            <a:round/>
            <a:headEnd type="none" w="med" len="med"/>
            <a:tailEnd type="triangle"/>
          </a:ln>
          <a:effectLst/>
        </p:spPr>
      </p:cxnSp>
      <p:sp>
        <p:nvSpPr>
          <p:cNvPr id="57" name="TextBox 56">
            <a:extLst>
              <a:ext uri="{FF2B5EF4-FFF2-40B4-BE49-F238E27FC236}">
                <a16:creationId xmlns:a16="http://schemas.microsoft.com/office/drawing/2014/main" id="{61E34E95-E38E-4DDF-910A-030DC6F11D2E}"/>
              </a:ext>
            </a:extLst>
          </p:cNvPr>
          <p:cNvSpPr txBox="1"/>
          <p:nvPr/>
        </p:nvSpPr>
        <p:spPr>
          <a:xfrm>
            <a:off x="5294575" y="2507658"/>
            <a:ext cx="423279" cy="215444"/>
          </a:xfrm>
          <a:prstGeom prst="rect">
            <a:avLst/>
          </a:prstGeom>
          <a:noFill/>
        </p:spPr>
        <p:txBody>
          <a:bodyPr wrap="square" rtlCol="0">
            <a:spAutoFit/>
          </a:bodyPr>
          <a:lstStyle/>
          <a:p>
            <a:pPr algn="ctr"/>
            <a:r>
              <a:rPr lang="en-US" sz="800" b="1" dirty="0"/>
              <a:t>O</a:t>
            </a:r>
            <a:r>
              <a:rPr lang="en-US" sz="800" b="1" baseline="-25000" dirty="0"/>
              <a:t>2</a:t>
            </a:r>
          </a:p>
        </p:txBody>
      </p:sp>
      <p:cxnSp>
        <p:nvCxnSpPr>
          <p:cNvPr id="59" name="Straight Arrow Connector 58">
            <a:extLst>
              <a:ext uri="{FF2B5EF4-FFF2-40B4-BE49-F238E27FC236}">
                <a16:creationId xmlns:a16="http://schemas.microsoft.com/office/drawing/2014/main" id="{A6AE0A9C-693A-481D-9635-F89193807076}"/>
              </a:ext>
            </a:extLst>
          </p:cNvPr>
          <p:cNvCxnSpPr>
            <a:cxnSpLocks/>
          </p:cNvCxnSpPr>
          <p:nvPr/>
        </p:nvCxnSpPr>
        <p:spPr bwMode="auto">
          <a:xfrm flipV="1">
            <a:off x="2902304" y="3471695"/>
            <a:ext cx="0" cy="392938"/>
          </a:xfrm>
          <a:prstGeom prst="straightConnector1">
            <a:avLst/>
          </a:prstGeom>
          <a:solidFill>
            <a:srgbClr val="FFFFFF"/>
          </a:solidFill>
          <a:ln w="9525" cap="flat" cmpd="sng" algn="ctr">
            <a:solidFill>
              <a:schemeClr val="tx1"/>
            </a:solidFill>
            <a:prstDash val="solid"/>
            <a:round/>
            <a:headEnd type="none" w="med" len="med"/>
            <a:tailEnd type="triangle"/>
          </a:ln>
          <a:effectLst/>
        </p:spPr>
      </p:cxnSp>
      <p:sp>
        <p:nvSpPr>
          <p:cNvPr id="60" name="TextBox 59">
            <a:extLst>
              <a:ext uri="{FF2B5EF4-FFF2-40B4-BE49-F238E27FC236}">
                <a16:creationId xmlns:a16="http://schemas.microsoft.com/office/drawing/2014/main" id="{454BFFAE-BDDA-4508-85D6-D9027C6A5D17}"/>
              </a:ext>
            </a:extLst>
          </p:cNvPr>
          <p:cNvSpPr txBox="1"/>
          <p:nvPr/>
        </p:nvSpPr>
        <p:spPr>
          <a:xfrm>
            <a:off x="2689727" y="3811855"/>
            <a:ext cx="423279" cy="215444"/>
          </a:xfrm>
          <a:prstGeom prst="rect">
            <a:avLst/>
          </a:prstGeom>
          <a:noFill/>
        </p:spPr>
        <p:txBody>
          <a:bodyPr wrap="square" rtlCol="0">
            <a:spAutoFit/>
          </a:bodyPr>
          <a:lstStyle/>
          <a:p>
            <a:pPr algn="ctr"/>
            <a:r>
              <a:rPr lang="en-US" sz="800" b="1" dirty="0"/>
              <a:t>SO</a:t>
            </a:r>
            <a:r>
              <a:rPr lang="en-US" sz="800" b="1" baseline="-25000" dirty="0"/>
              <a:t>2</a:t>
            </a:r>
          </a:p>
        </p:txBody>
      </p:sp>
      <p:sp>
        <p:nvSpPr>
          <p:cNvPr id="63" name="TextBox 62">
            <a:extLst>
              <a:ext uri="{FF2B5EF4-FFF2-40B4-BE49-F238E27FC236}">
                <a16:creationId xmlns:a16="http://schemas.microsoft.com/office/drawing/2014/main" id="{BC0D5CDE-4A5D-47D8-BEAD-74047942A4B2}"/>
              </a:ext>
            </a:extLst>
          </p:cNvPr>
          <p:cNvSpPr txBox="1"/>
          <p:nvPr/>
        </p:nvSpPr>
        <p:spPr>
          <a:xfrm>
            <a:off x="2953124" y="5412642"/>
            <a:ext cx="1015301" cy="215444"/>
          </a:xfrm>
          <a:prstGeom prst="rect">
            <a:avLst/>
          </a:prstGeom>
          <a:noFill/>
        </p:spPr>
        <p:txBody>
          <a:bodyPr wrap="square" rtlCol="0">
            <a:spAutoFit/>
          </a:bodyPr>
          <a:lstStyle/>
          <a:p>
            <a:pPr algn="ctr"/>
            <a:r>
              <a:rPr lang="en-US" sz="800" dirty="0"/>
              <a:t>FPA #2     FPA #1</a:t>
            </a:r>
            <a:endParaRPr lang="en-US" sz="800" baseline="-25000" dirty="0"/>
          </a:p>
        </p:txBody>
      </p:sp>
      <p:cxnSp>
        <p:nvCxnSpPr>
          <p:cNvPr id="44" name="Straight Arrow Connector 43">
            <a:extLst>
              <a:ext uri="{FF2B5EF4-FFF2-40B4-BE49-F238E27FC236}">
                <a16:creationId xmlns:a16="http://schemas.microsoft.com/office/drawing/2014/main" id="{3E02F9B9-085B-47F7-906A-AFEC9E428142}"/>
              </a:ext>
            </a:extLst>
          </p:cNvPr>
          <p:cNvCxnSpPr>
            <a:cxnSpLocks/>
          </p:cNvCxnSpPr>
          <p:nvPr/>
        </p:nvCxnSpPr>
        <p:spPr bwMode="auto">
          <a:xfrm>
            <a:off x="4706643" y="2791378"/>
            <a:ext cx="0" cy="637622"/>
          </a:xfrm>
          <a:prstGeom prst="straightConnector1">
            <a:avLst/>
          </a:prstGeom>
          <a:solidFill>
            <a:srgbClr val="FFFFFF"/>
          </a:solidFill>
          <a:ln w="9525" cap="flat" cmpd="sng" algn="ctr">
            <a:solidFill>
              <a:schemeClr val="tx1"/>
            </a:solidFill>
            <a:prstDash val="solid"/>
            <a:round/>
            <a:headEnd type="none" w="med" len="med"/>
            <a:tailEnd type="triangle"/>
          </a:ln>
          <a:effectLst/>
        </p:spPr>
      </p:cxnSp>
      <p:sp>
        <p:nvSpPr>
          <p:cNvPr id="47" name="TextBox 46">
            <a:extLst>
              <a:ext uri="{FF2B5EF4-FFF2-40B4-BE49-F238E27FC236}">
                <a16:creationId xmlns:a16="http://schemas.microsoft.com/office/drawing/2014/main" id="{3E2A8C87-D408-4CEC-A754-158587C3C53B}"/>
              </a:ext>
            </a:extLst>
          </p:cNvPr>
          <p:cNvSpPr txBox="1"/>
          <p:nvPr/>
        </p:nvSpPr>
        <p:spPr>
          <a:xfrm>
            <a:off x="4186101" y="3663075"/>
            <a:ext cx="423279" cy="215444"/>
          </a:xfrm>
          <a:prstGeom prst="rect">
            <a:avLst/>
          </a:prstGeom>
          <a:noFill/>
        </p:spPr>
        <p:txBody>
          <a:bodyPr wrap="square" rtlCol="0">
            <a:spAutoFit/>
          </a:bodyPr>
          <a:lstStyle/>
          <a:p>
            <a:pPr algn="ctr"/>
            <a:r>
              <a:rPr lang="en-US" sz="800" b="1" dirty="0"/>
              <a:t>H</a:t>
            </a:r>
            <a:r>
              <a:rPr lang="en-US" sz="800" b="1" baseline="-25000" dirty="0"/>
              <a:t>2</a:t>
            </a:r>
            <a:r>
              <a:rPr lang="en-US" sz="800" b="1" dirty="0"/>
              <a:t>O</a:t>
            </a:r>
          </a:p>
        </p:txBody>
      </p:sp>
      <p:sp>
        <p:nvSpPr>
          <p:cNvPr id="51" name="TextBox 50">
            <a:extLst>
              <a:ext uri="{FF2B5EF4-FFF2-40B4-BE49-F238E27FC236}">
                <a16:creationId xmlns:a16="http://schemas.microsoft.com/office/drawing/2014/main" id="{51D19172-A592-42AE-8A28-A4B7DCCA6DB1}"/>
              </a:ext>
            </a:extLst>
          </p:cNvPr>
          <p:cNvSpPr txBox="1"/>
          <p:nvPr/>
        </p:nvSpPr>
        <p:spPr>
          <a:xfrm>
            <a:off x="3010668" y="3207862"/>
            <a:ext cx="423279" cy="215444"/>
          </a:xfrm>
          <a:prstGeom prst="rect">
            <a:avLst/>
          </a:prstGeom>
          <a:noFill/>
        </p:spPr>
        <p:txBody>
          <a:bodyPr wrap="square" rtlCol="0">
            <a:spAutoFit/>
          </a:bodyPr>
          <a:lstStyle/>
          <a:p>
            <a:pPr algn="ctr"/>
            <a:r>
              <a:rPr lang="en-US" sz="800" b="1" dirty="0"/>
              <a:t>H</a:t>
            </a:r>
            <a:r>
              <a:rPr lang="en-US" sz="800" b="1" baseline="-25000" dirty="0"/>
              <a:t>2</a:t>
            </a:r>
            <a:r>
              <a:rPr lang="en-US" sz="800" b="1" dirty="0"/>
              <a:t>O</a:t>
            </a:r>
          </a:p>
        </p:txBody>
      </p:sp>
      <p:sp>
        <p:nvSpPr>
          <p:cNvPr id="53" name="TextBox 52">
            <a:extLst>
              <a:ext uri="{FF2B5EF4-FFF2-40B4-BE49-F238E27FC236}">
                <a16:creationId xmlns:a16="http://schemas.microsoft.com/office/drawing/2014/main" id="{CA3CF812-EE2A-448D-B85A-2F37B667388C}"/>
              </a:ext>
            </a:extLst>
          </p:cNvPr>
          <p:cNvSpPr txBox="1"/>
          <p:nvPr/>
        </p:nvSpPr>
        <p:spPr>
          <a:xfrm>
            <a:off x="1383169" y="2929751"/>
            <a:ext cx="1180454" cy="215444"/>
          </a:xfrm>
          <a:prstGeom prst="rect">
            <a:avLst/>
          </a:prstGeom>
          <a:noFill/>
        </p:spPr>
        <p:txBody>
          <a:bodyPr wrap="square" rtlCol="0">
            <a:spAutoFit/>
          </a:bodyPr>
          <a:lstStyle/>
          <a:p>
            <a:pPr algn="ctr"/>
            <a:r>
              <a:rPr lang="en-US" sz="800" b="1" dirty="0"/>
              <a:t>Temperature</a:t>
            </a:r>
          </a:p>
        </p:txBody>
      </p:sp>
      <p:sp>
        <p:nvSpPr>
          <p:cNvPr id="50" name="Text Box 6">
            <a:extLst>
              <a:ext uri="{FF2B5EF4-FFF2-40B4-BE49-F238E27FC236}">
                <a16:creationId xmlns:a16="http://schemas.microsoft.com/office/drawing/2014/main" id="{4C657C76-B5C4-4DA6-9EF7-05B9758E2494}"/>
              </a:ext>
            </a:extLst>
          </p:cNvPr>
          <p:cNvSpPr txBox="1">
            <a:spLocks noChangeArrowheads="1"/>
          </p:cNvSpPr>
          <p:nvPr/>
        </p:nvSpPr>
        <p:spPr bwMode="auto">
          <a:xfrm>
            <a:off x="1904920" y="1717732"/>
            <a:ext cx="3697133" cy="364715"/>
          </a:xfrm>
          <a:prstGeom prst="rect">
            <a:avLst/>
          </a:prstGeom>
          <a:noFill/>
          <a:ln w="9525">
            <a:noFill/>
            <a:miter lim="800000"/>
            <a:headEnd/>
            <a:tailEnd/>
          </a:ln>
        </p:spPr>
        <p:txBody>
          <a:bodyPr wrap="square" lIns="0" tIns="0" rIns="0" bIns="0">
            <a:prstTxWarp prst="textNoShape">
              <a:avLst/>
            </a:prstTxWarp>
            <a:spAutoFit/>
          </a:bodyPr>
          <a:lstStyle/>
          <a:p>
            <a:pPr marL="244475" marR="0" lvl="0" indent="-244475" algn="ctr" defTabSz="966788" eaLnBrk="1" fontAlgn="auto" latinLnBrk="0" hangingPunct="1">
              <a:lnSpc>
                <a:spcPct val="85000"/>
              </a:lnSpc>
              <a:spcBef>
                <a:spcPts val="0"/>
              </a:spcBef>
              <a:spcAft>
                <a:spcPts val="600"/>
              </a:spcAft>
              <a:buClrTx/>
              <a:buSzTx/>
              <a:buFontTx/>
              <a:buNone/>
              <a:tabLst/>
              <a:defRPr/>
            </a:pPr>
            <a:r>
              <a:rPr kumimoji="0" lang="en-US" sz="1200" i="0" u="none" strike="noStrike" kern="0" cap="none" spc="0" normalizeH="0" baseline="0" noProof="0" dirty="0">
                <a:ln>
                  <a:noFill/>
                </a:ln>
                <a:solidFill>
                  <a:srgbClr val="000000"/>
                </a:solidFill>
                <a:effectLst/>
                <a:uLnTx/>
                <a:uFillTx/>
                <a:latin typeface="Arial" pitchFamily="-109" charset="0"/>
              </a:rPr>
              <a:t>Earth Spectrum (Tropical noon, albedo 0.8)</a:t>
            </a:r>
          </a:p>
          <a:p>
            <a:pPr marL="244475" marR="0" lvl="0" indent="-244475" algn="ctr" defTabSz="966788" eaLnBrk="1" fontAlgn="auto" latinLnBrk="0" hangingPunct="1">
              <a:lnSpc>
                <a:spcPct val="85000"/>
              </a:lnSpc>
              <a:spcBef>
                <a:spcPts val="0"/>
              </a:spcBef>
              <a:spcAft>
                <a:spcPts val="300"/>
              </a:spcAft>
              <a:buClrTx/>
              <a:buSzTx/>
              <a:buFontTx/>
              <a:buNone/>
              <a:tabLst/>
              <a:defRPr/>
            </a:pPr>
            <a:r>
              <a:rPr lang="en-US" sz="1000" kern="0" dirty="0">
                <a:solidFill>
                  <a:srgbClr val="000000"/>
                </a:solidFill>
                <a:latin typeface="Arial" pitchFamily="-109" charset="0"/>
              </a:rPr>
              <a:t>Wavelength (</a:t>
            </a:r>
            <a:r>
              <a:rPr lang="en-US" sz="1000" kern="0" dirty="0">
                <a:solidFill>
                  <a:srgbClr val="000000"/>
                </a:solidFill>
                <a:latin typeface="Symbol" panose="05050102010706020507" pitchFamily="18" charset="2"/>
              </a:rPr>
              <a:t>m</a:t>
            </a:r>
            <a:r>
              <a:rPr lang="en-US" sz="1000" kern="0" dirty="0">
                <a:solidFill>
                  <a:srgbClr val="000000"/>
                </a:solidFill>
                <a:latin typeface="Arial" pitchFamily="-109" charset="0"/>
              </a:rPr>
              <a:t>m)</a:t>
            </a:r>
            <a:endParaRPr kumimoji="0" lang="en-US" sz="600" i="0" u="none" strike="noStrike" kern="0" cap="none" spc="0" normalizeH="0" baseline="0" noProof="0" dirty="0">
              <a:ln>
                <a:noFill/>
              </a:ln>
              <a:solidFill>
                <a:srgbClr val="000000"/>
              </a:solidFill>
              <a:effectLst/>
              <a:uLnTx/>
              <a:uFillTx/>
              <a:latin typeface="Arial" pitchFamily="-109" charset="0"/>
            </a:endParaRPr>
          </a:p>
        </p:txBody>
      </p:sp>
      <p:sp>
        <p:nvSpPr>
          <p:cNvPr id="52" name="Text Box 5">
            <a:extLst>
              <a:ext uri="{FF2B5EF4-FFF2-40B4-BE49-F238E27FC236}">
                <a16:creationId xmlns:a16="http://schemas.microsoft.com/office/drawing/2014/main" id="{12317F45-CA52-4286-A152-AE729E834C01}"/>
              </a:ext>
            </a:extLst>
          </p:cNvPr>
          <p:cNvSpPr txBox="1">
            <a:spLocks noChangeArrowheads="1"/>
          </p:cNvSpPr>
          <p:nvPr/>
        </p:nvSpPr>
        <p:spPr bwMode="auto">
          <a:xfrm>
            <a:off x="6295759" y="2010504"/>
            <a:ext cx="5348510" cy="4370842"/>
          </a:xfrm>
          <a:prstGeom prst="rect">
            <a:avLst/>
          </a:prstGeom>
          <a:noFill/>
          <a:ln w="9525">
            <a:noFill/>
            <a:miter lim="800000"/>
            <a:headEnd/>
            <a:tailEnd/>
          </a:ln>
        </p:spPr>
        <p:txBody>
          <a:bodyPr wrap="square" lIns="0" tIns="45658" rIns="0" bIns="45658">
            <a:prstTxWarp prst="textNoShape">
              <a:avLst/>
            </a:prstTxWarp>
            <a:noAutofit/>
          </a:bodyPr>
          <a:lstStyle/>
          <a:p>
            <a:pPr marL="285750" indent="-285750" algn="just" defTabSz="4389438" eaLnBrk="1" hangingPunct="1">
              <a:lnSpc>
                <a:spcPct val="150000"/>
              </a:lnSpc>
              <a:spcBef>
                <a:spcPts val="0"/>
              </a:spcBef>
              <a:spcAft>
                <a:spcPts val="600"/>
              </a:spcAft>
              <a:buFont typeface="Arial" panose="020B0604020202020204" pitchFamily="34" charset="0"/>
              <a:buChar char="•"/>
            </a:pPr>
            <a:r>
              <a:rPr lang="en-US" sz="1600" dirty="0">
                <a:latin typeface="Arial" pitchFamily="-109" charset="0"/>
              </a:rPr>
              <a:t>The wide spectral range of GEO IR Sounder permits operation in multiple wavebands (thermal infrared to short wave infrared).</a:t>
            </a:r>
          </a:p>
          <a:p>
            <a:pPr marL="285750" indent="-285750" algn="just" defTabSz="4389438" eaLnBrk="1" hangingPunct="1">
              <a:lnSpc>
                <a:spcPct val="150000"/>
              </a:lnSpc>
              <a:spcBef>
                <a:spcPts val="0"/>
              </a:spcBef>
              <a:spcAft>
                <a:spcPts val="600"/>
              </a:spcAft>
              <a:buFont typeface="Arial" panose="020B0604020202020204" pitchFamily="34" charset="0"/>
              <a:buChar char="•"/>
            </a:pPr>
            <a:r>
              <a:rPr lang="en-US" sz="1600" dirty="0">
                <a:latin typeface="Arial" pitchFamily="-109" charset="0"/>
              </a:rPr>
              <a:t>This capability increases the information content of retrievals to improve vertical profiling.</a:t>
            </a:r>
          </a:p>
          <a:p>
            <a:pPr marL="285750" indent="-285750" algn="just" defTabSz="4389438" eaLnBrk="1" hangingPunct="1">
              <a:lnSpc>
                <a:spcPct val="150000"/>
              </a:lnSpc>
              <a:spcBef>
                <a:spcPts val="0"/>
              </a:spcBef>
              <a:spcAft>
                <a:spcPts val="600"/>
              </a:spcAft>
              <a:buFont typeface="Arial" panose="020B0604020202020204" pitchFamily="34" charset="0"/>
              <a:buChar char="•"/>
            </a:pPr>
            <a:r>
              <a:rPr lang="en-US" sz="1600" dirty="0">
                <a:latin typeface="Arial" pitchFamily="-109" charset="0"/>
              </a:rPr>
              <a:t>High spectral resolution (up to 0.1 cm</a:t>
            </a:r>
            <a:r>
              <a:rPr lang="en-US" sz="1600" baseline="30000" dirty="0">
                <a:latin typeface="Arial" pitchFamily="-109" charset="0"/>
              </a:rPr>
              <a:t>-1</a:t>
            </a:r>
            <a:r>
              <a:rPr lang="en-US" sz="1600" dirty="0">
                <a:latin typeface="Arial" pitchFamily="-109" charset="0"/>
              </a:rPr>
              <a:t>) and wide spectral range (1-15.4 </a:t>
            </a:r>
            <a:r>
              <a:rPr lang="en-US" sz="1600" dirty="0">
                <a:latin typeface="Arial" pitchFamily="-109" charset="0"/>
                <a:sym typeface="Symbol" pitchFamily="-109" charset="2"/>
              </a:rPr>
              <a:t>m) enable simultaneous observations of reflected sunlight and thermal emission (day/night) for meteorological sounding (temperature, humidity) for NWP and trace gases (CO</a:t>
            </a:r>
            <a:r>
              <a:rPr lang="en-US" sz="1600" baseline="-25000" dirty="0">
                <a:latin typeface="Arial" pitchFamily="-109" charset="0"/>
                <a:sym typeface="Symbol" pitchFamily="-109" charset="2"/>
              </a:rPr>
              <a:t>2</a:t>
            </a:r>
            <a:r>
              <a:rPr lang="en-US" sz="1600" dirty="0">
                <a:latin typeface="Arial" pitchFamily="-109" charset="0"/>
                <a:sym typeface="Symbol" pitchFamily="-109" charset="2"/>
              </a:rPr>
              <a:t>, CH</a:t>
            </a:r>
            <a:r>
              <a:rPr lang="en-US" sz="1600" baseline="-25000" dirty="0">
                <a:latin typeface="Arial" pitchFamily="-109" charset="0"/>
                <a:sym typeface="Symbol" pitchFamily="-109" charset="2"/>
              </a:rPr>
              <a:t>4</a:t>
            </a:r>
            <a:r>
              <a:rPr lang="en-US" sz="1600" dirty="0">
                <a:latin typeface="Arial" pitchFamily="-109" charset="0"/>
                <a:sym typeface="Symbol" pitchFamily="-109" charset="2"/>
              </a:rPr>
              <a:t>, CO, SO</a:t>
            </a:r>
            <a:r>
              <a:rPr lang="en-US" sz="1600" baseline="-25000" dirty="0">
                <a:latin typeface="Arial" pitchFamily="-109" charset="0"/>
                <a:sym typeface="Symbol" pitchFamily="-109" charset="2"/>
              </a:rPr>
              <a:t>2</a:t>
            </a:r>
            <a:r>
              <a:rPr lang="en-US" sz="1600" dirty="0">
                <a:latin typeface="Arial" pitchFamily="-109" charset="0"/>
                <a:sym typeface="Symbol" pitchFamily="-109" charset="2"/>
              </a:rPr>
              <a:t>, O</a:t>
            </a:r>
            <a:r>
              <a:rPr lang="en-US" sz="1600" baseline="-25000" dirty="0">
                <a:latin typeface="Arial" pitchFamily="-109" charset="0"/>
                <a:sym typeface="Symbol" pitchFamily="-109" charset="2"/>
              </a:rPr>
              <a:t>3</a:t>
            </a:r>
            <a:r>
              <a:rPr lang="en-US" sz="1600" dirty="0">
                <a:latin typeface="Arial" pitchFamily="-109" charset="0"/>
                <a:sym typeface="Symbol" pitchFamily="-109" charset="2"/>
              </a:rPr>
              <a:t>) targeted by the NOAA AC4 program.</a:t>
            </a:r>
          </a:p>
        </p:txBody>
      </p:sp>
      <p:sp>
        <p:nvSpPr>
          <p:cNvPr id="54" name="Text Box 3">
            <a:extLst>
              <a:ext uri="{FF2B5EF4-FFF2-40B4-BE49-F238E27FC236}">
                <a16:creationId xmlns:a16="http://schemas.microsoft.com/office/drawing/2014/main" id="{EAD942C6-5358-49AF-B720-F865FADCE9D5}"/>
              </a:ext>
            </a:extLst>
          </p:cNvPr>
          <p:cNvSpPr txBox="1">
            <a:spLocks noChangeArrowheads="1"/>
          </p:cNvSpPr>
          <p:nvPr/>
        </p:nvSpPr>
        <p:spPr bwMode="auto">
          <a:xfrm>
            <a:off x="326571" y="766147"/>
            <a:ext cx="11535681" cy="750738"/>
          </a:xfrm>
          <a:prstGeom prst="rect">
            <a:avLst/>
          </a:prstGeom>
          <a:noFill/>
          <a:ln w="9525">
            <a:noFill/>
            <a:miter lim="800000"/>
            <a:headEnd/>
            <a:tailEnd/>
          </a:ln>
        </p:spPr>
        <p:txBody>
          <a:bodyPr wrap="square" lIns="8646" tIns="45666" rIns="8646" bIns="45666">
            <a:prstTxWarp prst="textNoShape">
              <a:avLst/>
            </a:prstTxWarp>
            <a:spAutoFit/>
          </a:bodyPr>
          <a:lstStyle/>
          <a:p>
            <a:pPr algn="ctr" fontAlgn="base">
              <a:lnSpc>
                <a:spcPct val="125000"/>
              </a:lnSpc>
              <a:spcBef>
                <a:spcPct val="0"/>
              </a:spcBef>
              <a:spcAft>
                <a:spcPct val="0"/>
              </a:spcAft>
            </a:pPr>
            <a:r>
              <a:rPr lang="en-US" sz="1800" b="1" dirty="0">
                <a:latin typeface="Arial" pitchFamily="-109" charset="0"/>
              </a:rPr>
              <a:t>The combination of wide spectral range, megapixel chemical imaging and high spectral resolution meets and exceeds NOAA’s requirements for its next-generation geostationary sounder suite</a:t>
            </a:r>
          </a:p>
        </p:txBody>
      </p:sp>
    </p:spTree>
    <p:extLst>
      <p:ext uri="{BB962C8B-B14F-4D97-AF65-F5344CB8AC3E}">
        <p14:creationId xmlns:p14="http://schemas.microsoft.com/office/powerpoint/2010/main" val="4085553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5C9300-E03E-47AF-B935-8DE5E8DE6E3D}"/>
              </a:ext>
            </a:extLst>
          </p:cNvPr>
          <p:cNvPicPr>
            <a:picLocks noChangeAspect="1"/>
          </p:cNvPicPr>
          <p:nvPr/>
        </p:nvPicPr>
        <p:blipFill>
          <a:blip r:embed="rId3"/>
          <a:stretch>
            <a:fillRect/>
          </a:stretch>
        </p:blipFill>
        <p:spPr>
          <a:xfrm>
            <a:off x="-1" y="1076815"/>
            <a:ext cx="12188825" cy="4704370"/>
          </a:xfrm>
          <a:prstGeom prst="rect">
            <a:avLst/>
          </a:prstGeom>
        </p:spPr>
      </p:pic>
      <p:sp>
        <p:nvSpPr>
          <p:cNvPr id="2" name="Title 1">
            <a:extLst>
              <a:ext uri="{FF2B5EF4-FFF2-40B4-BE49-F238E27FC236}">
                <a16:creationId xmlns:a16="http://schemas.microsoft.com/office/drawing/2014/main" id="{AF85EDD4-CB8B-4195-935D-D9679EC0F29B}"/>
              </a:ext>
            </a:extLst>
          </p:cNvPr>
          <p:cNvSpPr>
            <a:spLocks noGrp="1"/>
          </p:cNvSpPr>
          <p:nvPr>
            <p:ph type="title"/>
          </p:nvPr>
        </p:nvSpPr>
        <p:spPr>
          <a:xfrm>
            <a:off x="2401556" y="222230"/>
            <a:ext cx="8279842" cy="332399"/>
          </a:xfrm>
        </p:spPr>
        <p:txBody>
          <a:bodyPr/>
          <a:lstStyle/>
          <a:p>
            <a:r>
              <a:rPr lang="en-US" dirty="0"/>
              <a:t>Comparisons to State-of-the-Art, Spectral Range </a:t>
            </a:r>
          </a:p>
        </p:txBody>
      </p:sp>
      <p:sp>
        <p:nvSpPr>
          <p:cNvPr id="4" name="Slide Number Placeholder 3">
            <a:extLst>
              <a:ext uri="{FF2B5EF4-FFF2-40B4-BE49-F238E27FC236}">
                <a16:creationId xmlns:a16="http://schemas.microsoft.com/office/drawing/2014/main" id="{BB1CBE08-0FBA-4CA2-BA05-CD171B700983}"/>
              </a:ext>
            </a:extLst>
          </p:cNvPr>
          <p:cNvSpPr>
            <a:spLocks noGrp="1"/>
          </p:cNvSpPr>
          <p:nvPr>
            <p:ph type="sldNum" sz="quarter" idx="12"/>
          </p:nvPr>
        </p:nvSpPr>
        <p:spPr/>
        <p:txBody>
          <a:bodyPr/>
          <a:lstStyle/>
          <a:p>
            <a:pPr>
              <a:defRPr/>
            </a:pPr>
            <a:r>
              <a:rPr lang="en-US" dirty="0"/>
              <a:t>7</a:t>
            </a:r>
          </a:p>
        </p:txBody>
      </p:sp>
      <p:sp>
        <p:nvSpPr>
          <p:cNvPr id="7" name="Text Box 5">
            <a:extLst>
              <a:ext uri="{FF2B5EF4-FFF2-40B4-BE49-F238E27FC236}">
                <a16:creationId xmlns:a16="http://schemas.microsoft.com/office/drawing/2014/main" id="{7FE246FD-4D28-443A-918A-B141541D158D}"/>
              </a:ext>
            </a:extLst>
          </p:cNvPr>
          <p:cNvSpPr txBox="1">
            <a:spLocks noChangeArrowheads="1"/>
          </p:cNvSpPr>
          <p:nvPr/>
        </p:nvSpPr>
        <p:spPr bwMode="auto">
          <a:xfrm>
            <a:off x="3995532" y="5914594"/>
            <a:ext cx="3092727" cy="505422"/>
          </a:xfrm>
          <a:prstGeom prst="rect">
            <a:avLst/>
          </a:prstGeom>
          <a:noFill/>
          <a:ln w="9525">
            <a:noFill/>
            <a:miter lim="800000"/>
            <a:headEnd/>
            <a:tailEnd/>
          </a:ln>
        </p:spPr>
        <p:txBody>
          <a:bodyPr wrap="square" lIns="0" tIns="45658" rIns="0" bIns="45658">
            <a:prstTxWarp prst="textNoShape">
              <a:avLst/>
            </a:prstTxWarp>
            <a:noAutofit/>
          </a:bodyPr>
          <a:lstStyle/>
          <a:p>
            <a:pPr algn="ctr" defTabSz="4389438" eaLnBrk="1" hangingPunct="1">
              <a:spcBef>
                <a:spcPts val="0"/>
              </a:spcBef>
              <a:spcAft>
                <a:spcPts val="0"/>
              </a:spcAft>
            </a:pPr>
            <a:r>
              <a:rPr lang="en-US" sz="1200" dirty="0">
                <a:latin typeface="Arial" pitchFamily="-109" charset="0"/>
              </a:rPr>
              <a:t>Optimize these bandpass filter locations and widths to optimize retrievals</a:t>
            </a:r>
          </a:p>
        </p:txBody>
      </p:sp>
      <p:sp>
        <p:nvSpPr>
          <p:cNvPr id="3" name="Left Brace 2">
            <a:extLst>
              <a:ext uri="{FF2B5EF4-FFF2-40B4-BE49-F238E27FC236}">
                <a16:creationId xmlns:a16="http://schemas.microsoft.com/office/drawing/2014/main" id="{BC1032F2-012E-46B5-82BF-A73D76AF0BF8}"/>
              </a:ext>
            </a:extLst>
          </p:cNvPr>
          <p:cNvSpPr/>
          <p:nvPr/>
        </p:nvSpPr>
        <p:spPr bwMode="auto">
          <a:xfrm rot="16200000">
            <a:off x="5432565" y="4289379"/>
            <a:ext cx="218661" cy="3092726"/>
          </a:xfrm>
          <a:prstGeom prst="leftBrac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48" charset="-128"/>
            </a:endParaRPr>
          </a:p>
        </p:txBody>
      </p:sp>
      <p:cxnSp>
        <p:nvCxnSpPr>
          <p:cNvPr id="8" name="Straight Connector 7">
            <a:extLst>
              <a:ext uri="{FF2B5EF4-FFF2-40B4-BE49-F238E27FC236}">
                <a16:creationId xmlns:a16="http://schemas.microsoft.com/office/drawing/2014/main" id="{44E1DF81-9F34-4531-B78A-A64A9A7ADE55}"/>
              </a:ext>
            </a:extLst>
          </p:cNvPr>
          <p:cNvCxnSpPr>
            <a:cxnSpLocks/>
          </p:cNvCxnSpPr>
          <p:nvPr/>
        </p:nvCxnSpPr>
        <p:spPr bwMode="auto">
          <a:xfrm>
            <a:off x="7088257" y="5396948"/>
            <a:ext cx="0" cy="297015"/>
          </a:xfrm>
          <a:prstGeom prst="line">
            <a:avLst/>
          </a:prstGeom>
          <a:solidFill>
            <a:srgbClr val="FFFFFF"/>
          </a:solidFill>
          <a:ln w="9525" cap="flat" cmpd="sng" algn="ctr">
            <a:solidFill>
              <a:srgbClr val="00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014FBC68-BAA3-4163-AFA4-09F0AC52F9FE}"/>
              </a:ext>
            </a:extLst>
          </p:cNvPr>
          <p:cNvCxnSpPr>
            <a:cxnSpLocks/>
          </p:cNvCxnSpPr>
          <p:nvPr/>
        </p:nvCxnSpPr>
        <p:spPr bwMode="auto">
          <a:xfrm>
            <a:off x="8622417" y="5400840"/>
            <a:ext cx="0" cy="297015"/>
          </a:xfrm>
          <a:prstGeom prst="line">
            <a:avLst/>
          </a:prstGeom>
          <a:solidFill>
            <a:srgbClr val="FFFFFF"/>
          </a:solidFill>
          <a:ln w="9525" cap="flat" cmpd="sng" algn="ctr">
            <a:solidFill>
              <a:srgbClr val="000000"/>
            </a:solidFill>
            <a:prstDash val="solid"/>
            <a:round/>
            <a:headEnd type="none" w="med" len="med"/>
            <a:tailEnd type="none" w="med" len="med"/>
          </a:ln>
          <a:effectLst/>
        </p:spPr>
      </p:cxnSp>
      <p:sp>
        <p:nvSpPr>
          <p:cNvPr id="9" name="Text Box 5">
            <a:extLst>
              <a:ext uri="{FF2B5EF4-FFF2-40B4-BE49-F238E27FC236}">
                <a16:creationId xmlns:a16="http://schemas.microsoft.com/office/drawing/2014/main" id="{FBB89E2E-635B-48AD-81F7-6FF60EFDE65F}"/>
              </a:ext>
            </a:extLst>
          </p:cNvPr>
          <p:cNvSpPr txBox="1">
            <a:spLocks noChangeArrowheads="1"/>
          </p:cNvSpPr>
          <p:nvPr/>
        </p:nvSpPr>
        <p:spPr bwMode="auto">
          <a:xfrm>
            <a:off x="7738073" y="5798742"/>
            <a:ext cx="1768688" cy="297015"/>
          </a:xfrm>
          <a:prstGeom prst="rect">
            <a:avLst/>
          </a:prstGeom>
          <a:noFill/>
          <a:ln w="9525">
            <a:noFill/>
            <a:miter lim="800000"/>
            <a:headEnd/>
            <a:tailEnd/>
          </a:ln>
        </p:spPr>
        <p:txBody>
          <a:bodyPr wrap="square" lIns="0" tIns="45658" rIns="0" bIns="45658">
            <a:prstTxWarp prst="textNoShape">
              <a:avLst/>
            </a:prstTxWarp>
            <a:noAutofit/>
          </a:bodyPr>
          <a:lstStyle/>
          <a:p>
            <a:pPr algn="ctr" defTabSz="4389438" eaLnBrk="1" hangingPunct="1">
              <a:spcBef>
                <a:spcPts val="0"/>
              </a:spcBef>
              <a:spcAft>
                <a:spcPts val="0"/>
              </a:spcAft>
            </a:pPr>
            <a:r>
              <a:rPr lang="en-US" sz="1200" dirty="0">
                <a:latin typeface="Arial" pitchFamily="-109" charset="0"/>
              </a:rPr>
              <a:t>FPA #1    FPA #2</a:t>
            </a:r>
          </a:p>
        </p:txBody>
      </p:sp>
      <p:cxnSp>
        <p:nvCxnSpPr>
          <p:cNvPr id="12" name="Straight Arrow Connector 11">
            <a:extLst>
              <a:ext uri="{FF2B5EF4-FFF2-40B4-BE49-F238E27FC236}">
                <a16:creationId xmlns:a16="http://schemas.microsoft.com/office/drawing/2014/main" id="{DCFC6B1D-38DA-4F0C-A6F4-2216A59E5765}"/>
              </a:ext>
            </a:extLst>
          </p:cNvPr>
          <p:cNvCxnSpPr>
            <a:cxnSpLocks/>
          </p:cNvCxnSpPr>
          <p:nvPr/>
        </p:nvCxnSpPr>
        <p:spPr bwMode="auto">
          <a:xfrm flipH="1">
            <a:off x="8345674" y="5781185"/>
            <a:ext cx="178566" cy="0"/>
          </a:xfrm>
          <a:prstGeom prst="straightConnector1">
            <a:avLst/>
          </a:prstGeom>
          <a:solidFill>
            <a:srgbClr val="FFFFFF"/>
          </a:solidFill>
          <a:ln w="9525"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D6A2BE32-5FF3-4821-84EB-8982AB450295}"/>
              </a:ext>
            </a:extLst>
          </p:cNvPr>
          <p:cNvCxnSpPr>
            <a:cxnSpLocks/>
          </p:cNvCxnSpPr>
          <p:nvPr/>
        </p:nvCxnSpPr>
        <p:spPr bwMode="auto">
          <a:xfrm flipH="1">
            <a:off x="8709089" y="5783703"/>
            <a:ext cx="178566" cy="0"/>
          </a:xfrm>
          <a:prstGeom prst="straightConnector1">
            <a:avLst/>
          </a:prstGeom>
          <a:solidFill>
            <a:srgbClr val="FFFFFF"/>
          </a:solidFill>
          <a:ln w="9525" cap="flat" cmpd="sng" algn="ctr">
            <a:solidFill>
              <a:schemeClr val="tx1"/>
            </a:solidFill>
            <a:prstDash val="solid"/>
            <a:round/>
            <a:headEnd type="triangle" w="med" len="med"/>
            <a:tailEnd type="none"/>
          </a:ln>
          <a:effectLst/>
        </p:spPr>
      </p:cxnSp>
    </p:spTree>
    <p:extLst>
      <p:ext uri="{BB962C8B-B14F-4D97-AF65-F5344CB8AC3E}">
        <p14:creationId xmlns:p14="http://schemas.microsoft.com/office/powerpoint/2010/main" val="193166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07A2-7ED9-8844-811D-46770E70BCF2}"/>
              </a:ext>
            </a:extLst>
          </p:cNvPr>
          <p:cNvSpPr>
            <a:spLocks noGrp="1"/>
          </p:cNvSpPr>
          <p:nvPr>
            <p:ph type="title"/>
          </p:nvPr>
        </p:nvSpPr>
        <p:spPr/>
        <p:txBody>
          <a:bodyPr anchor="ctr">
            <a:noAutofit/>
          </a:bodyPr>
          <a:lstStyle/>
          <a:p>
            <a:pPr eaLnBrk="0" fontAlgn="base" hangingPunct="0">
              <a:lnSpc>
                <a:spcPct val="90000"/>
              </a:lnSpc>
              <a:spcAft>
                <a:spcPct val="0"/>
              </a:spcAft>
            </a:pPr>
            <a:r>
              <a:rPr lang="en-US" b="1" dirty="0">
                <a:solidFill>
                  <a:srgbClr val="A50021"/>
                </a:solidFill>
              </a:rPr>
              <a:t>Considerations for Simulated Retrievals</a:t>
            </a:r>
          </a:p>
        </p:txBody>
      </p:sp>
      <p:sp>
        <p:nvSpPr>
          <p:cNvPr id="3" name="Content Placeholder 2">
            <a:extLst>
              <a:ext uri="{FF2B5EF4-FFF2-40B4-BE49-F238E27FC236}">
                <a16:creationId xmlns:a16="http://schemas.microsoft.com/office/drawing/2014/main" id="{F15F3266-76B2-3543-9D5C-5F18B0D7A0FA}"/>
              </a:ext>
            </a:extLst>
          </p:cNvPr>
          <p:cNvSpPr>
            <a:spLocks noGrp="1"/>
          </p:cNvSpPr>
          <p:nvPr>
            <p:ph idx="1"/>
          </p:nvPr>
        </p:nvSpPr>
        <p:spPr>
          <a:xfrm>
            <a:off x="702550" y="1010842"/>
            <a:ext cx="10783724" cy="5183481"/>
          </a:xfrm>
        </p:spPr>
        <p:txBody>
          <a:bodyPr>
            <a:normAutofit fontScale="92500" lnSpcReduction="10000"/>
          </a:bodyPr>
          <a:lstStyle/>
          <a:p>
            <a:pPr algn="just">
              <a:lnSpc>
                <a:spcPct val="110000"/>
              </a:lnSpc>
            </a:pPr>
            <a:r>
              <a:rPr lang="en-US" sz="2400" dirty="0">
                <a:solidFill>
                  <a:schemeClr val="tx1"/>
                </a:solidFill>
              </a:rPr>
              <a:t>The impact of satellite observations on our ability to forecast and monitor weather and air quality events depends on characteristics of the satellite products, including:</a:t>
            </a:r>
          </a:p>
          <a:p>
            <a:pPr lvl="1" algn="just">
              <a:lnSpc>
                <a:spcPct val="110000"/>
              </a:lnSpc>
            </a:pPr>
            <a:r>
              <a:rPr lang="en-US" sz="1800" dirty="0">
                <a:solidFill>
                  <a:schemeClr val="tx1"/>
                </a:solidFill>
              </a:rPr>
              <a:t>Accuracy</a:t>
            </a:r>
          </a:p>
          <a:p>
            <a:pPr lvl="1" algn="just">
              <a:lnSpc>
                <a:spcPct val="110000"/>
              </a:lnSpc>
            </a:pPr>
            <a:r>
              <a:rPr lang="en-US" sz="1800" dirty="0">
                <a:solidFill>
                  <a:schemeClr val="tx1"/>
                </a:solidFill>
              </a:rPr>
              <a:t>Vertical resolution</a:t>
            </a:r>
          </a:p>
          <a:p>
            <a:pPr lvl="1" algn="just">
              <a:lnSpc>
                <a:spcPct val="110000"/>
              </a:lnSpc>
            </a:pPr>
            <a:r>
              <a:rPr lang="en-US" sz="1800" dirty="0">
                <a:solidFill>
                  <a:schemeClr val="tx1"/>
                </a:solidFill>
              </a:rPr>
              <a:t>Horizontal resolution </a:t>
            </a:r>
          </a:p>
          <a:p>
            <a:pPr algn="just">
              <a:lnSpc>
                <a:spcPct val="110000"/>
              </a:lnSpc>
            </a:pPr>
            <a:endParaRPr lang="en-US" sz="2400" dirty="0">
              <a:solidFill>
                <a:schemeClr val="tx1"/>
              </a:solidFill>
            </a:endParaRPr>
          </a:p>
          <a:p>
            <a:pPr algn="just">
              <a:lnSpc>
                <a:spcPct val="110000"/>
              </a:lnSpc>
            </a:pPr>
            <a:r>
              <a:rPr lang="en-US" sz="2400" dirty="0">
                <a:solidFill>
                  <a:schemeClr val="tx1"/>
                </a:solidFill>
              </a:rPr>
              <a:t>The characteristics of the remotely sensed products depend on the details of the instrument. </a:t>
            </a:r>
          </a:p>
          <a:p>
            <a:pPr algn="just">
              <a:lnSpc>
                <a:spcPct val="110000"/>
              </a:lnSpc>
            </a:pPr>
            <a:endParaRPr lang="en-US" sz="2400" dirty="0">
              <a:solidFill>
                <a:schemeClr val="tx1"/>
              </a:solidFill>
            </a:endParaRPr>
          </a:p>
          <a:p>
            <a:pPr algn="just">
              <a:lnSpc>
                <a:spcPct val="110000"/>
              </a:lnSpc>
            </a:pPr>
            <a:r>
              <a:rPr lang="en-US" sz="2400" dirty="0">
                <a:solidFill>
                  <a:schemeClr val="tx1"/>
                </a:solidFill>
              </a:rPr>
              <a:t>Factors to consider:</a:t>
            </a:r>
          </a:p>
          <a:p>
            <a:pPr lvl="1" algn="just">
              <a:lnSpc>
                <a:spcPct val="110000"/>
              </a:lnSpc>
            </a:pPr>
            <a:r>
              <a:rPr lang="en-US" sz="1800" dirty="0">
                <a:solidFill>
                  <a:schemeClr val="tx1"/>
                </a:solidFill>
              </a:rPr>
              <a:t>Spectral coverage</a:t>
            </a:r>
          </a:p>
          <a:p>
            <a:pPr lvl="1" algn="just">
              <a:lnSpc>
                <a:spcPct val="110000"/>
              </a:lnSpc>
            </a:pPr>
            <a:r>
              <a:rPr lang="en-US" sz="1800" dirty="0">
                <a:solidFill>
                  <a:schemeClr val="tx1"/>
                </a:solidFill>
              </a:rPr>
              <a:t>Spectral resolution</a:t>
            </a:r>
          </a:p>
          <a:p>
            <a:pPr lvl="1" algn="just">
              <a:lnSpc>
                <a:spcPct val="110000"/>
              </a:lnSpc>
            </a:pPr>
            <a:r>
              <a:rPr lang="en-US" sz="1800" dirty="0">
                <a:solidFill>
                  <a:schemeClr val="tx1"/>
                </a:solidFill>
              </a:rPr>
              <a:t>Signal-to-noise</a:t>
            </a:r>
            <a:endParaRPr lang="en-US" dirty="0">
              <a:solidFill>
                <a:schemeClr val="tx1"/>
              </a:solidFill>
            </a:endParaRPr>
          </a:p>
        </p:txBody>
      </p:sp>
      <p:sp>
        <p:nvSpPr>
          <p:cNvPr id="5" name="Slide Number Placeholder 4">
            <a:extLst>
              <a:ext uri="{FF2B5EF4-FFF2-40B4-BE49-F238E27FC236}">
                <a16:creationId xmlns:a16="http://schemas.microsoft.com/office/drawing/2014/main" id="{DE793D0B-AA52-6744-877B-7E009FE73233}"/>
              </a:ext>
            </a:extLst>
          </p:cNvPr>
          <p:cNvSpPr>
            <a:spLocks noGrp="1"/>
          </p:cNvSpPr>
          <p:nvPr>
            <p:ph type="sldNum" sz="quarter" idx="12"/>
          </p:nvPr>
        </p:nvSpPr>
        <p:spPr/>
        <p:txBody>
          <a:bodyPr/>
          <a:lstStyle/>
          <a:p>
            <a:fld id="{E19FC8AF-0387-9E42-95A0-D6B0B6751E4C}" type="slidenum">
              <a:rPr lang="en-US" smtClean="0"/>
              <a:t>8</a:t>
            </a:fld>
            <a:endParaRPr lang="en-US" dirty="0"/>
          </a:p>
        </p:txBody>
      </p:sp>
    </p:spTree>
    <p:extLst>
      <p:ext uri="{BB962C8B-B14F-4D97-AF65-F5344CB8AC3E}">
        <p14:creationId xmlns:p14="http://schemas.microsoft.com/office/powerpoint/2010/main" val="3213934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1DC75B-FF60-C54C-8C44-88385C79E81C}"/>
              </a:ext>
            </a:extLst>
          </p:cNvPr>
          <p:cNvSpPr>
            <a:spLocks noGrp="1"/>
          </p:cNvSpPr>
          <p:nvPr>
            <p:ph idx="1"/>
          </p:nvPr>
        </p:nvSpPr>
        <p:spPr>
          <a:xfrm>
            <a:off x="609441" y="719847"/>
            <a:ext cx="10969943" cy="5661498"/>
          </a:xfrm>
        </p:spPr>
        <p:txBody>
          <a:bodyPr>
            <a:normAutofit/>
          </a:bodyPr>
          <a:lstStyle/>
          <a:p>
            <a:pPr algn="just">
              <a:lnSpc>
                <a:spcPct val="150000"/>
              </a:lnSpc>
              <a:spcBef>
                <a:spcPts val="0"/>
              </a:spcBef>
              <a:spcAft>
                <a:spcPts val="600"/>
              </a:spcAft>
            </a:pPr>
            <a:r>
              <a:rPr lang="en-US" kern="0" dirty="0">
                <a:solidFill>
                  <a:schemeClr val="tx1"/>
                </a:solidFill>
                <a:latin typeface="Arial"/>
              </a:rPr>
              <a:t>Multispectral: SWIR and TIR to match the 1⎼15.4 </a:t>
            </a:r>
            <a:r>
              <a:rPr lang="en-US" kern="0" dirty="0">
                <a:solidFill>
                  <a:schemeClr val="tx1"/>
                </a:solidFill>
                <a:latin typeface="Arial"/>
                <a:sym typeface="Symbol" panose="05050102010706020507" pitchFamily="18" charset="2"/>
              </a:rPr>
              <a:t>m spectral range of the GEO-IR instrument and to maximize information content</a:t>
            </a:r>
          </a:p>
          <a:p>
            <a:pPr algn="just">
              <a:lnSpc>
                <a:spcPct val="150000"/>
              </a:lnSpc>
              <a:spcBef>
                <a:spcPts val="0"/>
              </a:spcBef>
              <a:spcAft>
                <a:spcPts val="600"/>
              </a:spcAft>
            </a:pPr>
            <a:endParaRPr lang="en-US" kern="0" dirty="0">
              <a:solidFill>
                <a:schemeClr val="tx1"/>
              </a:solidFill>
              <a:latin typeface="Arial"/>
            </a:endParaRPr>
          </a:p>
          <a:p>
            <a:pPr algn="just">
              <a:lnSpc>
                <a:spcPct val="150000"/>
              </a:lnSpc>
              <a:spcBef>
                <a:spcPts val="0"/>
              </a:spcBef>
              <a:spcAft>
                <a:spcPts val="600"/>
              </a:spcAft>
            </a:pPr>
            <a:r>
              <a:rPr lang="en-US" kern="0" dirty="0">
                <a:solidFill>
                  <a:schemeClr val="tx1"/>
                </a:solidFill>
                <a:latin typeface="Arial"/>
              </a:rPr>
              <a:t>Multispecies: Temperature, H</a:t>
            </a:r>
            <a:r>
              <a:rPr lang="en-US" kern="0" baseline="-25000" dirty="0">
                <a:solidFill>
                  <a:schemeClr val="tx1"/>
                </a:solidFill>
                <a:latin typeface="Arial"/>
              </a:rPr>
              <a:t>2</a:t>
            </a:r>
            <a:r>
              <a:rPr lang="en-US" kern="0" dirty="0">
                <a:solidFill>
                  <a:schemeClr val="tx1"/>
                </a:solidFill>
                <a:latin typeface="Arial"/>
              </a:rPr>
              <a:t>O, O</a:t>
            </a:r>
            <a:r>
              <a:rPr lang="en-US" kern="0" baseline="-25000" dirty="0">
                <a:solidFill>
                  <a:schemeClr val="tx1"/>
                </a:solidFill>
                <a:latin typeface="Arial"/>
              </a:rPr>
              <a:t>3</a:t>
            </a:r>
            <a:r>
              <a:rPr lang="en-US" kern="0" dirty="0">
                <a:solidFill>
                  <a:schemeClr val="tx1"/>
                </a:solidFill>
                <a:latin typeface="Arial"/>
              </a:rPr>
              <a:t>, CO, CO</a:t>
            </a:r>
            <a:r>
              <a:rPr lang="en-US" kern="0" baseline="-25000" dirty="0">
                <a:solidFill>
                  <a:schemeClr val="tx1"/>
                </a:solidFill>
                <a:latin typeface="Arial"/>
              </a:rPr>
              <a:t>2</a:t>
            </a:r>
            <a:r>
              <a:rPr lang="en-US" kern="0" dirty="0">
                <a:solidFill>
                  <a:schemeClr val="tx1"/>
                </a:solidFill>
                <a:latin typeface="Arial"/>
              </a:rPr>
              <a:t>, CH</a:t>
            </a:r>
            <a:r>
              <a:rPr lang="en-US" kern="0" baseline="-25000" dirty="0">
                <a:solidFill>
                  <a:schemeClr val="tx1"/>
                </a:solidFill>
                <a:latin typeface="Arial"/>
              </a:rPr>
              <a:t>4</a:t>
            </a:r>
          </a:p>
          <a:p>
            <a:pPr algn="just">
              <a:lnSpc>
                <a:spcPct val="150000"/>
              </a:lnSpc>
              <a:spcBef>
                <a:spcPts val="0"/>
              </a:spcBef>
              <a:spcAft>
                <a:spcPts val="600"/>
              </a:spcAft>
            </a:pPr>
            <a:endParaRPr lang="en-US" kern="0" dirty="0">
              <a:solidFill>
                <a:schemeClr val="tx1"/>
              </a:solidFill>
              <a:latin typeface="Arial"/>
            </a:endParaRPr>
          </a:p>
          <a:p>
            <a:pPr algn="just">
              <a:lnSpc>
                <a:spcPct val="150000"/>
              </a:lnSpc>
              <a:spcBef>
                <a:spcPts val="0"/>
              </a:spcBef>
              <a:spcAft>
                <a:spcPts val="600"/>
              </a:spcAft>
            </a:pPr>
            <a:r>
              <a:rPr lang="en-US" kern="0" dirty="0">
                <a:solidFill>
                  <a:schemeClr val="tx1"/>
                </a:solidFill>
                <a:latin typeface="Arial"/>
              </a:rPr>
              <a:t>Radiative transfer: Two-Stream-Exact-Single-Scattering (2S-ESS) model (fast/accurate)</a:t>
            </a:r>
          </a:p>
          <a:p>
            <a:pPr algn="just">
              <a:lnSpc>
                <a:spcPct val="150000"/>
              </a:lnSpc>
              <a:spcBef>
                <a:spcPts val="0"/>
              </a:spcBef>
              <a:spcAft>
                <a:spcPts val="600"/>
              </a:spcAft>
            </a:pPr>
            <a:endParaRPr lang="en-US" kern="0" dirty="0">
              <a:solidFill>
                <a:schemeClr val="tx1"/>
              </a:solidFill>
              <a:latin typeface="Arial"/>
            </a:endParaRPr>
          </a:p>
          <a:p>
            <a:pPr algn="just">
              <a:lnSpc>
                <a:spcPct val="150000"/>
              </a:lnSpc>
              <a:spcBef>
                <a:spcPts val="0"/>
              </a:spcBef>
              <a:spcAft>
                <a:spcPts val="600"/>
              </a:spcAft>
            </a:pPr>
            <a:r>
              <a:rPr lang="en-US" kern="0" dirty="0">
                <a:solidFill>
                  <a:schemeClr val="tx1"/>
                </a:solidFill>
                <a:latin typeface="Arial"/>
              </a:rPr>
              <a:t>Retrievals: optimal estimation</a:t>
            </a:r>
          </a:p>
          <a:p>
            <a:pPr algn="just">
              <a:lnSpc>
                <a:spcPct val="150000"/>
              </a:lnSpc>
              <a:spcBef>
                <a:spcPts val="0"/>
              </a:spcBef>
              <a:spcAft>
                <a:spcPts val="600"/>
              </a:spcAft>
            </a:pPr>
            <a:endParaRPr lang="en-US" kern="0" dirty="0">
              <a:solidFill>
                <a:schemeClr val="tx1"/>
              </a:solidFill>
              <a:latin typeface="Arial"/>
            </a:endParaRPr>
          </a:p>
          <a:p>
            <a:pPr algn="just">
              <a:lnSpc>
                <a:spcPct val="150000"/>
              </a:lnSpc>
              <a:spcBef>
                <a:spcPts val="0"/>
              </a:spcBef>
              <a:spcAft>
                <a:spcPts val="600"/>
              </a:spcAft>
            </a:pPr>
            <a:r>
              <a:rPr lang="en-US" kern="0" dirty="0">
                <a:solidFill>
                  <a:schemeClr val="tx1"/>
                </a:solidFill>
                <a:latin typeface="Arial"/>
              </a:rPr>
              <a:t>Profiles obtained from WRF-Chem simulations over Houston and W. Virginia</a:t>
            </a:r>
          </a:p>
          <a:p>
            <a:pPr>
              <a:lnSpc>
                <a:spcPct val="150000"/>
              </a:lnSpc>
              <a:spcBef>
                <a:spcPts val="0"/>
              </a:spcBef>
              <a:spcAft>
                <a:spcPts val="600"/>
              </a:spcAft>
            </a:pPr>
            <a:endParaRPr lang="en-US" sz="1800" kern="0" dirty="0">
              <a:solidFill>
                <a:schemeClr val="tx1"/>
              </a:solidFill>
              <a:latin typeface="Arial"/>
            </a:endParaRPr>
          </a:p>
        </p:txBody>
      </p:sp>
      <p:sp>
        <p:nvSpPr>
          <p:cNvPr id="6" name="Slide Number Placeholder 5">
            <a:extLst>
              <a:ext uri="{FF2B5EF4-FFF2-40B4-BE49-F238E27FC236}">
                <a16:creationId xmlns:a16="http://schemas.microsoft.com/office/drawing/2014/main" id="{A1993C0F-23A8-4CC4-9536-8E9CAC9C120A}"/>
              </a:ext>
            </a:extLst>
          </p:cNvPr>
          <p:cNvSpPr>
            <a:spLocks noGrp="1"/>
          </p:cNvSpPr>
          <p:nvPr>
            <p:ph type="sldNum" sz="quarter" idx="12"/>
          </p:nvPr>
        </p:nvSpPr>
        <p:spPr/>
        <p:txBody>
          <a:bodyPr/>
          <a:lstStyle/>
          <a:p>
            <a:pPr defTabSz="457063" eaLnBrk="1" fontAlgn="auto" hangingPunct="1">
              <a:spcBef>
                <a:spcPts val="0"/>
              </a:spcBef>
              <a:spcAft>
                <a:spcPts val="0"/>
              </a:spcAft>
            </a:pPr>
            <a:fld id="{E19FC8AF-0387-9E42-95A0-D6B0B6751E4C}" type="slidenum">
              <a:rPr lang="en-US">
                <a:solidFill>
                  <a:prstClr val="black">
                    <a:tint val="75000"/>
                  </a:prstClr>
                </a:solidFill>
                <a:latin typeface="Calibri"/>
                <a:ea typeface="+mn-ea"/>
              </a:rPr>
              <a:pPr defTabSz="457063" eaLnBrk="1" fontAlgn="auto" hangingPunct="1">
                <a:spcBef>
                  <a:spcPts val="0"/>
                </a:spcBef>
                <a:spcAft>
                  <a:spcPts val="0"/>
                </a:spcAft>
              </a:pPr>
              <a:t>9</a:t>
            </a:fld>
            <a:endParaRPr lang="en-US" dirty="0">
              <a:solidFill>
                <a:prstClr val="black">
                  <a:tint val="75000"/>
                </a:prstClr>
              </a:solidFill>
              <a:latin typeface="Calibri"/>
              <a:ea typeface="+mn-ea"/>
            </a:endParaRPr>
          </a:p>
        </p:txBody>
      </p:sp>
      <p:sp>
        <p:nvSpPr>
          <p:cNvPr id="7" name="Title 1">
            <a:extLst>
              <a:ext uri="{FF2B5EF4-FFF2-40B4-BE49-F238E27FC236}">
                <a16:creationId xmlns:a16="http://schemas.microsoft.com/office/drawing/2014/main" id="{8CB1A081-D11A-497F-90C4-46F130AE6A26}"/>
              </a:ext>
            </a:extLst>
          </p:cNvPr>
          <p:cNvSpPr>
            <a:spLocks noGrp="1"/>
          </p:cNvSpPr>
          <p:nvPr>
            <p:ph type="title"/>
          </p:nvPr>
        </p:nvSpPr>
        <p:spPr>
          <a:xfrm>
            <a:off x="2498725" y="222250"/>
            <a:ext cx="7194550" cy="331788"/>
          </a:xfrm>
        </p:spPr>
        <p:txBody>
          <a:bodyPr anchor="ctr">
            <a:normAutofit/>
          </a:bodyPr>
          <a:lstStyle/>
          <a:p>
            <a:pPr eaLnBrk="0" fontAlgn="base" hangingPunct="0">
              <a:lnSpc>
                <a:spcPct val="90000"/>
              </a:lnSpc>
              <a:spcAft>
                <a:spcPct val="0"/>
              </a:spcAft>
            </a:pPr>
            <a:r>
              <a:rPr lang="en-US" b="1" dirty="0">
                <a:solidFill>
                  <a:srgbClr val="A50021"/>
                </a:solidFill>
              </a:rPr>
              <a:t>Approach</a:t>
            </a:r>
          </a:p>
        </p:txBody>
      </p:sp>
    </p:spTree>
    <p:extLst>
      <p:ext uri="{BB962C8B-B14F-4D97-AF65-F5344CB8AC3E}">
        <p14:creationId xmlns:p14="http://schemas.microsoft.com/office/powerpoint/2010/main" val="1756830382"/>
      </p:ext>
    </p:extLst>
  </p:cSld>
  <p:clrMapOvr>
    <a:masterClrMapping/>
  </p:clrMapOvr>
</p:sld>
</file>

<file path=ppt/theme/theme1.xml><?xml version="1.0" encoding="utf-8"?>
<a:theme xmlns:a="http://schemas.openxmlformats.org/drawingml/2006/main" name="AMD Poweroint template">
  <a:themeElements>
    <a:clrScheme name="AMD Power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MD Power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AMD Power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MD Power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MD Power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MD Power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MD Power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MD Power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MD Poweroint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MD Power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MD Power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MD Power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MD Power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MD Power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204393</TotalTime>
  <Words>3629</Words>
  <Application>Microsoft Office PowerPoint</Application>
  <PresentationFormat>Custom</PresentationFormat>
  <Paragraphs>624</Paragraphs>
  <Slides>39</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ＭＳ Ｐゴシック</vt:lpstr>
      <vt:lpstr>Arial</vt:lpstr>
      <vt:lpstr>Calibri</vt:lpstr>
      <vt:lpstr>Courier New</vt:lpstr>
      <vt:lpstr>Symbol</vt:lpstr>
      <vt:lpstr>Times New Roman</vt:lpstr>
      <vt:lpstr>Wingdings</vt:lpstr>
      <vt:lpstr>AMD Poweroint template</vt:lpstr>
      <vt:lpstr>GEO IR Sounder Case Study: Multi-Band Retrieval Simulation and Forecast OSSE Results</vt:lpstr>
      <vt:lpstr>Overview</vt:lpstr>
      <vt:lpstr>Overview (Continued)</vt:lpstr>
      <vt:lpstr>Contributors</vt:lpstr>
      <vt:lpstr>Definition of Spectral Ranges</vt:lpstr>
      <vt:lpstr>Wide Spectral Range Improves Vertical Profiling of Temperature, Water Vapor and Trace Gases</vt:lpstr>
      <vt:lpstr>Comparisons to State-of-the-Art, Spectral Range </vt:lpstr>
      <vt:lpstr>Considerations for Simulated Retrievals</vt:lpstr>
      <vt:lpstr>Approach</vt:lpstr>
      <vt:lpstr>Inputs to the Radiative Transfer Simulations</vt:lpstr>
      <vt:lpstr>Radiative Transfer/Retrieval Outputs</vt:lpstr>
      <vt:lpstr>Profiles</vt:lpstr>
      <vt:lpstr>PowerPoint Presentation</vt:lpstr>
      <vt:lpstr>PowerPoint Presentation</vt:lpstr>
      <vt:lpstr>Optimal Estimation Approach</vt:lpstr>
      <vt:lpstr>PowerPoint Presentation</vt:lpstr>
      <vt:lpstr>PowerPoint Presentation</vt:lpstr>
      <vt:lpstr>Averaging Kernels: T/H2O</vt:lpstr>
      <vt:lpstr>PowerPoint Presentation</vt:lpstr>
      <vt:lpstr>Averaging Kernels: CO</vt:lpstr>
      <vt:lpstr>Averaging Kernels: CH4</vt:lpstr>
      <vt:lpstr>Averaging Kernels: CO2</vt:lpstr>
      <vt:lpstr>Simulated Retrievals: Summary</vt:lpstr>
      <vt:lpstr>Simulated Retrievals: Summary (Continued)</vt:lpstr>
      <vt:lpstr>Weather OSSE Outline</vt:lpstr>
      <vt:lpstr>Observing System Simulation Experiments</vt:lpstr>
      <vt:lpstr>OSSE Timeline</vt:lpstr>
      <vt:lpstr>Regional OSSEs with the WRF EnKF</vt:lpstr>
      <vt:lpstr>PowerPoint Presentation</vt:lpstr>
      <vt:lpstr>PowerPoint Presentation</vt:lpstr>
      <vt:lpstr>Hurricane Harvey Nature Run</vt:lpstr>
      <vt:lpstr>PowerPoint Presentation</vt:lpstr>
      <vt:lpstr>Regional OSSEs</vt:lpstr>
      <vt:lpstr>PowerPoint Presentation</vt:lpstr>
      <vt:lpstr>PowerPoint Presentation</vt:lpstr>
      <vt:lpstr>Track errors</vt:lpstr>
      <vt:lpstr>Impact on Thermodynamic and Dynamic State</vt:lpstr>
      <vt:lpstr>Impact on Thermodynamic and Dynamic State</vt:lpstr>
      <vt:lpstr>OSSE Summary</vt:lpstr>
    </vt:vector>
  </TitlesOfParts>
  <Company>OAO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LMIT DNS</dc:creator>
  <cp:lastModifiedBy>Stacy Bunin</cp:lastModifiedBy>
  <cp:revision>3739</cp:revision>
  <cp:lastPrinted>2016-04-06T15:20:58Z</cp:lastPrinted>
  <dcterms:created xsi:type="dcterms:W3CDTF">2007-04-16T12:21:38Z</dcterms:created>
  <dcterms:modified xsi:type="dcterms:W3CDTF">2021-03-24T18:29:08Z</dcterms:modified>
</cp:coreProperties>
</file>